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4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C995-E95C-4B26-B2F7-C5FA69E16CE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9F12-D1A1-48DC-8C07-9E56587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39" Type="http://schemas.openxmlformats.org/officeDocument/2006/relationships/image" Target="../media/image17.png"/><Relationship Id="rId3" Type="http://schemas.openxmlformats.org/officeDocument/2006/relationships/image" Target="../media/image2.png"/><Relationship Id="rId34" Type="http://schemas.openxmlformats.org/officeDocument/2006/relationships/image" Target="../media/image11.png"/><Relationship Id="rId25" Type="http://schemas.openxmlformats.org/officeDocument/2006/relationships/image" Target="../media/image21.png"/><Relationship Id="rId33" Type="http://schemas.openxmlformats.org/officeDocument/2006/relationships/image" Target="../media/image10.png"/><Relationship Id="rId12" Type="http://schemas.openxmlformats.org/officeDocument/2006/relationships/image" Target="../media/image110.png"/><Relationship Id="rId38" Type="http://schemas.openxmlformats.org/officeDocument/2006/relationships/image" Target="../media/image16.pn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0.png"/><Relationship Id="rId6" Type="http://schemas.openxmlformats.org/officeDocument/2006/relationships/image" Target="../media/image50.png"/><Relationship Id="rId32" Type="http://schemas.openxmlformats.org/officeDocument/2006/relationships/image" Target="../media/image9.png"/><Relationship Id="rId37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5" Type="http://schemas.openxmlformats.org/officeDocument/2006/relationships/image" Target="../media/image14.png"/><Relationship Id="rId31" Type="http://schemas.openxmlformats.org/officeDocument/2006/relationships/image" Target="../media/image8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9" Type="http://schemas.openxmlformats.org/officeDocument/2006/relationships/image" Target="../media/image80.png"/><Relationship Id="rId3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17596" y="303578"/>
                <a:ext cx="1376176" cy="26898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𝕀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⃡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596" y="303578"/>
                <a:ext cx="1376176" cy="268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</m:oMath>
                </a14:m>
                <a:r>
                  <a:rPr lang="en-US" sz="1050" dirty="0"/>
                  <a:t> - body accelerations (e.g. gravity or E&amp;M)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050" dirty="0"/>
                  <a:t> – internal energy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050" dirty="0"/>
                  <a:t> – second coefficient of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050" dirty="0"/>
                  <a:t> – dynamic viscosity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050" dirty="0"/>
                  <a:t> - outward surface normal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050" dirty="0"/>
                  <a:t> – pressure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050" dirty="0"/>
                  <a:t> – volumetric heat per mass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1050" dirty="0"/>
                  <a:t> - heat flux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050" dirty="0"/>
                  <a:t> – fluid density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1050" dirty="0"/>
                  <a:t> – Cauchy stress tensor (aka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050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050" dirty="0"/>
                  <a:t> – surface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1050" dirty="0"/>
                  <a:t> - </a:t>
                </a:r>
                <a:r>
                  <a:rPr lang="en-US" sz="1050" dirty="0" err="1"/>
                  <a:t>deviatoric</a:t>
                </a:r>
                <a:r>
                  <a:rPr lang="en-US" sz="1050" dirty="0"/>
                  <a:t> stress tensor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/>
                  <a:t>T - temperature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sz="1050" dirty="0"/>
                  <a:t> - volume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050" dirty="0"/>
                  <a:t> - flow velocity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1" y="3814874"/>
                <a:ext cx="2111207" cy="2871684"/>
              </a:xfrm>
              <a:prstGeom prst="rect">
                <a:avLst/>
              </a:prstGeom>
              <a:blipFill>
                <a:blip r:embed="rId3"/>
                <a:stretch>
                  <a:fillRect r="-7450" b="-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-16229" y="83711"/>
            <a:ext cx="110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Reynold’s </a:t>
            </a:r>
          </a:p>
          <a:p>
            <a:r>
              <a:rPr lang="en-US" dirty="0"/>
              <a:t>Transport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32055" y="112852"/>
            <a:ext cx="14412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Cauchy Stress Tensor</a:t>
            </a:r>
          </a:p>
          <a:p>
            <a:r>
              <a:rPr lang="en-US" sz="900" dirty="0"/>
              <a:t>(total = pressure + sticky)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152898" y="170035"/>
                <a:ext cx="3985955" cy="4900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9144" r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num>
                                <m:den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𝐷𝑡</m:t>
                                  </m:r>
                                </m:den>
                              </m:f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∰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98" y="170035"/>
                <a:ext cx="3985955" cy="4900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𝒱ℴ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ℓ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𝒱ℴ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23" y="175863"/>
                <a:ext cx="1111097" cy="38427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𝐷𝐽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11" y="170035"/>
                <a:ext cx="871802" cy="4047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5252706" y="2030409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Lm</a:t>
            </a:r>
          </a:p>
        </p:txBody>
      </p:sp>
      <p:sp>
        <p:nvSpPr>
          <p:cNvPr id="62" name="Oval 61"/>
          <p:cNvSpPr/>
          <p:nvPr/>
        </p:nvSpPr>
        <p:spPr>
          <a:xfrm>
            <a:off x="6102604" y="324969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Em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4075139" y="1440552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lm</a:t>
            </a:r>
          </a:p>
        </p:txBody>
      </p:sp>
      <p:sp>
        <p:nvSpPr>
          <p:cNvPr id="64" name="Oval 63"/>
          <p:cNvSpPr/>
          <p:nvPr/>
        </p:nvSpPr>
        <p:spPr>
          <a:xfrm>
            <a:off x="4710168" y="265767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em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1612974" y="2033497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Lc</a:t>
            </a:r>
            <a:endParaRPr lang="en-US" sz="1000" dirty="0"/>
          </a:p>
        </p:txBody>
      </p:sp>
      <p:sp>
        <p:nvSpPr>
          <p:cNvPr id="66" name="Oval 65"/>
          <p:cNvSpPr/>
          <p:nvPr/>
        </p:nvSpPr>
        <p:spPr>
          <a:xfrm>
            <a:off x="2323397" y="326590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Ec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1613450" y="1444176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lc</a:t>
            </a:r>
            <a:endParaRPr lang="en-US" sz="1000" dirty="0"/>
          </a:p>
        </p:txBody>
      </p:sp>
      <p:sp>
        <p:nvSpPr>
          <p:cNvPr id="68" name="Oval 67"/>
          <p:cNvSpPr/>
          <p:nvPr/>
        </p:nvSpPr>
        <p:spPr>
          <a:xfrm>
            <a:off x="1749645" y="2660148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ec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2323397" y="24619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Rv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3803791" y="251010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RJ</a:t>
            </a:r>
          </a:p>
        </p:txBody>
      </p:sp>
      <p:sp>
        <p:nvSpPr>
          <p:cNvPr id="75" name="Oval 74"/>
          <p:cNvSpPr/>
          <p:nvPr/>
        </p:nvSpPr>
        <p:spPr>
          <a:xfrm>
            <a:off x="8215055" y="284491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/>
              <a:t>Rf</a:t>
            </a:r>
            <a:endParaRPr lang="en-US" sz="1000" dirty="0"/>
          </a:p>
        </p:txBody>
      </p:sp>
      <p:sp>
        <p:nvSpPr>
          <p:cNvPr id="76" name="Oval 75"/>
          <p:cNvSpPr/>
          <p:nvPr/>
        </p:nvSpPr>
        <p:spPr>
          <a:xfrm>
            <a:off x="11351215" y="323595"/>
            <a:ext cx="243617" cy="2436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Cs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83356" y="5139706"/>
            <a:ext cx="3126163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Equation Label Key for Fluid equations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lower case first letter  – differential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upper case first letter – integral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first letter ‘l’ or ‘L’ – </a:t>
            </a:r>
            <a:r>
              <a:rPr lang="en-US" sz="1050" dirty="0" err="1"/>
              <a:t>Lagrangian</a:t>
            </a:r>
            <a:r>
              <a:rPr lang="en-US" sz="1050" dirty="0"/>
              <a:t> or non-conservation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first letter ‘e’ or ‘E’ – Eulerian or conservation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second letter ‘c’, ‘m’, ‘e’, ‘</a:t>
            </a:r>
            <a:r>
              <a:rPr lang="en-US" sz="1050" dirty="0" err="1"/>
              <a:t>ie</a:t>
            </a:r>
            <a:r>
              <a:rPr lang="en-US" sz="1050" dirty="0"/>
              <a:t>’ for continuity, momentum, total energy, and internal energy respectively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AD814E-2CD3-16E3-4EF0-A2CBA4B4A3E6}"/>
              </a:ext>
            </a:extLst>
          </p:cNvPr>
          <p:cNvGrpSpPr/>
          <p:nvPr/>
        </p:nvGrpSpPr>
        <p:grpSpPr>
          <a:xfrm>
            <a:off x="5609519" y="3780061"/>
            <a:ext cx="6530484" cy="2191182"/>
            <a:chOff x="5609519" y="3780061"/>
            <a:chExt cx="6530484" cy="219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17534" y="3979743"/>
                  <a:ext cx="1830662" cy="27821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⃡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𝕀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34" y="3979743"/>
                  <a:ext cx="1830662" cy="27821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17534" y="4501200"/>
                  <a:ext cx="610614" cy="38145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34" y="4501200"/>
                  <a:ext cx="610614" cy="38145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17534" y="5131620"/>
                  <a:ext cx="874034" cy="2648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34" y="5131620"/>
                  <a:ext cx="874034" cy="26488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5609519" y="3935125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Newtonian Fluids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09519" y="4507260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Stokes’s</a:t>
              </a:r>
              <a:r>
                <a:rPr lang="en-US" dirty="0"/>
                <a:t> Hypothesis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09519" y="5079395"/>
              <a:ext cx="287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Incompressibility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524083" y="4340060"/>
                  <a:ext cx="2615920" cy="43813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2CC"/>
                    </a:gs>
                    <a:gs pos="100000">
                      <a:srgbClr val="F8CBAD"/>
                    </a:gs>
                  </a:gsLst>
                  <a:lin ang="5400000" scaled="1"/>
                  <a:tileRect/>
                </a:gra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𝑡h𝑒𝑟𝑚𝑜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⃡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</m:acc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4083" y="4340060"/>
                  <a:ext cx="2615920" cy="43813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Elbow Connector 2"/>
            <p:cNvCxnSpPr>
              <a:cxnSpLocks/>
              <a:stCxn id="11" idx="3"/>
              <a:endCxn id="34" idx="0"/>
            </p:cNvCxnSpPr>
            <p:nvPr/>
          </p:nvCxnSpPr>
          <p:spPr>
            <a:xfrm>
              <a:off x="9448196" y="4118852"/>
              <a:ext cx="1383847" cy="221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4" idx="2"/>
              <a:endCxn id="12" idx="3"/>
            </p:cNvCxnSpPr>
            <p:nvPr/>
          </p:nvCxnSpPr>
          <p:spPr>
            <a:xfrm rot="5400000" flipH="1">
              <a:off x="9486962" y="3433113"/>
              <a:ext cx="86267" cy="2603895"/>
            </a:xfrm>
            <a:prstGeom prst="bentConnector4">
              <a:avLst>
                <a:gd name="adj1" fmla="val -264991"/>
                <a:gd name="adj2" fmla="val 7511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9448196" y="3780061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/>
                <a:t>Nf</a:t>
              </a:r>
              <a:endParaRPr lang="en-US" sz="10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8336864" y="4766194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/>
                <a:t>Sh</a:t>
              </a:r>
              <a:endParaRPr lang="en-US" sz="1000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8580481" y="5142251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in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1725051" y="4888003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/>
                <a:t>tp</a:t>
              </a:r>
              <a:endParaRPr lang="en-US" sz="1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6A49B6-7273-697F-6D41-124A48346B60}"/>
                </a:ext>
              </a:extLst>
            </p:cNvPr>
            <p:cNvSpPr txBox="1"/>
            <p:nvPr/>
          </p:nvSpPr>
          <p:spPr>
            <a:xfrm>
              <a:off x="5609519" y="5601911"/>
              <a:ext cx="287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Fourier’s Law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F4DB91-35EB-50E3-6FB4-D7C9CE1D52C1}"/>
                    </a:ext>
                  </a:extLst>
                </p:cNvPr>
                <p:cNvSpPr txBox="1"/>
                <p:nvPr/>
              </p:nvSpPr>
              <p:spPr>
                <a:xfrm>
                  <a:off x="7617534" y="5658551"/>
                  <a:ext cx="874034" cy="24622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 wrap="square" lIns="45720" rIns="4572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9F4DB91-35EB-50E3-6FB4-D7C9CE1D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534" y="5658551"/>
                  <a:ext cx="874034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EE319E-E746-3601-BA9F-7005BF65E66B}"/>
                </a:ext>
              </a:extLst>
            </p:cNvPr>
            <p:cNvSpPr/>
            <p:nvPr/>
          </p:nvSpPr>
          <p:spPr>
            <a:xfrm>
              <a:off x="8580481" y="5669182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Fl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B8D699-68B1-CEEB-3593-9B1B390415FA}"/>
                </a:ext>
              </a:extLst>
            </p:cNvPr>
            <p:cNvSpPr txBox="1"/>
            <p:nvPr/>
          </p:nvSpPr>
          <p:spPr>
            <a:xfrm>
              <a:off x="9708644" y="5041941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Thermodynamic Pressure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040081-926B-2C9E-9EFC-CE403665E7EE}"/>
              </a:ext>
            </a:extLst>
          </p:cNvPr>
          <p:cNvGrpSpPr/>
          <p:nvPr/>
        </p:nvGrpSpPr>
        <p:grpSpPr>
          <a:xfrm>
            <a:off x="545051" y="869986"/>
            <a:ext cx="11618808" cy="2745967"/>
            <a:chOff x="545051" y="869986"/>
            <a:chExt cx="11618808" cy="2745967"/>
          </a:xfrm>
        </p:grpSpPr>
        <p:grpSp>
          <p:nvGrpSpPr>
            <p:cNvPr id="29" name="Group 28"/>
            <p:cNvGrpSpPr/>
            <p:nvPr/>
          </p:nvGrpSpPr>
          <p:grpSpPr>
            <a:xfrm>
              <a:off x="545051" y="869986"/>
              <a:ext cx="11341638" cy="2745967"/>
              <a:chOff x="311371" y="920786"/>
              <a:chExt cx="11341638" cy="27459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11371" y="1404483"/>
                    <a:ext cx="1023934" cy="38042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71" y="1404483"/>
                    <a:ext cx="1023934" cy="3804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411190" y="1384574"/>
                    <a:ext cx="1391385" cy="42024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⃡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190" y="1384574"/>
                    <a:ext cx="1391385" cy="420243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68022" y="1374090"/>
                    <a:ext cx="2894187" cy="44121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⃡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8022" y="1374090"/>
                    <a:ext cx="2894187" cy="44121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11371" y="1993121"/>
                    <a:ext cx="1023933" cy="41979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71" y="1993121"/>
                    <a:ext cx="1023933" cy="41979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411190" y="1993121"/>
                    <a:ext cx="2566642" cy="43011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⃡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190" y="1993121"/>
                    <a:ext cx="2566642" cy="43011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168022" y="1993121"/>
                    <a:ext cx="4053463" cy="441211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⃡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8022" y="1993121"/>
                    <a:ext cx="4053463" cy="4412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11371" y="2629818"/>
                    <a:ext cx="1145854" cy="38497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71" y="2629818"/>
                    <a:ext cx="1145854" cy="3849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411190" y="2612152"/>
                    <a:ext cx="2002762" cy="4203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⃡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190" y="2612152"/>
                    <a:ext cx="2002762" cy="420308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168022" y="2612152"/>
                    <a:ext cx="4260707" cy="44121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⃡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8022" y="2612152"/>
                    <a:ext cx="4260707" cy="44121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311371" y="3228363"/>
                    <a:ext cx="1747833" cy="4203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71" y="3228363"/>
                    <a:ext cx="1747833" cy="42030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11190" y="3210281"/>
                    <a:ext cx="3427702" cy="45647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d>
                                    <m:d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⃡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190" y="3210281"/>
                    <a:ext cx="3427702" cy="45647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168022" y="3217912"/>
                    <a:ext cx="5484987" cy="44121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∰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sub>
                            <m:sup/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𝑏𝑜𝑑𝑦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𝒱</m:t>
                              </m:r>
                            </m:e>
                          </m:nary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∯"/>
                              <m:supHide m:val="on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⃡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nary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8022" y="3217912"/>
                    <a:ext cx="5484987" cy="44121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/>
              <p:cNvSpPr txBox="1"/>
              <p:nvPr/>
            </p:nvSpPr>
            <p:spPr>
              <a:xfrm>
                <a:off x="311371" y="920786"/>
                <a:ext cx="20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Continuity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19750" y="925226"/>
                <a:ext cx="20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Momentum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68022" y="920786"/>
                <a:ext cx="2080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Energy</a:t>
                </a:r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10504830" y="2041117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Le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1920242" y="3249690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/>
                <a:t>Ee</a:t>
              </a:r>
              <a:endParaRPr lang="en-US" sz="1000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336041" y="1436677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le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10717187" y="2657676"/>
              <a:ext cx="243617" cy="243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err="1"/>
                <a:t>ee</a:t>
              </a:r>
              <a:endParaRPr 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242493-BE4C-3C1B-DBC3-65F976773E84}"/>
                </a:ext>
              </a:extLst>
            </p:cNvPr>
            <p:cNvSpPr txBox="1"/>
            <p:nvPr/>
          </p:nvSpPr>
          <p:spPr>
            <a:xfrm>
              <a:off x="10037827" y="926539"/>
              <a:ext cx="1930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Energy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675248-1848-6EF8-FF87-21DA8071B168}"/>
                </a:ext>
              </a:extLst>
            </p:cNvPr>
            <p:cNvGrpSpPr/>
            <p:nvPr/>
          </p:nvGrpSpPr>
          <p:grpSpPr>
            <a:xfrm>
              <a:off x="10216706" y="1353682"/>
              <a:ext cx="1630153" cy="380425"/>
              <a:chOff x="7622523" y="6196113"/>
              <a:chExt cx="1630153" cy="3804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027BB38-B36E-3E84-B2F8-FC68489BC4D9}"/>
                      </a:ext>
                    </a:extLst>
                  </p:cNvPr>
                  <p:cNvSpPr txBox="1"/>
                  <p:nvPr/>
                </p:nvSpPr>
                <p:spPr>
                  <a:xfrm>
                    <a:off x="7622523" y="6196113"/>
                    <a:ext cx="1292878" cy="38042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 wrap="square" lIns="45720" rIns="4572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𝐷𝑒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acc>
                            <m:accPr>
                              <m:chr m:val="̇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⃡"/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∶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027BB38-B36E-3E84-B2F8-FC68489BC4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2523" y="6196113"/>
                    <a:ext cx="1292878" cy="38042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accent6">
                        <a:lumMod val="50000"/>
                      </a:schemeClr>
                    </a:solidFill>
                  </a:ln>
                  <a:effectLst>
                    <a:outerShdw blurRad="50800" dist="50800" dir="5400000" algn="ctr" rotWithShape="0">
                      <a:schemeClr val="tx1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09044BE-2EA3-DBEF-8FA0-02DF17A3005F}"/>
                  </a:ext>
                </a:extLst>
              </p:cNvPr>
              <p:cNvSpPr/>
              <p:nvPr/>
            </p:nvSpPr>
            <p:spPr>
              <a:xfrm>
                <a:off x="9009059" y="6290804"/>
                <a:ext cx="243617" cy="2436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/>
                  <a:t>lie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B3F8DE0-656A-1739-F7A2-D3C8E84816A6}"/>
              </a:ext>
            </a:extLst>
          </p:cNvPr>
          <p:cNvSpPr txBox="1"/>
          <p:nvPr/>
        </p:nvSpPr>
        <p:spPr>
          <a:xfrm>
            <a:off x="2483356" y="3842215"/>
            <a:ext cx="31261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Movement from </a:t>
            </a:r>
            <a:r>
              <a:rPr lang="en-US" sz="1050" dirty="0" err="1"/>
              <a:t>Lagrangian</a:t>
            </a:r>
            <a:r>
              <a:rPr lang="en-US" sz="1050" dirty="0"/>
              <a:t> (particle) and Eulerian (flux) forms is done with the mnemonic:</a:t>
            </a:r>
          </a:p>
          <a:p>
            <a:endParaRPr lang="en-US" sz="1050" dirty="0"/>
          </a:p>
          <a:p>
            <a:pPr algn="ctr"/>
            <a:r>
              <a:rPr lang="en-US" sz="1050" i="1" dirty="0"/>
              <a:t>Flux = U con + Particle</a:t>
            </a:r>
          </a:p>
        </p:txBody>
      </p:sp>
    </p:spTree>
    <p:extLst>
      <p:ext uri="{BB962C8B-B14F-4D97-AF65-F5344CB8AC3E}">
        <p14:creationId xmlns:p14="http://schemas.microsoft.com/office/powerpoint/2010/main" val="256220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E2BB92CBC144967077C2021A537D" ma:contentTypeVersion="7" ma:contentTypeDescription="Create a new document." ma:contentTypeScope="" ma:versionID="13603f4343c62bea59de7b4e78fa22c3">
  <xsd:schema xmlns:xsd="http://www.w3.org/2001/XMLSchema" xmlns:xs="http://www.w3.org/2001/XMLSchema" xmlns:p="http://schemas.microsoft.com/office/2006/metadata/properties" xmlns:ns3="c852713b-0caa-4ac0-ba75-048f00e27b76" targetNamespace="http://schemas.microsoft.com/office/2006/metadata/properties" ma:root="true" ma:fieldsID="1ea06de7f52a3181bb88d059a53cee0e" ns3:_="">
    <xsd:import namespace="c852713b-0caa-4ac0-ba75-048f00e27b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52713b-0caa-4ac0-ba75-048f00e27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DAE9A5-048B-402C-BCE3-7BD115F2E3A2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852713b-0caa-4ac0-ba75-048f00e27b76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BE4778-09D1-4881-9FBE-4AA86546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52713b-0caa-4ac0-ba75-048f00e27b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D920D1-BFF1-4FCD-A4C4-BA088C4DCA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389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Conrad Schiff</cp:lastModifiedBy>
  <cp:revision>69</cp:revision>
  <cp:lastPrinted>2021-07-20T23:11:12Z</cp:lastPrinted>
  <dcterms:created xsi:type="dcterms:W3CDTF">2020-06-30T15:14:45Z</dcterms:created>
  <dcterms:modified xsi:type="dcterms:W3CDTF">2023-10-02T12:38:10Z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0x0101002BD1E2BB92CBC144967077C2021A537D</vt:lpwstr>
  </property>
</Properties>
</file>