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28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C65D-ACAE-4D79-8550-30F1A450692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daweb.sci.gsfc.nasa.gov/cgi-bin/eval2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and IMAGE Coincident Viewing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11/17/16 </a:t>
            </a:r>
            <a:r>
              <a:rPr lang="en-US" dirty="0" err="1" smtClean="0"/>
              <a:t>Tagup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Ephem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FAST definitive </a:t>
            </a:r>
            <a:r>
              <a:rPr lang="en-US" dirty="0" err="1" smtClean="0"/>
              <a:t>Ephem</a:t>
            </a:r>
            <a:r>
              <a:rPr lang="en-US" dirty="0" smtClean="0"/>
              <a:t> provided by R. </a:t>
            </a:r>
            <a:r>
              <a:rPr lang="en-US" dirty="0" err="1" smtClean="0"/>
              <a:t>Strangeway</a:t>
            </a:r>
            <a:endParaRPr lang="en-US" dirty="0" smtClean="0"/>
          </a:p>
          <a:p>
            <a:pPr lvl="1"/>
            <a:r>
              <a:rPr lang="en-US" dirty="0" smtClean="0"/>
              <a:t>Time span: 1996 234 10:30:00.000 to 2009 121 02:26:49.990</a:t>
            </a:r>
          </a:p>
          <a:p>
            <a:pPr lvl="1"/>
            <a:r>
              <a:rPr lang="en-US" dirty="0" smtClean="0"/>
              <a:t>SMA = 8300, ECC = 0.1898; INC = 82.97 (all the rest variable)</a:t>
            </a:r>
          </a:p>
          <a:p>
            <a:pPr lvl="1"/>
            <a:r>
              <a:rPr lang="en-US" dirty="0" smtClean="0"/>
              <a:t>Inertial nodal regression rate  = -0.5 </a:t>
            </a:r>
            <a:r>
              <a:rPr lang="en-US" dirty="0" err="1" smtClean="0"/>
              <a:t>deg</a:t>
            </a:r>
            <a:r>
              <a:rPr lang="en-US" dirty="0" smtClean="0"/>
              <a:t>/day; solar apparent motion 0.986 </a:t>
            </a:r>
            <a:r>
              <a:rPr lang="en-US" dirty="0" err="1" smtClean="0"/>
              <a:t>deg</a:t>
            </a:r>
            <a:r>
              <a:rPr lang="en-US" dirty="0" smtClean="0"/>
              <a:t>/day; movement in SM Local Time ~1.5 </a:t>
            </a:r>
            <a:r>
              <a:rPr lang="en-US" dirty="0" err="1" smtClean="0"/>
              <a:t>deg</a:t>
            </a:r>
            <a:r>
              <a:rPr lang="en-US" dirty="0" smtClean="0"/>
              <a:t>/day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 definitive </a:t>
            </a:r>
            <a:r>
              <a:rPr lang="en-US" dirty="0" err="1" smtClean="0"/>
              <a:t>Ephem</a:t>
            </a:r>
            <a:r>
              <a:rPr lang="en-US" dirty="0" smtClean="0"/>
              <a:t> constructed piece-wise from data obtained from </a:t>
            </a:r>
            <a:r>
              <a:rPr lang="en-US" dirty="0" err="1" smtClean="0"/>
              <a:t>CDAWeb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http://cdaweb.sci.gsfc.nasa.gov/cgi-bin/eval2.cgi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Time span: 3/27/2000 00:00:55.000  to 12/19/2005 23:58:00.000 </a:t>
            </a:r>
          </a:p>
          <a:p>
            <a:pPr lvl="1"/>
            <a:r>
              <a:rPr lang="en-US" dirty="0" smtClean="0"/>
              <a:t>SMA = 29,815.4; ECC = 0.7531; INC = 90.010 (all the rest variable)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endCxn id="13" idx="0"/>
          </p:cNvCxnSpPr>
          <p:nvPr/>
        </p:nvCxnSpPr>
        <p:spPr>
          <a:xfrm flipV="1">
            <a:off x="7048500" y="1944872"/>
            <a:ext cx="783905" cy="340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Epoch Filtering Strategy</a:t>
            </a:r>
            <a:endParaRPr lang="en-US" dirty="0"/>
          </a:p>
        </p:txBody>
      </p:sp>
      <p:pic>
        <p:nvPicPr>
          <p:cNvPr id="1026" name="Picture 2" descr="C:\Users\cschiff\AppData\Local\Microsoft\Windows\INetCache\IE\URPDBZBJ\16897-illustration-of-a-globe-pv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852685"/>
            <a:ext cx="1143000" cy="11430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Want time spans when IMAGE is within 30 degrees of apogee</a:t>
                </a:r>
              </a:p>
              <a:p>
                <a:r>
                  <a:rPr lang="en-US" dirty="0" smtClean="0"/>
                  <a:t>Define ‘apogee’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filter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3"/>
                <a:stretch>
                  <a:fillRect l="-2981" t="-1752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 rot="786334">
            <a:off x="6481576" y="1887108"/>
            <a:ext cx="1695928" cy="4435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6148085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Orbit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48500" y="3048000"/>
            <a:ext cx="1257300" cy="2376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7088762" y="4236093"/>
            <a:ext cx="481555" cy="523456"/>
          </a:xfrm>
          <a:prstGeom prst="arc">
            <a:avLst>
              <a:gd name="adj1" fmla="val 15846082"/>
              <a:gd name="adj2" fmla="val 2087590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81600" y="3649346"/>
                <a:ext cx="1168724" cy="93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– angle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649346"/>
                <a:ext cx="1168724" cy="938515"/>
              </a:xfrm>
              <a:prstGeom prst="rect">
                <a:avLst/>
              </a:prstGeom>
              <a:blipFill rotWithShape="1">
                <a:blip r:embed="rId4"/>
                <a:stretch>
                  <a:fillRect l="-4167" t="-3247" r="-22396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430839" y="3879623"/>
                <a:ext cx="3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39" y="3879623"/>
                <a:ext cx="3483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076558" y="3048000"/>
                <a:ext cx="529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8" y="3048000"/>
                <a:ext cx="5295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2951" r="-49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922007" y="3649346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07" y="3649346"/>
                <a:ext cx="35163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3333" r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H="1" flipV="1">
            <a:off x="6948242" y="4365331"/>
            <a:ext cx="404660" cy="111182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Epoch Filtering 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67200" cy="4525963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 smtClean="0"/>
                  <a:t>Want FAST’s orbital plane (ascending and descending node) within 20:00 and 02:00 local time in SM coordinates (SMLT)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Calculate FAST’s angular momentum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Convert ECI components to SM and calculate corresponding SMLT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Filter on those times where SMLT(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) lies either </a:t>
                </a:r>
                <a:r>
                  <a:rPr lang="en-US" dirty="0" smtClean="0"/>
                  <a:t>in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02:00-08:00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14:00-20:00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Sanity check:  note </a:t>
                </a:r>
                <a:r>
                  <a:rPr lang="en-US" dirty="0"/>
                  <a:t>that the grey and white regions are each 6-hours in local </a:t>
                </a:r>
                <a:r>
                  <a:rPr lang="en-US" dirty="0" smtClean="0"/>
                  <a:t>time</a:t>
                </a:r>
              </a:p>
              <a:p>
                <a:pPr lvl="1"/>
                <a:r>
                  <a:rPr lang="en-US" dirty="0" smtClean="0"/>
                  <a:t>Pattern of in-</a:t>
                </a:r>
                <a:r>
                  <a:rPr lang="en-US" dirty="0" smtClean="0"/>
                  <a:t>out </a:t>
                </a:r>
                <a:r>
                  <a:rPr lang="en-US" dirty="0" smtClean="0"/>
                  <a:t>should be roughly symmetric</a:t>
                </a:r>
              </a:p>
              <a:p>
                <a:pPr lvl="1"/>
                <a:r>
                  <a:rPr lang="en-US" dirty="0" smtClean="0"/>
                  <a:t>VOP equations predict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=−0.5 °/</m:t>
                    </m:r>
                    <m:r>
                      <a:rPr lang="en-US" b="0" i="1" smtClean="0">
                        <a:latin typeface="Cambria Math"/>
                      </a:rPr>
                      <m:t>𝑑𝑎𝑦</m:t>
                    </m:r>
                  </m:oMath>
                </a14:m>
                <a:r>
                  <a:rPr lang="en-US" dirty="0"/>
                  <a:t> (osculating value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−1°/</m:t>
                    </m:r>
                    <m:r>
                      <a:rPr lang="en-US" b="0" i="1" smtClean="0">
                        <a:latin typeface="Cambria Math"/>
                      </a:rPr>
                      <m:t>𝑑𝑎𝑦</m:t>
                    </m:r>
                  </m:oMath>
                </a14:m>
                <a:r>
                  <a:rPr lang="en-US" dirty="0" smtClean="0"/>
                  <a:t>) for </a:t>
                </a:r>
                <a:r>
                  <a:rPr lang="en-US" dirty="0"/>
                  <a:t>a total movement in SMLT of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1.5 °/</m:t>
                    </m:r>
                    <m:r>
                      <a:rPr lang="en-US" b="0" i="1" smtClean="0">
                        <a:latin typeface="Cambria Math"/>
                      </a:rPr>
                      <m:t>𝑑𝑎𝑦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about 2 months in followed by 2 months out and so on </a:t>
                </a:r>
              </a:p>
              <a:p>
                <a:pPr lvl="1"/>
                <a:r>
                  <a:rPr lang="en-US" dirty="0" smtClean="0"/>
                  <a:t>This pattern is seen in the data</a:t>
                </a:r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67200" cy="4525963"/>
              </a:xfrm>
              <a:blipFill rotWithShape="1">
                <a:blip r:embed="rId2"/>
                <a:stretch>
                  <a:fillRect t="-809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43242" y="1220704"/>
            <a:ext cx="3530377" cy="2374681"/>
            <a:chOff x="4903431" y="3343969"/>
            <a:chExt cx="3530377" cy="2374681"/>
          </a:xfrm>
        </p:grpSpPr>
        <p:sp>
          <p:nvSpPr>
            <p:cNvPr id="3" name="Right Arrow 2"/>
            <p:cNvSpPr/>
            <p:nvPr/>
          </p:nvSpPr>
          <p:spPr>
            <a:xfrm>
              <a:off x="7290808" y="4363219"/>
              <a:ext cx="1143000" cy="3048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 rot="20413598">
              <a:off x="6132622" y="3343969"/>
              <a:ext cx="1447800" cy="191881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03431" y="3410719"/>
              <a:ext cx="116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FAST Orbit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741631" y="4477519"/>
              <a:ext cx="1066800" cy="76200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cschiff\AppData\Local\Microsoft\Windows\INetCache\IE\URPDBZBJ\16897-illustration-of-a-globe-pv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231" y="3944119"/>
              <a:ext cx="1143000" cy="1143000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208231" y="5315719"/>
                  <a:ext cx="348108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baseline="-25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231" y="5315719"/>
                  <a:ext cx="348108" cy="4029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990547" y="4858305"/>
            <a:ext cx="2158045" cy="1371600"/>
            <a:chOff x="5844074" y="4648200"/>
            <a:chExt cx="2158045" cy="13716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844074" y="5257800"/>
              <a:ext cx="2158045" cy="9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10325" y="46482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78081" y="5345280"/>
                <a:ext cx="606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081" y="5345280"/>
                <a:ext cx="6063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053638" y="6229905"/>
                <a:ext cx="606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638" y="6229905"/>
                <a:ext cx="60632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557" r="-4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388163" y="5675247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(sunward)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633665" y="5175678"/>
            <a:ext cx="1466112" cy="56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97096" y="4929881"/>
            <a:ext cx="1298673" cy="107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94475" y="5092428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12:00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8101332" y="5002804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02:00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7899102" y="5943600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20:00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6351459" y="4677721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08:00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436563" y="5738913"/>
            <a:ext cx="511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14:00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18613" y="4038600"/>
                <a:ext cx="34810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13" y="4038600"/>
                <a:ext cx="348108" cy="402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Isosceles Triangle 45"/>
          <p:cNvSpPr/>
          <p:nvPr/>
        </p:nvSpPr>
        <p:spPr>
          <a:xfrm rot="8161828">
            <a:off x="7529867" y="5115539"/>
            <a:ext cx="703110" cy="776994"/>
          </a:xfrm>
          <a:custGeom>
            <a:avLst/>
            <a:gdLst>
              <a:gd name="connsiteX0" fmla="*/ 0 w 747958"/>
              <a:gd name="connsiteY0" fmla="*/ 630859 h 630859"/>
              <a:gd name="connsiteX1" fmla="*/ 373979 w 747958"/>
              <a:gd name="connsiteY1" fmla="*/ 0 h 630859"/>
              <a:gd name="connsiteX2" fmla="*/ 747958 w 747958"/>
              <a:gd name="connsiteY2" fmla="*/ 630859 h 630859"/>
              <a:gd name="connsiteX3" fmla="*/ 0 w 747958"/>
              <a:gd name="connsiteY3" fmla="*/ 630859 h 630859"/>
              <a:gd name="connsiteX0" fmla="*/ 0 w 741449"/>
              <a:gd name="connsiteY0" fmla="*/ 743013 h 743013"/>
              <a:gd name="connsiteX1" fmla="*/ 367470 w 741449"/>
              <a:gd name="connsiteY1" fmla="*/ 0 h 743013"/>
              <a:gd name="connsiteX2" fmla="*/ 741449 w 741449"/>
              <a:gd name="connsiteY2" fmla="*/ 630859 h 743013"/>
              <a:gd name="connsiteX3" fmla="*/ 0 w 741449"/>
              <a:gd name="connsiteY3" fmla="*/ 743013 h 743013"/>
              <a:gd name="connsiteX0" fmla="*/ 0 w 741449"/>
              <a:gd name="connsiteY0" fmla="*/ 747422 h 747422"/>
              <a:gd name="connsiteX1" fmla="*/ 362900 w 741449"/>
              <a:gd name="connsiteY1" fmla="*/ 0 h 747422"/>
              <a:gd name="connsiteX2" fmla="*/ 741449 w 741449"/>
              <a:gd name="connsiteY2" fmla="*/ 635268 h 747422"/>
              <a:gd name="connsiteX3" fmla="*/ 0 w 741449"/>
              <a:gd name="connsiteY3" fmla="*/ 747422 h 747422"/>
              <a:gd name="connsiteX0" fmla="*/ 0 w 741449"/>
              <a:gd name="connsiteY0" fmla="*/ 889148 h 889148"/>
              <a:gd name="connsiteX1" fmla="*/ 658431 w 741449"/>
              <a:gd name="connsiteY1" fmla="*/ 0 h 889148"/>
              <a:gd name="connsiteX2" fmla="*/ 741449 w 741449"/>
              <a:gd name="connsiteY2" fmla="*/ 776994 h 889148"/>
              <a:gd name="connsiteX3" fmla="*/ 0 w 741449"/>
              <a:gd name="connsiteY3" fmla="*/ 889148 h 889148"/>
              <a:gd name="connsiteX0" fmla="*/ 0 w 703110"/>
              <a:gd name="connsiteY0" fmla="*/ 492701 h 776994"/>
              <a:gd name="connsiteX1" fmla="*/ 620092 w 703110"/>
              <a:gd name="connsiteY1" fmla="*/ 0 h 776994"/>
              <a:gd name="connsiteX2" fmla="*/ 703110 w 703110"/>
              <a:gd name="connsiteY2" fmla="*/ 776994 h 776994"/>
              <a:gd name="connsiteX3" fmla="*/ 0 w 703110"/>
              <a:gd name="connsiteY3" fmla="*/ 492701 h 77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110" h="776994">
                <a:moveTo>
                  <a:pt x="0" y="492701"/>
                </a:moveTo>
                <a:lnTo>
                  <a:pt x="620092" y="0"/>
                </a:lnTo>
                <a:lnTo>
                  <a:pt x="703110" y="776994"/>
                </a:lnTo>
                <a:lnTo>
                  <a:pt x="0" y="492701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5"/>
          <p:cNvSpPr/>
          <p:nvPr/>
        </p:nvSpPr>
        <p:spPr>
          <a:xfrm rot="4393170">
            <a:off x="6592950" y="4935334"/>
            <a:ext cx="706541" cy="664290"/>
          </a:xfrm>
          <a:custGeom>
            <a:avLst/>
            <a:gdLst>
              <a:gd name="connsiteX0" fmla="*/ 0 w 747958"/>
              <a:gd name="connsiteY0" fmla="*/ 630859 h 630859"/>
              <a:gd name="connsiteX1" fmla="*/ 373979 w 747958"/>
              <a:gd name="connsiteY1" fmla="*/ 0 h 630859"/>
              <a:gd name="connsiteX2" fmla="*/ 747958 w 747958"/>
              <a:gd name="connsiteY2" fmla="*/ 630859 h 630859"/>
              <a:gd name="connsiteX3" fmla="*/ 0 w 747958"/>
              <a:gd name="connsiteY3" fmla="*/ 630859 h 630859"/>
              <a:gd name="connsiteX0" fmla="*/ 0 w 741449"/>
              <a:gd name="connsiteY0" fmla="*/ 743013 h 743013"/>
              <a:gd name="connsiteX1" fmla="*/ 367470 w 741449"/>
              <a:gd name="connsiteY1" fmla="*/ 0 h 743013"/>
              <a:gd name="connsiteX2" fmla="*/ 741449 w 741449"/>
              <a:gd name="connsiteY2" fmla="*/ 630859 h 743013"/>
              <a:gd name="connsiteX3" fmla="*/ 0 w 741449"/>
              <a:gd name="connsiteY3" fmla="*/ 743013 h 743013"/>
              <a:gd name="connsiteX0" fmla="*/ 0 w 741449"/>
              <a:gd name="connsiteY0" fmla="*/ 747422 h 747422"/>
              <a:gd name="connsiteX1" fmla="*/ 362900 w 741449"/>
              <a:gd name="connsiteY1" fmla="*/ 0 h 747422"/>
              <a:gd name="connsiteX2" fmla="*/ 741449 w 741449"/>
              <a:gd name="connsiteY2" fmla="*/ 635268 h 747422"/>
              <a:gd name="connsiteX3" fmla="*/ 0 w 741449"/>
              <a:gd name="connsiteY3" fmla="*/ 747422 h 747422"/>
              <a:gd name="connsiteX0" fmla="*/ 0 w 822317"/>
              <a:gd name="connsiteY0" fmla="*/ 729668 h 729668"/>
              <a:gd name="connsiteX1" fmla="*/ 443768 w 822317"/>
              <a:gd name="connsiteY1" fmla="*/ 0 h 729668"/>
              <a:gd name="connsiteX2" fmla="*/ 822317 w 822317"/>
              <a:gd name="connsiteY2" fmla="*/ 635268 h 729668"/>
              <a:gd name="connsiteX3" fmla="*/ 0 w 822317"/>
              <a:gd name="connsiteY3" fmla="*/ 729668 h 729668"/>
              <a:gd name="connsiteX0" fmla="*/ 0 w 822317"/>
              <a:gd name="connsiteY0" fmla="*/ 757653 h 757653"/>
              <a:gd name="connsiteX1" fmla="*/ 438942 w 822317"/>
              <a:gd name="connsiteY1" fmla="*/ 0 h 757653"/>
              <a:gd name="connsiteX2" fmla="*/ 822317 w 822317"/>
              <a:gd name="connsiteY2" fmla="*/ 663253 h 757653"/>
              <a:gd name="connsiteX3" fmla="*/ 0 w 822317"/>
              <a:gd name="connsiteY3" fmla="*/ 757653 h 757653"/>
              <a:gd name="connsiteX0" fmla="*/ 0 w 850302"/>
              <a:gd name="connsiteY0" fmla="*/ 757653 h 757653"/>
              <a:gd name="connsiteX1" fmla="*/ 438942 w 850302"/>
              <a:gd name="connsiteY1" fmla="*/ 0 h 757653"/>
              <a:gd name="connsiteX2" fmla="*/ 850302 w 850302"/>
              <a:gd name="connsiteY2" fmla="*/ 658426 h 757653"/>
              <a:gd name="connsiteX3" fmla="*/ 0 w 850302"/>
              <a:gd name="connsiteY3" fmla="*/ 757653 h 757653"/>
              <a:gd name="connsiteX0" fmla="*/ 0 w 861882"/>
              <a:gd name="connsiteY0" fmla="*/ 757653 h 757653"/>
              <a:gd name="connsiteX1" fmla="*/ 438942 w 861882"/>
              <a:gd name="connsiteY1" fmla="*/ 0 h 757653"/>
              <a:gd name="connsiteX2" fmla="*/ 861882 w 861882"/>
              <a:gd name="connsiteY2" fmla="*/ 642021 h 757653"/>
              <a:gd name="connsiteX3" fmla="*/ 0 w 861882"/>
              <a:gd name="connsiteY3" fmla="*/ 757653 h 757653"/>
              <a:gd name="connsiteX0" fmla="*/ 0 w 1059154"/>
              <a:gd name="connsiteY0" fmla="*/ 422092 h 642021"/>
              <a:gd name="connsiteX1" fmla="*/ 636214 w 1059154"/>
              <a:gd name="connsiteY1" fmla="*/ 0 h 642021"/>
              <a:gd name="connsiteX2" fmla="*/ 1059154 w 1059154"/>
              <a:gd name="connsiteY2" fmla="*/ 642021 h 642021"/>
              <a:gd name="connsiteX3" fmla="*/ 0 w 1059154"/>
              <a:gd name="connsiteY3" fmla="*/ 422092 h 642021"/>
              <a:gd name="connsiteX0" fmla="*/ 0 w 706541"/>
              <a:gd name="connsiteY0" fmla="*/ 422092 h 640152"/>
              <a:gd name="connsiteX1" fmla="*/ 636214 w 706541"/>
              <a:gd name="connsiteY1" fmla="*/ 0 h 640152"/>
              <a:gd name="connsiteX2" fmla="*/ 706541 w 706541"/>
              <a:gd name="connsiteY2" fmla="*/ 640152 h 640152"/>
              <a:gd name="connsiteX3" fmla="*/ 0 w 706541"/>
              <a:gd name="connsiteY3" fmla="*/ 422092 h 640152"/>
              <a:gd name="connsiteX0" fmla="*/ 0 w 706541"/>
              <a:gd name="connsiteY0" fmla="*/ 446230 h 664290"/>
              <a:gd name="connsiteX1" fmla="*/ 663390 w 706541"/>
              <a:gd name="connsiteY1" fmla="*/ 0 h 664290"/>
              <a:gd name="connsiteX2" fmla="*/ 706541 w 706541"/>
              <a:gd name="connsiteY2" fmla="*/ 664290 h 664290"/>
              <a:gd name="connsiteX3" fmla="*/ 0 w 706541"/>
              <a:gd name="connsiteY3" fmla="*/ 446230 h 66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41" h="664290">
                <a:moveTo>
                  <a:pt x="0" y="446230"/>
                </a:moveTo>
                <a:lnTo>
                  <a:pt x="663390" y="0"/>
                </a:lnTo>
                <a:lnTo>
                  <a:pt x="706541" y="664290"/>
                </a:lnTo>
                <a:lnTo>
                  <a:pt x="0" y="44623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Other Sanity Checks and Other Considerations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4724400" cy="51355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1600" dirty="0" smtClean="0"/>
                  <a:t>IMAGE true anomaly computations compared against </a:t>
                </a:r>
                <a:r>
                  <a:rPr lang="en-US" sz="1600" dirty="0" err="1" smtClean="0"/>
                  <a:t>FreeFlyer</a:t>
                </a:r>
                <a:r>
                  <a:rPr lang="en-US" sz="1600" dirty="0" smtClean="0"/>
                  <a:t> and found correct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𝐹𝐹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=227 °=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180+47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°</m:t>
                    </m:r>
                  </m:oMath>
                </a14:m>
                <a:r>
                  <a:rPr lang="en-US" sz="1600" dirty="0" smtClean="0"/>
                  <a:t> versus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𝜏</m:t>
                    </m:r>
                    <m:r>
                      <a:rPr lang="en-US" sz="1600" b="0" i="1" smtClean="0">
                        <a:latin typeface="Cambria Math"/>
                      </a:rPr>
                      <m:t>=47°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in </a:t>
                </a:r>
                <a:r>
                  <a:rPr lang="en-US" sz="1600" i="1" dirty="0" err="1" smtClean="0"/>
                  <a:t>IMAGE_Apogee_Viewing_Times_Generation.ipynb</a:t>
                </a:r>
                <a:endParaRPr lang="en-US" sz="1600" i="1" dirty="0" smtClean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FAST angular momentum computations all </a:t>
                </a:r>
                <a:r>
                  <a:rPr lang="en-US" sz="1600" dirty="0"/>
                  <a:t>found correct in </a:t>
                </a:r>
                <a:r>
                  <a:rPr lang="en-US" sz="1600" i="1" dirty="0" err="1" smtClean="0"/>
                  <a:t>FAST_local_time_generation.ipynb</a:t>
                </a:r>
                <a:endParaRPr lang="en-US" sz="1600" i="1" dirty="0" smtClean="0"/>
              </a:p>
              <a:p>
                <a:pPr lvl="1"/>
                <a:r>
                  <a:rPr lang="en-US" sz="1200" dirty="0" smtClean="0"/>
                  <a:t>compared against </a:t>
                </a:r>
                <a:r>
                  <a:rPr lang="en-US" sz="1200" dirty="0" err="1" smtClean="0"/>
                  <a:t>FreeFlyer</a:t>
                </a:r>
                <a:r>
                  <a:rPr lang="en-US" sz="1200" dirty="0" smtClean="0"/>
                  <a:t> </a:t>
                </a:r>
              </a:p>
              <a:p>
                <a:pPr lvl="1"/>
                <a:r>
                  <a:rPr lang="en-US" sz="1200" dirty="0" smtClean="0"/>
                  <a:t>conversion from ECI to SM compared against MMS MEC file</a:t>
                </a:r>
              </a:p>
              <a:p>
                <a:pPr lvl="1"/>
                <a:r>
                  <a:rPr lang="en-US" sz="1200" dirty="0" smtClean="0"/>
                  <a:t>Application of SM and LT conversions compared against simple analytic model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No rule given at the 11/10/16 </a:t>
                </a:r>
                <a:r>
                  <a:rPr lang="en-US" sz="1600" dirty="0" err="1" smtClean="0"/>
                  <a:t>tagup</a:t>
                </a:r>
                <a:r>
                  <a:rPr lang="en-US" sz="1600" dirty="0" smtClean="0"/>
                  <a:t> about the argument of perigee for FAST (i.e. is it’s apogee in the Northern hemisphere).  Working on adding that.  Also no rule about ascending versus descending node – </a:t>
                </a:r>
                <a:r>
                  <a:rPr lang="en-US" sz="1600" smtClean="0"/>
                  <a:t>gave both.</a:t>
                </a:r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Date and time format not selected so I opted for Python’s </a:t>
                </a:r>
                <a:r>
                  <a:rPr lang="en-US" sz="1600" dirty="0" err="1" smtClean="0"/>
                  <a:t>datetime</a:t>
                </a:r>
                <a:r>
                  <a:rPr lang="en-US" sz="1600" dirty="0" smtClean="0"/>
                  <a:t> default</a:t>
                </a:r>
              </a:p>
              <a:p>
                <a:pPr lvl="1"/>
                <a:r>
                  <a:rPr lang="en-US" sz="1200" dirty="0" smtClean="0"/>
                  <a:t>Easily changed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Finally, over 1800 view opportunities on IMAGE contained within 17 FAST viewing opportunities (see accompanying spreadsheet)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4724400" cy="5135563"/>
              </a:xfrm>
              <a:blipFill rotWithShape="1">
                <a:blip r:embed="rId2"/>
                <a:stretch>
                  <a:fillRect l="-258" t="-950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endCxn id="6" idx="0"/>
          </p:cNvCxnSpPr>
          <p:nvPr/>
        </p:nvCxnSpPr>
        <p:spPr>
          <a:xfrm flipV="1">
            <a:off x="7048500" y="1944872"/>
            <a:ext cx="783905" cy="340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cschiff\AppData\Local\Microsoft\Windows\INetCache\IE\URPDBZBJ\16897-illustration-of-a-glob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852685"/>
            <a:ext cx="1143000" cy="11430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 rot="786334">
            <a:off x="6481576" y="1887108"/>
            <a:ext cx="1695928" cy="4435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6148085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Orbit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7048500" y="2441559"/>
            <a:ext cx="52636" cy="2982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2671008" flipH="1">
            <a:off x="6971852" y="3771555"/>
            <a:ext cx="481555" cy="523456"/>
          </a:xfrm>
          <a:prstGeom prst="arc">
            <a:avLst>
              <a:gd name="adj1" fmla="val 15846082"/>
              <a:gd name="adj2" fmla="val 2087590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81600" y="3649346"/>
                <a:ext cx="1168724" cy="93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– angle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649346"/>
                <a:ext cx="1168724" cy="938515"/>
              </a:xfrm>
              <a:prstGeom prst="rect">
                <a:avLst/>
              </a:prstGeom>
              <a:blipFill rotWithShape="1">
                <a:blip r:embed="rId4"/>
                <a:stretch>
                  <a:fillRect l="-4167" t="-3247" r="-22396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108756" y="3410755"/>
                <a:ext cx="3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56" y="3410755"/>
                <a:ext cx="3483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076558" y="3048000"/>
                <a:ext cx="529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8" y="3048000"/>
                <a:ext cx="5295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2951" r="-49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681625" y="3663952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25" y="3663952"/>
                <a:ext cx="35163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2951" r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9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392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FAST and IMAGE Coincident Viewing</vt:lpstr>
      <vt:lpstr>Ephem Status</vt:lpstr>
      <vt:lpstr>IMAGE Epoch Filtering Strategy</vt:lpstr>
      <vt:lpstr>FAST Epoch Filtering Strategy</vt:lpstr>
      <vt:lpstr>Other Sanity Checks and Other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IMAGE Coincident Viewing</dc:title>
  <dc:creator>cschiff</dc:creator>
  <cp:lastModifiedBy>Conrad</cp:lastModifiedBy>
  <cp:revision>21</cp:revision>
  <dcterms:created xsi:type="dcterms:W3CDTF">2016-11-10T13:21:18Z</dcterms:created>
  <dcterms:modified xsi:type="dcterms:W3CDTF">2016-11-17T03:01:49Z</dcterms:modified>
</cp:coreProperties>
</file>