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5" r:id="rId5"/>
    <p:sldId id="260" r:id="rId6"/>
    <p:sldId id="261" r:id="rId7"/>
    <p:sldId id="262" r:id="rId8"/>
    <p:sldId id="263" r:id="rId9"/>
    <p:sldId id="264"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346" autoAdjust="0"/>
  </p:normalViewPr>
  <p:slideViewPr>
    <p:cSldViewPr snapToGrid="0" snapToObjects="1">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1979A5-6273-124D-A80A-1D8E74BB92D4}" type="datetimeFigureOut">
              <a:t>2/23/2016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B72545-4A3F-7344-A919-002EEE00FAF7}" type="slidenum">
              <a:t>‹#›</a:t>
            </a:fld>
            <a:endParaRPr lang="en-US"/>
          </a:p>
        </p:txBody>
      </p:sp>
    </p:spTree>
    <p:extLst>
      <p:ext uri="{BB962C8B-B14F-4D97-AF65-F5344CB8AC3E}">
        <p14:creationId xmlns:p14="http://schemas.microsoft.com/office/powerpoint/2010/main" val="355771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93075-1FCB-5044-AFD4-7395FDA04A52}" type="datetimeFigureOut">
              <a:t>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E314E-AF37-FA47-9005-098FE962F91D}" type="slidenum">
              <a:t>‹#›</a:t>
            </a:fld>
            <a:endParaRPr lang="en-US"/>
          </a:p>
        </p:txBody>
      </p:sp>
    </p:spTree>
    <p:extLst>
      <p:ext uri="{BB962C8B-B14F-4D97-AF65-F5344CB8AC3E}">
        <p14:creationId xmlns:p14="http://schemas.microsoft.com/office/powerpoint/2010/main" val="26495646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10A33F-D3E1-5D4E-8E40-9CC182FA8B03}" type="datetime1">
              <a:t>2/23/2016</a:t>
            </a:fld>
            <a:endParaRPr lang="en-US"/>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21600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F885A-ADB8-0D42-97CD-5A3CCA994EAF}" type="datetime1">
              <a:t>2/23/2016</a:t>
            </a:fld>
            <a:endParaRPr lang="en-US"/>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19149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33F90-5A09-484B-8EE4-F282E428CAA9}" type="datetime1">
              <a:t>2/23/2016</a:t>
            </a:fld>
            <a:endParaRPr lang="en-US"/>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96980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70FBB5-3131-A943-8CA3-83222EDA1681}" type="datetime1">
              <a:t>2/23/2016</a:t>
            </a:fld>
            <a:endParaRPr lang="en-US"/>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45082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7EFAF-DD0B-4B4A-AFE2-F6277A59B132}" type="datetime1">
              <a:t>2/23/2016</a:t>
            </a:fld>
            <a:endParaRPr lang="en-US"/>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94458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C9362-BE3E-0645-AD2A-2CA098A61940}" type="datetime1">
              <a:t>2/23/2016</a:t>
            </a:fld>
            <a:endParaRPr lang="en-US"/>
          </a:p>
        </p:txBody>
      </p:sp>
      <p:sp>
        <p:nvSpPr>
          <p:cNvPr id="6" name="Footer Placeholder 5"/>
          <p:cNvSpPr>
            <a:spLocks noGrp="1"/>
          </p:cNvSpPr>
          <p:nvPr>
            <p:ph type="ftr" sz="quarter" idx="11"/>
          </p:nvPr>
        </p:nvSpPr>
        <p:spPr/>
        <p:txBody>
          <a:bodyPr/>
          <a:lstStyle/>
          <a:p>
            <a:r>
              <a:rPr lang="en-US"/>
              <a:t>Converting Raw FPI Instrument Counts to Phase-space Density</a:t>
            </a:r>
          </a:p>
        </p:txBody>
      </p:sp>
      <p:sp>
        <p:nvSpPr>
          <p:cNvPr id="7" name="Slide Number Placeholder 6"/>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155811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F72DB2-5F8C-164F-8576-E4FDA586F5C1}" type="datetime1">
              <a:t>2/23/2016</a:t>
            </a:fld>
            <a:endParaRPr lang="en-US"/>
          </a:p>
        </p:txBody>
      </p:sp>
      <p:sp>
        <p:nvSpPr>
          <p:cNvPr id="8" name="Footer Placeholder 7"/>
          <p:cNvSpPr>
            <a:spLocks noGrp="1"/>
          </p:cNvSpPr>
          <p:nvPr>
            <p:ph type="ftr" sz="quarter" idx="11"/>
          </p:nvPr>
        </p:nvSpPr>
        <p:spPr/>
        <p:txBody>
          <a:bodyPr/>
          <a:lstStyle/>
          <a:p>
            <a:r>
              <a:rPr lang="en-US"/>
              <a:t>Converting Raw FPI Instrument Counts to Phase-space Density</a:t>
            </a:r>
          </a:p>
        </p:txBody>
      </p:sp>
      <p:sp>
        <p:nvSpPr>
          <p:cNvPr id="9" name="Slide Number Placeholder 8"/>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382084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64ECD-8940-6B43-8B71-51ED8989C720}" type="datetime1">
              <a:t>2/23/2016</a:t>
            </a:fld>
            <a:endParaRPr lang="en-US"/>
          </a:p>
        </p:txBody>
      </p:sp>
      <p:sp>
        <p:nvSpPr>
          <p:cNvPr id="4" name="Footer Placeholder 3"/>
          <p:cNvSpPr>
            <a:spLocks noGrp="1"/>
          </p:cNvSpPr>
          <p:nvPr>
            <p:ph type="ftr" sz="quarter" idx="11"/>
          </p:nvPr>
        </p:nvSpPr>
        <p:spPr/>
        <p:txBody>
          <a:bodyPr/>
          <a:lstStyle/>
          <a:p>
            <a:r>
              <a:rPr lang="en-US"/>
              <a:t>Converting Raw FPI Instrument Counts to Phase-space Density</a:t>
            </a:r>
          </a:p>
        </p:txBody>
      </p:sp>
      <p:sp>
        <p:nvSpPr>
          <p:cNvPr id="5" name="Slide Number Placeholder 4"/>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418764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9CE6A-0B88-F044-9AAB-3B0BB3C1FF3D}" type="datetime1">
              <a:t>2/23/2016</a:t>
            </a:fld>
            <a:endParaRPr lang="en-US"/>
          </a:p>
        </p:txBody>
      </p:sp>
      <p:sp>
        <p:nvSpPr>
          <p:cNvPr id="3" name="Footer Placeholder 2"/>
          <p:cNvSpPr>
            <a:spLocks noGrp="1"/>
          </p:cNvSpPr>
          <p:nvPr>
            <p:ph type="ftr" sz="quarter" idx="11"/>
          </p:nvPr>
        </p:nvSpPr>
        <p:spPr/>
        <p:txBody>
          <a:bodyPr/>
          <a:lstStyle/>
          <a:p>
            <a:r>
              <a:rPr lang="en-US"/>
              <a:t>Converting Raw FPI Instrument Counts to Phase-space Density</a:t>
            </a:r>
          </a:p>
        </p:txBody>
      </p:sp>
      <p:sp>
        <p:nvSpPr>
          <p:cNvPr id="4" name="Slide Number Placeholder 3"/>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148607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D9159-2617-024D-82FA-92AF53FA519D}" type="datetime1">
              <a:t>2/23/2016</a:t>
            </a:fld>
            <a:endParaRPr lang="en-US"/>
          </a:p>
        </p:txBody>
      </p:sp>
      <p:sp>
        <p:nvSpPr>
          <p:cNvPr id="6" name="Footer Placeholder 5"/>
          <p:cNvSpPr>
            <a:spLocks noGrp="1"/>
          </p:cNvSpPr>
          <p:nvPr>
            <p:ph type="ftr" sz="quarter" idx="11"/>
          </p:nvPr>
        </p:nvSpPr>
        <p:spPr/>
        <p:txBody>
          <a:bodyPr/>
          <a:lstStyle/>
          <a:p>
            <a:r>
              <a:rPr lang="en-US"/>
              <a:t>Converting Raw FPI Instrument Counts to Phase-space Density</a:t>
            </a:r>
          </a:p>
        </p:txBody>
      </p:sp>
      <p:sp>
        <p:nvSpPr>
          <p:cNvPr id="7" name="Slide Number Placeholder 6"/>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44540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79E23-62C9-7440-8428-C84F619BCC4D}" type="datetime1">
              <a:t>2/23/2016</a:t>
            </a:fld>
            <a:endParaRPr lang="en-US"/>
          </a:p>
        </p:txBody>
      </p:sp>
      <p:sp>
        <p:nvSpPr>
          <p:cNvPr id="6" name="Footer Placeholder 5"/>
          <p:cNvSpPr>
            <a:spLocks noGrp="1"/>
          </p:cNvSpPr>
          <p:nvPr>
            <p:ph type="ftr" sz="quarter" idx="11"/>
          </p:nvPr>
        </p:nvSpPr>
        <p:spPr/>
        <p:txBody>
          <a:bodyPr/>
          <a:lstStyle/>
          <a:p>
            <a:r>
              <a:rPr lang="en-US"/>
              <a:t>Converting Raw FPI Instrument Counts to Phase-space Density</a:t>
            </a:r>
          </a:p>
        </p:txBody>
      </p:sp>
      <p:sp>
        <p:nvSpPr>
          <p:cNvPr id="7" name="Slide Number Placeholder 6"/>
          <p:cNvSpPr>
            <a:spLocks noGrp="1"/>
          </p:cNvSpPr>
          <p:nvPr>
            <p:ph type="sldNum" sz="quarter" idx="12"/>
          </p:nvPr>
        </p:nvSpPr>
        <p:spPr/>
        <p:txBody>
          <a:bodyPr/>
          <a:lstStyle/>
          <a:p>
            <a:fld id="{C7AAD393-0CC5-184F-BAAD-65473394B03E}" type="slidenum">
              <a:t>‹#›</a:t>
            </a:fld>
            <a:endParaRPr lang="en-US"/>
          </a:p>
        </p:txBody>
      </p:sp>
    </p:spTree>
    <p:extLst>
      <p:ext uri="{BB962C8B-B14F-4D97-AF65-F5344CB8AC3E}">
        <p14:creationId xmlns:p14="http://schemas.microsoft.com/office/powerpoint/2010/main" val="75030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CBFFA-03B4-CE4C-93B5-1B8AB0FF7F8C}" type="datetime1">
              <a:t>2/23/2016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Converting Raw FPI Instrument Counts to Phase-space Density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AD393-0CC5-184F-BAAD-65473394B03E}" type="slidenum">
              <a:t>‹#›</a:t>
            </a:fld>
            <a:endParaRPr lang="en-US"/>
          </a:p>
        </p:txBody>
      </p:sp>
    </p:spTree>
    <p:extLst>
      <p:ext uri="{BB962C8B-B14F-4D97-AF65-F5344CB8AC3E}">
        <p14:creationId xmlns:p14="http://schemas.microsoft.com/office/powerpoint/2010/main" val="4134200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Coverting Raw FPI Instrument Counts to Phase-space Density</a:t>
            </a:r>
          </a:p>
        </p:txBody>
      </p:sp>
      <p:sp>
        <p:nvSpPr>
          <p:cNvPr id="3" name="Subtitle 2"/>
          <p:cNvSpPr>
            <a:spLocks noGrp="1"/>
          </p:cNvSpPr>
          <p:nvPr>
            <p:ph type="subTitle" idx="1"/>
          </p:nvPr>
        </p:nvSpPr>
        <p:spPr/>
        <p:txBody>
          <a:bodyPr/>
          <a:lstStyle/>
          <a:p>
            <a:r>
              <a:rPr lang="en-US"/>
              <a:t>MMS/FPI Ground Analysis</a:t>
            </a:r>
          </a:p>
          <a:p>
            <a:r>
              <a:rPr lang="en-US"/>
              <a:t>Working Group</a:t>
            </a:r>
          </a:p>
          <a:p>
            <a:r>
              <a:rPr lang="en-US"/>
              <a:t>1 August, 2013 Discussion</a:t>
            </a:r>
          </a:p>
        </p:txBody>
      </p:sp>
    </p:spTree>
    <p:extLst>
      <p:ext uri="{BB962C8B-B14F-4D97-AF65-F5344CB8AC3E}">
        <p14:creationId xmlns:p14="http://schemas.microsoft.com/office/powerpoint/2010/main" val="958355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Questions and Actions</a:t>
            </a:r>
          </a:p>
        </p:txBody>
      </p:sp>
      <p:sp>
        <p:nvSpPr>
          <p:cNvPr id="4" name="Content Placeholder 3"/>
          <p:cNvSpPr>
            <a:spLocks noGrp="1"/>
          </p:cNvSpPr>
          <p:nvPr>
            <p:ph idx="1"/>
          </p:nvPr>
        </p:nvSpPr>
        <p:spPr/>
        <p:txBody>
          <a:bodyPr/>
          <a:lstStyle/>
          <a:p>
            <a:r>
              <a:rPr lang="en-US"/>
              <a:t>Is “effective smile” (by s/c) sufficiently similar to each “per-sensor smile”?</a:t>
            </a:r>
          </a:p>
          <a:p>
            <a:pPr lvl="1"/>
            <a:r>
              <a:rPr lang="en-US"/>
              <a:t>Find if error is sufficiently small.</a:t>
            </a:r>
          </a:p>
          <a:p>
            <a:r>
              <a:rPr lang="en-US"/>
              <a:t>In the techniques proposed here we ignore anode crosstalk.</a:t>
            </a:r>
          </a:p>
          <a:p>
            <a:r>
              <a:rPr lang="en-US"/>
              <a:t>Can anode crosstalk be ignored in general?</a:t>
            </a:r>
          </a:p>
          <a:p>
            <a:pPr lvl="1"/>
            <a:r>
              <a:rPr lang="en-US"/>
              <a:t>Compare f-recovery performance in w/ vs w/o anode crosstalk cases.</a:t>
            </a:r>
          </a:p>
        </p:txBody>
      </p:sp>
      <p:sp>
        <p:nvSpPr>
          <p:cNvPr id="5" name="Footer Placeholder 4"/>
          <p:cNvSpPr>
            <a:spLocks noGrp="1"/>
          </p:cNvSpPr>
          <p:nvPr>
            <p:ph type="ftr" sz="quarter" idx="11"/>
          </p:nvPr>
        </p:nvSpPr>
        <p:spPr/>
        <p:txBody>
          <a:bodyPr/>
          <a:lstStyle/>
          <a:p>
            <a:r>
              <a:rPr lang="en-US"/>
              <a:t>Converting Raw FPI Instrument Counts to Phase-space Density</a:t>
            </a:r>
          </a:p>
        </p:txBody>
      </p:sp>
      <p:sp>
        <p:nvSpPr>
          <p:cNvPr id="6" name="Slide Number Placeholder 5"/>
          <p:cNvSpPr>
            <a:spLocks noGrp="1"/>
          </p:cNvSpPr>
          <p:nvPr>
            <p:ph type="sldNum" sz="quarter" idx="12"/>
          </p:nvPr>
        </p:nvSpPr>
        <p:spPr/>
        <p:txBody>
          <a:bodyPr/>
          <a:lstStyle/>
          <a:p>
            <a:fld id="{C7AAD393-0CC5-184F-BAAD-65473394B03E}" type="slidenum">
              <a:t>10</a:t>
            </a:fld>
            <a:endParaRPr lang="en-US"/>
          </a:p>
        </p:txBody>
      </p:sp>
    </p:spTree>
    <p:extLst>
      <p:ext uri="{BB962C8B-B14F-4D97-AF65-F5344CB8AC3E}">
        <p14:creationId xmlns:p14="http://schemas.microsoft.com/office/powerpoint/2010/main" val="3626427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582"/>
            <a:ext cx="8229600" cy="1143000"/>
          </a:xfrm>
        </p:spPr>
        <p:txBody>
          <a:bodyPr/>
          <a:lstStyle/>
          <a:p>
            <a:r>
              <a:rPr lang="en-US"/>
              <a:t>Conversion Procedure By Mode</a:t>
            </a:r>
          </a:p>
        </p:txBody>
      </p:sp>
      <p:sp>
        <p:nvSpPr>
          <p:cNvPr id="191" name="Rectangle 190"/>
          <p:cNvSpPr/>
          <p:nvPr/>
        </p:nvSpPr>
        <p:spPr>
          <a:xfrm>
            <a:off x="1353548" y="1043418"/>
            <a:ext cx="5194792" cy="5539902"/>
          </a:xfrm>
          <a:prstGeom prst="rect">
            <a:avLst/>
          </a:prstGeom>
          <a:gradFill flip="none" rotWithShape="1">
            <a:gsLst>
              <a:gs pos="100000">
                <a:schemeClr val="accent6">
                  <a:lumMod val="40000"/>
                  <a:lumOff val="60000"/>
                </a:schemeClr>
              </a:gs>
              <a:gs pos="26000">
                <a:schemeClr val="bg1">
                  <a:alpha val="7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r"/>
            <a:r>
              <a:rPr lang="en-US" sz="1600" b="1">
                <a:solidFill>
                  <a:schemeClr val="accent6"/>
                </a:solidFill>
              </a:rPr>
              <a:t>[counts]</a:t>
            </a:r>
          </a:p>
        </p:txBody>
      </p:sp>
      <p:sp>
        <p:nvSpPr>
          <p:cNvPr id="190" name="Rectangle 189"/>
          <p:cNvSpPr/>
          <p:nvPr/>
        </p:nvSpPr>
        <p:spPr>
          <a:xfrm>
            <a:off x="6548340" y="1043418"/>
            <a:ext cx="2500477" cy="5536730"/>
          </a:xfrm>
          <a:prstGeom prst="rect">
            <a:avLst/>
          </a:prstGeom>
          <a:gradFill flip="none" rotWithShape="1">
            <a:gsLst>
              <a:gs pos="0">
                <a:schemeClr val="accent3">
                  <a:lumMod val="40000"/>
                  <a:lumOff val="60000"/>
                </a:schemeClr>
              </a:gs>
              <a:gs pos="100000">
                <a:schemeClr val="bg1">
                  <a:alpha val="7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p>
            <a:r>
              <a:rPr lang="en-US" sz="1600" b="1">
                <a:solidFill>
                  <a:schemeClr val="accent3"/>
                </a:solidFill>
              </a:rPr>
              <a:t>[phase-space density]</a:t>
            </a:r>
          </a:p>
        </p:txBody>
      </p:sp>
      <p:sp>
        <p:nvSpPr>
          <p:cNvPr id="4" name="TextBox 3"/>
          <p:cNvSpPr txBox="1"/>
          <p:nvPr/>
        </p:nvSpPr>
        <p:spPr>
          <a:xfrm>
            <a:off x="4896324" y="3088821"/>
            <a:ext cx="441146" cy="338554"/>
          </a:xfrm>
          <a:prstGeom prst="rect">
            <a:avLst/>
          </a:prstGeom>
          <a:noFill/>
        </p:spPr>
        <p:txBody>
          <a:bodyPr wrap="none" rtlCol="0">
            <a:spAutoFit/>
          </a:bodyPr>
          <a:lstStyle/>
          <a:p>
            <a:r>
              <a:rPr lang="en-US" sz="1600" b="1"/>
              <a:t>B</a:t>
            </a:r>
            <a:r>
              <a:rPr lang="en-US" sz="1600" baseline="-25000"/>
              <a:t>SC</a:t>
            </a:r>
          </a:p>
        </p:txBody>
      </p:sp>
      <p:sp>
        <p:nvSpPr>
          <p:cNvPr id="6" name="TextBox 5"/>
          <p:cNvSpPr txBox="1"/>
          <p:nvPr/>
        </p:nvSpPr>
        <p:spPr>
          <a:xfrm>
            <a:off x="5467675" y="3088821"/>
            <a:ext cx="518091" cy="338554"/>
          </a:xfrm>
          <a:prstGeom prst="rect">
            <a:avLst/>
          </a:prstGeom>
          <a:noFill/>
        </p:spPr>
        <p:txBody>
          <a:bodyPr wrap="none" rtlCol="0">
            <a:spAutoFit/>
          </a:bodyPr>
          <a:lstStyle/>
          <a:p>
            <a:r>
              <a:rPr lang="en-US" sz="1600" b="1"/>
              <a:t>B</a:t>
            </a:r>
            <a:r>
              <a:rPr lang="en-US" sz="1600" baseline="-25000"/>
              <a:t>GSE</a:t>
            </a:r>
          </a:p>
        </p:txBody>
      </p:sp>
      <p:sp>
        <p:nvSpPr>
          <p:cNvPr id="11" name="TextBox 10"/>
          <p:cNvSpPr txBox="1"/>
          <p:nvPr/>
        </p:nvSpPr>
        <p:spPr>
          <a:xfrm>
            <a:off x="861788" y="4623790"/>
            <a:ext cx="1924276" cy="540374"/>
          </a:xfrm>
          <a:prstGeom prst="rect">
            <a:avLst/>
          </a:prstGeom>
          <a:solidFill>
            <a:schemeClr val="bg1">
              <a:alpha val="50000"/>
            </a:schemeClr>
          </a:solidFill>
          <a:ln>
            <a:solidFill>
              <a:schemeClr val="tx1"/>
            </a:solidFill>
          </a:ln>
        </p:spPr>
        <p:txBody>
          <a:bodyPr wrap="square" rtlCol="0" anchor="ctr" anchorCtr="1">
            <a:noAutofit/>
          </a:bodyPr>
          <a:lstStyle/>
          <a:p>
            <a:r>
              <a:rPr lang="en-US" sz="2000" b="1"/>
              <a:t>η</a:t>
            </a:r>
            <a:r>
              <a:rPr lang="en-US" sz="2000" baseline="-25000"/>
              <a:t>G</a:t>
            </a:r>
            <a:r>
              <a:rPr lang="en-US" sz="2000"/>
              <a:t>[Ze,ESA], τ</a:t>
            </a:r>
            <a:r>
              <a:rPr lang="en-US" sz="2000" baseline="-25000"/>
              <a:t>const</a:t>
            </a:r>
          </a:p>
        </p:txBody>
      </p:sp>
      <p:sp>
        <p:nvSpPr>
          <p:cNvPr id="13" name="TextBox 12"/>
          <p:cNvSpPr txBox="1"/>
          <p:nvPr/>
        </p:nvSpPr>
        <p:spPr>
          <a:xfrm>
            <a:off x="149102" y="4623791"/>
            <a:ext cx="500394" cy="540373"/>
          </a:xfrm>
          <a:prstGeom prst="rect">
            <a:avLst/>
          </a:prstGeom>
          <a:noFill/>
        </p:spPr>
        <p:txBody>
          <a:bodyPr wrap="none" rtlCol="0" anchor="ctr" anchorCtr="1">
            <a:noAutofit/>
          </a:bodyPr>
          <a:lstStyle/>
          <a:p>
            <a:r>
              <a:rPr lang="en-US" sz="2000" b="1"/>
              <a:t>C</a:t>
            </a:r>
            <a:r>
              <a:rPr lang="en-US" sz="2000" baseline="-25000"/>
              <a:t>SC</a:t>
            </a:r>
          </a:p>
        </p:txBody>
      </p:sp>
      <p:sp>
        <p:nvSpPr>
          <p:cNvPr id="14" name="TextBox 13"/>
          <p:cNvSpPr txBox="1"/>
          <p:nvPr/>
        </p:nvSpPr>
        <p:spPr>
          <a:xfrm>
            <a:off x="5018896" y="4620307"/>
            <a:ext cx="604792" cy="540373"/>
          </a:xfrm>
          <a:prstGeom prst="rect">
            <a:avLst/>
          </a:prstGeom>
          <a:noFill/>
        </p:spPr>
        <p:txBody>
          <a:bodyPr wrap="none" rtlCol="0" anchor="ctr" anchorCtr="1">
            <a:noAutofit/>
          </a:bodyPr>
          <a:lstStyle/>
          <a:p>
            <a:r>
              <a:rPr lang="en-US" sz="2000" b="1"/>
              <a:t>C</a:t>
            </a:r>
            <a:r>
              <a:rPr lang="en-US" sz="2000" baseline="-25000"/>
              <a:t>GSE</a:t>
            </a:r>
          </a:p>
        </p:txBody>
      </p:sp>
      <p:cxnSp>
        <p:nvCxnSpPr>
          <p:cNvPr id="16" name="Straight Arrow Connector 15"/>
          <p:cNvCxnSpPr/>
          <p:nvPr/>
        </p:nvCxnSpPr>
        <p:spPr>
          <a:xfrm>
            <a:off x="4405661" y="4894701"/>
            <a:ext cx="595530" cy="0"/>
          </a:xfrm>
          <a:prstGeom prst="straightConnector1">
            <a:avLst/>
          </a:prstGeom>
          <a:ln w="63500">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292027" y="4948714"/>
            <a:ext cx="1008308" cy="830997"/>
          </a:xfrm>
          <a:prstGeom prst="rect">
            <a:avLst/>
          </a:prstGeom>
          <a:noFill/>
        </p:spPr>
        <p:txBody>
          <a:bodyPr wrap="square" rtlCol="0">
            <a:spAutoFit/>
          </a:bodyPr>
          <a:lstStyle/>
          <a:p>
            <a:r>
              <a:rPr lang="en-US" sz="1600"/>
              <a:t>de-spin corrected counts</a:t>
            </a:r>
          </a:p>
        </p:txBody>
      </p:sp>
      <p:cxnSp>
        <p:nvCxnSpPr>
          <p:cNvPr id="19" name="Straight Arrow Connector 18"/>
          <p:cNvCxnSpPr>
            <a:stCxn id="13" idx="3"/>
            <a:endCxn id="11" idx="1"/>
          </p:cNvCxnSpPr>
          <p:nvPr/>
        </p:nvCxnSpPr>
        <p:spPr>
          <a:xfrm flipV="1">
            <a:off x="649496" y="4893977"/>
            <a:ext cx="212292" cy="1"/>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3"/>
            <a:endCxn id="90" idx="1"/>
          </p:cNvCxnSpPr>
          <p:nvPr/>
        </p:nvCxnSpPr>
        <p:spPr>
          <a:xfrm>
            <a:off x="2786064" y="4893977"/>
            <a:ext cx="253978" cy="0"/>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653396" y="4623790"/>
            <a:ext cx="2429137" cy="540373"/>
          </a:xfrm>
          <a:prstGeom prst="rect">
            <a:avLst/>
          </a:prstGeom>
          <a:solidFill>
            <a:schemeClr val="bg1">
              <a:alpha val="50000"/>
            </a:schemeClr>
          </a:solidFill>
          <a:ln>
            <a:solidFill>
              <a:schemeClr val="tx1"/>
            </a:solidFill>
          </a:ln>
        </p:spPr>
        <p:txBody>
          <a:bodyPr wrap="none" rtlCol="0" anchor="ctr" anchorCtr="1">
            <a:noAutofit/>
          </a:bodyPr>
          <a:lstStyle/>
          <a:p>
            <a:r>
              <a:rPr lang="en-US" sz="2000"/>
              <a:t>same as Survey above</a:t>
            </a:r>
          </a:p>
        </p:txBody>
      </p:sp>
      <p:sp>
        <p:nvSpPr>
          <p:cNvPr id="51" name="TextBox 50"/>
          <p:cNvSpPr txBox="1"/>
          <p:nvPr/>
        </p:nvSpPr>
        <p:spPr>
          <a:xfrm>
            <a:off x="8367961" y="4620307"/>
            <a:ext cx="604792" cy="540373"/>
          </a:xfrm>
          <a:prstGeom prst="rect">
            <a:avLst/>
          </a:prstGeom>
          <a:noFill/>
        </p:spPr>
        <p:txBody>
          <a:bodyPr wrap="none" rtlCol="0" anchor="ctr" anchorCtr="1">
            <a:noAutofit/>
          </a:bodyPr>
          <a:lstStyle/>
          <a:p>
            <a:r>
              <a:rPr lang="en-US" sz="2000" b="1"/>
              <a:t>f</a:t>
            </a:r>
            <a:r>
              <a:rPr lang="en-US" sz="2000" baseline="-25000"/>
              <a:t>GSE</a:t>
            </a:r>
          </a:p>
        </p:txBody>
      </p:sp>
      <p:cxnSp>
        <p:nvCxnSpPr>
          <p:cNvPr id="52" name="Straight Arrow Connector 51"/>
          <p:cNvCxnSpPr>
            <a:stCxn id="24" idx="3"/>
            <a:endCxn id="51" idx="1"/>
          </p:cNvCxnSpPr>
          <p:nvPr/>
        </p:nvCxnSpPr>
        <p:spPr>
          <a:xfrm flipV="1">
            <a:off x="8082533" y="4890494"/>
            <a:ext cx="285428" cy="348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964987" y="1865225"/>
            <a:ext cx="1508292" cy="540374"/>
          </a:xfrm>
          <a:prstGeom prst="rect">
            <a:avLst/>
          </a:prstGeom>
          <a:solidFill>
            <a:schemeClr val="bg1">
              <a:alpha val="50000"/>
            </a:schemeClr>
          </a:solidFill>
          <a:ln>
            <a:solidFill>
              <a:schemeClr val="tx1"/>
            </a:solidFill>
          </a:ln>
        </p:spPr>
        <p:txBody>
          <a:bodyPr wrap="square" rtlCol="0" anchor="ctr" anchorCtr="1">
            <a:noAutofit/>
          </a:bodyPr>
          <a:lstStyle/>
          <a:p>
            <a:r>
              <a:rPr lang="en-US" sz="2000" b="1"/>
              <a:t>η</a:t>
            </a:r>
            <a:r>
              <a:rPr lang="en-US" sz="2000" baseline="-25000"/>
              <a:t>G</a:t>
            </a:r>
            <a:r>
              <a:rPr lang="en-US" sz="2000"/>
              <a:t>[Ze], τ</a:t>
            </a:r>
            <a:r>
              <a:rPr lang="en-US" sz="2000" baseline="-25000"/>
              <a:t>const</a:t>
            </a:r>
          </a:p>
        </p:txBody>
      </p:sp>
      <p:sp>
        <p:nvSpPr>
          <p:cNvPr id="60" name="TextBox 59"/>
          <p:cNvSpPr txBox="1"/>
          <p:nvPr/>
        </p:nvSpPr>
        <p:spPr>
          <a:xfrm>
            <a:off x="145533" y="1865225"/>
            <a:ext cx="604792" cy="540373"/>
          </a:xfrm>
          <a:prstGeom prst="rect">
            <a:avLst/>
          </a:prstGeom>
          <a:noFill/>
        </p:spPr>
        <p:txBody>
          <a:bodyPr wrap="none" rtlCol="0" anchor="ctr" anchorCtr="1">
            <a:noAutofit/>
          </a:bodyPr>
          <a:lstStyle/>
          <a:p>
            <a:r>
              <a:rPr lang="en-US" sz="2000" b="1"/>
              <a:t>C</a:t>
            </a:r>
            <a:r>
              <a:rPr lang="en-US" sz="2000" baseline="-25000"/>
              <a:t>GSE</a:t>
            </a:r>
          </a:p>
        </p:txBody>
      </p:sp>
      <p:cxnSp>
        <p:nvCxnSpPr>
          <p:cNvPr id="63" name="Straight Arrow Connector 62"/>
          <p:cNvCxnSpPr>
            <a:stCxn id="60" idx="3"/>
            <a:endCxn id="58" idx="1"/>
          </p:cNvCxnSpPr>
          <p:nvPr/>
        </p:nvCxnSpPr>
        <p:spPr>
          <a:xfrm>
            <a:off x="750326" y="2135412"/>
            <a:ext cx="214661" cy="0"/>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58" idx="3"/>
            <a:endCxn id="70" idx="1"/>
          </p:cNvCxnSpPr>
          <p:nvPr/>
        </p:nvCxnSpPr>
        <p:spPr>
          <a:xfrm>
            <a:off x="2473279" y="2135412"/>
            <a:ext cx="546255" cy="235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091318" y="1865225"/>
            <a:ext cx="639887" cy="540373"/>
          </a:xfrm>
          <a:prstGeom prst="rect">
            <a:avLst/>
          </a:prstGeom>
          <a:solidFill>
            <a:schemeClr val="bg1">
              <a:alpha val="50000"/>
            </a:schemeClr>
          </a:solidFill>
          <a:ln>
            <a:solidFill>
              <a:schemeClr val="tx1"/>
            </a:solidFill>
          </a:ln>
        </p:spPr>
        <p:txBody>
          <a:bodyPr wrap="none" rtlCol="0" anchor="ctr" anchorCtr="1">
            <a:noAutofit/>
          </a:bodyPr>
          <a:lstStyle/>
          <a:p>
            <a:r>
              <a:rPr lang="en-US" sz="2000" b="1"/>
              <a:t>B</a:t>
            </a:r>
            <a:r>
              <a:rPr lang="en-US" sz="2000" baseline="-25000"/>
              <a:t>GSE</a:t>
            </a:r>
          </a:p>
        </p:txBody>
      </p:sp>
      <p:sp>
        <p:nvSpPr>
          <p:cNvPr id="66" name="TextBox 65"/>
          <p:cNvSpPr txBox="1"/>
          <p:nvPr/>
        </p:nvSpPr>
        <p:spPr>
          <a:xfrm>
            <a:off x="8367961" y="1865226"/>
            <a:ext cx="604792" cy="540373"/>
          </a:xfrm>
          <a:prstGeom prst="rect">
            <a:avLst/>
          </a:prstGeom>
          <a:noFill/>
        </p:spPr>
        <p:txBody>
          <a:bodyPr wrap="none" rtlCol="0" anchor="ctr" anchorCtr="1">
            <a:noAutofit/>
          </a:bodyPr>
          <a:lstStyle/>
          <a:p>
            <a:r>
              <a:rPr lang="en-US" sz="2000" b="1"/>
              <a:t>f</a:t>
            </a:r>
            <a:r>
              <a:rPr lang="en-US" sz="2000" baseline="-25000"/>
              <a:t>GSE</a:t>
            </a:r>
          </a:p>
        </p:txBody>
      </p:sp>
      <p:cxnSp>
        <p:nvCxnSpPr>
          <p:cNvPr id="67" name="Straight Arrow Connector 66"/>
          <p:cNvCxnSpPr>
            <a:stCxn id="85" idx="3"/>
            <a:endCxn id="66" idx="1"/>
          </p:cNvCxnSpPr>
          <p:nvPr/>
        </p:nvCxnSpPr>
        <p:spPr>
          <a:xfrm>
            <a:off x="8052826" y="2130263"/>
            <a:ext cx="315135" cy="51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6131419" y="1865225"/>
            <a:ext cx="725919" cy="540374"/>
          </a:xfrm>
          <a:prstGeom prst="rect">
            <a:avLst/>
          </a:prstGeom>
          <a:solidFill>
            <a:schemeClr val="bg1">
              <a:alpha val="50000"/>
            </a:schemeClr>
          </a:solidFill>
          <a:ln>
            <a:solidFill>
              <a:schemeClr val="tx1"/>
            </a:solidFill>
          </a:ln>
        </p:spPr>
        <p:txBody>
          <a:bodyPr wrap="square" rtlCol="0" anchor="ctr" anchorCtr="1">
            <a:noAutofit/>
          </a:bodyPr>
          <a:lstStyle/>
          <a:p>
            <a:r>
              <a:rPr lang="en-US" sz="2000" b="1"/>
              <a:t>η</a:t>
            </a:r>
            <a:r>
              <a:rPr lang="en-US" sz="2000" baseline="-25000"/>
              <a:t>R</a:t>
            </a:r>
            <a:r>
              <a:rPr lang="en-US" sz="2000"/>
              <a:t>, </a:t>
            </a:r>
            <a:r>
              <a:rPr lang="en-US" sz="2000" b="1"/>
              <a:t>G</a:t>
            </a:r>
            <a:endParaRPr lang="en-US" sz="2000" b="1" baseline="-25000"/>
          </a:p>
        </p:txBody>
      </p:sp>
      <p:cxnSp>
        <p:nvCxnSpPr>
          <p:cNvPr id="82" name="Straight Arrow Connector 81"/>
          <p:cNvCxnSpPr>
            <a:stCxn id="65" idx="3"/>
            <a:endCxn id="78" idx="1"/>
          </p:cNvCxnSpPr>
          <p:nvPr/>
        </p:nvCxnSpPr>
        <p:spPr>
          <a:xfrm>
            <a:off x="5731205" y="2135412"/>
            <a:ext cx="400214" cy="0"/>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277099" y="1860075"/>
            <a:ext cx="775727" cy="540374"/>
          </a:xfrm>
          <a:prstGeom prst="rect">
            <a:avLst/>
          </a:prstGeom>
          <a:solidFill>
            <a:schemeClr val="bg1">
              <a:alpha val="50000"/>
            </a:schemeClr>
          </a:solidFill>
          <a:ln>
            <a:solidFill>
              <a:schemeClr val="tx1"/>
            </a:solidFill>
          </a:ln>
        </p:spPr>
        <p:txBody>
          <a:bodyPr wrap="square" rtlCol="0" anchor="ctr" anchorCtr="1">
            <a:noAutofit/>
          </a:bodyPr>
          <a:lstStyle/>
          <a:p>
            <a:r>
              <a:rPr lang="en-US" sz="2000"/>
              <a:t>V</a:t>
            </a:r>
            <a:r>
              <a:rPr lang="en-US" sz="2000" baseline="-25000"/>
              <a:t>SC</a:t>
            </a:r>
            <a:r>
              <a:rPr lang="en-US" sz="2000"/>
              <a:t>(t)</a:t>
            </a:r>
            <a:endParaRPr lang="en-US" sz="2000" baseline="-25000"/>
          </a:p>
        </p:txBody>
      </p:sp>
      <p:cxnSp>
        <p:nvCxnSpPr>
          <p:cNvPr id="86" name="Straight Arrow Connector 85"/>
          <p:cNvCxnSpPr>
            <a:stCxn id="78" idx="3"/>
            <a:endCxn id="85" idx="1"/>
          </p:cNvCxnSpPr>
          <p:nvPr/>
        </p:nvCxnSpPr>
        <p:spPr>
          <a:xfrm flipV="1">
            <a:off x="6857338" y="2130262"/>
            <a:ext cx="419761" cy="5150"/>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4" idx="0"/>
          </p:cNvCxnSpPr>
          <p:nvPr/>
        </p:nvCxnSpPr>
        <p:spPr>
          <a:xfrm flipV="1">
            <a:off x="5116897" y="2426550"/>
            <a:ext cx="199135" cy="662271"/>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6" idx="0"/>
          </p:cNvCxnSpPr>
          <p:nvPr/>
        </p:nvCxnSpPr>
        <p:spPr>
          <a:xfrm flipH="1" flipV="1">
            <a:off x="5543523" y="2426550"/>
            <a:ext cx="183198" cy="662271"/>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939951" y="2418282"/>
            <a:ext cx="1047382" cy="584776"/>
          </a:xfrm>
          <a:prstGeom prst="rect">
            <a:avLst/>
          </a:prstGeom>
          <a:noFill/>
        </p:spPr>
        <p:txBody>
          <a:bodyPr wrap="none" rtlCol="0">
            <a:spAutoFit/>
          </a:bodyPr>
          <a:lstStyle/>
          <a:p>
            <a:r>
              <a:rPr lang="en-US" sz="1600"/>
              <a:t>de-spun &amp;</a:t>
            </a:r>
          </a:p>
          <a:p>
            <a:r>
              <a:rPr lang="en-US" sz="1600"/>
              <a:t>summed</a:t>
            </a:r>
          </a:p>
        </p:txBody>
      </p:sp>
      <p:sp>
        <p:nvSpPr>
          <p:cNvPr id="110" name="TextBox 109"/>
          <p:cNvSpPr txBox="1"/>
          <p:nvPr/>
        </p:nvSpPr>
        <p:spPr>
          <a:xfrm>
            <a:off x="6825909" y="2091369"/>
            <a:ext cx="248786" cy="338554"/>
          </a:xfrm>
          <a:prstGeom prst="rect">
            <a:avLst/>
          </a:prstGeom>
          <a:noFill/>
        </p:spPr>
        <p:txBody>
          <a:bodyPr wrap="none" rtlCol="0">
            <a:spAutoFit/>
          </a:bodyPr>
          <a:lstStyle/>
          <a:p>
            <a:r>
              <a:rPr lang="en-US" sz="1600"/>
              <a:t>f</a:t>
            </a:r>
          </a:p>
        </p:txBody>
      </p:sp>
      <p:sp>
        <p:nvSpPr>
          <p:cNvPr id="111" name="TextBox 110"/>
          <p:cNvSpPr txBox="1"/>
          <p:nvPr/>
        </p:nvSpPr>
        <p:spPr>
          <a:xfrm>
            <a:off x="5904456" y="2094491"/>
            <a:ext cx="274434" cy="338554"/>
          </a:xfrm>
          <a:prstGeom prst="rect">
            <a:avLst/>
          </a:prstGeom>
          <a:noFill/>
        </p:spPr>
        <p:txBody>
          <a:bodyPr wrap="none" rtlCol="0">
            <a:spAutoFit/>
          </a:bodyPr>
          <a:lstStyle/>
          <a:p>
            <a:r>
              <a:rPr lang="en-US" sz="1600"/>
              <a:t>c</a:t>
            </a:r>
          </a:p>
        </p:txBody>
      </p:sp>
      <p:sp>
        <p:nvSpPr>
          <p:cNvPr id="112" name="TextBox 111"/>
          <p:cNvSpPr txBox="1"/>
          <p:nvPr/>
        </p:nvSpPr>
        <p:spPr>
          <a:xfrm>
            <a:off x="7068672" y="2399076"/>
            <a:ext cx="1246692" cy="861774"/>
          </a:xfrm>
          <a:prstGeom prst="rect">
            <a:avLst/>
          </a:prstGeom>
          <a:noFill/>
        </p:spPr>
        <p:txBody>
          <a:bodyPr wrap="square" rtlCol="0">
            <a:spAutoFit/>
          </a:bodyPr>
          <a:lstStyle/>
          <a:p>
            <a:pPr algn="ctr"/>
            <a:r>
              <a:rPr lang="en-US" sz="1600"/>
              <a:t>Label energy shells with:</a:t>
            </a:r>
          </a:p>
          <a:p>
            <a:pPr algn="ctr"/>
            <a:r>
              <a:rPr lang="en-US" sz="1600"/>
              <a:t>E – q</a:t>
            </a:r>
            <a:r>
              <a:rPr lang="en-US" sz="1600">
                <a:latin typeface="Wingdings"/>
                <a:ea typeface="Wingdings"/>
                <a:cs typeface="Wingdings"/>
                <a:sym typeface="Wingdings"/>
              </a:rPr>
              <a:t></a:t>
            </a:r>
            <a:r>
              <a:rPr lang="en-US" sz="1600"/>
              <a:t>V</a:t>
            </a:r>
            <a:r>
              <a:rPr lang="en-US" sz="1600" baseline="-25000"/>
              <a:t>SC</a:t>
            </a:r>
            <a:r>
              <a:rPr lang="en-US" sz="1600"/>
              <a:t>(t)</a:t>
            </a:r>
          </a:p>
        </p:txBody>
      </p:sp>
      <p:sp>
        <p:nvSpPr>
          <p:cNvPr id="113" name="TextBox 112"/>
          <p:cNvSpPr txBox="1"/>
          <p:nvPr/>
        </p:nvSpPr>
        <p:spPr>
          <a:xfrm>
            <a:off x="5988683" y="2426549"/>
            <a:ext cx="1070533" cy="1079190"/>
          </a:xfrm>
          <a:prstGeom prst="rect">
            <a:avLst/>
          </a:prstGeom>
          <a:noFill/>
        </p:spPr>
        <p:txBody>
          <a:bodyPr wrap="square" rtlCol="0">
            <a:spAutoFit/>
          </a:bodyPr>
          <a:lstStyle/>
          <a:p>
            <a:pPr algn="ctr"/>
            <a:r>
              <a:rPr lang="en-US" sz="1600"/>
              <a:t>Use the procedure from De-spin WP.</a:t>
            </a:r>
          </a:p>
        </p:txBody>
      </p:sp>
      <p:sp>
        <p:nvSpPr>
          <p:cNvPr id="119" name="TextBox 118"/>
          <p:cNvSpPr txBox="1"/>
          <p:nvPr/>
        </p:nvSpPr>
        <p:spPr>
          <a:xfrm>
            <a:off x="3368632" y="2589009"/>
            <a:ext cx="1652727" cy="830997"/>
          </a:xfrm>
          <a:prstGeom prst="rect">
            <a:avLst/>
          </a:prstGeom>
          <a:noFill/>
        </p:spPr>
        <p:txBody>
          <a:bodyPr wrap="square" rtlCol="0">
            <a:spAutoFit/>
          </a:bodyPr>
          <a:lstStyle/>
          <a:p>
            <a:pPr algn="r"/>
            <a:r>
              <a:rPr lang="en-US" sz="1600">
                <a:solidFill>
                  <a:schemeClr val="bg1">
                    <a:lumMod val="65000"/>
                  </a:schemeClr>
                </a:solidFill>
              </a:rPr>
              <a:t>Remove both SC- &amp; GSE-frame background cnts:</a:t>
            </a:r>
          </a:p>
        </p:txBody>
      </p:sp>
      <p:grpSp>
        <p:nvGrpSpPr>
          <p:cNvPr id="156" name="Group 155"/>
          <p:cNvGrpSpPr/>
          <p:nvPr/>
        </p:nvGrpSpPr>
        <p:grpSpPr>
          <a:xfrm>
            <a:off x="119466" y="3087881"/>
            <a:ext cx="3046250" cy="666927"/>
            <a:chOff x="368201" y="2278043"/>
            <a:chExt cx="3388190" cy="741789"/>
          </a:xfrm>
        </p:grpSpPr>
        <p:sp>
          <p:nvSpPr>
            <p:cNvPr id="145" name="TextBox 144"/>
            <p:cNvSpPr txBox="1"/>
            <p:nvPr/>
          </p:nvSpPr>
          <p:spPr>
            <a:xfrm>
              <a:off x="368201" y="2400600"/>
              <a:ext cx="702261" cy="428634"/>
            </a:xfrm>
            <a:prstGeom prst="rect">
              <a:avLst/>
            </a:prstGeom>
            <a:noFill/>
            <a:ln>
              <a:noFill/>
            </a:ln>
          </p:spPr>
          <p:txBody>
            <a:bodyPr wrap="square" rtlCol="0" anchor="ctr" anchorCtr="1">
              <a:noAutofit/>
            </a:bodyPr>
            <a:lstStyle/>
            <a:p>
              <a:pPr algn="ctr"/>
              <a:r>
                <a:rPr lang="en-US" sz="1600"/>
                <a:t>C[Ze]</a:t>
              </a:r>
            </a:p>
          </p:txBody>
        </p:sp>
        <p:grpSp>
          <p:nvGrpSpPr>
            <p:cNvPr id="148" name="Group 147"/>
            <p:cNvGrpSpPr/>
            <p:nvPr/>
          </p:nvGrpSpPr>
          <p:grpSpPr>
            <a:xfrm>
              <a:off x="1317663" y="2278043"/>
              <a:ext cx="2438728" cy="741789"/>
              <a:chOff x="1260963" y="2278043"/>
              <a:chExt cx="2438728" cy="741789"/>
            </a:xfrm>
          </p:grpSpPr>
          <p:sp>
            <p:nvSpPr>
              <p:cNvPr id="144" name="TextBox 143"/>
              <p:cNvSpPr txBox="1"/>
              <p:nvPr/>
            </p:nvSpPr>
            <p:spPr>
              <a:xfrm>
                <a:off x="1260963" y="2278043"/>
                <a:ext cx="2438728" cy="741789"/>
              </a:xfrm>
              <a:prstGeom prst="rect">
                <a:avLst/>
              </a:prstGeom>
              <a:noFill/>
              <a:ln>
                <a:noFill/>
              </a:ln>
            </p:spPr>
            <p:txBody>
              <a:bodyPr wrap="square" rtlCol="0" anchor="ctr" anchorCtr="1">
                <a:noAutofit/>
              </a:bodyPr>
              <a:lstStyle/>
              <a:p>
                <a:pPr algn="ctr">
                  <a:lnSpc>
                    <a:spcPct val="130000"/>
                  </a:lnSpc>
                </a:pPr>
                <a:r>
                  <a:rPr lang="en-US" sz="1600"/>
                  <a:t>C[Ze]</a:t>
                </a:r>
              </a:p>
              <a:p>
                <a:pPr algn="ctr">
                  <a:lnSpc>
                    <a:spcPct val="130000"/>
                  </a:lnSpc>
                </a:pPr>
                <a:r>
                  <a:rPr lang="en-US" sz="1600"/>
                  <a:t>η</a:t>
                </a:r>
                <a:r>
                  <a:rPr lang="en-US" sz="1600" baseline="-25000"/>
                  <a:t>G</a:t>
                </a:r>
                <a:r>
                  <a:rPr lang="en-US" sz="1600"/>
                  <a:t>[Ze] – (τ</a:t>
                </a:r>
                <a:r>
                  <a:rPr lang="en-US" sz="1600" baseline="-25000"/>
                  <a:t>const</a:t>
                </a:r>
                <a:r>
                  <a:rPr lang="en-US" sz="1600"/>
                  <a:t>/τ</a:t>
                </a:r>
                <a:r>
                  <a:rPr lang="en-US" sz="1600" baseline="-25000"/>
                  <a:t>int</a:t>
                </a:r>
                <a:r>
                  <a:rPr lang="en-US" sz="1600"/>
                  <a:t>) C[Ze]</a:t>
                </a:r>
              </a:p>
              <a:p>
                <a:pPr algn="ctr">
                  <a:lnSpc>
                    <a:spcPct val="130000"/>
                  </a:lnSpc>
                </a:pPr>
                <a:endParaRPr lang="en-US" sz="1600" baseline="-25000"/>
              </a:p>
            </p:txBody>
          </p:sp>
          <p:cxnSp>
            <p:nvCxnSpPr>
              <p:cNvPr id="147" name="Straight Connector 146"/>
              <p:cNvCxnSpPr/>
              <p:nvPr/>
            </p:nvCxnSpPr>
            <p:spPr>
              <a:xfrm>
                <a:off x="1411784" y="2614917"/>
                <a:ext cx="208989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9" name="Straight Arrow Connector 148"/>
            <p:cNvCxnSpPr/>
            <p:nvPr/>
          </p:nvCxnSpPr>
          <p:spPr>
            <a:xfrm>
              <a:off x="1042755" y="2614917"/>
              <a:ext cx="335660" cy="0"/>
            </a:xfrm>
            <a:prstGeom prst="straightConnector1">
              <a:avLst/>
            </a:prstGeom>
            <a:ln>
              <a:headEnd type="oval"/>
              <a:tailEnd type="arrow"/>
            </a:ln>
            <a:effectLst/>
          </p:spPr>
          <p:style>
            <a:lnRef idx="2">
              <a:schemeClr val="accent1"/>
            </a:lnRef>
            <a:fillRef idx="0">
              <a:schemeClr val="accent1"/>
            </a:fillRef>
            <a:effectRef idx="1">
              <a:schemeClr val="accent1"/>
            </a:effectRef>
            <a:fontRef idx="minor">
              <a:schemeClr val="tx1"/>
            </a:fontRef>
          </p:style>
        </p:cxnSp>
      </p:grpSp>
      <p:cxnSp>
        <p:nvCxnSpPr>
          <p:cNvPr id="157" name="Straight Arrow Connector 156"/>
          <p:cNvCxnSpPr/>
          <p:nvPr/>
        </p:nvCxnSpPr>
        <p:spPr>
          <a:xfrm flipV="1">
            <a:off x="286771" y="2415256"/>
            <a:ext cx="662038" cy="819948"/>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flipH="1" flipV="1">
            <a:off x="2473279" y="2418282"/>
            <a:ext cx="605520" cy="907387"/>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grpSp>
        <p:nvGrpSpPr>
          <p:cNvPr id="162" name="Group 161"/>
          <p:cNvGrpSpPr/>
          <p:nvPr/>
        </p:nvGrpSpPr>
        <p:grpSpPr>
          <a:xfrm>
            <a:off x="119467" y="5838951"/>
            <a:ext cx="4194329" cy="666927"/>
            <a:chOff x="374673" y="2278043"/>
            <a:chExt cx="3839847" cy="741789"/>
          </a:xfrm>
        </p:grpSpPr>
        <p:sp>
          <p:nvSpPr>
            <p:cNvPr id="163" name="TextBox 162"/>
            <p:cNvSpPr txBox="1"/>
            <p:nvPr/>
          </p:nvSpPr>
          <p:spPr>
            <a:xfrm>
              <a:off x="374673" y="2400600"/>
              <a:ext cx="896280" cy="428634"/>
            </a:xfrm>
            <a:prstGeom prst="rect">
              <a:avLst/>
            </a:prstGeom>
            <a:noFill/>
            <a:ln>
              <a:noFill/>
            </a:ln>
          </p:spPr>
          <p:txBody>
            <a:bodyPr wrap="square" rtlCol="0" anchor="ctr" anchorCtr="1">
              <a:noAutofit/>
            </a:bodyPr>
            <a:lstStyle/>
            <a:p>
              <a:pPr algn="ctr"/>
              <a:r>
                <a:rPr lang="en-US" sz="1600"/>
                <a:t>C[Ze,ESA]</a:t>
              </a:r>
            </a:p>
          </p:txBody>
        </p:sp>
        <p:grpSp>
          <p:nvGrpSpPr>
            <p:cNvPr id="164" name="Group 163"/>
            <p:cNvGrpSpPr/>
            <p:nvPr/>
          </p:nvGrpSpPr>
          <p:grpSpPr>
            <a:xfrm>
              <a:off x="1468482" y="2278043"/>
              <a:ext cx="2746038" cy="741789"/>
              <a:chOff x="1411782" y="2278043"/>
              <a:chExt cx="2746038" cy="741789"/>
            </a:xfrm>
          </p:grpSpPr>
          <p:sp>
            <p:nvSpPr>
              <p:cNvPr id="166" name="TextBox 165"/>
              <p:cNvSpPr txBox="1"/>
              <p:nvPr/>
            </p:nvSpPr>
            <p:spPr>
              <a:xfrm>
                <a:off x="1411782" y="2278043"/>
                <a:ext cx="2746038" cy="741789"/>
              </a:xfrm>
              <a:prstGeom prst="rect">
                <a:avLst/>
              </a:prstGeom>
              <a:noFill/>
              <a:ln>
                <a:noFill/>
              </a:ln>
            </p:spPr>
            <p:txBody>
              <a:bodyPr wrap="square" rtlCol="0" anchor="ctr" anchorCtr="1">
                <a:noAutofit/>
              </a:bodyPr>
              <a:lstStyle/>
              <a:p>
                <a:pPr algn="ctr">
                  <a:lnSpc>
                    <a:spcPct val="130000"/>
                  </a:lnSpc>
                </a:pPr>
                <a:r>
                  <a:rPr lang="en-US" sz="1600"/>
                  <a:t>C[Ze,ESA]</a:t>
                </a:r>
              </a:p>
              <a:p>
                <a:pPr algn="ctr">
                  <a:lnSpc>
                    <a:spcPct val="130000"/>
                  </a:lnSpc>
                </a:pPr>
                <a:r>
                  <a:rPr lang="en-US" sz="1600"/>
                  <a:t>η</a:t>
                </a:r>
                <a:r>
                  <a:rPr lang="en-US" sz="1600" baseline="-25000"/>
                  <a:t>G</a:t>
                </a:r>
                <a:r>
                  <a:rPr lang="en-US" sz="1600"/>
                  <a:t>[Ze,ESA] – (τ</a:t>
                </a:r>
                <a:r>
                  <a:rPr lang="en-US" sz="1600" baseline="-25000"/>
                  <a:t>const</a:t>
                </a:r>
                <a:r>
                  <a:rPr lang="en-US" sz="1600"/>
                  <a:t>/τ</a:t>
                </a:r>
                <a:r>
                  <a:rPr lang="en-US" sz="1600" baseline="-25000"/>
                  <a:t>int</a:t>
                </a:r>
                <a:r>
                  <a:rPr lang="en-US" sz="1600"/>
                  <a:t>) C[Ze,ESA]</a:t>
                </a:r>
              </a:p>
              <a:p>
                <a:pPr algn="ctr">
                  <a:lnSpc>
                    <a:spcPct val="130000"/>
                  </a:lnSpc>
                </a:pPr>
                <a:endParaRPr lang="en-US" sz="1600" baseline="-25000"/>
              </a:p>
            </p:txBody>
          </p:sp>
          <p:cxnSp>
            <p:nvCxnSpPr>
              <p:cNvPr id="167" name="Straight Connector 166"/>
              <p:cNvCxnSpPr/>
              <p:nvPr/>
            </p:nvCxnSpPr>
            <p:spPr>
              <a:xfrm>
                <a:off x="1581884" y="2614917"/>
                <a:ext cx="23622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5" name="Straight Arrow Connector 164"/>
            <p:cNvCxnSpPr/>
            <p:nvPr/>
          </p:nvCxnSpPr>
          <p:spPr>
            <a:xfrm>
              <a:off x="1257047" y="2614917"/>
              <a:ext cx="271173" cy="0"/>
            </a:xfrm>
            <a:prstGeom prst="straightConnector1">
              <a:avLst/>
            </a:prstGeom>
            <a:ln>
              <a:headEnd type="oval"/>
              <a:tailEnd type="arrow"/>
            </a:ln>
            <a:effectLst/>
          </p:spPr>
          <p:style>
            <a:lnRef idx="2">
              <a:schemeClr val="accent1"/>
            </a:lnRef>
            <a:fillRef idx="0">
              <a:schemeClr val="accent1"/>
            </a:fillRef>
            <a:effectRef idx="1">
              <a:schemeClr val="accent1"/>
            </a:effectRef>
            <a:fontRef idx="minor">
              <a:schemeClr val="tx1"/>
            </a:fontRef>
          </p:style>
        </p:cxnSp>
      </p:grpSp>
      <p:cxnSp>
        <p:nvCxnSpPr>
          <p:cNvPr id="168" name="Straight Arrow Connector 167"/>
          <p:cNvCxnSpPr/>
          <p:nvPr/>
        </p:nvCxnSpPr>
        <p:spPr>
          <a:xfrm flipV="1">
            <a:off x="234283" y="5180344"/>
            <a:ext cx="627662" cy="805930"/>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flipV="1">
            <a:off x="2801580" y="5171591"/>
            <a:ext cx="1278763" cy="874070"/>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6847509" y="3325669"/>
            <a:ext cx="2137806" cy="525760"/>
          </a:xfrm>
          <a:prstGeom prst="rect">
            <a:avLst/>
          </a:prstGeom>
          <a:noFill/>
        </p:spPr>
        <p:txBody>
          <a:bodyPr wrap="none" rtlCol="0">
            <a:spAutoFit/>
          </a:bodyPr>
          <a:lstStyle/>
          <a:p>
            <a:r>
              <a:rPr lang="en-US" sz="2800" b="1"/>
              <a:t>Survey Maps</a:t>
            </a:r>
          </a:p>
        </p:txBody>
      </p:sp>
      <p:sp>
        <p:nvSpPr>
          <p:cNvPr id="189" name="TextBox 188"/>
          <p:cNvSpPr txBox="1"/>
          <p:nvPr/>
        </p:nvSpPr>
        <p:spPr>
          <a:xfrm>
            <a:off x="6984527" y="5326288"/>
            <a:ext cx="1910273" cy="525760"/>
          </a:xfrm>
          <a:prstGeom prst="rect">
            <a:avLst/>
          </a:prstGeom>
          <a:noFill/>
        </p:spPr>
        <p:txBody>
          <a:bodyPr wrap="none" rtlCol="0">
            <a:spAutoFit/>
          </a:bodyPr>
          <a:lstStyle/>
          <a:p>
            <a:r>
              <a:rPr lang="en-US" sz="2800" b="1"/>
              <a:t>Burst Maps</a:t>
            </a:r>
          </a:p>
        </p:txBody>
      </p:sp>
      <p:sp>
        <p:nvSpPr>
          <p:cNvPr id="193" name="TextBox 192"/>
          <p:cNvSpPr txBox="1"/>
          <p:nvPr/>
        </p:nvSpPr>
        <p:spPr>
          <a:xfrm>
            <a:off x="286434" y="853122"/>
            <a:ext cx="527587" cy="307777"/>
          </a:xfrm>
          <a:prstGeom prst="rect">
            <a:avLst/>
          </a:prstGeom>
          <a:noFill/>
        </p:spPr>
        <p:txBody>
          <a:bodyPr wrap="square" rtlCol="0">
            <a:spAutoFit/>
          </a:bodyPr>
          <a:lstStyle/>
          <a:p>
            <a:r>
              <a:rPr lang="en-US" sz="1400" b="1"/>
              <a:t>Fast</a:t>
            </a:r>
          </a:p>
        </p:txBody>
      </p:sp>
      <p:sp>
        <p:nvSpPr>
          <p:cNvPr id="194" name="TextBox 193"/>
          <p:cNvSpPr txBox="1"/>
          <p:nvPr/>
        </p:nvSpPr>
        <p:spPr>
          <a:xfrm>
            <a:off x="286434" y="1697296"/>
            <a:ext cx="591689" cy="307777"/>
          </a:xfrm>
          <a:prstGeom prst="rect">
            <a:avLst/>
          </a:prstGeom>
          <a:noFill/>
        </p:spPr>
        <p:txBody>
          <a:bodyPr wrap="square" rtlCol="0">
            <a:spAutoFit/>
          </a:bodyPr>
          <a:lstStyle/>
          <a:p>
            <a:r>
              <a:rPr lang="en-US" sz="1400" b="1"/>
              <a:t>Slow</a:t>
            </a:r>
          </a:p>
        </p:txBody>
      </p:sp>
      <p:sp>
        <p:nvSpPr>
          <p:cNvPr id="195" name="TextBox 194"/>
          <p:cNvSpPr txBox="1"/>
          <p:nvPr/>
        </p:nvSpPr>
        <p:spPr>
          <a:xfrm>
            <a:off x="278833" y="4228242"/>
            <a:ext cx="1913460" cy="379591"/>
          </a:xfrm>
          <a:prstGeom prst="rect">
            <a:avLst/>
          </a:prstGeom>
          <a:noFill/>
        </p:spPr>
        <p:txBody>
          <a:bodyPr wrap="square" rtlCol="0">
            <a:spAutoFit/>
          </a:bodyPr>
          <a:lstStyle/>
          <a:p>
            <a:pPr>
              <a:lnSpc>
                <a:spcPct val="120000"/>
              </a:lnSpc>
            </a:pPr>
            <a:r>
              <a:rPr lang="en-US" sz="1600"/>
              <a:t>32 Az x 16 Ze x 32 En</a:t>
            </a:r>
          </a:p>
        </p:txBody>
      </p:sp>
      <p:sp>
        <p:nvSpPr>
          <p:cNvPr id="200" name="TextBox 199"/>
          <p:cNvSpPr txBox="1"/>
          <p:nvPr/>
        </p:nvSpPr>
        <p:spPr>
          <a:xfrm>
            <a:off x="1050351" y="2479400"/>
            <a:ext cx="1350650" cy="584776"/>
          </a:xfrm>
          <a:prstGeom prst="rect">
            <a:avLst/>
          </a:prstGeom>
          <a:noFill/>
        </p:spPr>
        <p:txBody>
          <a:bodyPr wrap="none" rtlCol="0">
            <a:spAutoFit/>
          </a:bodyPr>
          <a:lstStyle/>
          <a:p>
            <a:r>
              <a:rPr lang="en-US" sz="1600">
                <a:solidFill>
                  <a:schemeClr val="bg1">
                    <a:lumMod val="65000"/>
                  </a:schemeClr>
                </a:solidFill>
              </a:rPr>
              <a:t>Use “effective</a:t>
            </a:r>
          </a:p>
          <a:p>
            <a:r>
              <a:rPr lang="en-US" sz="1600">
                <a:solidFill>
                  <a:schemeClr val="bg1">
                    <a:lumMod val="65000"/>
                  </a:schemeClr>
                </a:solidFill>
              </a:rPr>
              <a:t>smile”…</a:t>
            </a:r>
          </a:p>
        </p:txBody>
      </p:sp>
      <p:sp>
        <p:nvSpPr>
          <p:cNvPr id="201" name="TextBox 200"/>
          <p:cNvSpPr txBox="1"/>
          <p:nvPr/>
        </p:nvSpPr>
        <p:spPr>
          <a:xfrm>
            <a:off x="1436849" y="5218357"/>
            <a:ext cx="1525277" cy="584776"/>
          </a:xfrm>
          <a:prstGeom prst="rect">
            <a:avLst/>
          </a:prstGeom>
          <a:noFill/>
        </p:spPr>
        <p:txBody>
          <a:bodyPr wrap="none" rtlCol="0">
            <a:spAutoFit/>
          </a:bodyPr>
          <a:lstStyle/>
          <a:p>
            <a:r>
              <a:rPr lang="en-US" sz="1600">
                <a:solidFill>
                  <a:schemeClr val="bg1">
                    <a:lumMod val="65000"/>
                  </a:schemeClr>
                </a:solidFill>
              </a:rPr>
              <a:t>Use “per-sensor</a:t>
            </a:r>
          </a:p>
          <a:p>
            <a:r>
              <a:rPr lang="en-US" sz="1600">
                <a:solidFill>
                  <a:schemeClr val="bg1">
                    <a:lumMod val="65000"/>
                  </a:schemeClr>
                </a:solidFill>
              </a:rPr>
              <a:t>smile”…</a:t>
            </a:r>
          </a:p>
        </p:txBody>
      </p:sp>
      <p:sp>
        <p:nvSpPr>
          <p:cNvPr id="204" name="Slide Number Placeholder 203"/>
          <p:cNvSpPr>
            <a:spLocks noGrp="1"/>
          </p:cNvSpPr>
          <p:nvPr>
            <p:ph type="sldNum" sz="quarter" idx="12"/>
          </p:nvPr>
        </p:nvSpPr>
        <p:spPr/>
        <p:txBody>
          <a:bodyPr/>
          <a:lstStyle/>
          <a:p>
            <a:fld id="{C7AAD393-0CC5-184F-BAAD-65473394B03E}" type="slidenum">
              <a:t>2</a:t>
            </a:fld>
            <a:endParaRPr lang="en-US"/>
          </a:p>
        </p:txBody>
      </p:sp>
      <p:cxnSp>
        <p:nvCxnSpPr>
          <p:cNvPr id="68" name="Straight Arrow Connector 67"/>
          <p:cNvCxnSpPr>
            <a:stCxn id="70" idx="3"/>
            <a:endCxn id="65" idx="1"/>
          </p:cNvCxnSpPr>
          <p:nvPr/>
        </p:nvCxnSpPr>
        <p:spPr>
          <a:xfrm flipV="1">
            <a:off x="3860908" y="2135412"/>
            <a:ext cx="1230410" cy="235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019534" y="1867577"/>
            <a:ext cx="841374" cy="540373"/>
          </a:xfrm>
          <a:prstGeom prst="rect">
            <a:avLst/>
          </a:prstGeom>
          <a:solidFill>
            <a:schemeClr val="bg1">
              <a:alpha val="50000"/>
            </a:schemeClr>
          </a:solidFill>
          <a:ln>
            <a:solidFill>
              <a:schemeClr val="tx1"/>
            </a:solidFill>
          </a:ln>
        </p:spPr>
        <p:txBody>
          <a:bodyPr wrap="none" rtlCol="0" anchor="ctr" anchorCtr="1">
            <a:noAutofit/>
          </a:bodyPr>
          <a:lstStyle/>
          <a:p>
            <a:r>
              <a:rPr lang="el-GR" sz="2000" b="1"/>
              <a:t>χ</a:t>
            </a:r>
            <a:r>
              <a:rPr lang="en-US" sz="2000" baseline="30000"/>
              <a:t>-1</a:t>
            </a:r>
            <a:r>
              <a:rPr lang="en-US" sz="2000"/>
              <a:t>[En]</a:t>
            </a:r>
          </a:p>
        </p:txBody>
      </p:sp>
      <p:sp>
        <p:nvSpPr>
          <p:cNvPr id="192" name="TextBox 191"/>
          <p:cNvSpPr txBox="1"/>
          <p:nvPr/>
        </p:nvSpPr>
        <p:spPr>
          <a:xfrm>
            <a:off x="286771" y="1021726"/>
            <a:ext cx="1913460" cy="830997"/>
          </a:xfrm>
          <a:prstGeom prst="rect">
            <a:avLst/>
          </a:prstGeom>
          <a:noFill/>
        </p:spPr>
        <p:txBody>
          <a:bodyPr wrap="square" rtlCol="0">
            <a:spAutoFit/>
          </a:bodyPr>
          <a:lstStyle/>
          <a:p>
            <a:r>
              <a:rPr lang="en-US" sz="1600"/>
              <a:t>32 Az x 16 Ze x 32 En</a:t>
            </a:r>
          </a:p>
          <a:p>
            <a:r>
              <a:rPr lang="en-US" sz="1600"/>
              <a:t>or</a:t>
            </a:r>
          </a:p>
          <a:p>
            <a:r>
              <a:rPr lang="en-US" sz="1600"/>
              <a:t>16 Az x 16 Ze x 32 En</a:t>
            </a:r>
          </a:p>
        </p:txBody>
      </p:sp>
      <p:sp>
        <p:nvSpPr>
          <p:cNvPr id="90" name="TextBox 89"/>
          <p:cNvSpPr txBox="1"/>
          <p:nvPr/>
        </p:nvSpPr>
        <p:spPr>
          <a:xfrm>
            <a:off x="3040042" y="4623790"/>
            <a:ext cx="1238263" cy="540373"/>
          </a:xfrm>
          <a:prstGeom prst="rect">
            <a:avLst/>
          </a:prstGeom>
          <a:solidFill>
            <a:schemeClr val="bg1">
              <a:alpha val="50000"/>
            </a:schemeClr>
          </a:solidFill>
          <a:ln>
            <a:solidFill>
              <a:schemeClr val="tx1"/>
            </a:solidFill>
          </a:ln>
        </p:spPr>
        <p:txBody>
          <a:bodyPr wrap="none" rtlCol="0" anchor="ctr" anchorCtr="1">
            <a:noAutofit/>
          </a:bodyPr>
          <a:lstStyle/>
          <a:p>
            <a:r>
              <a:rPr lang="el-GR" sz="2000" b="1"/>
              <a:t>χ</a:t>
            </a:r>
            <a:r>
              <a:rPr lang="en-US" sz="2000" baseline="30000"/>
              <a:t>-1</a:t>
            </a:r>
            <a:r>
              <a:rPr lang="en-US" sz="2000"/>
              <a:t>[En,ESA]</a:t>
            </a:r>
          </a:p>
        </p:txBody>
      </p:sp>
      <p:cxnSp>
        <p:nvCxnSpPr>
          <p:cNvPr id="108" name="Straight Arrow Connector 107"/>
          <p:cNvCxnSpPr>
            <a:stCxn id="90" idx="3"/>
          </p:cNvCxnSpPr>
          <p:nvPr/>
        </p:nvCxnSpPr>
        <p:spPr>
          <a:xfrm>
            <a:off x="4278305" y="4893977"/>
            <a:ext cx="776009" cy="725"/>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grpSp>
        <p:nvGrpSpPr>
          <p:cNvPr id="129" name="Group 128"/>
          <p:cNvGrpSpPr/>
          <p:nvPr/>
        </p:nvGrpSpPr>
        <p:grpSpPr>
          <a:xfrm>
            <a:off x="2531963" y="1049312"/>
            <a:ext cx="2122563" cy="385375"/>
            <a:chOff x="368201" y="2400600"/>
            <a:chExt cx="2360822" cy="428634"/>
          </a:xfrm>
        </p:grpSpPr>
        <p:sp>
          <p:nvSpPr>
            <p:cNvPr id="130" name="TextBox 129"/>
            <p:cNvSpPr txBox="1"/>
            <p:nvPr/>
          </p:nvSpPr>
          <p:spPr>
            <a:xfrm>
              <a:off x="368201" y="2400600"/>
              <a:ext cx="702261" cy="428634"/>
            </a:xfrm>
            <a:prstGeom prst="rect">
              <a:avLst/>
            </a:prstGeom>
            <a:noFill/>
            <a:ln>
              <a:noFill/>
            </a:ln>
          </p:spPr>
          <p:txBody>
            <a:bodyPr wrap="square" rtlCol="0" anchor="ctr" anchorCtr="1">
              <a:noAutofit/>
            </a:bodyPr>
            <a:lstStyle/>
            <a:p>
              <a:pPr algn="ctr"/>
              <a:r>
                <a:rPr lang="en-US" sz="1600" b="1"/>
                <a:t>C</a:t>
              </a:r>
              <a:r>
                <a:rPr lang="en-US" sz="1600"/>
                <a:t>[En]</a:t>
              </a:r>
            </a:p>
          </p:txBody>
        </p:sp>
        <p:sp>
          <p:nvSpPr>
            <p:cNvPr id="133" name="TextBox 132"/>
            <p:cNvSpPr txBox="1"/>
            <p:nvPr/>
          </p:nvSpPr>
          <p:spPr>
            <a:xfrm>
              <a:off x="1355245" y="2400600"/>
              <a:ext cx="1373778" cy="428634"/>
            </a:xfrm>
            <a:prstGeom prst="rect">
              <a:avLst/>
            </a:prstGeom>
            <a:noFill/>
            <a:ln>
              <a:noFill/>
            </a:ln>
          </p:spPr>
          <p:txBody>
            <a:bodyPr wrap="square" rtlCol="0" anchor="ctr" anchorCtr="1">
              <a:noAutofit/>
            </a:bodyPr>
            <a:lstStyle/>
            <a:p>
              <a:pPr algn="ctr"/>
              <a:r>
                <a:rPr lang="el-GR" sz="1600" b="1"/>
                <a:t>χ</a:t>
              </a:r>
              <a:r>
                <a:rPr lang="en-US" sz="1600" baseline="30000"/>
                <a:t>-1</a:t>
              </a:r>
              <a:r>
                <a:rPr lang="en-US" sz="1600"/>
                <a:t>[En] </a:t>
              </a:r>
              <a:r>
                <a:rPr lang="en-US" sz="1600" b="1"/>
                <a:t>C</a:t>
              </a:r>
              <a:r>
                <a:rPr lang="en-US" sz="1600"/>
                <a:t>[En]</a:t>
              </a:r>
            </a:p>
          </p:txBody>
        </p:sp>
        <p:cxnSp>
          <p:nvCxnSpPr>
            <p:cNvPr id="132" name="Straight Arrow Connector 131"/>
            <p:cNvCxnSpPr/>
            <p:nvPr/>
          </p:nvCxnSpPr>
          <p:spPr>
            <a:xfrm>
              <a:off x="1042755" y="2623747"/>
              <a:ext cx="335661" cy="0"/>
            </a:xfrm>
            <a:prstGeom prst="straightConnector1">
              <a:avLst/>
            </a:prstGeom>
            <a:ln>
              <a:headEnd type="oval"/>
              <a:tailEnd type="arrow"/>
            </a:ln>
            <a:effectLst/>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2982060" y="3829078"/>
            <a:ext cx="3345433" cy="385375"/>
            <a:chOff x="316136" y="2400600"/>
            <a:chExt cx="2437858" cy="428634"/>
          </a:xfrm>
        </p:grpSpPr>
        <p:sp>
          <p:nvSpPr>
            <p:cNvPr id="136" name="TextBox 135"/>
            <p:cNvSpPr txBox="1"/>
            <p:nvPr/>
          </p:nvSpPr>
          <p:spPr>
            <a:xfrm>
              <a:off x="316136" y="2400600"/>
              <a:ext cx="719693" cy="428634"/>
            </a:xfrm>
            <a:prstGeom prst="rect">
              <a:avLst/>
            </a:prstGeom>
            <a:noFill/>
            <a:ln>
              <a:noFill/>
            </a:ln>
          </p:spPr>
          <p:txBody>
            <a:bodyPr wrap="square" rtlCol="0" anchor="ctr" anchorCtr="1">
              <a:noAutofit/>
            </a:bodyPr>
            <a:lstStyle/>
            <a:p>
              <a:pPr algn="ctr"/>
              <a:r>
                <a:rPr lang="en-US" sz="1600" b="1"/>
                <a:t>C</a:t>
              </a:r>
              <a:r>
                <a:rPr lang="en-US" sz="1600"/>
                <a:t>[En,ESA]</a:t>
              </a:r>
            </a:p>
          </p:txBody>
        </p:sp>
        <p:sp>
          <p:nvSpPr>
            <p:cNvPr id="137" name="TextBox 136"/>
            <p:cNvSpPr txBox="1"/>
            <p:nvPr/>
          </p:nvSpPr>
          <p:spPr>
            <a:xfrm>
              <a:off x="1304740" y="2400600"/>
              <a:ext cx="1449254" cy="428634"/>
            </a:xfrm>
            <a:prstGeom prst="rect">
              <a:avLst/>
            </a:prstGeom>
            <a:noFill/>
            <a:ln>
              <a:noFill/>
            </a:ln>
          </p:spPr>
          <p:txBody>
            <a:bodyPr wrap="square" rtlCol="0" anchor="ctr" anchorCtr="1">
              <a:noAutofit/>
            </a:bodyPr>
            <a:lstStyle/>
            <a:p>
              <a:pPr algn="ctr"/>
              <a:r>
                <a:rPr lang="el-GR" sz="1600" b="1"/>
                <a:t>χ</a:t>
              </a:r>
              <a:r>
                <a:rPr lang="en-US" sz="1600" baseline="30000"/>
                <a:t>-1</a:t>
              </a:r>
              <a:r>
                <a:rPr lang="en-US" sz="1600"/>
                <a:t>[En,ESA] </a:t>
              </a:r>
              <a:r>
                <a:rPr lang="en-US" sz="1600" b="1"/>
                <a:t>C</a:t>
              </a:r>
              <a:r>
                <a:rPr lang="en-US" sz="1600"/>
                <a:t>[En,ESA]</a:t>
              </a:r>
            </a:p>
          </p:txBody>
        </p:sp>
        <p:cxnSp>
          <p:nvCxnSpPr>
            <p:cNvPr id="138" name="Straight Arrow Connector 137"/>
            <p:cNvCxnSpPr/>
            <p:nvPr/>
          </p:nvCxnSpPr>
          <p:spPr>
            <a:xfrm>
              <a:off x="1042755" y="2623747"/>
              <a:ext cx="261078" cy="0"/>
            </a:xfrm>
            <a:prstGeom prst="straightConnector1">
              <a:avLst/>
            </a:prstGeom>
            <a:ln>
              <a:headEnd type="oval"/>
              <a:tailEnd type="arrow"/>
            </a:ln>
            <a:effectLst/>
          </p:spPr>
          <p:style>
            <a:lnRef idx="2">
              <a:schemeClr val="accent1"/>
            </a:lnRef>
            <a:fillRef idx="0">
              <a:schemeClr val="accent1"/>
            </a:fillRef>
            <a:effectRef idx="1">
              <a:schemeClr val="accent1"/>
            </a:effectRef>
            <a:fontRef idx="minor">
              <a:schemeClr val="tx1"/>
            </a:fontRef>
          </p:style>
        </p:cxnSp>
      </p:grpSp>
      <p:sp>
        <p:nvSpPr>
          <p:cNvPr id="140" name="TextBox 139"/>
          <p:cNvSpPr txBox="1"/>
          <p:nvPr/>
        </p:nvSpPr>
        <p:spPr>
          <a:xfrm>
            <a:off x="2777226" y="1398106"/>
            <a:ext cx="1435710" cy="338554"/>
          </a:xfrm>
          <a:prstGeom prst="rect">
            <a:avLst/>
          </a:prstGeom>
          <a:noFill/>
        </p:spPr>
        <p:txBody>
          <a:bodyPr wrap="none" rtlCol="0">
            <a:spAutoFit/>
          </a:bodyPr>
          <a:lstStyle/>
          <a:p>
            <a:r>
              <a:rPr lang="en-US" sz="1600">
                <a:solidFill>
                  <a:schemeClr val="bg1">
                    <a:lumMod val="65000"/>
                  </a:schemeClr>
                </a:solidFill>
              </a:rPr>
              <a:t>“effective ESA”</a:t>
            </a:r>
          </a:p>
        </p:txBody>
      </p:sp>
      <p:sp>
        <p:nvSpPr>
          <p:cNvPr id="141" name="TextBox 140"/>
          <p:cNvSpPr txBox="1"/>
          <p:nvPr/>
        </p:nvSpPr>
        <p:spPr>
          <a:xfrm>
            <a:off x="3097554" y="4160544"/>
            <a:ext cx="1766529" cy="338554"/>
          </a:xfrm>
          <a:prstGeom prst="rect">
            <a:avLst/>
          </a:prstGeom>
          <a:noFill/>
        </p:spPr>
        <p:txBody>
          <a:bodyPr wrap="none" rtlCol="0">
            <a:spAutoFit/>
          </a:bodyPr>
          <a:lstStyle/>
          <a:p>
            <a:r>
              <a:rPr lang="en-US" sz="1600">
                <a:solidFill>
                  <a:schemeClr val="bg1">
                    <a:lumMod val="65000"/>
                  </a:schemeClr>
                </a:solidFill>
              </a:rPr>
              <a:t>Use “per-sensor”…</a:t>
            </a:r>
          </a:p>
        </p:txBody>
      </p:sp>
      <p:cxnSp>
        <p:nvCxnSpPr>
          <p:cNvPr id="142" name="Straight Arrow Connector 141"/>
          <p:cNvCxnSpPr/>
          <p:nvPr/>
        </p:nvCxnSpPr>
        <p:spPr>
          <a:xfrm flipH="1" flipV="1">
            <a:off x="3019534" y="4153117"/>
            <a:ext cx="13082" cy="455158"/>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V="1">
            <a:off x="3868335" y="1397511"/>
            <a:ext cx="721303" cy="462640"/>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286394" y="4206363"/>
            <a:ext cx="1944523" cy="409338"/>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flipV="1">
            <a:off x="2591883" y="1397511"/>
            <a:ext cx="403235" cy="465646"/>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5035989" y="1151884"/>
            <a:ext cx="3149951" cy="584776"/>
          </a:xfrm>
          <a:prstGeom prst="rect">
            <a:avLst/>
          </a:prstGeom>
          <a:noFill/>
        </p:spPr>
        <p:txBody>
          <a:bodyPr wrap="square" rtlCol="0">
            <a:spAutoFit/>
          </a:bodyPr>
          <a:lstStyle/>
          <a:p>
            <a:pPr algn="ctr"/>
            <a:r>
              <a:rPr lang="en-US" sz="1600">
                <a:solidFill>
                  <a:schemeClr val="bg1">
                    <a:lumMod val="65000"/>
                  </a:schemeClr>
                </a:solidFill>
              </a:rPr>
              <a:t>Remainder of conversion procedure is common to all modes.</a:t>
            </a:r>
          </a:p>
        </p:txBody>
      </p:sp>
      <p:cxnSp>
        <p:nvCxnSpPr>
          <p:cNvPr id="153" name="Straight Arrow Connector 152"/>
          <p:cNvCxnSpPr/>
          <p:nvPr/>
        </p:nvCxnSpPr>
        <p:spPr>
          <a:xfrm flipH="1" flipV="1">
            <a:off x="5068345" y="1444272"/>
            <a:ext cx="22973" cy="411458"/>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flipV="1">
            <a:off x="8052825" y="1404938"/>
            <a:ext cx="133115" cy="450792"/>
          </a:xfrm>
          <a:prstGeom prst="straightConnector1">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a:endCxn id="24" idx="1"/>
          </p:cNvCxnSpPr>
          <p:nvPr/>
        </p:nvCxnSpPr>
        <p:spPr>
          <a:xfrm flipV="1">
            <a:off x="5528669" y="4893977"/>
            <a:ext cx="124727" cy="3945"/>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12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434"/>
            <a:ext cx="8229600" cy="1143000"/>
          </a:xfrm>
        </p:spPr>
        <p:txBody>
          <a:bodyPr/>
          <a:lstStyle/>
          <a:p>
            <a:r>
              <a:rPr lang="en-US"/>
              <a:t>Inputs to Conversion Procedure</a:t>
            </a:r>
          </a:p>
        </p:txBody>
      </p:sp>
      <p:sp>
        <p:nvSpPr>
          <p:cNvPr id="5" name="TextBox 4"/>
          <p:cNvSpPr txBox="1"/>
          <p:nvPr/>
        </p:nvSpPr>
        <p:spPr>
          <a:xfrm>
            <a:off x="702141" y="2010936"/>
            <a:ext cx="1549926" cy="601031"/>
          </a:xfrm>
          <a:prstGeom prst="rect">
            <a:avLst/>
          </a:prstGeom>
          <a:solidFill>
            <a:schemeClr val="bg1">
              <a:alpha val="50000"/>
            </a:schemeClr>
          </a:solidFill>
          <a:ln>
            <a:solidFill>
              <a:schemeClr val="tx1"/>
            </a:solidFill>
          </a:ln>
        </p:spPr>
        <p:txBody>
          <a:bodyPr wrap="square" rtlCol="0" anchor="ctr" anchorCtr="1">
            <a:noAutofit/>
          </a:bodyPr>
          <a:lstStyle/>
          <a:p>
            <a:r>
              <a:rPr lang="en-US" sz="2400" b="1"/>
              <a:t>η</a:t>
            </a:r>
            <a:r>
              <a:rPr lang="en-US" sz="2400" baseline="-25000"/>
              <a:t>G</a:t>
            </a:r>
            <a:r>
              <a:rPr lang="en-US" sz="2400"/>
              <a:t>[Ze,ESA]</a:t>
            </a:r>
          </a:p>
        </p:txBody>
      </p:sp>
      <p:sp>
        <p:nvSpPr>
          <p:cNvPr id="6" name="TextBox 5"/>
          <p:cNvSpPr txBox="1"/>
          <p:nvPr/>
        </p:nvSpPr>
        <p:spPr>
          <a:xfrm>
            <a:off x="703063" y="1126088"/>
            <a:ext cx="993656" cy="601031"/>
          </a:xfrm>
          <a:prstGeom prst="rect">
            <a:avLst/>
          </a:prstGeom>
          <a:solidFill>
            <a:schemeClr val="bg1">
              <a:alpha val="50000"/>
            </a:schemeClr>
          </a:solidFill>
          <a:ln>
            <a:solidFill>
              <a:schemeClr val="tx1"/>
            </a:solidFill>
          </a:ln>
        </p:spPr>
        <p:txBody>
          <a:bodyPr wrap="square" rtlCol="0" anchor="ctr" anchorCtr="1">
            <a:noAutofit/>
          </a:bodyPr>
          <a:lstStyle/>
          <a:p>
            <a:r>
              <a:rPr lang="en-US" sz="2400" b="1"/>
              <a:t>η</a:t>
            </a:r>
            <a:r>
              <a:rPr lang="en-US" sz="2400" baseline="-25000"/>
              <a:t>G</a:t>
            </a:r>
            <a:r>
              <a:rPr lang="en-US" sz="2400"/>
              <a:t>[Ze]</a:t>
            </a:r>
          </a:p>
        </p:txBody>
      </p:sp>
      <p:sp>
        <p:nvSpPr>
          <p:cNvPr id="7" name="TextBox 6"/>
          <p:cNvSpPr txBox="1"/>
          <p:nvPr/>
        </p:nvSpPr>
        <p:spPr>
          <a:xfrm>
            <a:off x="672658" y="2930111"/>
            <a:ext cx="711714" cy="601030"/>
          </a:xfrm>
          <a:prstGeom prst="rect">
            <a:avLst/>
          </a:prstGeom>
          <a:solidFill>
            <a:schemeClr val="bg1">
              <a:alpha val="50000"/>
            </a:schemeClr>
          </a:solidFill>
          <a:ln>
            <a:solidFill>
              <a:schemeClr val="tx1"/>
            </a:solidFill>
          </a:ln>
        </p:spPr>
        <p:txBody>
          <a:bodyPr wrap="none" rtlCol="0" anchor="ctr" anchorCtr="1">
            <a:noAutofit/>
          </a:bodyPr>
          <a:lstStyle/>
          <a:p>
            <a:r>
              <a:rPr lang="en-US" sz="2400" b="1"/>
              <a:t>B</a:t>
            </a:r>
            <a:r>
              <a:rPr lang="en-US" sz="2400" baseline="-25000"/>
              <a:t>SC</a:t>
            </a:r>
          </a:p>
        </p:txBody>
      </p:sp>
      <p:sp>
        <p:nvSpPr>
          <p:cNvPr id="8" name="TextBox 7"/>
          <p:cNvSpPr txBox="1"/>
          <p:nvPr/>
        </p:nvSpPr>
        <p:spPr>
          <a:xfrm>
            <a:off x="703063" y="4246758"/>
            <a:ext cx="636155" cy="601031"/>
          </a:xfrm>
          <a:prstGeom prst="rect">
            <a:avLst/>
          </a:prstGeom>
          <a:solidFill>
            <a:schemeClr val="bg1">
              <a:alpha val="50000"/>
            </a:schemeClr>
          </a:solidFill>
          <a:ln>
            <a:solidFill>
              <a:schemeClr val="tx1"/>
            </a:solidFill>
          </a:ln>
        </p:spPr>
        <p:txBody>
          <a:bodyPr wrap="square" rtlCol="0" anchor="ctr" anchorCtr="1">
            <a:noAutofit/>
          </a:bodyPr>
          <a:lstStyle/>
          <a:p>
            <a:r>
              <a:rPr lang="en-US" sz="2400" b="1"/>
              <a:t>η</a:t>
            </a:r>
            <a:r>
              <a:rPr lang="en-US" sz="2400" baseline="-25000"/>
              <a:t>R</a:t>
            </a:r>
            <a:endParaRPr lang="en-US" sz="2400" b="1" baseline="-25000"/>
          </a:p>
        </p:txBody>
      </p:sp>
      <p:sp>
        <p:nvSpPr>
          <p:cNvPr id="22" name="TextBox 21"/>
          <p:cNvSpPr txBox="1"/>
          <p:nvPr/>
        </p:nvSpPr>
        <p:spPr>
          <a:xfrm>
            <a:off x="1765598" y="2941136"/>
            <a:ext cx="711714" cy="601030"/>
          </a:xfrm>
          <a:prstGeom prst="rect">
            <a:avLst/>
          </a:prstGeom>
          <a:solidFill>
            <a:schemeClr val="bg1">
              <a:alpha val="50000"/>
            </a:schemeClr>
          </a:solidFill>
          <a:ln>
            <a:solidFill>
              <a:schemeClr val="tx1"/>
            </a:solidFill>
          </a:ln>
        </p:spPr>
        <p:txBody>
          <a:bodyPr wrap="none" rtlCol="0" anchor="ctr" anchorCtr="1">
            <a:noAutofit/>
          </a:bodyPr>
          <a:lstStyle/>
          <a:p>
            <a:r>
              <a:rPr lang="en-US" sz="2400" b="1"/>
              <a:t>B</a:t>
            </a:r>
            <a:r>
              <a:rPr lang="en-US" sz="2400" baseline="-25000"/>
              <a:t>GSE</a:t>
            </a:r>
          </a:p>
        </p:txBody>
      </p:sp>
      <p:sp>
        <p:nvSpPr>
          <p:cNvPr id="23" name="TextBox 22"/>
          <p:cNvSpPr txBox="1"/>
          <p:nvPr/>
        </p:nvSpPr>
        <p:spPr>
          <a:xfrm>
            <a:off x="1799618" y="4246758"/>
            <a:ext cx="468325" cy="601031"/>
          </a:xfrm>
          <a:prstGeom prst="rect">
            <a:avLst/>
          </a:prstGeom>
          <a:solidFill>
            <a:schemeClr val="bg1">
              <a:alpha val="50000"/>
            </a:schemeClr>
          </a:solidFill>
          <a:ln>
            <a:solidFill>
              <a:schemeClr val="tx1"/>
            </a:solidFill>
          </a:ln>
        </p:spPr>
        <p:txBody>
          <a:bodyPr wrap="square" rtlCol="0" anchor="ctr" anchorCtr="1">
            <a:noAutofit/>
          </a:bodyPr>
          <a:lstStyle/>
          <a:p>
            <a:r>
              <a:rPr lang="en-US" sz="2400" b="1"/>
              <a:t>G</a:t>
            </a:r>
            <a:endParaRPr lang="en-US" sz="2400" b="1" baseline="-25000"/>
          </a:p>
        </p:txBody>
      </p:sp>
      <p:sp>
        <p:nvSpPr>
          <p:cNvPr id="24" name="TextBox 23"/>
          <p:cNvSpPr txBox="1"/>
          <p:nvPr/>
        </p:nvSpPr>
        <p:spPr>
          <a:xfrm>
            <a:off x="1423475" y="3082481"/>
            <a:ext cx="342123" cy="369332"/>
          </a:xfrm>
          <a:prstGeom prst="rect">
            <a:avLst/>
          </a:prstGeom>
          <a:noFill/>
        </p:spPr>
        <p:txBody>
          <a:bodyPr wrap="none" rtlCol="0">
            <a:spAutoFit/>
          </a:bodyPr>
          <a:lstStyle/>
          <a:p>
            <a:r>
              <a:rPr lang="en-US"/>
              <a:t>&amp;</a:t>
            </a:r>
          </a:p>
        </p:txBody>
      </p:sp>
      <p:sp>
        <p:nvSpPr>
          <p:cNvPr id="25" name="TextBox 24"/>
          <p:cNvSpPr txBox="1"/>
          <p:nvPr/>
        </p:nvSpPr>
        <p:spPr>
          <a:xfrm>
            <a:off x="1414401" y="4346215"/>
            <a:ext cx="342123" cy="369332"/>
          </a:xfrm>
          <a:prstGeom prst="rect">
            <a:avLst/>
          </a:prstGeom>
          <a:noFill/>
        </p:spPr>
        <p:txBody>
          <a:bodyPr wrap="none" rtlCol="0">
            <a:spAutoFit/>
          </a:bodyPr>
          <a:lstStyle/>
          <a:p>
            <a:r>
              <a:rPr lang="en-US"/>
              <a:t>&amp;</a:t>
            </a:r>
          </a:p>
        </p:txBody>
      </p:sp>
      <p:sp>
        <p:nvSpPr>
          <p:cNvPr id="26" name="TextBox 25"/>
          <p:cNvSpPr txBox="1"/>
          <p:nvPr/>
        </p:nvSpPr>
        <p:spPr>
          <a:xfrm>
            <a:off x="3723354" y="1234594"/>
            <a:ext cx="4585376" cy="369332"/>
          </a:xfrm>
          <a:prstGeom prst="rect">
            <a:avLst/>
          </a:prstGeom>
          <a:noFill/>
        </p:spPr>
        <p:txBody>
          <a:bodyPr wrap="square" rtlCol="0">
            <a:spAutoFit/>
          </a:bodyPr>
          <a:lstStyle/>
          <a:p>
            <a:r>
              <a:rPr lang="en-US" b="1">
                <a:solidFill>
                  <a:schemeClr val="accent1"/>
                </a:solidFill>
              </a:rPr>
              <a:t>16-elt vector of efficiencies</a:t>
            </a:r>
            <a:r>
              <a:rPr lang="en-US"/>
              <a:t> x 2 species x 4 s/c</a:t>
            </a:r>
          </a:p>
        </p:txBody>
      </p:sp>
      <p:sp>
        <p:nvSpPr>
          <p:cNvPr id="27" name="TextBox 26"/>
          <p:cNvSpPr txBox="1"/>
          <p:nvPr/>
        </p:nvSpPr>
        <p:spPr>
          <a:xfrm>
            <a:off x="3370809" y="2135449"/>
            <a:ext cx="4937921" cy="369332"/>
          </a:xfrm>
          <a:prstGeom prst="rect">
            <a:avLst/>
          </a:prstGeom>
          <a:noFill/>
        </p:spPr>
        <p:txBody>
          <a:bodyPr wrap="none" rtlCol="0">
            <a:spAutoFit/>
          </a:bodyPr>
          <a:lstStyle/>
          <a:p>
            <a:r>
              <a:rPr lang="en-US" b="1">
                <a:solidFill>
                  <a:srgbClr val="4F81BD"/>
                </a:solidFill>
              </a:rPr>
              <a:t>16 x 8-elt matrix of efficiencies</a:t>
            </a:r>
            <a:r>
              <a:rPr lang="en-US"/>
              <a:t> x 2 species x 4 s/c</a:t>
            </a:r>
          </a:p>
        </p:txBody>
      </p:sp>
      <p:sp>
        <p:nvSpPr>
          <p:cNvPr id="28" name="TextBox 27"/>
          <p:cNvSpPr txBox="1"/>
          <p:nvPr/>
        </p:nvSpPr>
        <p:spPr>
          <a:xfrm>
            <a:off x="2828830" y="2900717"/>
            <a:ext cx="5877931" cy="646331"/>
          </a:xfrm>
          <a:prstGeom prst="rect">
            <a:avLst/>
          </a:prstGeom>
          <a:noFill/>
        </p:spPr>
        <p:txBody>
          <a:bodyPr wrap="none" rtlCol="0">
            <a:spAutoFit/>
          </a:bodyPr>
          <a:lstStyle/>
          <a:p>
            <a:r>
              <a:rPr lang="en-US" b="1">
                <a:solidFill>
                  <a:srgbClr val="4F81BD"/>
                </a:solidFill>
              </a:rPr>
              <a:t>32/16/8 x 16-elt matrices of counts</a:t>
            </a:r>
            <a:r>
              <a:rPr lang="en-US"/>
              <a:t> x 2 species x 4 s/c,</a:t>
            </a:r>
          </a:p>
          <a:p>
            <a:r>
              <a:rPr lang="en-US"/>
              <a:t>covering both noisy-pixel-type &amp; sunglint-type background</a:t>
            </a:r>
          </a:p>
        </p:txBody>
      </p:sp>
      <p:sp>
        <p:nvSpPr>
          <p:cNvPr id="29" name="TextBox 28"/>
          <p:cNvSpPr txBox="1"/>
          <p:nvPr/>
        </p:nvSpPr>
        <p:spPr>
          <a:xfrm>
            <a:off x="2626330" y="4181968"/>
            <a:ext cx="6080431" cy="646331"/>
          </a:xfrm>
          <a:prstGeom prst="rect">
            <a:avLst/>
          </a:prstGeom>
          <a:noFill/>
        </p:spPr>
        <p:txBody>
          <a:bodyPr wrap="square" rtlCol="0">
            <a:spAutoFit/>
          </a:bodyPr>
          <a:lstStyle/>
          <a:p>
            <a:r>
              <a:rPr lang="en-US" b="1">
                <a:solidFill>
                  <a:srgbClr val="4F81BD"/>
                </a:solidFill>
              </a:rPr>
              <a:t>32/8 x 16 x 32-elt matrix of efficiencies</a:t>
            </a:r>
            <a:r>
              <a:rPr lang="en-US"/>
              <a:t> x 2 species x 4 s/c,</a:t>
            </a:r>
          </a:p>
          <a:p>
            <a:r>
              <a:rPr lang="en-US"/>
              <a:t>&amp; same for </a:t>
            </a:r>
            <a:r>
              <a:rPr lang="en-US" b="1">
                <a:solidFill>
                  <a:srgbClr val="4F81BD"/>
                </a:solidFill>
              </a:rPr>
              <a:t>matrix of geometric factors</a:t>
            </a:r>
            <a:r>
              <a:rPr lang="en-US"/>
              <a:t> x 2 species x 4 s/c.</a:t>
            </a:r>
          </a:p>
        </p:txBody>
      </p:sp>
      <p:sp>
        <p:nvSpPr>
          <p:cNvPr id="33" name="TextBox 32"/>
          <p:cNvSpPr txBox="1"/>
          <p:nvPr/>
        </p:nvSpPr>
        <p:spPr>
          <a:xfrm>
            <a:off x="5763225" y="5484403"/>
            <a:ext cx="2889934" cy="584776"/>
          </a:xfrm>
          <a:prstGeom prst="rect">
            <a:avLst/>
          </a:prstGeom>
          <a:noFill/>
        </p:spPr>
        <p:txBody>
          <a:bodyPr wrap="none" rtlCol="0">
            <a:spAutoFit/>
          </a:bodyPr>
          <a:lstStyle/>
          <a:p>
            <a:r>
              <a:rPr lang="en-US" sz="3200" b="1"/>
              <a:t>Tables, cont’d…</a:t>
            </a:r>
          </a:p>
        </p:txBody>
      </p:sp>
      <p:sp>
        <p:nvSpPr>
          <p:cNvPr id="37" name="Footer Placeholder 36"/>
          <p:cNvSpPr>
            <a:spLocks noGrp="1"/>
          </p:cNvSpPr>
          <p:nvPr>
            <p:ph type="ftr" sz="quarter" idx="11"/>
          </p:nvPr>
        </p:nvSpPr>
        <p:spPr/>
        <p:txBody>
          <a:bodyPr/>
          <a:lstStyle/>
          <a:p>
            <a:r>
              <a:rPr lang="en-US"/>
              <a:t>Converting Raw FPI Instrument Counts to Phase-space Density</a:t>
            </a:r>
          </a:p>
        </p:txBody>
      </p:sp>
      <p:sp>
        <p:nvSpPr>
          <p:cNvPr id="38" name="Slide Number Placeholder 37"/>
          <p:cNvSpPr>
            <a:spLocks noGrp="1"/>
          </p:cNvSpPr>
          <p:nvPr>
            <p:ph type="sldNum" sz="quarter" idx="12"/>
          </p:nvPr>
        </p:nvSpPr>
        <p:spPr/>
        <p:txBody>
          <a:bodyPr/>
          <a:lstStyle/>
          <a:p>
            <a:fld id="{C7AAD393-0CC5-184F-BAAD-65473394B03E}" type="slidenum">
              <a:t>3</a:t>
            </a:fld>
            <a:endParaRPr lang="en-US"/>
          </a:p>
        </p:txBody>
      </p:sp>
      <p:sp>
        <p:nvSpPr>
          <p:cNvPr id="35" name="TextBox 34"/>
          <p:cNvSpPr txBox="1"/>
          <p:nvPr/>
        </p:nvSpPr>
        <p:spPr>
          <a:xfrm>
            <a:off x="4152880" y="1495236"/>
            <a:ext cx="3550376" cy="338554"/>
          </a:xfrm>
          <a:prstGeom prst="rect">
            <a:avLst/>
          </a:prstGeom>
          <a:noFill/>
        </p:spPr>
        <p:txBody>
          <a:bodyPr wrap="square" rtlCol="0">
            <a:spAutoFit/>
          </a:bodyPr>
          <a:lstStyle/>
          <a:p>
            <a:pPr algn="ctr"/>
            <a:r>
              <a:rPr lang="en-US" sz="1600">
                <a:solidFill>
                  <a:schemeClr val="bg1">
                    <a:lumMod val="65000"/>
                  </a:schemeClr>
                </a:solidFill>
              </a:rPr>
              <a:t>1 file: 16 efficiencies,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
        <p:nvSpPr>
          <p:cNvPr id="39" name="TextBox 38"/>
          <p:cNvSpPr txBox="1"/>
          <p:nvPr/>
        </p:nvSpPr>
        <p:spPr>
          <a:xfrm>
            <a:off x="3812608" y="2398180"/>
            <a:ext cx="3890647" cy="338554"/>
          </a:xfrm>
          <a:prstGeom prst="rect">
            <a:avLst/>
          </a:prstGeom>
          <a:noFill/>
        </p:spPr>
        <p:txBody>
          <a:bodyPr wrap="square" rtlCol="0">
            <a:spAutoFit/>
          </a:bodyPr>
          <a:lstStyle/>
          <a:p>
            <a:pPr algn="ctr"/>
            <a:r>
              <a:rPr lang="en-US" sz="1600">
                <a:solidFill>
                  <a:schemeClr val="bg1">
                    <a:lumMod val="65000"/>
                  </a:schemeClr>
                </a:solidFill>
              </a:rPr>
              <a:t>1 file: 16 x 8 efficiencies,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
        <p:nvSpPr>
          <p:cNvPr id="40" name="TextBox 39"/>
          <p:cNvSpPr txBox="1"/>
          <p:nvPr/>
        </p:nvSpPr>
        <p:spPr>
          <a:xfrm>
            <a:off x="3667104" y="3452986"/>
            <a:ext cx="4036151" cy="338554"/>
          </a:xfrm>
          <a:prstGeom prst="rect">
            <a:avLst/>
          </a:prstGeom>
          <a:noFill/>
        </p:spPr>
        <p:txBody>
          <a:bodyPr wrap="square" rtlCol="0">
            <a:spAutoFit/>
          </a:bodyPr>
          <a:lstStyle/>
          <a:p>
            <a:pPr algn="ctr"/>
            <a:r>
              <a:rPr lang="en-US" sz="1600">
                <a:solidFill>
                  <a:schemeClr val="bg1">
                    <a:lumMod val="65000"/>
                  </a:schemeClr>
                </a:solidFill>
              </a:rPr>
              <a:t>1 file: background  SCmap,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
        <p:nvSpPr>
          <p:cNvPr id="41" name="TextBox 40"/>
          <p:cNvSpPr txBox="1"/>
          <p:nvPr/>
        </p:nvSpPr>
        <p:spPr>
          <a:xfrm>
            <a:off x="3579792" y="3692699"/>
            <a:ext cx="4123464" cy="338554"/>
          </a:xfrm>
          <a:prstGeom prst="rect">
            <a:avLst/>
          </a:prstGeom>
          <a:noFill/>
        </p:spPr>
        <p:txBody>
          <a:bodyPr wrap="square" rtlCol="0">
            <a:spAutoFit/>
          </a:bodyPr>
          <a:lstStyle/>
          <a:p>
            <a:pPr algn="ctr"/>
            <a:r>
              <a:rPr lang="en-US" sz="1600">
                <a:solidFill>
                  <a:schemeClr val="bg1">
                    <a:lumMod val="65000"/>
                  </a:schemeClr>
                </a:solidFill>
              </a:rPr>
              <a:t>1 file: background GSEmap,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
        <p:nvSpPr>
          <p:cNvPr id="42" name="TextBox 41"/>
          <p:cNvSpPr txBox="1"/>
          <p:nvPr/>
        </p:nvSpPr>
        <p:spPr>
          <a:xfrm>
            <a:off x="4109043" y="4748373"/>
            <a:ext cx="3683256" cy="338554"/>
          </a:xfrm>
          <a:prstGeom prst="rect">
            <a:avLst/>
          </a:prstGeom>
          <a:noFill/>
        </p:spPr>
        <p:txBody>
          <a:bodyPr wrap="square" rtlCol="0">
            <a:spAutoFit/>
          </a:bodyPr>
          <a:lstStyle/>
          <a:p>
            <a:pPr algn="ctr"/>
            <a:r>
              <a:rPr lang="en-US" sz="1600">
                <a:solidFill>
                  <a:schemeClr val="bg1">
                    <a:lumMod val="65000"/>
                  </a:schemeClr>
                </a:solidFill>
              </a:rPr>
              <a:t>1 file: efficiency map,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
        <p:nvSpPr>
          <p:cNvPr id="43" name="TextBox 42"/>
          <p:cNvSpPr txBox="1"/>
          <p:nvPr/>
        </p:nvSpPr>
        <p:spPr>
          <a:xfrm>
            <a:off x="3484612" y="4988086"/>
            <a:ext cx="4331502" cy="338554"/>
          </a:xfrm>
          <a:prstGeom prst="rect">
            <a:avLst/>
          </a:prstGeom>
          <a:noFill/>
        </p:spPr>
        <p:txBody>
          <a:bodyPr wrap="square" rtlCol="0">
            <a:spAutoFit/>
          </a:bodyPr>
          <a:lstStyle/>
          <a:p>
            <a:pPr algn="ctr"/>
            <a:r>
              <a:rPr lang="en-US" sz="1600">
                <a:solidFill>
                  <a:schemeClr val="bg1">
                    <a:lumMod val="65000"/>
                  </a:schemeClr>
                </a:solidFill>
              </a:rPr>
              <a:t>1 file: geometric factor map, total: </a:t>
            </a:r>
            <a:r>
              <a:rPr lang="en-US" sz="1600">
                <a:solidFill>
                  <a:schemeClr val="bg1">
                    <a:lumMod val="65000"/>
                  </a:schemeClr>
                </a:solidFill>
                <a:sym typeface="Wingdings"/>
              </a:rPr>
              <a:t>2 x 4 = 8 files.</a:t>
            </a:r>
            <a:endParaRPr lang="en-US" sz="1600">
              <a:solidFill>
                <a:schemeClr val="bg1">
                  <a:lumMod val="65000"/>
                </a:schemeClr>
              </a:solidFill>
            </a:endParaRPr>
          </a:p>
        </p:txBody>
      </p:sp>
    </p:spTree>
    <p:extLst>
      <p:ext uri="{BB962C8B-B14F-4D97-AF65-F5344CB8AC3E}">
        <p14:creationId xmlns:p14="http://schemas.microsoft.com/office/powerpoint/2010/main" val="360130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32"/>
            <a:ext cx="8229600" cy="1143000"/>
          </a:xfrm>
        </p:spPr>
        <p:txBody>
          <a:bodyPr/>
          <a:lstStyle/>
          <a:p>
            <a:r>
              <a:rPr lang="en-US"/>
              <a:t>Inputs to Conversion Procedure</a:t>
            </a:r>
          </a:p>
        </p:txBody>
      </p:sp>
      <p:sp>
        <p:nvSpPr>
          <p:cNvPr id="3" name="Footer Placeholder 2"/>
          <p:cNvSpPr>
            <a:spLocks noGrp="1"/>
          </p:cNvSpPr>
          <p:nvPr>
            <p:ph type="ftr" sz="quarter" idx="11"/>
          </p:nvPr>
        </p:nvSpPr>
        <p:spPr/>
        <p:txBody>
          <a:bodyPr/>
          <a:lstStyle/>
          <a:p>
            <a:r>
              <a:rPr lang="en-US"/>
              <a:t>Converting Raw FPI Instrument Counts to Phase-space Density</a:t>
            </a:r>
          </a:p>
        </p:txBody>
      </p:sp>
      <p:sp>
        <p:nvSpPr>
          <p:cNvPr id="4" name="Slide Number Placeholder 3"/>
          <p:cNvSpPr>
            <a:spLocks noGrp="1"/>
          </p:cNvSpPr>
          <p:nvPr>
            <p:ph type="sldNum" sz="quarter" idx="12"/>
          </p:nvPr>
        </p:nvSpPr>
        <p:spPr/>
        <p:txBody>
          <a:bodyPr/>
          <a:lstStyle/>
          <a:p>
            <a:fld id="{C7AAD393-0CC5-184F-BAAD-65473394B03E}" type="slidenum">
              <a:rPr lang="en-US"/>
              <a:t>4</a:t>
            </a:fld>
            <a:endParaRPr lang="en-US"/>
          </a:p>
        </p:txBody>
      </p:sp>
      <p:sp>
        <p:nvSpPr>
          <p:cNvPr id="5" name="TextBox 4"/>
          <p:cNvSpPr txBox="1"/>
          <p:nvPr/>
        </p:nvSpPr>
        <p:spPr>
          <a:xfrm>
            <a:off x="701785" y="1127125"/>
            <a:ext cx="988904" cy="606137"/>
          </a:xfrm>
          <a:prstGeom prst="rect">
            <a:avLst/>
          </a:prstGeom>
          <a:solidFill>
            <a:schemeClr val="bg1">
              <a:alpha val="50000"/>
            </a:schemeClr>
          </a:solidFill>
          <a:ln>
            <a:solidFill>
              <a:schemeClr val="tx1"/>
            </a:solidFill>
          </a:ln>
        </p:spPr>
        <p:txBody>
          <a:bodyPr wrap="none" rtlCol="0" anchor="ctr" anchorCtr="1">
            <a:noAutofit/>
          </a:bodyPr>
          <a:lstStyle/>
          <a:p>
            <a:r>
              <a:rPr lang="el-GR" sz="2400" b="1"/>
              <a:t>χ</a:t>
            </a:r>
            <a:r>
              <a:rPr lang="en-US" sz="2400" baseline="30000"/>
              <a:t>-1</a:t>
            </a:r>
            <a:r>
              <a:rPr lang="en-US" sz="2400"/>
              <a:t>[En]</a:t>
            </a:r>
          </a:p>
        </p:txBody>
      </p:sp>
      <p:sp>
        <p:nvSpPr>
          <p:cNvPr id="6" name="TextBox 5"/>
          <p:cNvSpPr txBox="1"/>
          <p:nvPr/>
        </p:nvSpPr>
        <p:spPr>
          <a:xfrm>
            <a:off x="701785" y="2599768"/>
            <a:ext cx="1520716" cy="607019"/>
          </a:xfrm>
          <a:prstGeom prst="rect">
            <a:avLst/>
          </a:prstGeom>
          <a:solidFill>
            <a:schemeClr val="bg1">
              <a:alpha val="50000"/>
            </a:schemeClr>
          </a:solidFill>
          <a:ln>
            <a:solidFill>
              <a:schemeClr val="tx1"/>
            </a:solidFill>
          </a:ln>
        </p:spPr>
        <p:txBody>
          <a:bodyPr wrap="none" rtlCol="0" anchor="ctr" anchorCtr="1">
            <a:noAutofit/>
          </a:bodyPr>
          <a:lstStyle/>
          <a:p>
            <a:r>
              <a:rPr lang="el-GR" sz="2400" b="1"/>
              <a:t>χ</a:t>
            </a:r>
            <a:r>
              <a:rPr lang="en-US" sz="2400" baseline="30000"/>
              <a:t>-1</a:t>
            </a:r>
            <a:r>
              <a:rPr lang="en-US" sz="2400"/>
              <a:t>[En,ESA]</a:t>
            </a:r>
          </a:p>
        </p:txBody>
      </p:sp>
      <p:sp>
        <p:nvSpPr>
          <p:cNvPr id="7" name="TextBox 6"/>
          <p:cNvSpPr txBox="1"/>
          <p:nvPr/>
        </p:nvSpPr>
        <p:spPr>
          <a:xfrm>
            <a:off x="2551120" y="1094604"/>
            <a:ext cx="5695956" cy="646331"/>
          </a:xfrm>
          <a:prstGeom prst="rect">
            <a:avLst/>
          </a:prstGeom>
          <a:noFill/>
        </p:spPr>
        <p:txBody>
          <a:bodyPr wrap="square" rtlCol="0">
            <a:spAutoFit/>
          </a:bodyPr>
          <a:lstStyle/>
          <a:p>
            <a:r>
              <a:rPr lang="en-US" b="1">
                <a:solidFill>
                  <a:schemeClr val="accent1"/>
                </a:solidFill>
              </a:rPr>
              <a:t>16 x 16 matrix of crosstalk coeffs</a:t>
            </a:r>
          </a:p>
          <a:p>
            <a:r>
              <a:rPr lang="en-US" b="1">
                <a:solidFill>
                  <a:schemeClr val="accent1"/>
                </a:solidFill>
              </a:rPr>
              <a:t>for each of 32 En-bins </a:t>
            </a:r>
            <a:r>
              <a:rPr lang="en-US"/>
              <a:t>x 1 effective ESA x 2 species x 4 s/c</a:t>
            </a:r>
          </a:p>
        </p:txBody>
      </p:sp>
      <p:sp>
        <p:nvSpPr>
          <p:cNvPr id="8" name="TextBox 7"/>
          <p:cNvSpPr txBox="1"/>
          <p:nvPr/>
        </p:nvSpPr>
        <p:spPr>
          <a:xfrm>
            <a:off x="2543442" y="2591830"/>
            <a:ext cx="5703634" cy="646331"/>
          </a:xfrm>
          <a:prstGeom prst="rect">
            <a:avLst/>
          </a:prstGeom>
          <a:noFill/>
        </p:spPr>
        <p:txBody>
          <a:bodyPr wrap="square" rtlCol="0">
            <a:spAutoFit/>
          </a:bodyPr>
          <a:lstStyle/>
          <a:p>
            <a:r>
              <a:rPr lang="en-US" b="1">
                <a:solidFill>
                  <a:srgbClr val="4F81BD"/>
                </a:solidFill>
              </a:rPr>
              <a:t>16 x 16 matrix of </a:t>
            </a:r>
            <a:r>
              <a:rPr lang="en-US" b="1">
                <a:solidFill>
                  <a:schemeClr val="accent1"/>
                </a:solidFill>
              </a:rPr>
              <a:t>crosstalk coeffs</a:t>
            </a:r>
          </a:p>
          <a:p>
            <a:r>
              <a:rPr lang="en-US" b="1">
                <a:solidFill>
                  <a:schemeClr val="accent1"/>
                </a:solidFill>
              </a:rPr>
              <a:t>for each of 32 En-bins</a:t>
            </a:r>
            <a:r>
              <a:rPr lang="en-US"/>
              <a:t> x 8 sensor’s ESA x 2 species x 4 s/c</a:t>
            </a:r>
          </a:p>
        </p:txBody>
      </p:sp>
      <p:sp>
        <p:nvSpPr>
          <p:cNvPr id="12" name="TextBox 11"/>
          <p:cNvSpPr txBox="1"/>
          <p:nvPr/>
        </p:nvSpPr>
        <p:spPr>
          <a:xfrm>
            <a:off x="870296" y="4741557"/>
            <a:ext cx="1118872" cy="601031"/>
          </a:xfrm>
          <a:prstGeom prst="rect">
            <a:avLst/>
          </a:prstGeom>
          <a:solidFill>
            <a:schemeClr val="bg1">
              <a:alpha val="50000"/>
            </a:schemeClr>
          </a:solidFill>
          <a:ln>
            <a:noFill/>
          </a:ln>
        </p:spPr>
        <p:txBody>
          <a:bodyPr wrap="square" rtlCol="0" anchor="ctr" anchorCtr="1">
            <a:noAutofit/>
          </a:bodyPr>
          <a:lstStyle/>
          <a:p>
            <a:r>
              <a:rPr lang="en-US" sz="2400"/>
              <a:t>V</a:t>
            </a:r>
            <a:r>
              <a:rPr lang="en-US" sz="2400" baseline="-25000"/>
              <a:t>SC</a:t>
            </a:r>
            <a:r>
              <a:rPr lang="en-US" sz="2400"/>
              <a:t>(t)</a:t>
            </a:r>
            <a:endParaRPr lang="en-US" sz="2400" baseline="-25000"/>
          </a:p>
        </p:txBody>
      </p:sp>
      <p:sp>
        <p:nvSpPr>
          <p:cNvPr id="13" name="TextBox 12"/>
          <p:cNvSpPr txBox="1"/>
          <p:nvPr/>
        </p:nvSpPr>
        <p:spPr>
          <a:xfrm>
            <a:off x="1696719" y="4185885"/>
            <a:ext cx="644513" cy="537470"/>
          </a:xfrm>
          <a:prstGeom prst="rect">
            <a:avLst/>
          </a:prstGeom>
          <a:noFill/>
          <a:ln>
            <a:noFill/>
          </a:ln>
        </p:spPr>
        <p:txBody>
          <a:bodyPr wrap="square" rtlCol="0" anchor="ctr" anchorCtr="1">
            <a:noAutofit/>
          </a:bodyPr>
          <a:lstStyle/>
          <a:p>
            <a:pPr algn="ctr">
              <a:lnSpc>
                <a:spcPct val="130000"/>
              </a:lnSpc>
            </a:pPr>
            <a:r>
              <a:rPr lang="en-US" sz="2400"/>
              <a:t>τ</a:t>
            </a:r>
            <a:r>
              <a:rPr lang="en-US" sz="2400" baseline="-25000"/>
              <a:t>int</a:t>
            </a:r>
          </a:p>
        </p:txBody>
      </p:sp>
      <p:sp>
        <p:nvSpPr>
          <p:cNvPr id="14" name="TextBox 13"/>
          <p:cNvSpPr txBox="1"/>
          <p:nvPr/>
        </p:nvSpPr>
        <p:spPr>
          <a:xfrm>
            <a:off x="604618" y="4160823"/>
            <a:ext cx="842110" cy="537470"/>
          </a:xfrm>
          <a:prstGeom prst="rect">
            <a:avLst/>
          </a:prstGeom>
          <a:noFill/>
          <a:ln>
            <a:noFill/>
          </a:ln>
        </p:spPr>
        <p:txBody>
          <a:bodyPr wrap="square" rtlCol="0" anchor="ctr" anchorCtr="1">
            <a:noAutofit/>
          </a:bodyPr>
          <a:lstStyle/>
          <a:p>
            <a:pPr algn="ctr">
              <a:lnSpc>
                <a:spcPct val="130000"/>
              </a:lnSpc>
            </a:pPr>
            <a:r>
              <a:rPr lang="en-US" sz="2400"/>
              <a:t>τ</a:t>
            </a:r>
            <a:r>
              <a:rPr lang="en-US" sz="2400" baseline="-25000"/>
              <a:t>const</a:t>
            </a:r>
          </a:p>
        </p:txBody>
      </p:sp>
      <p:sp>
        <p:nvSpPr>
          <p:cNvPr id="15" name="TextBox 14"/>
          <p:cNvSpPr txBox="1"/>
          <p:nvPr/>
        </p:nvSpPr>
        <p:spPr>
          <a:xfrm>
            <a:off x="1399264" y="4426543"/>
            <a:ext cx="338592" cy="369332"/>
          </a:xfrm>
          <a:prstGeom prst="rect">
            <a:avLst/>
          </a:prstGeom>
          <a:noFill/>
        </p:spPr>
        <p:txBody>
          <a:bodyPr wrap="square" rtlCol="0">
            <a:spAutoFit/>
          </a:bodyPr>
          <a:lstStyle/>
          <a:p>
            <a:r>
              <a:rPr lang="en-US"/>
              <a:t>&amp;</a:t>
            </a:r>
          </a:p>
        </p:txBody>
      </p:sp>
      <p:sp>
        <p:nvSpPr>
          <p:cNvPr id="16" name="TextBox 15"/>
          <p:cNvSpPr txBox="1"/>
          <p:nvPr/>
        </p:nvSpPr>
        <p:spPr>
          <a:xfrm>
            <a:off x="2657832" y="4392525"/>
            <a:ext cx="3003684" cy="369332"/>
          </a:xfrm>
          <a:prstGeom prst="rect">
            <a:avLst/>
          </a:prstGeom>
          <a:noFill/>
        </p:spPr>
        <p:txBody>
          <a:bodyPr wrap="none" rtlCol="0">
            <a:spAutoFit/>
          </a:bodyPr>
          <a:lstStyle/>
          <a:p>
            <a:r>
              <a:rPr lang="en-US" b="1">
                <a:solidFill>
                  <a:srgbClr val="4F81BD"/>
                </a:solidFill>
              </a:rPr>
              <a:t>scalar times</a:t>
            </a:r>
            <a:r>
              <a:rPr lang="en-US"/>
              <a:t> x 2 species x 4 s/c</a:t>
            </a:r>
          </a:p>
        </p:txBody>
      </p:sp>
      <p:sp>
        <p:nvSpPr>
          <p:cNvPr id="17" name="TextBox 16"/>
          <p:cNvSpPr txBox="1"/>
          <p:nvPr/>
        </p:nvSpPr>
        <p:spPr>
          <a:xfrm>
            <a:off x="3047535" y="4882442"/>
            <a:ext cx="2659915" cy="369332"/>
          </a:xfrm>
          <a:prstGeom prst="rect">
            <a:avLst/>
          </a:prstGeom>
          <a:noFill/>
        </p:spPr>
        <p:txBody>
          <a:bodyPr wrap="none" rtlCol="0">
            <a:spAutoFit/>
          </a:bodyPr>
          <a:lstStyle/>
          <a:p>
            <a:r>
              <a:rPr lang="en-US" b="1">
                <a:solidFill>
                  <a:srgbClr val="4F81BD"/>
                </a:solidFill>
              </a:rPr>
              <a:t>scalar s/c potential</a:t>
            </a:r>
            <a:r>
              <a:rPr lang="en-US"/>
              <a:t> x 4 s/c</a:t>
            </a:r>
          </a:p>
        </p:txBody>
      </p:sp>
      <p:sp>
        <p:nvSpPr>
          <p:cNvPr id="18" name="TextBox 17"/>
          <p:cNvSpPr txBox="1"/>
          <p:nvPr/>
        </p:nvSpPr>
        <p:spPr>
          <a:xfrm>
            <a:off x="7054065" y="3287698"/>
            <a:ext cx="1281721" cy="584776"/>
          </a:xfrm>
          <a:prstGeom prst="rect">
            <a:avLst/>
          </a:prstGeom>
          <a:noFill/>
        </p:spPr>
        <p:txBody>
          <a:bodyPr wrap="none" rtlCol="0">
            <a:spAutoFit/>
          </a:bodyPr>
          <a:lstStyle/>
          <a:p>
            <a:r>
              <a:rPr lang="en-US" sz="3200" b="1"/>
              <a:t>Tables</a:t>
            </a:r>
          </a:p>
        </p:txBody>
      </p:sp>
      <p:sp>
        <p:nvSpPr>
          <p:cNvPr id="19" name="TextBox 18"/>
          <p:cNvSpPr txBox="1"/>
          <p:nvPr/>
        </p:nvSpPr>
        <p:spPr>
          <a:xfrm>
            <a:off x="5800933" y="4263798"/>
            <a:ext cx="2154757" cy="1077218"/>
          </a:xfrm>
          <a:prstGeom prst="rect">
            <a:avLst/>
          </a:prstGeom>
          <a:noFill/>
        </p:spPr>
        <p:txBody>
          <a:bodyPr wrap="none" rtlCol="0">
            <a:spAutoFit/>
          </a:bodyPr>
          <a:lstStyle/>
          <a:p>
            <a:r>
              <a:rPr lang="en-US" sz="3200" b="1"/>
              <a:t>Scalar</a:t>
            </a:r>
          </a:p>
          <a:p>
            <a:r>
              <a:rPr lang="en-US" sz="3200" b="1"/>
              <a:t>parameters</a:t>
            </a:r>
          </a:p>
        </p:txBody>
      </p:sp>
      <p:cxnSp>
        <p:nvCxnSpPr>
          <p:cNvPr id="20" name="Straight Connector 19"/>
          <p:cNvCxnSpPr/>
          <p:nvPr/>
        </p:nvCxnSpPr>
        <p:spPr>
          <a:xfrm flipH="1">
            <a:off x="434520" y="4207098"/>
            <a:ext cx="8229600"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33689" y="1741200"/>
            <a:ext cx="4722812" cy="830997"/>
          </a:xfrm>
          <a:prstGeom prst="rect">
            <a:avLst/>
          </a:prstGeom>
          <a:noFill/>
        </p:spPr>
        <p:txBody>
          <a:bodyPr wrap="square" rtlCol="0">
            <a:spAutoFit/>
          </a:bodyPr>
          <a:lstStyle/>
          <a:p>
            <a:pPr algn="ctr"/>
            <a:r>
              <a:rPr lang="en-US" sz="1600">
                <a:solidFill>
                  <a:schemeClr val="bg1">
                    <a:lumMod val="65000"/>
                  </a:schemeClr>
                </a:solidFill>
              </a:rPr>
              <a:t>1 file (32 16x16 matrices) for each of 8 ESAs,</a:t>
            </a:r>
          </a:p>
          <a:p>
            <a:pPr algn="ctr"/>
            <a:r>
              <a:rPr lang="en-US" sz="1600">
                <a:solidFill>
                  <a:schemeClr val="bg1">
                    <a:lumMod val="65000"/>
                  </a:schemeClr>
                </a:solidFill>
              </a:rPr>
              <a:t>plus one effective ESA </a:t>
            </a:r>
            <a:r>
              <a:rPr lang="en-US" sz="1600">
                <a:solidFill>
                  <a:schemeClr val="bg1">
                    <a:lumMod val="65000"/>
                  </a:schemeClr>
                </a:solidFill>
                <a:sym typeface="Wingdings"/>
              </a:rPr>
              <a:t> (8+1) x 2 x 4 = 72 files.</a:t>
            </a:r>
          </a:p>
          <a:p>
            <a:pPr algn="ctr"/>
            <a:r>
              <a:rPr lang="en-US" sz="1600" b="1">
                <a:solidFill>
                  <a:schemeClr val="bg1">
                    <a:lumMod val="65000"/>
                  </a:schemeClr>
                </a:solidFill>
                <a:sym typeface="Wingdings"/>
              </a:rPr>
              <a:t>These 72 files contain 32 x 72 = 2,304 16x16 matrices.</a:t>
            </a:r>
            <a:endParaRPr lang="en-US" sz="1600" b="1">
              <a:solidFill>
                <a:schemeClr val="bg1">
                  <a:lumMod val="65000"/>
                </a:schemeClr>
              </a:solidFill>
            </a:endParaRPr>
          </a:p>
        </p:txBody>
      </p:sp>
      <p:sp>
        <p:nvSpPr>
          <p:cNvPr id="23" name="TextBox 22"/>
          <p:cNvSpPr txBox="1"/>
          <p:nvPr/>
        </p:nvSpPr>
        <p:spPr>
          <a:xfrm>
            <a:off x="2543442" y="3449029"/>
            <a:ext cx="4414800" cy="338554"/>
          </a:xfrm>
          <a:prstGeom prst="rect">
            <a:avLst/>
          </a:prstGeom>
          <a:noFill/>
        </p:spPr>
        <p:txBody>
          <a:bodyPr wrap="square" rtlCol="0">
            <a:spAutoFit/>
          </a:bodyPr>
          <a:lstStyle/>
          <a:p>
            <a:pPr algn="ctr"/>
            <a:r>
              <a:rPr lang="en-US" sz="1600">
                <a:solidFill>
                  <a:schemeClr val="bg1">
                    <a:lumMod val="65000"/>
                  </a:schemeClr>
                </a:solidFill>
              </a:rPr>
              <a:t>Grand Total: 8+8 + 8+8 + 8+8 + 72</a:t>
            </a:r>
            <a:r>
              <a:rPr lang="en-US" sz="1600">
                <a:solidFill>
                  <a:schemeClr val="bg1">
                    <a:lumMod val="65000"/>
                  </a:schemeClr>
                </a:solidFill>
                <a:sym typeface="Wingdings"/>
              </a:rPr>
              <a:t> files = 120 files.</a:t>
            </a:r>
            <a:endParaRPr lang="en-US" sz="1600">
              <a:solidFill>
                <a:schemeClr val="bg1">
                  <a:lumMod val="65000"/>
                </a:schemeClr>
              </a:solidFill>
            </a:endParaRPr>
          </a:p>
        </p:txBody>
      </p:sp>
      <p:sp>
        <p:nvSpPr>
          <p:cNvPr id="24" name="TextBox 23"/>
          <p:cNvSpPr txBox="1"/>
          <p:nvPr/>
        </p:nvSpPr>
        <p:spPr>
          <a:xfrm>
            <a:off x="2514948" y="5416534"/>
            <a:ext cx="4414800" cy="338554"/>
          </a:xfrm>
          <a:prstGeom prst="rect">
            <a:avLst/>
          </a:prstGeom>
          <a:noFill/>
        </p:spPr>
        <p:txBody>
          <a:bodyPr wrap="square" rtlCol="0">
            <a:spAutoFit/>
          </a:bodyPr>
          <a:lstStyle/>
          <a:p>
            <a:pPr algn="ctr"/>
            <a:r>
              <a:rPr lang="en-US" sz="1600">
                <a:solidFill>
                  <a:schemeClr val="bg1">
                    <a:lumMod val="65000"/>
                  </a:schemeClr>
                </a:solidFill>
              </a:rPr>
              <a:t>Grand Total: (2x2 + 1)</a:t>
            </a:r>
            <a:r>
              <a:rPr lang="en-US" sz="1600">
                <a:solidFill>
                  <a:schemeClr val="bg1">
                    <a:lumMod val="65000"/>
                  </a:schemeClr>
                </a:solidFill>
                <a:sym typeface="Wingdings"/>
              </a:rPr>
              <a:t> x 4 parameters = 20 params.</a:t>
            </a:r>
            <a:endParaRPr lang="en-US" sz="1600">
              <a:solidFill>
                <a:schemeClr val="bg1">
                  <a:lumMod val="65000"/>
                </a:schemeClr>
              </a:solidFill>
            </a:endParaRPr>
          </a:p>
        </p:txBody>
      </p:sp>
    </p:spTree>
    <p:extLst>
      <p:ext uri="{BB962C8B-B14F-4D97-AF65-F5344CB8AC3E}">
        <p14:creationId xmlns:p14="http://schemas.microsoft.com/office/powerpoint/2010/main" val="2603638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48"/>
            <a:ext cx="8229600" cy="1143000"/>
          </a:xfrm>
        </p:spPr>
        <p:txBody>
          <a:bodyPr/>
          <a:lstStyle/>
          <a:p>
            <a:r>
              <a:rPr lang="en-US"/>
              <a:t>Inputs to Conversion Procedure</a:t>
            </a:r>
          </a:p>
        </p:txBody>
      </p:sp>
      <p:sp>
        <p:nvSpPr>
          <p:cNvPr id="3" name="Footer Placeholder 2"/>
          <p:cNvSpPr>
            <a:spLocks noGrp="1"/>
          </p:cNvSpPr>
          <p:nvPr>
            <p:ph type="ftr" sz="quarter" idx="11"/>
          </p:nvPr>
        </p:nvSpPr>
        <p:spPr/>
        <p:txBody>
          <a:bodyPr/>
          <a:lstStyle/>
          <a:p>
            <a:r>
              <a:rPr lang="en-US"/>
              <a:t>Converting Raw FPI Instrument Counts to Phase-space Density</a:t>
            </a:r>
          </a:p>
        </p:txBody>
      </p:sp>
      <p:sp>
        <p:nvSpPr>
          <p:cNvPr id="4" name="Slide Number Placeholder 3"/>
          <p:cNvSpPr>
            <a:spLocks noGrp="1"/>
          </p:cNvSpPr>
          <p:nvPr>
            <p:ph type="sldNum" sz="quarter" idx="12"/>
          </p:nvPr>
        </p:nvSpPr>
        <p:spPr/>
        <p:txBody>
          <a:bodyPr/>
          <a:lstStyle/>
          <a:p>
            <a:fld id="{C7AAD393-0CC5-184F-BAAD-65473394B03E}" type="slidenum">
              <a:rPr lang="en-US"/>
              <a:t>5</a:t>
            </a:fld>
            <a:endParaRPr lang="en-US"/>
          </a:p>
        </p:txBody>
      </p:sp>
      <p:sp>
        <p:nvSpPr>
          <p:cNvPr id="5" name="Rectangle 4"/>
          <p:cNvSpPr/>
          <p:nvPr/>
        </p:nvSpPr>
        <p:spPr>
          <a:xfrm>
            <a:off x="301624" y="1357697"/>
            <a:ext cx="8477252" cy="2123658"/>
          </a:xfrm>
          <a:prstGeom prst="rect">
            <a:avLst/>
          </a:prstGeom>
          <a:ln>
            <a:solidFill>
              <a:schemeClr val="tx1"/>
            </a:solidFill>
          </a:ln>
        </p:spPr>
        <p:txBody>
          <a:bodyPr wrap="square">
            <a:spAutoFit/>
          </a:bodyPr>
          <a:lstStyle/>
          <a:p>
            <a:r>
              <a:rPr lang="en-US" sz="1200">
                <a:latin typeface="Courier"/>
                <a:cs typeface="Courier"/>
              </a:rPr>
              <a:t>;</a:t>
            </a:r>
          </a:p>
          <a:p>
            <a:r>
              <a:rPr lang="en-US" sz="1200">
                <a:latin typeface="Courier"/>
                <a:cs typeface="Courier"/>
              </a:rPr>
              <a:t>; eta_G [unitless]: Gain-related efficiencies (effective "smile function").</a:t>
            </a:r>
          </a:p>
          <a:p>
            <a:r>
              <a:rPr lang="en-US" sz="1200">
                <a:latin typeface="Courier"/>
                <a:cs typeface="Courier"/>
              </a:rPr>
              <a:t>;</a:t>
            </a:r>
          </a:p>
          <a:p>
            <a:r>
              <a:rPr lang="en-US" sz="1200">
                <a:latin typeface="Courier"/>
                <a:cs typeface="Courier"/>
              </a:rPr>
              <a:t>; See FPI De-Spin WP (MISdoc#: FPI-SCI-REF-0026) for more detail.</a:t>
            </a:r>
          </a:p>
          <a:p>
            <a:r>
              <a:rPr lang="en-US" sz="1200">
                <a:latin typeface="Courier"/>
                <a:cs typeface="Courier"/>
              </a:rPr>
              <a:t>;</a:t>
            </a:r>
          </a:p>
          <a:p>
            <a:r>
              <a:rPr lang="en-US" sz="1200">
                <a:latin typeface="Courier"/>
                <a:cs typeface="Courier"/>
              </a:rPr>
              <a:t>; Last modified: MPH, 20 Jun, 2013.</a:t>
            </a:r>
          </a:p>
          <a:p>
            <a:r>
              <a:rPr lang="en-US" sz="1200">
                <a:latin typeface="Courier"/>
                <a:cs typeface="Courier"/>
              </a:rPr>
              <a:t>;</a:t>
            </a:r>
          </a:p>
          <a:p>
            <a:r>
              <a:rPr lang="en-US" sz="1200">
                <a:latin typeface="Courier"/>
                <a:cs typeface="Courier"/>
              </a:rPr>
              <a:t>; Ze 0:15 of effective sensor function</a:t>
            </a:r>
          </a:p>
          <a:p>
            <a:r>
              <a:rPr lang="en-US" sz="1200">
                <a:latin typeface="Courier"/>
                <a:cs typeface="Courier"/>
              </a:rPr>
              <a:t>--------------------------------------</a:t>
            </a:r>
          </a:p>
          <a:p>
            <a:r>
              <a:rPr lang="en-US" sz="1200">
                <a:latin typeface="Courier"/>
                <a:cs typeface="Courier"/>
              </a:rPr>
              <a:t>1.0000000 1.0000000 1.0000000 1.0000000 1.0000000 1.0000000 1.0000000 1.0000000</a:t>
            </a:r>
          </a:p>
          <a:p>
            <a:r>
              <a:rPr lang="en-US" sz="1200">
                <a:latin typeface="Courier"/>
                <a:cs typeface="Courier"/>
              </a:rPr>
              <a:t>1.0000000 1.0000000 1.0000000 1.0000000 1.0000000 1.0000000 1.0000000 1.0000000</a:t>
            </a:r>
          </a:p>
        </p:txBody>
      </p:sp>
      <p:sp>
        <p:nvSpPr>
          <p:cNvPr id="6" name="Rectangle 5"/>
          <p:cNvSpPr/>
          <p:nvPr/>
        </p:nvSpPr>
        <p:spPr>
          <a:xfrm>
            <a:off x="301623" y="988365"/>
            <a:ext cx="2929746" cy="369332"/>
          </a:xfrm>
          <a:prstGeom prst="rect">
            <a:avLst/>
          </a:prstGeom>
        </p:spPr>
        <p:txBody>
          <a:bodyPr wrap="none">
            <a:spAutoFit/>
          </a:bodyPr>
          <a:lstStyle/>
          <a:p>
            <a:r>
              <a:rPr lang="en-US" b="1"/>
              <a:t>eta_G_nominal_effective.txt</a:t>
            </a:r>
          </a:p>
        </p:txBody>
      </p:sp>
      <p:sp>
        <p:nvSpPr>
          <p:cNvPr id="7" name="Rectangle 6"/>
          <p:cNvSpPr/>
          <p:nvPr/>
        </p:nvSpPr>
        <p:spPr>
          <a:xfrm>
            <a:off x="301623" y="4167664"/>
            <a:ext cx="4572000" cy="1477328"/>
          </a:xfrm>
          <a:prstGeom prst="rect">
            <a:avLst/>
          </a:prstGeom>
        </p:spPr>
        <p:txBody>
          <a:bodyPr>
            <a:spAutoFit/>
          </a:bodyPr>
          <a:lstStyle/>
          <a:p>
            <a:r>
              <a:rPr lang="en-US"/>
              <a:t>DES Tau_integ:  195 us</a:t>
            </a:r>
          </a:p>
          <a:p>
            <a:r>
              <a:rPr lang="en-US"/>
              <a:t>DIS Tau_integ: 1170 us</a:t>
            </a:r>
          </a:p>
          <a:p>
            <a:endParaRPr lang="en-US"/>
          </a:p>
          <a:p>
            <a:r>
              <a:rPr lang="en-US"/>
              <a:t>DES Tau_MCP: 150 ns</a:t>
            </a:r>
          </a:p>
          <a:p>
            <a:r>
              <a:rPr lang="en-US"/>
              <a:t>DIS Tau_MCP: 150 ns</a:t>
            </a:r>
          </a:p>
        </p:txBody>
      </p:sp>
    </p:spTree>
    <p:extLst>
      <p:ext uri="{BB962C8B-B14F-4D97-AF65-F5344CB8AC3E}">
        <p14:creationId xmlns:p14="http://schemas.microsoft.com/office/powerpoint/2010/main" val="230960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48"/>
            <a:ext cx="8229600" cy="1143000"/>
          </a:xfrm>
        </p:spPr>
        <p:txBody>
          <a:bodyPr/>
          <a:lstStyle/>
          <a:p>
            <a:r>
              <a:rPr lang="en-US"/>
              <a:t>Inputs to Conversion Procedure</a:t>
            </a:r>
          </a:p>
        </p:txBody>
      </p:sp>
      <p:sp>
        <p:nvSpPr>
          <p:cNvPr id="4" name="Slide Number Placeholder 3"/>
          <p:cNvSpPr>
            <a:spLocks noGrp="1"/>
          </p:cNvSpPr>
          <p:nvPr>
            <p:ph type="sldNum" sz="quarter" idx="12"/>
          </p:nvPr>
        </p:nvSpPr>
        <p:spPr/>
        <p:txBody>
          <a:bodyPr/>
          <a:lstStyle/>
          <a:p>
            <a:fld id="{C7AAD393-0CC5-184F-BAAD-65473394B03E}" type="slidenum">
              <a:rPr lang="en-US"/>
              <a:t>6</a:t>
            </a:fld>
            <a:endParaRPr lang="en-US"/>
          </a:p>
        </p:txBody>
      </p:sp>
      <p:sp>
        <p:nvSpPr>
          <p:cNvPr id="5" name="Rectangle 4"/>
          <p:cNvSpPr/>
          <p:nvPr/>
        </p:nvSpPr>
        <p:spPr>
          <a:xfrm>
            <a:off x="301623" y="825851"/>
            <a:ext cx="5718177" cy="6001645"/>
          </a:xfrm>
          <a:prstGeom prst="rect">
            <a:avLst/>
          </a:prstGeom>
          <a:ln>
            <a:solidFill>
              <a:schemeClr val="tx1"/>
            </a:solidFill>
          </a:ln>
        </p:spPr>
        <p:txBody>
          <a:bodyPr wrap="square">
            <a:spAutoFit/>
          </a:bodyPr>
          <a:lstStyle/>
          <a:p>
            <a:r>
              <a:rPr lang="en-US" sz="800">
                <a:latin typeface="Courier"/>
                <a:cs typeface="Courier"/>
              </a:rPr>
              <a:t>;</a:t>
            </a:r>
          </a:p>
          <a:p>
            <a:r>
              <a:rPr lang="en-US" sz="800">
                <a:latin typeface="Courier"/>
                <a:cs typeface="Courier"/>
              </a:rPr>
              <a:t>; eta_G [unitless]: Gain-related efficiencies (per-sensor "smile function").</a:t>
            </a:r>
          </a:p>
          <a:p>
            <a:r>
              <a:rPr lang="en-US" sz="800">
                <a:latin typeface="Courier"/>
                <a:cs typeface="Courier"/>
              </a:rPr>
              <a:t>;</a:t>
            </a:r>
          </a:p>
          <a:p>
            <a:r>
              <a:rPr lang="en-US" sz="800">
                <a:latin typeface="Courier"/>
                <a:cs typeface="Courier"/>
              </a:rPr>
              <a:t>; Note: For convenient de-spinning, ESAs traversed in S/C Az order.</a:t>
            </a:r>
          </a:p>
          <a:p>
            <a:r>
              <a:rPr lang="en-US" sz="800">
                <a:latin typeface="Courier"/>
                <a:cs typeface="Courier"/>
              </a:rPr>
              <a:t>;</a:t>
            </a:r>
          </a:p>
          <a:p>
            <a:r>
              <a:rPr lang="en-US" sz="800">
                <a:latin typeface="Courier"/>
                <a:cs typeface="Courier"/>
              </a:rPr>
              <a:t>; See FPI De-Spin WP (MISdoc#: FPI-SCI-REF-0026) for more detail.</a:t>
            </a:r>
          </a:p>
          <a:p>
            <a:r>
              <a:rPr lang="en-US" sz="800">
                <a:latin typeface="Courier"/>
                <a:cs typeface="Courier"/>
              </a:rPr>
              <a:t>;</a:t>
            </a:r>
          </a:p>
          <a:p>
            <a:r>
              <a:rPr lang="en-US" sz="800">
                <a:latin typeface="Courier"/>
                <a:cs typeface="Courier"/>
              </a:rPr>
              <a:t>; Last modified: MPH, 20 Jun, 2013.</a:t>
            </a:r>
          </a:p>
          <a:p>
            <a:r>
              <a:rPr lang="en-US" sz="800">
                <a:latin typeface="Courier"/>
                <a:cs typeface="Courier"/>
              </a:rPr>
              <a:t>;</a:t>
            </a:r>
          </a:p>
          <a:p>
            <a:r>
              <a:rPr lang="en-US" sz="800">
                <a:latin typeface="Courier"/>
                <a:cs typeface="Courier"/>
              </a:rPr>
              <a:t>; Ze 0:15 of Analyzer 1: Box 0, Head 1</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2: Box 1, Head 0</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3: Box 1, Head 1</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4: Box 2, Head 0</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5: Box 2, Head 1</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6: Box 3, Head 0</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7: Box 3, Head 1</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a:p>
            <a:r>
              <a:rPr lang="en-US" sz="800">
                <a:latin typeface="Courier"/>
                <a:cs typeface="Courier"/>
              </a:rPr>
              <a:t>;</a:t>
            </a:r>
          </a:p>
          <a:p>
            <a:r>
              <a:rPr lang="en-US" sz="800">
                <a:latin typeface="Courier"/>
                <a:cs typeface="Courier"/>
              </a:rPr>
              <a:t>; Ze 0:15 of Analyzer 0: Box 0, Head 0</a:t>
            </a:r>
          </a:p>
          <a:p>
            <a:r>
              <a:rPr lang="en-US" sz="800">
                <a:latin typeface="Courier"/>
                <a:cs typeface="Courier"/>
              </a:rPr>
              <a:t>--------------------------------------</a:t>
            </a:r>
          </a:p>
          <a:p>
            <a:r>
              <a:rPr lang="en-US" sz="800">
                <a:latin typeface="Courier"/>
                <a:cs typeface="Courier"/>
              </a:rPr>
              <a:t>1.0000000 1.0000000 1.0000000 1.0000000 1.0000000 1.0000000 1.0000000 1.0000000</a:t>
            </a:r>
          </a:p>
          <a:p>
            <a:r>
              <a:rPr lang="en-US" sz="800">
                <a:latin typeface="Courier"/>
                <a:cs typeface="Courier"/>
              </a:rPr>
              <a:t>1.0000000 1.0000000 1.0000000 1.0000000 1.0000000 1.0000000 1.0000000 1.0000000</a:t>
            </a:r>
          </a:p>
        </p:txBody>
      </p:sp>
      <p:sp>
        <p:nvSpPr>
          <p:cNvPr id="6" name="Rectangle 5"/>
          <p:cNvSpPr/>
          <p:nvPr/>
        </p:nvSpPr>
        <p:spPr>
          <a:xfrm>
            <a:off x="6019800" y="837547"/>
            <a:ext cx="3071086" cy="369332"/>
          </a:xfrm>
          <a:prstGeom prst="rect">
            <a:avLst/>
          </a:prstGeom>
        </p:spPr>
        <p:txBody>
          <a:bodyPr wrap="none">
            <a:spAutoFit/>
          </a:bodyPr>
          <a:lstStyle/>
          <a:p>
            <a:r>
              <a:rPr lang="en-US" b="1"/>
              <a:t>eta_G_nominal_perSensor.txt</a:t>
            </a:r>
          </a:p>
        </p:txBody>
      </p:sp>
    </p:spTree>
    <p:extLst>
      <p:ext uri="{BB962C8B-B14F-4D97-AF65-F5344CB8AC3E}">
        <p14:creationId xmlns:p14="http://schemas.microsoft.com/office/powerpoint/2010/main" val="2556589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48"/>
            <a:ext cx="8229600" cy="1143000"/>
          </a:xfrm>
        </p:spPr>
        <p:txBody>
          <a:bodyPr/>
          <a:lstStyle/>
          <a:p>
            <a:r>
              <a:rPr lang="en-US"/>
              <a:t>Inputs to Conversion Procedure</a:t>
            </a:r>
          </a:p>
        </p:txBody>
      </p:sp>
      <p:sp>
        <p:nvSpPr>
          <p:cNvPr id="4" name="Slide Number Placeholder 3"/>
          <p:cNvSpPr>
            <a:spLocks noGrp="1"/>
          </p:cNvSpPr>
          <p:nvPr>
            <p:ph type="sldNum" sz="quarter" idx="12"/>
          </p:nvPr>
        </p:nvSpPr>
        <p:spPr/>
        <p:txBody>
          <a:bodyPr/>
          <a:lstStyle/>
          <a:p>
            <a:fld id="{C7AAD393-0CC5-184F-BAAD-65473394B03E}" type="slidenum">
              <a:rPr lang="en-US"/>
              <a:t>7</a:t>
            </a:fld>
            <a:endParaRPr lang="en-US"/>
          </a:p>
        </p:txBody>
      </p:sp>
      <p:sp>
        <p:nvSpPr>
          <p:cNvPr id="5" name="Rectangle 4"/>
          <p:cNvSpPr/>
          <p:nvPr/>
        </p:nvSpPr>
        <p:spPr>
          <a:xfrm>
            <a:off x="301623" y="825851"/>
            <a:ext cx="5718177" cy="5632313"/>
          </a:xfrm>
          <a:prstGeom prst="rect">
            <a:avLst/>
          </a:prstGeom>
          <a:ln>
            <a:solidFill>
              <a:schemeClr val="tx1"/>
            </a:solidFill>
          </a:ln>
        </p:spPr>
        <p:txBody>
          <a:bodyPr wrap="square">
            <a:spAutoFit/>
          </a:bodyPr>
          <a:lstStyle/>
          <a:p>
            <a:r>
              <a:rPr lang="en-US" sz="800">
                <a:latin typeface="Courier"/>
                <a:cs typeface="Courier"/>
              </a:rPr>
              <a:t>;</a:t>
            </a:r>
          </a:p>
          <a:p>
            <a:r>
              <a:rPr lang="en-US" sz="800">
                <a:latin typeface="Courier"/>
                <a:cs typeface="Courier"/>
              </a:rPr>
              <a:t>; Background [counts], Slow Survey S/C frame</a:t>
            </a:r>
          </a:p>
          <a:p>
            <a:r>
              <a:rPr lang="en-US" sz="800">
                <a:latin typeface="Courier"/>
                <a:cs typeface="Courier"/>
              </a:rPr>
              <a:t>;  (e.g. time-stationary map of dark counts,</a:t>
            </a:r>
          </a:p>
          <a:p>
            <a:r>
              <a:rPr lang="en-US" sz="800">
                <a:latin typeface="Courier"/>
                <a:cs typeface="Courier"/>
              </a:rPr>
              <a:t>;        deck interference and noisy pixels).</a:t>
            </a:r>
          </a:p>
          <a:p>
            <a:r>
              <a:rPr lang="en-US" sz="800">
                <a:latin typeface="Courier"/>
                <a:cs typeface="Courier"/>
              </a:rPr>
              <a:t>;</a:t>
            </a:r>
          </a:p>
          <a:p>
            <a:r>
              <a:rPr lang="en-US" sz="800">
                <a:latin typeface="Courier"/>
                <a:cs typeface="Courier"/>
              </a:rPr>
              <a:t>; Map structure is...</a:t>
            </a:r>
          </a:p>
          <a:p>
            <a:r>
              <a:rPr lang="en-US" sz="800">
                <a:latin typeface="Courier"/>
                <a:cs typeface="Courier"/>
              </a:rPr>
              <a:t>; Box0_Head0, Box0_Head1, ..., Box3_Head1 at Ze=00 [Zenith]</a:t>
            </a:r>
          </a:p>
          <a:p>
            <a:r>
              <a:rPr lang="en-US" sz="800">
                <a:latin typeface="Courier"/>
                <a:cs typeface="Courier"/>
              </a:rPr>
              <a:t>;     "     ,     "     , ...,     "      at Ze=01</a:t>
            </a:r>
          </a:p>
          <a:p>
            <a:r>
              <a:rPr lang="en-US" sz="800">
                <a:latin typeface="Courier"/>
                <a:cs typeface="Courier"/>
              </a:rPr>
              <a:t>;     "     ,     "     , ...,     "      at  ...</a:t>
            </a:r>
          </a:p>
          <a:p>
            <a:r>
              <a:rPr lang="en-US" sz="800">
                <a:latin typeface="Courier"/>
                <a:cs typeface="Courier"/>
              </a:rPr>
              <a:t>;     "     ,     "     , ...,     "      at Ze=15 [Nadir ]</a:t>
            </a:r>
          </a:p>
          <a:p>
            <a:r>
              <a:rPr lang="en-US" sz="800">
                <a:latin typeface="Courier"/>
                <a:cs typeface="Courier"/>
              </a:rPr>
              <a:t>;</a:t>
            </a:r>
          </a:p>
          <a:p>
            <a:r>
              <a:rPr lang="en-US" sz="800">
                <a:latin typeface="Courier"/>
                <a:cs typeface="Courier"/>
              </a:rPr>
              <a:t>; See FPI De-Spin WP (MISdoc#: FPI-SCI-REF-0026) for more detail.</a:t>
            </a:r>
          </a:p>
          <a:p>
            <a:r>
              <a:rPr lang="en-US" sz="800">
                <a:latin typeface="Courier"/>
                <a:cs typeface="Courier"/>
              </a:rPr>
              <a:t>;</a:t>
            </a:r>
          </a:p>
          <a:p>
            <a:r>
              <a:rPr lang="en-US" sz="800">
                <a:latin typeface="Courier"/>
                <a:cs typeface="Courier"/>
              </a:rPr>
              <a:t>; Last modified: MPH, 20 Jun, 2013.</a:t>
            </a:r>
          </a:p>
          <a:p>
            <a:r>
              <a:rPr lang="en-US" sz="800">
                <a:latin typeface="Courier"/>
                <a:cs typeface="Courier"/>
              </a:rPr>
              <a:t>;</a:t>
            </a:r>
          </a:p>
          <a:p>
            <a:r>
              <a:rPr lang="en-US" sz="800">
                <a:latin typeface="Courier"/>
                <a:cs typeface="Courier"/>
              </a:rPr>
              <a:t>; 8 ESA x 16 Ze for En 00</a:t>
            </a:r>
          </a:p>
          <a:p>
            <a:r>
              <a:rPr lang="en-US" sz="800">
                <a:latin typeface="Courier"/>
                <a:cs typeface="Courier"/>
              </a:rPr>
              <a:t>-------------------------</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a:t>
            </a:r>
          </a:p>
          <a:p>
            <a:r>
              <a:rPr lang="en-US" sz="800">
                <a:latin typeface="Courier"/>
                <a:cs typeface="Courier"/>
              </a:rPr>
              <a:t>; 8 ESA x 16 Ze for En 01</a:t>
            </a:r>
          </a:p>
          <a:p>
            <a:r>
              <a:rPr lang="en-US" sz="800">
                <a:latin typeface="Courier"/>
                <a:cs typeface="Courier"/>
              </a:rPr>
              <a:t>-------------------------</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800">
                <a:latin typeface="Courier"/>
                <a:cs typeface="Courier"/>
              </a:rPr>
              <a:t>0.0000000 0.0000000 0.0000000 0.0000000 0.0000000 0.0000000 0.0000000 0.0000000</a:t>
            </a:r>
          </a:p>
          <a:p>
            <a:r>
              <a:rPr lang="en-US" sz="2400" b="1">
                <a:latin typeface="Courier"/>
                <a:cs typeface="Courier"/>
              </a:rPr>
              <a:t>…</a:t>
            </a:r>
          </a:p>
        </p:txBody>
      </p:sp>
      <p:sp>
        <p:nvSpPr>
          <p:cNvPr id="6" name="Rectangle 5"/>
          <p:cNvSpPr/>
          <p:nvPr/>
        </p:nvSpPr>
        <p:spPr>
          <a:xfrm>
            <a:off x="6019800" y="837547"/>
            <a:ext cx="3104674" cy="369332"/>
          </a:xfrm>
          <a:prstGeom prst="rect">
            <a:avLst/>
          </a:prstGeom>
        </p:spPr>
        <p:txBody>
          <a:bodyPr wrap="none">
            <a:spAutoFit/>
          </a:bodyPr>
          <a:lstStyle/>
          <a:p>
            <a:r>
              <a:rPr lang="en-US" b="1"/>
              <a:t>Bkgnd_nominal_SS_S-Cfrm.txt</a:t>
            </a:r>
          </a:p>
        </p:txBody>
      </p:sp>
    </p:spTree>
    <p:extLst>
      <p:ext uri="{BB962C8B-B14F-4D97-AF65-F5344CB8AC3E}">
        <p14:creationId xmlns:p14="http://schemas.microsoft.com/office/powerpoint/2010/main" val="1401790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48"/>
            <a:ext cx="8229600" cy="1143000"/>
          </a:xfrm>
        </p:spPr>
        <p:txBody>
          <a:bodyPr/>
          <a:lstStyle/>
          <a:p>
            <a:r>
              <a:rPr lang="en-US"/>
              <a:t>Inputs to Conversion Procedure</a:t>
            </a:r>
          </a:p>
        </p:txBody>
      </p:sp>
      <p:sp>
        <p:nvSpPr>
          <p:cNvPr id="4" name="Slide Number Placeholder 3"/>
          <p:cNvSpPr>
            <a:spLocks noGrp="1"/>
          </p:cNvSpPr>
          <p:nvPr>
            <p:ph type="sldNum" sz="quarter" idx="12"/>
          </p:nvPr>
        </p:nvSpPr>
        <p:spPr/>
        <p:txBody>
          <a:bodyPr/>
          <a:lstStyle/>
          <a:p>
            <a:fld id="{C7AAD393-0CC5-184F-BAAD-65473394B03E}" type="slidenum">
              <a:rPr lang="en-US"/>
              <a:t>8</a:t>
            </a:fld>
            <a:endParaRPr lang="en-US"/>
          </a:p>
        </p:txBody>
      </p:sp>
      <p:sp>
        <p:nvSpPr>
          <p:cNvPr id="5" name="Rectangle 4"/>
          <p:cNvSpPr/>
          <p:nvPr/>
        </p:nvSpPr>
        <p:spPr>
          <a:xfrm>
            <a:off x="166699" y="825851"/>
            <a:ext cx="8786812" cy="5955474"/>
          </a:xfrm>
          <a:prstGeom prst="rect">
            <a:avLst/>
          </a:prstGeom>
          <a:ln>
            <a:solidFill>
              <a:schemeClr val="tx1"/>
            </a:solidFill>
          </a:ln>
        </p:spPr>
        <p:txBody>
          <a:bodyPr wrap="square">
            <a:spAutoFit/>
          </a:bodyPr>
          <a:lstStyle/>
          <a:p>
            <a:r>
              <a:rPr lang="en-US" sz="700">
                <a:latin typeface="Courier"/>
                <a:cs typeface="Courier"/>
              </a:rPr>
              <a:t>;</a:t>
            </a:r>
          </a:p>
          <a:p>
            <a:r>
              <a:rPr lang="en-US" sz="700">
                <a:latin typeface="Courier"/>
                <a:cs typeface="Courier"/>
              </a:rPr>
              <a:t>; Background [counts], Slow Survey GSE frame</a:t>
            </a:r>
          </a:p>
          <a:p>
            <a:r>
              <a:rPr lang="en-US" sz="700">
                <a:latin typeface="Courier"/>
                <a:cs typeface="Courier"/>
              </a:rPr>
              <a:t>;  (e.g. time-stationary map of penetrating radiation and Sun glint).</a:t>
            </a:r>
          </a:p>
          <a:p>
            <a:r>
              <a:rPr lang="en-US" sz="700">
                <a:latin typeface="Courier"/>
                <a:cs typeface="Courier"/>
              </a:rPr>
              <a:t>;</a:t>
            </a:r>
          </a:p>
          <a:p>
            <a:r>
              <a:rPr lang="en-US" sz="700">
                <a:latin typeface="Courier"/>
                <a:cs typeface="Courier"/>
              </a:rPr>
              <a:t>; Map structure is...</a:t>
            </a:r>
          </a:p>
          <a:p>
            <a:r>
              <a:rPr lang="en-US" sz="700">
                <a:latin typeface="Courier"/>
                <a:cs typeface="Courier"/>
              </a:rPr>
              <a:t>; Slow Survey AzSector#0, #1, ..., #15 at Ze=00 [Zenith]</a:t>
            </a:r>
          </a:p>
          <a:p>
            <a:r>
              <a:rPr lang="en-US" sz="700">
                <a:latin typeface="Courier"/>
                <a:cs typeface="Courier"/>
              </a:rPr>
              <a:t>;   "     "       "   #0, #1, ..., #15 at Ze=01</a:t>
            </a:r>
          </a:p>
          <a:p>
            <a:r>
              <a:rPr lang="en-US" sz="700">
                <a:latin typeface="Courier"/>
                <a:cs typeface="Courier"/>
              </a:rPr>
              <a:t>;   "     "       "   #0, #1  ..., #15 at  ...</a:t>
            </a:r>
          </a:p>
          <a:p>
            <a:r>
              <a:rPr lang="en-US" sz="700">
                <a:latin typeface="Courier"/>
                <a:cs typeface="Courier"/>
              </a:rPr>
              <a:t>;   "     "       "   #0, #1, ..., #15 at Ze=15 [Nadir ]</a:t>
            </a:r>
          </a:p>
          <a:p>
            <a:r>
              <a:rPr lang="en-US" sz="700">
                <a:latin typeface="Courier"/>
                <a:cs typeface="Courier"/>
              </a:rPr>
              <a:t>;</a:t>
            </a:r>
          </a:p>
          <a:p>
            <a:r>
              <a:rPr lang="en-US" sz="700">
                <a:latin typeface="Courier"/>
                <a:cs typeface="Courier"/>
              </a:rPr>
              <a:t>; See FPI De-Spin WP (MISdoc#: FPI-SCI-REF-0026) for more detail.</a:t>
            </a:r>
          </a:p>
          <a:p>
            <a:r>
              <a:rPr lang="en-US" sz="700">
                <a:latin typeface="Courier"/>
                <a:cs typeface="Courier"/>
              </a:rPr>
              <a:t>;</a:t>
            </a:r>
          </a:p>
          <a:p>
            <a:r>
              <a:rPr lang="en-US" sz="700">
                <a:latin typeface="Courier"/>
                <a:cs typeface="Courier"/>
              </a:rPr>
              <a:t>; Last modified: MPH, 20 Jun, 2013.</a:t>
            </a:r>
          </a:p>
          <a:p>
            <a:r>
              <a:rPr lang="en-US" sz="700">
                <a:latin typeface="Courier"/>
                <a:cs typeface="Courier"/>
              </a:rPr>
              <a:t>;</a:t>
            </a:r>
          </a:p>
          <a:p>
            <a:r>
              <a:rPr lang="en-US" sz="700">
                <a:latin typeface="Courier"/>
                <a:cs typeface="Courier"/>
              </a:rPr>
              <a:t>; 16 Az x 16 Ze for En 00</a:t>
            </a:r>
          </a:p>
          <a:p>
            <a:r>
              <a:rPr lang="en-US" sz="700">
                <a:latin typeface="Courier"/>
                <a:cs typeface="Courier"/>
              </a:rPr>
              <a:t>-------------------------</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a:t>
            </a:r>
          </a:p>
          <a:p>
            <a:r>
              <a:rPr lang="en-US" sz="700">
                <a:latin typeface="Courier"/>
                <a:cs typeface="Courier"/>
              </a:rPr>
              <a:t>; 16 Az x 16 Ze for En 01</a:t>
            </a:r>
          </a:p>
          <a:p>
            <a:r>
              <a:rPr lang="en-US" sz="700">
                <a:latin typeface="Courier"/>
                <a:cs typeface="Courier"/>
              </a:rPr>
              <a:t>-------------------------</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2400" b="1">
                <a:latin typeface="Courier"/>
                <a:cs typeface="Courier"/>
              </a:rPr>
              <a:t>…</a:t>
            </a:r>
          </a:p>
        </p:txBody>
      </p:sp>
      <p:sp>
        <p:nvSpPr>
          <p:cNvPr id="6" name="Rectangle 5"/>
          <p:cNvSpPr/>
          <p:nvPr/>
        </p:nvSpPr>
        <p:spPr>
          <a:xfrm>
            <a:off x="5773722" y="837547"/>
            <a:ext cx="3171511" cy="369332"/>
          </a:xfrm>
          <a:prstGeom prst="rect">
            <a:avLst/>
          </a:prstGeom>
        </p:spPr>
        <p:txBody>
          <a:bodyPr wrap="none">
            <a:spAutoFit/>
          </a:bodyPr>
          <a:lstStyle/>
          <a:p>
            <a:r>
              <a:rPr lang="en-US" b="1"/>
              <a:t>Bkgnd_nominal_SS_GSEfrm.txt</a:t>
            </a:r>
          </a:p>
        </p:txBody>
      </p:sp>
    </p:spTree>
    <p:extLst>
      <p:ext uri="{BB962C8B-B14F-4D97-AF65-F5344CB8AC3E}">
        <p14:creationId xmlns:p14="http://schemas.microsoft.com/office/powerpoint/2010/main" val="386556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448"/>
            <a:ext cx="8229600" cy="1143000"/>
          </a:xfrm>
        </p:spPr>
        <p:txBody>
          <a:bodyPr/>
          <a:lstStyle/>
          <a:p>
            <a:r>
              <a:rPr lang="en-US"/>
              <a:t>Inputs to Conversion Procedure</a:t>
            </a:r>
          </a:p>
        </p:txBody>
      </p:sp>
      <p:sp>
        <p:nvSpPr>
          <p:cNvPr id="4" name="Slide Number Placeholder 3"/>
          <p:cNvSpPr>
            <a:spLocks noGrp="1"/>
          </p:cNvSpPr>
          <p:nvPr>
            <p:ph type="sldNum" sz="quarter" idx="12"/>
          </p:nvPr>
        </p:nvSpPr>
        <p:spPr/>
        <p:txBody>
          <a:bodyPr/>
          <a:lstStyle/>
          <a:p>
            <a:fld id="{C7AAD393-0CC5-184F-BAAD-65473394B03E}" type="slidenum">
              <a:rPr lang="en-US"/>
              <a:t>9</a:t>
            </a:fld>
            <a:endParaRPr lang="en-US"/>
          </a:p>
        </p:txBody>
      </p:sp>
      <p:sp>
        <p:nvSpPr>
          <p:cNvPr id="5" name="Rectangle 4"/>
          <p:cNvSpPr/>
          <p:nvPr/>
        </p:nvSpPr>
        <p:spPr>
          <a:xfrm>
            <a:off x="166699" y="825851"/>
            <a:ext cx="8786812" cy="5955474"/>
          </a:xfrm>
          <a:prstGeom prst="rect">
            <a:avLst/>
          </a:prstGeom>
          <a:ln>
            <a:solidFill>
              <a:schemeClr val="tx1"/>
            </a:solidFill>
          </a:ln>
        </p:spPr>
        <p:txBody>
          <a:bodyPr wrap="square">
            <a:spAutoFit/>
          </a:bodyPr>
          <a:lstStyle/>
          <a:p>
            <a:r>
              <a:rPr lang="en-US" sz="700">
                <a:latin typeface="Courier"/>
                <a:cs typeface="Courier"/>
              </a:rPr>
              <a:t>;</a:t>
            </a:r>
          </a:p>
          <a:p>
            <a:r>
              <a:rPr lang="en-US" sz="700">
                <a:latin typeface="Courier"/>
                <a:cs typeface="Courier"/>
              </a:rPr>
              <a:t>; Background [counts], Fast Survey S/C frame</a:t>
            </a:r>
          </a:p>
          <a:p>
            <a:r>
              <a:rPr lang="en-US" sz="700">
                <a:latin typeface="Courier"/>
                <a:cs typeface="Courier"/>
              </a:rPr>
              <a:t>;  (e.g. time-stationary map of dark counts,</a:t>
            </a:r>
          </a:p>
          <a:p>
            <a:r>
              <a:rPr lang="en-US" sz="700">
                <a:latin typeface="Courier"/>
                <a:cs typeface="Courier"/>
              </a:rPr>
              <a:t>;        deck interference and noisy pixels).</a:t>
            </a:r>
          </a:p>
          <a:p>
            <a:r>
              <a:rPr lang="en-US" sz="700">
                <a:latin typeface="Courier"/>
                <a:cs typeface="Courier"/>
              </a:rPr>
              <a:t>;</a:t>
            </a:r>
          </a:p>
          <a:p>
            <a:r>
              <a:rPr lang="en-US" sz="700">
                <a:latin typeface="Courier"/>
                <a:cs typeface="Courier"/>
              </a:rPr>
              <a:t>; Map structure is:</a:t>
            </a:r>
          </a:p>
          <a:p>
            <a:r>
              <a:rPr lang="en-US" sz="700">
                <a:latin typeface="Courier"/>
                <a:cs typeface="Courier"/>
              </a:rPr>
              <a:t>;  Fast Survey FOV#00, #01, ..., #31 at Ze=00 [Zenith]</a:t>
            </a:r>
          </a:p>
          <a:p>
            <a:r>
              <a:rPr lang="en-US" sz="700">
                <a:latin typeface="Courier"/>
                <a:cs typeface="Courier"/>
              </a:rPr>
              <a:t>;    "     "    " #00, #01, ..., #31 at Ze=01</a:t>
            </a:r>
          </a:p>
          <a:p>
            <a:r>
              <a:rPr lang="en-US" sz="700">
                <a:latin typeface="Courier"/>
                <a:cs typeface="Courier"/>
              </a:rPr>
              <a:t>;    "     "    " #00, #01  ..., #31 at  ...</a:t>
            </a:r>
          </a:p>
          <a:p>
            <a:r>
              <a:rPr lang="en-US" sz="700">
                <a:latin typeface="Courier"/>
                <a:cs typeface="Courier"/>
              </a:rPr>
              <a:t>;    "     "    " #00, #01, ..., #31 at Ze=15 [Nadir ]</a:t>
            </a:r>
          </a:p>
          <a:p>
            <a:r>
              <a:rPr lang="en-US" sz="700">
                <a:latin typeface="Courier"/>
                <a:cs typeface="Courier"/>
              </a:rPr>
              <a:t>;</a:t>
            </a:r>
          </a:p>
          <a:p>
            <a:r>
              <a:rPr lang="en-US" sz="700">
                <a:latin typeface="Courier"/>
                <a:cs typeface="Courier"/>
              </a:rPr>
              <a:t>; Note: FOV#00 is Defl0 of Box0_Head1, [S/C Az 00]</a:t>
            </a:r>
          </a:p>
          <a:p>
            <a:r>
              <a:rPr lang="en-US" sz="700">
                <a:latin typeface="Courier"/>
                <a:cs typeface="Courier"/>
              </a:rPr>
              <a:t>;       FOV#01 is Defl1 of     "     , [S/C Az 01]</a:t>
            </a:r>
          </a:p>
          <a:p>
            <a:r>
              <a:rPr lang="en-US" sz="700">
                <a:latin typeface="Courier"/>
                <a:cs typeface="Courier"/>
              </a:rPr>
              <a:t>;          ... is  ...  of     "     , [   ...   ]</a:t>
            </a:r>
          </a:p>
          <a:p>
            <a:r>
              <a:rPr lang="en-US" sz="700">
                <a:latin typeface="Courier"/>
                <a:cs typeface="Courier"/>
              </a:rPr>
              <a:t>;       FOV#04 is Defl0 of Box1_Head0, [S/C Az 04]</a:t>
            </a:r>
          </a:p>
          <a:p>
            <a:r>
              <a:rPr lang="en-US" sz="700">
                <a:latin typeface="Courier"/>
                <a:cs typeface="Courier"/>
              </a:rPr>
              <a:t>;          ... is  ...  of     "     , [   ...   ]</a:t>
            </a:r>
          </a:p>
          <a:p>
            <a:r>
              <a:rPr lang="en-US" sz="700">
                <a:latin typeface="Courier"/>
                <a:cs typeface="Courier"/>
              </a:rPr>
              <a:t>;       FOV#31 is Defl3 of Box0_Head0. [S/C Az 31]</a:t>
            </a:r>
          </a:p>
          <a:p>
            <a:r>
              <a:rPr lang="en-US" sz="700">
                <a:latin typeface="Courier"/>
                <a:cs typeface="Courier"/>
              </a:rPr>
              <a:t>;</a:t>
            </a:r>
          </a:p>
          <a:p>
            <a:r>
              <a:rPr lang="en-US" sz="700">
                <a:latin typeface="Courier"/>
                <a:cs typeface="Courier"/>
              </a:rPr>
              <a:t>; See FPI De-Spin WP (MISdoc#: FPI-SCI-REF-0026) for more detail.</a:t>
            </a:r>
          </a:p>
          <a:p>
            <a:r>
              <a:rPr lang="en-US" sz="700">
                <a:latin typeface="Courier"/>
                <a:cs typeface="Courier"/>
              </a:rPr>
              <a:t>;</a:t>
            </a:r>
          </a:p>
          <a:p>
            <a:r>
              <a:rPr lang="en-US" sz="700">
                <a:latin typeface="Courier"/>
                <a:cs typeface="Courier"/>
              </a:rPr>
              <a:t>; Last modified: MPH, 20 Jun, 2013.</a:t>
            </a:r>
          </a:p>
          <a:p>
            <a:r>
              <a:rPr lang="en-US" sz="700">
                <a:latin typeface="Courier"/>
                <a:cs typeface="Courier"/>
              </a:rPr>
              <a:t>;</a:t>
            </a:r>
          </a:p>
          <a:p>
            <a:r>
              <a:rPr lang="en-US" sz="700">
                <a:latin typeface="Courier"/>
                <a:cs typeface="Courier"/>
              </a:rPr>
              <a:t>; 32 Az x 16 Ze for En 00</a:t>
            </a:r>
          </a:p>
          <a:p>
            <a:r>
              <a:rPr lang="en-US" sz="700">
                <a:latin typeface="Courier"/>
                <a:cs typeface="Courier"/>
              </a:rPr>
              <a:t>-------------------------</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p>
          <a:p>
            <a:r>
              <a:rPr lang="en-US" sz="700">
                <a:latin typeface="Courier"/>
                <a:cs typeface="Courier"/>
              </a:rPr>
              <a:t>0.0000000 0.0000000 0.0000000 0.0000000 0.0000000 0.0000000 0.0000000 0.0000000 0.0000000 0.0000000 0.0000000 0.0000000 0.0000000 0.0000000 0.0000000 0.0000000</a:t>
            </a:r>
          </a:p>
          <a:p>
            <a:r>
              <a:rPr lang="en-US" sz="2400" b="1">
                <a:latin typeface="Courier"/>
                <a:cs typeface="Courier"/>
              </a:rPr>
              <a:t>…</a:t>
            </a:r>
          </a:p>
        </p:txBody>
      </p:sp>
      <p:sp>
        <p:nvSpPr>
          <p:cNvPr id="6" name="Rectangle 5"/>
          <p:cNvSpPr/>
          <p:nvPr/>
        </p:nvSpPr>
        <p:spPr>
          <a:xfrm>
            <a:off x="5773722" y="837547"/>
            <a:ext cx="3091937" cy="369332"/>
          </a:xfrm>
          <a:prstGeom prst="rect">
            <a:avLst/>
          </a:prstGeom>
        </p:spPr>
        <p:txBody>
          <a:bodyPr wrap="none">
            <a:spAutoFit/>
          </a:bodyPr>
          <a:lstStyle/>
          <a:p>
            <a:r>
              <a:rPr lang="en-US" b="1"/>
              <a:t>Bkgnd_nominal_FS_S-Cfrm.txt</a:t>
            </a:r>
          </a:p>
        </p:txBody>
      </p:sp>
    </p:spTree>
    <p:extLst>
      <p:ext uri="{BB962C8B-B14F-4D97-AF65-F5344CB8AC3E}">
        <p14:creationId xmlns:p14="http://schemas.microsoft.com/office/powerpoint/2010/main" val="1426296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863</TotalTime>
  <Words>2615</Words>
  <Application>Microsoft Office PowerPoint</Application>
  <PresentationFormat>On-screen Show (4:3)</PresentationFormat>
  <Paragraphs>326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vt:lpstr>
      <vt:lpstr>Wingdings</vt:lpstr>
      <vt:lpstr>Office Theme</vt:lpstr>
      <vt:lpstr>Coverting Raw FPI Instrument Counts to Phase-space Density</vt:lpstr>
      <vt:lpstr>Conversion Procedure By Mode</vt:lpstr>
      <vt:lpstr>Inputs to Conversion Procedure</vt:lpstr>
      <vt:lpstr>Inputs to Conversion Procedure</vt:lpstr>
      <vt:lpstr>Inputs to Conversion Procedure</vt:lpstr>
      <vt:lpstr>Inputs to Conversion Procedure</vt:lpstr>
      <vt:lpstr>Inputs to Conversion Procedure</vt:lpstr>
      <vt:lpstr>Inputs to Conversion Procedure</vt:lpstr>
      <vt:lpstr>Inputs to Conversion Procedure</vt:lpstr>
      <vt:lpstr>Questions and Actions</vt:lpstr>
    </vt:vector>
  </TitlesOfParts>
  <Company>LMIT IS&amp;GS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Holland</dc:creator>
  <cp:lastModifiedBy>Schiff, Conrad (GSFC-5950)</cp:lastModifiedBy>
  <cp:revision>92</cp:revision>
  <cp:lastPrinted>2013-06-07T21:30:05Z</cp:lastPrinted>
  <dcterms:created xsi:type="dcterms:W3CDTF">2013-06-07T17:01:56Z</dcterms:created>
  <dcterms:modified xsi:type="dcterms:W3CDTF">2016-02-23T19:48:44Z</dcterms:modified>
</cp:coreProperties>
</file>