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2" y="-27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2-1788-4E6D-A4F8-5F142C8D2636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E967-6C37-4616-A93F-FCC546C3F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2-1788-4E6D-A4F8-5F142C8D2636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E967-6C37-4616-A93F-FCC546C3F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2-1788-4E6D-A4F8-5F142C8D2636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E967-6C37-4616-A93F-FCC546C3F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2-1788-4E6D-A4F8-5F142C8D2636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E967-6C37-4616-A93F-FCC546C3F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2-1788-4E6D-A4F8-5F142C8D2636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E967-6C37-4616-A93F-FCC546C3F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2-1788-4E6D-A4F8-5F142C8D2636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E967-6C37-4616-A93F-FCC546C3F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2-1788-4E6D-A4F8-5F142C8D2636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E967-6C37-4616-A93F-FCC546C3F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2-1788-4E6D-A4F8-5F142C8D2636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E967-6C37-4616-A93F-FCC546C3F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2-1788-4E6D-A4F8-5F142C8D2636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E967-6C37-4616-A93F-FCC546C3F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2-1788-4E6D-A4F8-5F142C8D2636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E967-6C37-4616-A93F-FCC546C3F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2-1788-4E6D-A4F8-5F142C8D2636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E967-6C37-4616-A93F-FCC546C3F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5CDE2-1788-4E6D-A4F8-5F142C8D2636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CE967-6C37-4616-A93F-FCC546C3F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3587240" y="609600"/>
            <a:ext cx="1219200" cy="685800"/>
          </a:xfrm>
          <a:prstGeom prst="cube">
            <a:avLst>
              <a:gd name="adj" fmla="val 913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endParaRPr lang="en-US" sz="900" u="sng" dirty="0" smtClean="0">
              <a:solidFill>
                <a:schemeClr val="tx1"/>
              </a:solidFill>
            </a:endParaRPr>
          </a:p>
          <a:p>
            <a:r>
              <a:rPr lang="en-US" sz="900" u="sng" dirty="0" err="1" smtClean="0">
                <a:solidFill>
                  <a:schemeClr val="tx1"/>
                </a:solidFill>
              </a:rPr>
              <a:t>unpack_FS_dist_CDF</a:t>
            </a:r>
            <a:r>
              <a:rPr lang="en-US" sz="900" u="sng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900" b="1" i="1" dirty="0" err="1" smtClean="0">
                <a:solidFill>
                  <a:schemeClr val="tx1"/>
                </a:solidFill>
              </a:rPr>
              <a:t>FS_dist</a:t>
            </a:r>
            <a:endParaRPr lang="en-US" sz="900" b="1" i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900" b="1" i="1" dirty="0" err="1" smtClean="0">
                <a:solidFill>
                  <a:schemeClr val="tx1"/>
                </a:solidFill>
              </a:rPr>
              <a:t>FS_parms</a:t>
            </a:r>
            <a:endParaRPr lang="en-US" sz="900" b="1" i="1" dirty="0">
              <a:solidFill>
                <a:schemeClr val="tx1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5715000" y="76200"/>
            <a:ext cx="1066800" cy="990600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r>
              <a:rPr lang="en-US" sz="900" b="1" i="1" u="sng" dirty="0" err="1" smtClean="0">
                <a:solidFill>
                  <a:schemeClr val="tx1"/>
                </a:solidFill>
              </a:rPr>
              <a:t>FS_dist</a:t>
            </a:r>
            <a:r>
              <a:rPr lang="en-US" sz="900" u="sng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Dist – k, 32, 16, 32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Err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Epoch – k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Flag – k, 32, 16, 32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381000" y="1524000"/>
            <a:ext cx="533400" cy="457200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FS CDF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381000" y="2133600"/>
            <a:ext cx="533400" cy="457200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L1a 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Debug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Can 8"/>
          <p:cNvSpPr/>
          <p:nvPr/>
        </p:nvSpPr>
        <p:spPr>
          <a:xfrm>
            <a:off x="5715000" y="1143000"/>
            <a:ext cx="1066800" cy="762000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r>
              <a:rPr lang="en-US" sz="900" b="1" i="1" u="sng" dirty="0" err="1" smtClean="0">
                <a:solidFill>
                  <a:schemeClr val="tx1"/>
                </a:solidFill>
              </a:rPr>
              <a:t>FS_params</a:t>
            </a:r>
            <a:r>
              <a:rPr lang="en-US" sz="900" u="sng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Erg - 32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Phi - 32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Theta - 16</a:t>
            </a:r>
          </a:p>
        </p:txBody>
      </p:sp>
      <p:sp>
        <p:nvSpPr>
          <p:cNvPr id="10" name="Can 9"/>
          <p:cNvSpPr/>
          <p:nvPr/>
        </p:nvSpPr>
        <p:spPr>
          <a:xfrm>
            <a:off x="5715000" y="2183424"/>
            <a:ext cx="1066800" cy="990600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r>
              <a:rPr lang="en-US" sz="900" b="1" i="1" u="sng" dirty="0" smtClean="0">
                <a:solidFill>
                  <a:schemeClr val="tx1"/>
                </a:solidFill>
              </a:rPr>
              <a:t>B</a:t>
            </a:r>
            <a:r>
              <a:rPr lang="en-US" sz="900" u="sng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err="1" smtClean="0">
                <a:solidFill>
                  <a:schemeClr val="tx1"/>
                </a:solidFill>
              </a:rPr>
              <a:t>Bx</a:t>
            </a:r>
            <a:r>
              <a:rPr lang="en-US" sz="900" dirty="0" smtClean="0">
                <a:solidFill>
                  <a:schemeClr val="tx1"/>
                </a:solidFill>
              </a:rPr>
              <a:t> - k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By - k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err="1" smtClean="0">
                <a:solidFill>
                  <a:schemeClr val="tx1"/>
                </a:solidFill>
              </a:rPr>
              <a:t>Bz</a:t>
            </a:r>
            <a:r>
              <a:rPr lang="en-US" sz="900" dirty="0" smtClean="0">
                <a:solidFill>
                  <a:schemeClr val="tx1"/>
                </a:solidFill>
              </a:rPr>
              <a:t> – k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B - k</a:t>
            </a:r>
          </a:p>
        </p:txBody>
      </p:sp>
      <p:sp>
        <p:nvSpPr>
          <p:cNvPr id="11" name="Cube 10"/>
          <p:cNvSpPr/>
          <p:nvPr/>
        </p:nvSpPr>
        <p:spPr>
          <a:xfrm>
            <a:off x="3511040" y="2438400"/>
            <a:ext cx="1371600" cy="533400"/>
          </a:xfrm>
          <a:prstGeom prst="cube">
            <a:avLst>
              <a:gd name="adj" fmla="val 913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endParaRPr lang="en-US" sz="900" u="sng" dirty="0" smtClean="0">
              <a:solidFill>
                <a:schemeClr val="tx1"/>
              </a:solidFill>
            </a:endParaRPr>
          </a:p>
          <a:p>
            <a:r>
              <a:rPr lang="en-US" sz="900" u="sng" dirty="0" err="1">
                <a:solidFill>
                  <a:schemeClr val="tx1"/>
                </a:solidFill>
              </a:rPr>
              <a:t>f</a:t>
            </a:r>
            <a:r>
              <a:rPr lang="en-US" sz="900" u="sng" dirty="0" err="1" smtClean="0">
                <a:solidFill>
                  <a:schemeClr val="tx1"/>
                </a:solidFill>
              </a:rPr>
              <a:t>etch_magnetic_field</a:t>
            </a:r>
            <a:r>
              <a:rPr lang="en-US" sz="900" u="sng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900" b="1" i="1" dirty="0" smtClean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Cube 11"/>
          <p:cNvSpPr/>
          <p:nvPr/>
        </p:nvSpPr>
        <p:spPr>
          <a:xfrm>
            <a:off x="1371600" y="2133600"/>
            <a:ext cx="1066800" cy="533400"/>
          </a:xfrm>
          <a:prstGeom prst="cube">
            <a:avLst>
              <a:gd name="adj" fmla="val 913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endParaRPr lang="en-US" sz="900" u="sng" dirty="0" smtClean="0">
              <a:solidFill>
                <a:schemeClr val="tx1"/>
              </a:solidFill>
            </a:endParaRPr>
          </a:p>
          <a:p>
            <a:r>
              <a:rPr lang="en-US" sz="900" u="sng" dirty="0" err="1" smtClean="0">
                <a:solidFill>
                  <a:schemeClr val="tx1"/>
                </a:solidFill>
              </a:rPr>
              <a:t>load_e_data</a:t>
            </a:r>
            <a:r>
              <a:rPr lang="en-US" sz="900" u="sng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900" b="1" i="1" dirty="0" err="1" smtClean="0">
                <a:solidFill>
                  <a:schemeClr val="tx1"/>
                </a:solidFill>
              </a:rPr>
              <a:t>core_data</a:t>
            </a:r>
            <a:endParaRPr lang="en-US" sz="900" b="1" i="1" dirty="0" smtClean="0">
              <a:solidFill>
                <a:schemeClr val="tx1"/>
              </a:solidFill>
            </a:endParaRPr>
          </a:p>
        </p:txBody>
      </p:sp>
      <p:sp>
        <p:nvSpPr>
          <p:cNvPr id="13" name="Can 12"/>
          <p:cNvSpPr/>
          <p:nvPr/>
        </p:nvSpPr>
        <p:spPr>
          <a:xfrm>
            <a:off x="1321776" y="3581400"/>
            <a:ext cx="1116624" cy="1524000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r>
              <a:rPr lang="en-US" sz="900" b="1" i="1" u="sng" dirty="0" err="1" smtClean="0">
                <a:solidFill>
                  <a:schemeClr val="tx1"/>
                </a:solidFill>
              </a:rPr>
              <a:t>core_data</a:t>
            </a:r>
            <a:r>
              <a:rPr lang="en-US" sz="900" u="sng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900" b="1" i="1" dirty="0" err="1" smtClean="0">
                <a:solidFill>
                  <a:schemeClr val="tx1"/>
                </a:solidFill>
              </a:rPr>
              <a:t>edist</a:t>
            </a:r>
            <a:r>
              <a:rPr lang="en-US" sz="900" dirty="0" smtClean="0">
                <a:solidFill>
                  <a:schemeClr val="tx1"/>
                </a:solidFill>
              </a:rPr>
              <a:t> –     </a:t>
            </a:r>
            <a:r>
              <a:rPr lang="en-US" sz="900" dirty="0" err="1" smtClean="0">
                <a:solidFill>
                  <a:schemeClr val="tx1"/>
                </a:solidFill>
              </a:rPr>
              <a:t>FS_dist</a:t>
            </a:r>
            <a:r>
              <a:rPr lang="en-US" sz="900" dirty="0" smtClean="0">
                <a:solidFill>
                  <a:schemeClr val="tx1"/>
                </a:solidFill>
              </a:rPr>
              <a:t>,</a:t>
            </a:r>
          </a:p>
          <a:p>
            <a:pPr>
              <a:buFont typeface="Arial" pitchFamily="34" charset="0"/>
              <a:buChar char="•"/>
            </a:pPr>
            <a:r>
              <a:rPr lang="en-US" sz="900" b="1" i="1" dirty="0" err="1">
                <a:solidFill>
                  <a:schemeClr val="tx1"/>
                </a:solidFill>
              </a:rPr>
              <a:t>p</a:t>
            </a:r>
            <a:r>
              <a:rPr lang="en-US" sz="900" b="1" i="1" dirty="0" err="1" smtClean="0">
                <a:solidFill>
                  <a:schemeClr val="tx1"/>
                </a:solidFill>
              </a:rPr>
              <a:t>arms</a:t>
            </a:r>
            <a:r>
              <a:rPr lang="en-US" sz="900" dirty="0" smtClean="0">
                <a:solidFill>
                  <a:schemeClr val="tx1"/>
                </a:solidFill>
              </a:rPr>
              <a:t> –  </a:t>
            </a:r>
            <a:r>
              <a:rPr lang="en-US" sz="900" dirty="0" err="1" smtClean="0">
                <a:solidFill>
                  <a:schemeClr val="tx1"/>
                </a:solidFill>
              </a:rPr>
              <a:t>FS_parms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900" b="1" i="1" dirty="0" err="1">
                <a:solidFill>
                  <a:schemeClr val="tx1"/>
                </a:solidFill>
              </a:rPr>
              <a:t>b</a:t>
            </a:r>
            <a:r>
              <a:rPr lang="en-US" sz="900" b="1" i="1" dirty="0" err="1" smtClean="0">
                <a:solidFill>
                  <a:schemeClr val="tx1"/>
                </a:solidFill>
              </a:rPr>
              <a:t>field</a:t>
            </a:r>
            <a:r>
              <a:rPr lang="en-US" sz="900" b="1" i="1" dirty="0" smtClean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–   B</a:t>
            </a:r>
          </a:p>
          <a:p>
            <a:pPr>
              <a:buFont typeface="Arial" pitchFamily="34" charset="0"/>
              <a:buChar char="•"/>
            </a:pPr>
            <a:r>
              <a:rPr lang="en-US" sz="900" b="1" i="1" dirty="0" err="1" smtClean="0">
                <a:solidFill>
                  <a:schemeClr val="tx1"/>
                </a:solidFill>
              </a:rPr>
              <a:t>v_dirs</a:t>
            </a:r>
            <a:r>
              <a:rPr lang="en-US" sz="900" dirty="0" smtClean="0">
                <a:solidFill>
                  <a:schemeClr val="tx1"/>
                </a:solidFill>
              </a:rPr>
              <a:t> –  v(</a:t>
            </a:r>
            <a:r>
              <a:rPr lang="en-US" sz="900" dirty="0" smtClean="0">
                <a:solidFill>
                  <a:schemeClr val="tx1"/>
                </a:solidFill>
                <a:sym typeface="Symbol"/>
              </a:rPr>
              <a:t>,)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900" b="1" i="1" dirty="0" smtClean="0">
                <a:solidFill>
                  <a:schemeClr val="tx1"/>
                </a:solidFill>
              </a:rPr>
              <a:t>counts</a:t>
            </a:r>
            <a:r>
              <a:rPr lang="en-US" sz="900" dirty="0" smtClean="0">
                <a:solidFill>
                  <a:schemeClr val="tx1"/>
                </a:solidFill>
              </a:rPr>
              <a:t> – counts</a:t>
            </a:r>
          </a:p>
          <a:p>
            <a:pPr>
              <a:buFont typeface="Arial" pitchFamily="34" charset="0"/>
              <a:buChar char="•"/>
            </a:pPr>
            <a:r>
              <a:rPr lang="en-US" sz="900" b="1" i="1" dirty="0" err="1" smtClean="0">
                <a:solidFill>
                  <a:schemeClr val="tx1"/>
                </a:solidFill>
              </a:rPr>
              <a:t>jN</a:t>
            </a:r>
            <a:r>
              <a:rPr lang="en-US" sz="900" dirty="0" smtClean="0">
                <a:solidFill>
                  <a:schemeClr val="tx1"/>
                </a:solidFill>
              </a:rPr>
              <a:t> –         </a:t>
            </a:r>
            <a:r>
              <a:rPr lang="en-US" sz="900" dirty="0" err="1" smtClean="0">
                <a:solidFill>
                  <a:schemeClr val="tx1"/>
                </a:solidFill>
              </a:rPr>
              <a:t>jN</a:t>
            </a:r>
            <a:endParaRPr lang="en-US" sz="9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14" name="Can 13"/>
          <p:cNvSpPr/>
          <p:nvPr/>
        </p:nvSpPr>
        <p:spPr>
          <a:xfrm>
            <a:off x="5715000" y="4165600"/>
            <a:ext cx="1066800" cy="381000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r>
              <a:rPr lang="en-US" sz="900" dirty="0" smtClean="0">
                <a:solidFill>
                  <a:schemeClr val="tx1"/>
                </a:solidFill>
              </a:rPr>
              <a:t>counts -  k,32,16,32</a:t>
            </a:r>
          </a:p>
        </p:txBody>
      </p:sp>
      <p:sp>
        <p:nvSpPr>
          <p:cNvPr id="15" name="Can 14"/>
          <p:cNvSpPr/>
          <p:nvPr/>
        </p:nvSpPr>
        <p:spPr>
          <a:xfrm>
            <a:off x="5715000" y="3403600"/>
            <a:ext cx="1066800" cy="381000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r>
              <a:rPr lang="en-US" sz="900" dirty="0" smtClean="0">
                <a:solidFill>
                  <a:schemeClr val="tx1"/>
                </a:solidFill>
              </a:rPr>
              <a:t>v(</a:t>
            </a:r>
            <a:r>
              <a:rPr lang="en-US" sz="900" dirty="0" smtClean="0">
                <a:solidFill>
                  <a:schemeClr val="tx1"/>
                </a:solidFill>
                <a:sym typeface="Symbol"/>
              </a:rPr>
              <a:t>,)</a:t>
            </a:r>
            <a:r>
              <a:rPr lang="en-US" sz="900" dirty="0" smtClean="0">
                <a:solidFill>
                  <a:schemeClr val="tx1"/>
                </a:solidFill>
              </a:rPr>
              <a:t> -  32,16,[3] </a:t>
            </a:r>
          </a:p>
        </p:txBody>
      </p:sp>
      <p:sp>
        <p:nvSpPr>
          <p:cNvPr id="16" name="Can 15"/>
          <p:cNvSpPr/>
          <p:nvPr/>
        </p:nvSpPr>
        <p:spPr>
          <a:xfrm>
            <a:off x="6019800" y="6019800"/>
            <a:ext cx="1066800" cy="609600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r>
              <a:rPr lang="en-US" sz="900" dirty="0" smtClean="0">
                <a:solidFill>
                  <a:schemeClr val="tx1"/>
                </a:solidFill>
                <a:sym typeface="Symbol"/>
              </a:rPr>
              <a:t></a:t>
            </a:r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smtClean="0">
                <a:solidFill>
                  <a:schemeClr val="tx1"/>
                </a:solidFill>
                <a:sym typeface="Symbol"/>
              </a:rPr>
              <a:t>,)</a:t>
            </a:r>
            <a:r>
              <a:rPr lang="en-US" sz="900" dirty="0" smtClean="0">
                <a:solidFill>
                  <a:schemeClr val="tx1"/>
                </a:solidFill>
              </a:rPr>
              <a:t> -  32,16 </a:t>
            </a:r>
          </a:p>
          <a:p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              at a given k</a:t>
            </a:r>
          </a:p>
        </p:txBody>
      </p:sp>
      <p:sp>
        <p:nvSpPr>
          <p:cNvPr id="17" name="Can 16"/>
          <p:cNvSpPr/>
          <p:nvPr/>
        </p:nvSpPr>
        <p:spPr>
          <a:xfrm>
            <a:off x="5638800" y="4737100"/>
            <a:ext cx="1066800" cy="609600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r>
              <a:rPr lang="en-US" sz="900" dirty="0" err="1" smtClean="0">
                <a:solidFill>
                  <a:schemeClr val="tx1"/>
                </a:solidFill>
              </a:rPr>
              <a:t>jN</a:t>
            </a:r>
            <a:r>
              <a:rPr lang="en-US" sz="900" dirty="0" smtClean="0">
                <a:solidFill>
                  <a:schemeClr val="tx1"/>
                </a:solidFill>
              </a:rPr>
              <a:t> -  k,32,16,32</a:t>
            </a:r>
          </a:p>
        </p:txBody>
      </p:sp>
      <p:sp>
        <p:nvSpPr>
          <p:cNvPr id="18" name="Cube 17"/>
          <p:cNvSpPr/>
          <p:nvPr/>
        </p:nvSpPr>
        <p:spPr>
          <a:xfrm>
            <a:off x="3663440" y="4114800"/>
            <a:ext cx="1066800" cy="533400"/>
          </a:xfrm>
          <a:prstGeom prst="cube">
            <a:avLst>
              <a:gd name="adj" fmla="val 913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endParaRPr lang="en-US" sz="900" u="sng" dirty="0" smtClean="0">
              <a:solidFill>
                <a:schemeClr val="tx1"/>
              </a:solidFill>
            </a:endParaRPr>
          </a:p>
          <a:p>
            <a:r>
              <a:rPr lang="en-US" sz="900" u="sng" dirty="0" err="1" smtClean="0">
                <a:solidFill>
                  <a:schemeClr val="tx1"/>
                </a:solidFill>
              </a:rPr>
              <a:t>compute_counts</a:t>
            </a:r>
            <a:r>
              <a:rPr lang="en-US" sz="900" u="sng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counts</a:t>
            </a:r>
          </a:p>
        </p:txBody>
      </p:sp>
      <p:sp>
        <p:nvSpPr>
          <p:cNvPr id="19" name="Cube 18"/>
          <p:cNvSpPr/>
          <p:nvPr/>
        </p:nvSpPr>
        <p:spPr>
          <a:xfrm>
            <a:off x="3206240" y="3352800"/>
            <a:ext cx="2057400" cy="533400"/>
          </a:xfrm>
          <a:prstGeom prst="cube">
            <a:avLst>
              <a:gd name="adj" fmla="val 913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endParaRPr lang="en-US" sz="900" u="sng" dirty="0" smtClean="0">
              <a:solidFill>
                <a:schemeClr val="tx1"/>
              </a:solidFill>
            </a:endParaRPr>
          </a:p>
          <a:p>
            <a:r>
              <a:rPr lang="en-US" sz="900" u="sng" dirty="0" err="1" smtClean="0">
                <a:solidFill>
                  <a:schemeClr val="tx1"/>
                </a:solidFill>
              </a:rPr>
              <a:t>calculate_incoming_particle_directions</a:t>
            </a:r>
            <a:r>
              <a:rPr lang="en-US" sz="900" u="sng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err="1">
                <a:solidFill>
                  <a:schemeClr val="tx1"/>
                </a:solidFill>
              </a:rPr>
              <a:t>v</a:t>
            </a:r>
            <a:r>
              <a:rPr lang="en-US" sz="900" dirty="0" err="1" smtClean="0">
                <a:solidFill>
                  <a:schemeClr val="tx1"/>
                </a:solidFill>
              </a:rPr>
              <a:t>_dirs</a:t>
            </a:r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20" name="Cube 19"/>
          <p:cNvSpPr/>
          <p:nvPr/>
        </p:nvSpPr>
        <p:spPr>
          <a:xfrm>
            <a:off x="3581400" y="6096000"/>
            <a:ext cx="2057400" cy="533400"/>
          </a:xfrm>
          <a:prstGeom prst="cube">
            <a:avLst>
              <a:gd name="adj" fmla="val 913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endParaRPr lang="en-US" sz="900" u="sng" dirty="0" smtClean="0">
              <a:solidFill>
                <a:schemeClr val="tx1"/>
              </a:solidFill>
            </a:endParaRPr>
          </a:p>
          <a:p>
            <a:r>
              <a:rPr lang="en-US" sz="900" u="sng" dirty="0" err="1" smtClean="0">
                <a:solidFill>
                  <a:schemeClr val="tx1"/>
                </a:solidFill>
              </a:rPr>
              <a:t>calculate_pitch_angles</a:t>
            </a:r>
            <a:r>
              <a:rPr lang="en-US" sz="900" u="sng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err="1" smtClean="0">
                <a:solidFill>
                  <a:schemeClr val="tx1"/>
                </a:solidFill>
              </a:rPr>
              <a:t>pitch_angles</a:t>
            </a:r>
            <a:r>
              <a:rPr lang="en-US" sz="900" dirty="0" smtClean="0">
                <a:solidFill>
                  <a:schemeClr val="tx1"/>
                </a:solidFill>
              </a:rPr>
              <a:t> (</a:t>
            </a:r>
            <a:r>
              <a:rPr lang="en-US" sz="900" dirty="0" smtClean="0">
                <a:solidFill>
                  <a:schemeClr val="tx1"/>
                </a:solidFill>
                <a:sym typeface="Symbol"/>
              </a:rPr>
              <a:t>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Can 20"/>
          <p:cNvSpPr/>
          <p:nvPr/>
        </p:nvSpPr>
        <p:spPr>
          <a:xfrm>
            <a:off x="381000" y="2895600"/>
            <a:ext cx="533400" cy="685800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photo 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electron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model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2" name="Cube 21"/>
          <p:cNvSpPr/>
          <p:nvPr/>
        </p:nvSpPr>
        <p:spPr>
          <a:xfrm>
            <a:off x="1295400" y="6096000"/>
            <a:ext cx="2057400" cy="533400"/>
          </a:xfrm>
          <a:prstGeom prst="cube">
            <a:avLst>
              <a:gd name="adj" fmla="val 913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endParaRPr lang="en-US" sz="900" u="sng" dirty="0" smtClean="0">
              <a:solidFill>
                <a:schemeClr val="tx1"/>
              </a:solidFill>
            </a:endParaRPr>
          </a:p>
          <a:p>
            <a:r>
              <a:rPr lang="en-US" sz="900" u="sng" dirty="0" smtClean="0">
                <a:solidFill>
                  <a:schemeClr val="tx1"/>
                </a:solidFill>
              </a:rPr>
              <a:t>&lt;title&gt;</a:t>
            </a:r>
          </a:p>
          <a:p>
            <a:pPr>
              <a:buFont typeface="Arial" pitchFamily="34" charset="0"/>
              <a:buChar char="•"/>
            </a:pPr>
            <a:r>
              <a:rPr lang="en-US" sz="900" smtClean="0">
                <a:solidFill>
                  <a:schemeClr val="tx1"/>
                </a:solidFill>
              </a:rPr>
              <a:t>stuff</a:t>
            </a:r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25" name="Cube 24"/>
          <p:cNvSpPr/>
          <p:nvPr/>
        </p:nvSpPr>
        <p:spPr>
          <a:xfrm>
            <a:off x="3434840" y="4800600"/>
            <a:ext cx="1371600" cy="533400"/>
          </a:xfrm>
          <a:prstGeom prst="cube">
            <a:avLst>
              <a:gd name="adj" fmla="val 913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endParaRPr lang="en-US" sz="900" u="sng" dirty="0" smtClean="0">
              <a:solidFill>
                <a:schemeClr val="tx1"/>
              </a:solidFill>
            </a:endParaRPr>
          </a:p>
          <a:p>
            <a:r>
              <a:rPr lang="en-US" sz="900" u="sng" dirty="0" err="1" smtClean="0">
                <a:solidFill>
                  <a:schemeClr val="tx1"/>
                </a:solidFill>
              </a:rPr>
              <a:t>compute_number_flux</a:t>
            </a:r>
            <a:r>
              <a:rPr lang="en-US" sz="900" u="sng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err="1" smtClean="0">
                <a:solidFill>
                  <a:schemeClr val="tx1"/>
                </a:solidFill>
              </a:rPr>
              <a:t>jN</a:t>
            </a:r>
            <a:endParaRPr 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29" name="Elbow Connector 28"/>
          <p:cNvCxnSpPr>
            <a:stCxn id="7" idx="4"/>
            <a:endCxn id="12" idx="2"/>
          </p:cNvCxnSpPr>
          <p:nvPr/>
        </p:nvCxnSpPr>
        <p:spPr>
          <a:xfrm>
            <a:off x="914400" y="1752600"/>
            <a:ext cx="457200" cy="6720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8" idx="4"/>
            <a:endCxn id="12" idx="2"/>
          </p:cNvCxnSpPr>
          <p:nvPr/>
        </p:nvCxnSpPr>
        <p:spPr>
          <a:xfrm>
            <a:off x="914400" y="2362200"/>
            <a:ext cx="457200" cy="624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1" idx="4"/>
            <a:endCxn id="12" idx="2"/>
          </p:cNvCxnSpPr>
          <p:nvPr/>
        </p:nvCxnSpPr>
        <p:spPr>
          <a:xfrm flipV="1">
            <a:off x="914400" y="2424663"/>
            <a:ext cx="457200" cy="8138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2" idx="3"/>
            <a:endCxn id="13" idx="1"/>
          </p:cNvCxnSpPr>
          <p:nvPr/>
        </p:nvCxnSpPr>
        <p:spPr>
          <a:xfrm rot="5400000">
            <a:off x="1423163" y="3123926"/>
            <a:ext cx="914400" cy="54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5" idx="2"/>
          </p:cNvCxnSpPr>
          <p:nvPr/>
        </p:nvCxnSpPr>
        <p:spPr>
          <a:xfrm flipV="1">
            <a:off x="2514600" y="983824"/>
            <a:ext cx="1072640" cy="1392113"/>
          </a:xfrm>
          <a:prstGeom prst="bentConnector3">
            <a:avLst>
              <a:gd name="adj1" fmla="val 24248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5" idx="5"/>
            <a:endCxn id="6" idx="2"/>
          </p:cNvCxnSpPr>
          <p:nvPr/>
        </p:nvCxnSpPr>
        <p:spPr>
          <a:xfrm flipV="1">
            <a:off x="4806440" y="571500"/>
            <a:ext cx="908560" cy="349676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5" idx="5"/>
            <a:endCxn id="9" idx="2"/>
          </p:cNvCxnSpPr>
          <p:nvPr/>
        </p:nvCxnSpPr>
        <p:spPr>
          <a:xfrm>
            <a:off x="4806440" y="921176"/>
            <a:ext cx="908560" cy="60282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1" idx="5"/>
            <a:endCxn id="10" idx="2"/>
          </p:cNvCxnSpPr>
          <p:nvPr/>
        </p:nvCxnSpPr>
        <p:spPr>
          <a:xfrm flipV="1">
            <a:off x="4882640" y="2678724"/>
            <a:ext cx="832360" cy="201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11" idx="2"/>
          </p:cNvCxnSpPr>
          <p:nvPr/>
        </p:nvCxnSpPr>
        <p:spPr>
          <a:xfrm>
            <a:off x="2514600" y="2375937"/>
            <a:ext cx="996440" cy="353526"/>
          </a:xfrm>
          <a:prstGeom prst="bentConnector3">
            <a:avLst>
              <a:gd name="adj1" fmla="val 2610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19" idx="2"/>
          </p:cNvCxnSpPr>
          <p:nvPr/>
        </p:nvCxnSpPr>
        <p:spPr>
          <a:xfrm>
            <a:off x="2514600" y="2375937"/>
            <a:ext cx="691640" cy="1267926"/>
          </a:xfrm>
          <a:prstGeom prst="bentConnector3">
            <a:avLst>
              <a:gd name="adj1" fmla="val 3795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endCxn id="18" idx="2"/>
          </p:cNvCxnSpPr>
          <p:nvPr/>
        </p:nvCxnSpPr>
        <p:spPr>
          <a:xfrm>
            <a:off x="2514600" y="2375937"/>
            <a:ext cx="1148840" cy="2029926"/>
          </a:xfrm>
          <a:prstGeom prst="bentConnector3">
            <a:avLst>
              <a:gd name="adj1" fmla="val 22688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endCxn id="25" idx="2"/>
          </p:cNvCxnSpPr>
          <p:nvPr/>
        </p:nvCxnSpPr>
        <p:spPr>
          <a:xfrm>
            <a:off x="2514600" y="2375937"/>
            <a:ext cx="920240" cy="2715726"/>
          </a:xfrm>
          <a:prstGeom prst="bentConnector3">
            <a:avLst>
              <a:gd name="adj1" fmla="val 2826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9" idx="5"/>
            <a:endCxn id="15" idx="2"/>
          </p:cNvCxnSpPr>
          <p:nvPr/>
        </p:nvCxnSpPr>
        <p:spPr>
          <a:xfrm flipV="1">
            <a:off x="5263640" y="3594100"/>
            <a:ext cx="451360" cy="103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8" idx="5"/>
            <a:endCxn id="14" idx="2"/>
          </p:cNvCxnSpPr>
          <p:nvPr/>
        </p:nvCxnSpPr>
        <p:spPr>
          <a:xfrm flipV="1">
            <a:off x="4730240" y="4356100"/>
            <a:ext cx="984760" cy="103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25" idx="5"/>
            <a:endCxn id="17" idx="2"/>
          </p:cNvCxnSpPr>
          <p:nvPr/>
        </p:nvCxnSpPr>
        <p:spPr>
          <a:xfrm flipV="1">
            <a:off x="4806440" y="5041900"/>
            <a:ext cx="832360" cy="103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ube 89"/>
          <p:cNvSpPr/>
          <p:nvPr/>
        </p:nvSpPr>
        <p:spPr>
          <a:xfrm>
            <a:off x="3148011" y="1752600"/>
            <a:ext cx="1981710" cy="533400"/>
          </a:xfrm>
          <a:prstGeom prst="cube">
            <a:avLst>
              <a:gd name="adj" fmla="val 913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endParaRPr lang="en-US" sz="900" u="sng" dirty="0" smtClean="0">
              <a:solidFill>
                <a:schemeClr val="tx1"/>
              </a:solidFill>
            </a:endParaRPr>
          </a:p>
          <a:p>
            <a:r>
              <a:rPr lang="en-US" sz="900" u="sng" dirty="0" err="1" smtClean="0">
                <a:solidFill>
                  <a:schemeClr val="tx1"/>
                </a:solidFill>
              </a:rPr>
              <a:t>subtract_internal_photoelectrons</a:t>
            </a:r>
            <a:endParaRPr lang="en-US" sz="900" u="sng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900" b="1" i="1" dirty="0" err="1" smtClean="0">
                <a:solidFill>
                  <a:schemeClr val="tx1"/>
                </a:solidFill>
              </a:rPr>
              <a:t>FS_dist</a:t>
            </a:r>
            <a:r>
              <a:rPr lang="en-US" sz="900" dirty="0" smtClean="0">
                <a:solidFill>
                  <a:schemeClr val="tx1"/>
                </a:solidFill>
              </a:rPr>
              <a:t> – corrected</a:t>
            </a:r>
          </a:p>
        </p:txBody>
      </p:sp>
      <p:cxnSp>
        <p:nvCxnSpPr>
          <p:cNvPr id="91" name="Elbow Connector 90"/>
          <p:cNvCxnSpPr>
            <a:stCxn id="5" idx="3"/>
            <a:endCxn id="90" idx="0"/>
          </p:cNvCxnSpPr>
          <p:nvPr/>
        </p:nvCxnSpPr>
        <p:spPr>
          <a:xfrm rot="5400000">
            <a:off x="3935773" y="1522857"/>
            <a:ext cx="457200" cy="228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391400" y="6248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1</a:t>
            </a:r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3505200" y="609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1</a:t>
            </a:r>
            <a:endParaRPr lang="en-US" dirty="0"/>
          </a:p>
        </p:txBody>
      </p:sp>
      <p:sp>
        <p:nvSpPr>
          <p:cNvPr id="101" name="Oval 100"/>
          <p:cNvSpPr/>
          <p:nvPr/>
        </p:nvSpPr>
        <p:spPr>
          <a:xfrm>
            <a:off x="31242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1</a:t>
            </a:r>
            <a:endParaRPr lang="en-US" dirty="0"/>
          </a:p>
        </p:txBody>
      </p:sp>
      <p:sp>
        <p:nvSpPr>
          <p:cNvPr id="102" name="Oval 101"/>
          <p:cNvSpPr/>
          <p:nvPr/>
        </p:nvSpPr>
        <p:spPr>
          <a:xfrm>
            <a:off x="34290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1</a:t>
            </a:r>
            <a:endParaRPr lang="en-US" dirty="0"/>
          </a:p>
        </p:txBody>
      </p:sp>
      <p:sp>
        <p:nvSpPr>
          <p:cNvPr id="103" name="Oval 102"/>
          <p:cNvSpPr/>
          <p:nvPr/>
        </p:nvSpPr>
        <p:spPr>
          <a:xfrm>
            <a:off x="35814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2</a:t>
            </a:r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3352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3</a:t>
            </a:r>
            <a:endParaRPr lang="en-US" dirty="0"/>
          </a:p>
        </p:txBody>
      </p:sp>
      <p:sp>
        <p:nvSpPr>
          <p:cNvPr id="44" name="Can 43"/>
          <p:cNvSpPr/>
          <p:nvPr/>
        </p:nvSpPr>
        <p:spPr>
          <a:xfrm>
            <a:off x="381000" y="3733800"/>
            <a:ext cx="533400" cy="685800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MEC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5" name="Cube 44"/>
          <p:cNvSpPr/>
          <p:nvPr/>
        </p:nvSpPr>
        <p:spPr>
          <a:xfrm>
            <a:off x="304800" y="5334000"/>
            <a:ext cx="1371600" cy="533400"/>
          </a:xfrm>
          <a:prstGeom prst="cube">
            <a:avLst>
              <a:gd name="adj" fmla="val 913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endParaRPr lang="en-US" sz="900" u="sng" dirty="0" smtClean="0">
              <a:solidFill>
                <a:schemeClr val="tx1"/>
              </a:solidFill>
            </a:endParaRPr>
          </a:p>
          <a:p>
            <a:r>
              <a:rPr lang="en-US" sz="900" u="sng" dirty="0" err="1" smtClean="0">
                <a:solidFill>
                  <a:schemeClr val="tx1"/>
                </a:solidFill>
              </a:rPr>
              <a:t>Fetch_footprint_data</a:t>
            </a:r>
            <a:r>
              <a:rPr lang="en-US" sz="900" u="sng" dirty="0" smtClean="0">
                <a:solidFill>
                  <a:schemeClr val="tx1"/>
                </a:solidFill>
              </a:rPr>
              <a:t>:</a:t>
            </a:r>
            <a:endParaRPr lang="en-US" sz="900" u="sng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stCxn id="44" idx="3"/>
            <a:endCxn id="45" idx="0"/>
          </p:cNvCxnSpPr>
          <p:nvPr/>
        </p:nvCxnSpPr>
        <p:spPr>
          <a:xfrm rot="16200000" flipH="1">
            <a:off x="374131" y="4693168"/>
            <a:ext cx="914400" cy="36726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391400" y="2286000"/>
            <a:ext cx="1066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interpolate MEC data (1/30) down to the FS sampling – </a:t>
            </a:r>
            <a:r>
              <a:rPr lang="en-US" dirty="0" err="1" smtClean="0"/>
              <a:t>interp</a:t>
            </a:r>
            <a:r>
              <a:rPr lang="en-US" dirty="0" smtClean="0"/>
              <a:t> with </a:t>
            </a:r>
            <a:r>
              <a:rPr lang="en-US" dirty="0" err="1" smtClean="0"/>
              <a:t>datetime</a:t>
            </a:r>
            <a:r>
              <a:rPr lang="en-US" dirty="0" smtClean="0"/>
              <a:t> as x-values?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2959</TotalTime>
  <Words>174</Words>
  <Application>Microsoft Office PowerPoint</Application>
  <PresentationFormat>On-screen Show (4:3)</PresentationFormat>
  <Paragraphs>70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cschiff</dc:creator>
  <cp:lastModifiedBy>cschiff</cp:lastModifiedBy>
  <cp:revision>277</cp:revision>
  <dcterms:created xsi:type="dcterms:W3CDTF">2016-10-03T12:08:38Z</dcterms:created>
  <dcterms:modified xsi:type="dcterms:W3CDTF">2016-10-12T11:47:33Z</dcterms:modified>
</cp:coreProperties>
</file>