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6" r:id="rId3"/>
    <p:sldId id="268" r:id="rId4"/>
    <p:sldId id="270" r:id="rId5"/>
    <p:sldId id="264" r:id="rId6"/>
    <p:sldId id="256" r:id="rId7"/>
    <p:sldId id="267" r:id="rId8"/>
    <p:sldId id="271" r:id="rId9"/>
    <p:sldId id="257" r:id="rId10"/>
    <p:sldId id="258" r:id="rId11"/>
    <p:sldId id="263" r:id="rId12"/>
    <p:sldId id="260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1A79-7455-462E-980C-30C5D71DD36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7679-4D29-4E75-8611-0E0D064C0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A738-AC66-4C35-A8E8-BFBFB4A252B4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2583-5848-4DB2-BC36-7C5F69EEED73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D9D-C463-4CD1-99A9-1E57222C0E68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DDF6-22C2-494F-93E2-345F2B432991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521D-CD68-44CE-A2A1-7AB819BCEB09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A8F3-08B9-4C96-84FE-AA848E350DEE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4A7-8E40-4A10-BE0E-872D46DF4BAA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8B4-74D0-4395-B423-4AAFC9AAFA1B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7598-3C81-4A81-9842-45A4B08E4BA7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46F4-5115-448D-A561-1245B68E7A3E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42D2-6766-447E-8CFC-810A9475DFBA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A288-8A58-4F5D-B4A1-85D4D24FA325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Oct 25 </a:t>
            </a:r>
            <a:r>
              <a:rPr lang="en-US" dirty="0" err="1" smtClean="0"/>
              <a:t>Tagup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Smooth PADs for Selected Times</a:t>
            </a:r>
            <a:endParaRPr lang="en-US" dirty="0"/>
          </a:p>
        </p:txBody>
      </p:sp>
      <p:pic>
        <p:nvPicPr>
          <p:cNvPr id="5" name="Picture 4" descr="Smooth_PAD_survey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3283617" cy="5232665"/>
          </a:xfrm>
          <a:prstGeom prst="rect">
            <a:avLst/>
          </a:prstGeom>
        </p:spPr>
      </p:pic>
      <p:pic>
        <p:nvPicPr>
          <p:cNvPr id="6" name="Picture 5" descr="Smooth_PAD_survey_Oct_26-0400-0600_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914400"/>
            <a:ext cx="3283617" cy="52326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PA-limited spectra for Selected Times</a:t>
            </a:r>
            <a:endParaRPr lang="en-US" dirty="0"/>
          </a:p>
        </p:txBody>
      </p:sp>
      <p:pic>
        <p:nvPicPr>
          <p:cNvPr id="7" name="Picture 6" descr="flux_specturm_survey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4114809" cy="4114809"/>
          </a:xfrm>
          <a:prstGeom prst="rect">
            <a:avLst/>
          </a:prstGeom>
        </p:spPr>
      </p:pic>
      <p:pic>
        <p:nvPicPr>
          <p:cNvPr id="8" name="Picture 7" descr="flux_specturm_survey_Oct_26-0400-0600_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371600"/>
            <a:ext cx="4114809" cy="411480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Spacecraft Potential</a:t>
            </a:r>
            <a:endParaRPr lang="en-US" dirty="0"/>
          </a:p>
        </p:txBody>
      </p:sp>
      <p:pic>
        <p:nvPicPr>
          <p:cNvPr id="4" name="Picture 3" descr="Spacecraft_potent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47800"/>
            <a:ext cx="5334000" cy="4181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371600"/>
            <a:ext cx="220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ASPOC control of spacecraft potential keeps it below the lowest FPI bin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Spacecraft generated photoelectrons can be ignored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Gyrotropy</a:t>
            </a:r>
            <a:endParaRPr lang="en-US" sz="3600" dirty="0"/>
          </a:p>
        </p:txBody>
      </p:sp>
      <p:pic>
        <p:nvPicPr>
          <p:cNvPr id="6" name="Picture 5" descr="Corrected_PSD_erg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260" y="822960"/>
            <a:ext cx="3558540" cy="1935480"/>
          </a:xfrm>
          <a:prstGeom prst="rect">
            <a:avLst/>
          </a:prstGeom>
        </p:spPr>
      </p:pic>
      <p:pic>
        <p:nvPicPr>
          <p:cNvPr id="7" name="Picture 6" descr="Corrected_PSD_er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260" y="2788920"/>
            <a:ext cx="3558540" cy="1935480"/>
          </a:xfrm>
          <a:prstGeom prst="rect">
            <a:avLst/>
          </a:prstGeom>
        </p:spPr>
      </p:pic>
      <p:pic>
        <p:nvPicPr>
          <p:cNvPr id="8" name="Picture 7" descr="Corrected_PSD_erg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260" y="4709160"/>
            <a:ext cx="3558540" cy="193548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665261"/>
            <a:ext cx="327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Pressure tensor in DBCS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Eigenvalues </a:t>
            </a:r>
            <a:r>
              <a:rPr lang="en-US" dirty="0" smtClean="0"/>
              <a:t>indicate </a:t>
            </a:r>
            <a:r>
              <a:rPr lang="en-US" dirty="0" err="1" smtClean="0"/>
              <a:t>gyrotropy</a:t>
            </a:r>
            <a:endParaRPr lang="en-US" dirty="0" smtClean="0"/>
          </a:p>
          <a:p>
            <a:r>
              <a:rPr lang="en-US" dirty="0" smtClean="0">
                <a:sym typeface="Symbol"/>
              </a:rPr>
              <a:t>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(0.056, 0.069, 0.070) (1</a:t>
            </a:r>
            <a:r>
              <a:rPr lang="en-US" baseline="30000" dirty="0" smtClean="0">
                <a:sym typeface="Symbol"/>
              </a:rPr>
              <a:t>st</a:t>
            </a:r>
            <a:r>
              <a:rPr lang="en-US" dirty="0" smtClean="0">
                <a:sym typeface="Symbol"/>
              </a:rPr>
              <a:t> value parallel pressure, the other two are perpendicular)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Low energy counts, when corrected for internally-generated photoelectrons, also show </a:t>
            </a:r>
            <a:r>
              <a:rPr lang="en-US" dirty="0" err="1" smtClean="0"/>
              <a:t>gyrotropy</a:t>
            </a:r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152032"/>
              </p:ext>
            </p:extLst>
          </p:nvPr>
        </p:nvGraphicFramePr>
        <p:xfrm>
          <a:off x="375313" y="1228823"/>
          <a:ext cx="299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6" imgW="2997000" imgH="711000" progId="Equation.3">
                  <p:embed/>
                </p:oleObj>
              </mc:Choice>
              <mc:Fallback>
                <p:oleObj name="Equation" r:id="rId6" imgW="29970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13" y="1228823"/>
                        <a:ext cx="2997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FPI_look_angles_LM_Oct_26-0400-0600_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88554" y="4740322"/>
            <a:ext cx="2005055" cy="20050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5613" y="4724400"/>
            <a:ext cx="2352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Lines of constant ‘LM’ azimuth are curved in the s/c body frame like lines of constant instrument azimuth are curved in the LM frame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Oct. 26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Context</a:t>
            </a:r>
          </a:p>
          <a:p>
            <a:r>
              <a:rPr lang="en-US" dirty="0" smtClean="0"/>
              <a:t>Spacecraft Location</a:t>
            </a:r>
          </a:p>
          <a:p>
            <a:r>
              <a:rPr lang="en-US" dirty="0" smtClean="0"/>
              <a:t>Observed Magnetic field</a:t>
            </a:r>
          </a:p>
          <a:p>
            <a:r>
              <a:rPr lang="en-US" dirty="0" smtClean="0"/>
              <a:t>Magnetic field line and footprints</a:t>
            </a:r>
          </a:p>
          <a:p>
            <a:r>
              <a:rPr lang="en-US" dirty="0" smtClean="0"/>
              <a:t>Pitch Angle Distributions</a:t>
            </a:r>
          </a:p>
          <a:p>
            <a:r>
              <a:rPr lang="en-US" dirty="0" smtClean="0"/>
              <a:t>Error Sources and </a:t>
            </a:r>
            <a:r>
              <a:rPr lang="en-US" dirty="0" err="1" smtClean="0"/>
              <a:t>Gyrotropy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Context </a:t>
            </a:r>
            <a:r>
              <a:rPr lang="en-US" sz="2400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IMF is steady with a weak By, and a steady </a:t>
            </a:r>
            <a:r>
              <a:rPr lang="en-US" dirty="0" err="1" smtClean="0"/>
              <a:t>Bz</a:t>
            </a:r>
            <a:r>
              <a:rPr lang="en-US" dirty="0" smtClean="0"/>
              <a:t> ~4 </a:t>
            </a:r>
            <a:r>
              <a:rPr lang="en-US" dirty="0" err="1" smtClean="0"/>
              <a:t>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solar wind conditions so a low end pressure with little variation in speed (495-464 km/s)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Oct_26_IM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19200"/>
            <a:ext cx="3743325" cy="2533650"/>
          </a:xfrm>
          <a:prstGeom prst="rect">
            <a:avLst/>
          </a:prstGeom>
        </p:spPr>
      </p:pic>
      <p:pic>
        <p:nvPicPr>
          <p:cNvPr id="7" name="Picture 6" descr="Oct26_solar_wind_conditio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000500"/>
            <a:ext cx="5153025" cy="28575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6096000"/>
          <a:ext cx="220287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1346040" imgH="279360" progId="Equation.3">
                  <p:embed/>
                </p:oleObj>
              </mc:Choice>
              <mc:Fallback>
                <p:oleObj name="Equation" r:id="rId5" imgW="134604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0"/>
                        <a:ext cx="220287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Context </a:t>
            </a:r>
            <a:r>
              <a:rPr lang="en-US" sz="2400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600200"/>
            <a:ext cx="2514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p</a:t>
            </a:r>
            <a:r>
              <a:rPr lang="en-US" dirty="0" smtClean="0"/>
              <a:t> index very low (equivalent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 of 0)</a:t>
            </a:r>
          </a:p>
          <a:p>
            <a:endParaRPr lang="en-US" dirty="0" smtClean="0"/>
          </a:p>
          <a:p>
            <a:r>
              <a:rPr lang="en-US" dirty="0" smtClean="0"/>
              <a:t>The DST values are also very low (for comparison the month of October is shown as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10" descr="dst1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343400"/>
            <a:ext cx="6477000" cy="1969358"/>
          </a:xfrm>
          <a:prstGeom prst="rect">
            <a:avLst/>
          </a:prstGeom>
        </p:spPr>
      </p:pic>
      <p:pic>
        <p:nvPicPr>
          <p:cNvPr id="13" name="Picture 12" descr="Oct 26 DST and ap indi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19200"/>
            <a:ext cx="4267200" cy="30651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XYAAAEtCAYAAAAcF0tRAAAABHNCSVQICAgIfAhkiAAAAAlwSFlzAAALEgAACxIB0t1+/AAAIABJREFUeJzsnXd4VNXWh99NQu9FipRQpAkIqFdB/CAgIiIgXK9exF6uDb0oiigWEC8gqFhQRAWlSVFQkCIgYugIUpTea4AACSkQ0mbW98eeyUySSWVCCut9nvPMOfvsembmt/dZuxkRQVEURSk8FMnrDCiKoij+RYVdURSlkKHCriiKUshQYVcURSlkqLAriqIUMlTYFUVRChkq7IpPjDGLjDEP+TG+W40xu7Lod4gxZmoG9w8ZYzqlc6+EMWa+MSbSGDMrp/lVlIKMCvtlwBhz2BgTZ4yplMp9izHGaYypk1d5c+VjiDFmirebiHQTkXTFNYO4nMaYGGNMtOszwhXfahFpmo2ocjrB4l/AVUBFEfl3DuNIgTGmvDHmC2PMSWPMeWPMX8aYR7MY9hFjzKos+n3FGLPN9ewOGGNe8eGnvzHmoCsfO4wx12QQX5AxZrkx5oIxZqcx5rZ0/H3j+t7qe7kVc7lHGWNOGGNeShWmlTHmT1fcG40xLTMpW4b+jTH1XBVytDHmtDHmPa97FY0xP7nKfMgYc3+qsLcZY3a57v+W1/+n/IAK++VBgENA8g/SGNMcKEnOBSy/IsB1IlJORMqKSKVMQ/iXIGCv5GDmnTEmwIdbUeA3oDZwM1AeeBV4zxjzYlaiJXvf8UNABeBO4HljzH1eeXkSeAy4U0TKAN2BsxnENQPYBFQC3gRmG2Mqp8icMe2A+j7y+A7QAFvuTsCrxpgurjBFgbnAFFdepwDzjDGBvjKRmX/X/V+BZUBVoBYwzSuKcUActsJ+EPjCGNPUFbYyMAd4w1XOTYC+qYmIHrl8YEV9MLDBy+194HXAAdRxuXUDNgNRwBFgSKp4HgYOA2ewf9RDQCfXvSHYH/RkIBrYBlzvFbYGMBs4DRwAXnC53wHEu44YYIvL/Xfgca/w/wF2uuLeDrRKp6xOoL4P9w7Asczy41WWKV7XD3mVe7B3uVOlMdRVjgRXPh/DCuubrvCngElAOZf/IFd+H3c97xAfcT7hClcilft9rudVxnVdCyswp135/BRoAlwEEl1+I7L5u/kE+MR1boCjQMcshm3oSru0l9sK4Cmv6wDX76156u8NCAVu87p+B5juOu/i/V263I4AXdLJy+0Z+Xf9tlakE7aU6ztt4OU2GRjhFXZ1Kv+xQKO8/t/n5aEt9svHeqCsMaaxMaYI8G9sq8R4+TkPPCQi5YG7gGeMMT0BjDHXAp9jW/01sC3Hq1Ol0QOY7ro33+UfY4xxXW9xhb0N6G+MuV1ElgAjgFliW9itU2fcGHMv8DbwoIiUA3oC4Tl4BpJZfnykfS22xfaAq7yVgZo+IxcZ6irLTLFvDN9ixf1hbMVSHygLfJYqaHusCN/hI9rOwC8iEpfKfQ5QAmjr+j4XYCucOq78zRSR3cAzwDrJ2dvL/wE7XOe1XEcLY8xRl6lmaAZhmwEHReSCl9tfLnc3A7CV2XbvgMaYCtjv5e90wl6b6p6vuFPnJSP/bYAjrn6dMy7zUXPXvUZAoogcSCdsM9c1ACISC+zPIC9XBCrsl5epwCPYFswu4IT3TRFZKSI7XOfbgZlYQQK4B/hZRNaJSBJWaFOzWkSWiG26TAWuc7nfBFQRkeEi4hCRw8AEoE8W8/0EMFpENrvydlBEjmXgf7Mx5pwxJsIY87GP+9nJzz3AfBFZIyKJwFtkz7TRFxgjIkdcf/rXgT4uMcYV1xARuSgi8T7CVwFOpnYUEQfWDFLFVZ4awKsiEiciCSKyNht5TIMx5h1spf+ty6mW6/N2rGh1Au43xjyRThRlsG9+3kRjKzaMMbWxrV1fv6My2OfiHT45bGZxZzcv2LL9G/gY+xwX4THVlHH5TS9sdvNyReDTJqbkGtOAlUA9rJ0xBcaYm4GR2FfjYq7jB9ftq4FkMRWRi8aY1K3mU17nsUAJl4DVAWq6OzKxglHElZesUBtrLskqrUXkUAb3s5Of1OWO9VHujLga+9rv5gj2d1/Ny+14BuHPYsUmBS57fBXX/drAERFxZiNf6WKMeR5rS77VVZmBNasAjBKRGCDGGPMl1nw30RizHWtaEqx9/jxQLlXU5bEmIYCPgGEict5HFtxu5fDY8L3DZhi3McbtT7Ct+8zychHbKFnquv7AGPMm0DQLYTO7f0WiLfbLiIgcxb6u3wn86MPLd9hOppoiUgH4Eo+p5iSeVhvGmJJYs0RWOIZ9La/kOiqKSHkR6eHOWhbCN8hiWpDSvJST/HhzEiucNmJjSpH1coN9Kwryug7C2rzDvNwyKv8y4E7X8/bmX9gOvfXY8tTxegvwJluduMaYx7Gds51ExPtNYQ+278Bn3CLS3GXuKScia7AmnPrGmNJe/lti+0fAmr/ed430caezzhjTR0QisY2ElqnCus1CO/C8Dbq5zn3flQ93Xo5n5h9rpknvOe0FAo0x3r+/1Hlp5b7hKm8Dr/tXJCrsl5/HsX/aiz7ulQHOiUiiMeYmrBnBzWyghzGmjWsUwdAspOUW2A3YFt6rxo7zDjDGNDPG3Oi6HwbUddm+fTEBeMUYcz2AMabBJQ4pyyw/3swGuhtjbnGVexiZVxzezABeMsbUNcaUAYZj7d/u1nVmcU3Ftuh/MHb4YKAx5g5sx+YQV+t5A7YCes8YU8oYU9wYc4srfBhQy5X3DDHGPODK3+0i4v2Wgev3MhM7OqWMMaYW8BS2ryINIrIP2AoMceXnn9g3QXeDoiFWIFviEcbuwE+u8ynAm8aYCq4RKP/BYxYKARzGmBeMHRb5X2zn6/J0ipaZ/2lAG2NMJ2NMEWOHVp4BdrnMZz8Cw1zP9lZsX5J7KO5PQDNjTG9jTHFsx/tWEdmbTl6uDPK69/ZKOICD+B7FEUDKUTH/xI7eiAJ+xo6s8B4d8jDWlHAGO7zrGNDOdS/1SJIgV9xFXNfVsR2rJ7Edn2vxjKipBKwCIoA/XW7LSTkq5ilgN9Z++TfQMp2yOkh/VMxRr+uM8uNrVIy73K+n9zzTCeseFXMUK7KTgfK+nlEG318F4AtsK/YCdsTRY6n81MKKzFnsyJiPXe5FseIbDpzOwu8k3vWMY1yf47zul8VWVNGu5/FGJvHVwY5uisX26aQ7oib194Y1A050/RZPAv1T+W8J/Ol6Hn9ih7hmlJcM/QO9gH1ApOu319TrXkXXsz2P/X/8O1XYTq7yXXCFrZPX//m8PozrweQYY0wj7DA7wf6J6mM7uKa63INcX8Z9IpK6k0PJIa5XzkjgGknVulMU5crmkoU9RWTWxngcO5HjeSBcREYbYwZhZwK+5rfErkCMMd2xk2WKAB8C/xCRG/I2V4qi5Df8bWPvDBwQOxTubuxrL67PXn5O60rkbmxn4HFsB1FWhysq+QRjzHZjp827D/fyC/dnHlpRsoa/W+wTsTbaL4wx50Skote9CLn808sVRVGuOPzWYnf1+vfEM+46dY1R2NZEURRFyZf4c4LSncAmEXFPaAgzxlQTkTBjTHXsSIE0GGNU8BVFUXKAiPgcrutPG/v92KFYbn4GHnWdPwLMSy9gXg8NysoxZMiQPM+D5lPzWZDzWRDyWJDymRF+EXbXbMDOpJxNOQq43RizBzvL7T1fYRVFURT/4hdTjNjZYVelcovAir2iKIpyGdElBbJIcHBwXmchS2g+/Yvm038UhDxCwclnRvh1uGOOMmCM5HUeFEVRChrGGOQydJ4qiqJcNurWrYsxptAfdevWzfaz0Ra7oigFEleLNa+zkeukV84C02JPSEjAGMNtt91GdHTqTVMURVGUrJAvhP3AgQMMHjyYPXv2ALB8+XLWrVvH3r17GTFiRIraKjExEYfDkSL8qlWr2Ldv32XNs6IoSn4lX5hiunTpwtKlSylSpAhOp93/oHXr1mzZsgWAYcOGceONN3LgwAFGjRpFVFQUc+fOpVOnTu44qF+/PgcOZGf3NkVRCjJqiknfFJMvhD2nYXfv3k29evUoXrw41atX5+TJk8TExFC27BW9j62iXBGosBcQG3tqatasmXxeoUKFNPebNGlC8eLFATh16hSvvvoq5cqVY/z48cTH+9pwXlEUJfepW7cupUqVoly5clSuXJkePXoQGhp62dLPFy32adOmUbNmTRITEzlx4gQNGzakefPmBAQEULx4cXbt2kVQUBCrVq3i0Ucf5ezZs7zwwgv89NNPREZGcv582o3WAwMD+fzzz6lTpw47duzg5ZdfzoPSKYqSW+TnFnu9evX45ptv6NixIwkJCTz77LOcO3eOH3/0tYd9xuSkxZ4fFrKR7OB0OmXAgAHidDpFROSPP/4Q7JLAAsjp06dl0KBBKdwAeeGFF+SXX35JDpcdLl68mJz2+fPnsx1eURT/k13tuJzUrVtXfvvtt+TrRYsWSePGjSUxMVFatWolY8eOFRERh8Mh7dq1k3fffTfduNIrp8vdp67mixb7peYhMTGRp556ii+//JJixYqRkJDA2rVr2bt3L08//TRt2rRh/fr17vSYNGkStWrV4v/+7/8oUqQIAQEBxMbGEh4ezv79+5k/fz5BQUH897//5ciRI9SrV49p06YRGhrKoEGDSEpKIiAgwB/FVxQlh+T3FvvEiRPp1KkTsbGxPPfccxhj+Pbbb9mxYwft27dnzZo1zJkzh4ULF7JmzRqM8d34LrCdp7mZhz/++IMbb7yR2NhYypUrl+Z+9erVSUpK4uzZsz5Cp8/WrVupX7++dtQqSh6RmbCno5PZJifyVK9ePcLDwwkMDOT8+fNUrVqVJUuW0KxZMwA++ugjvvzyS86cOcPGjRupX79+unEVus5Tf3DzzTcTEBBA2bJl2bx5c5r7p06dyraoA7Rq1Yr69evTr1+/fNtqUJQrGRH/HDll3rx5REREEB8fz9ixY2nfvj2nT9v9hh5++GGOHDlCt27dMhT1nFLohd2b1q1bExMTkzw+3pv4+Hi++uorateunebek08+ya5du3A6nUydOpWxY8cCcPbsWcaNG8fQoUNzO+uKohQw3A0+Ywy9e/cmICCA1atXA/Dss8/So0cPlixZwtq1a3Mn8bw8yKMOkJMnT8qFCxdERCQ+Pj7FvWrVqkn//v0zDB8ZGSnt2rWTMWPGJHfQzp49Wz788MNcy7Mbp9Mp27Zty/V0FCU/k1fakRVSd57OnTtXihYtKjt37pQpU6bINddcIxcuXJDp06dLgwYNkrXIF+mVkww6T69YYc+I2NhYcTgcWfb/6aefphmFs2nTpuQROAkJCX7LW8eOHWXu3LkCyNGjR/0Wr6IUNPKjdripW7eulCpVSsqWLSvlypWTFi1ayIwZM+To0aNSpUoVWbduXbLfPn36yFNPPZVuXDkR9vzXebptG7RokXcZyiFJSUmMHTuWefPmsWLFCgCefvppHA4HEyZM4NNPP6VevXrcdddd6fZ+Z0RMTAzbt2/nlltuSeHet29frrrqKho0aECXLl1o0KABgYH+3KNcUfIn+XlUjD8p2KNiEhMhJgYqV7Y3jh8Hr5mnyZw5A6VLQ6lSHrc+feD//g/69bs8mc6AqKgoevbsycqVK33ev+OOOxAR5syZQ5kyZbIUp4jw4YcfMnDgwEz9Pvzww0yaNClHlYeiFCRU2HN5ghJQHvgB2AXsAG4GKgJLgT3AEqB8OmFFQkKsVWjNGk9n9KRJnvMLF0R27BB57TWP2333iZw7J+Jw2OsbbsjaO9JlIC4uTrZs2SKDBw+WRYsWyaJFi6RRo0YpTDVDhgwREZHw8HDp3LlzmjguXLggu3fvlj179qQIV61aNSlatKi0adNGQkNDJT4+XgYMGJDCz4MPPuhX84+i5EfIx6YYf5JeOcltU4wxZhKwQkS+NcYEAqWBwUC4iIw2xgwCKorIaz7C+qfObdUKfvkFpk+H//wH8uH48h49elCsWDGWLVtGdHQ0/fv355NPPgGgd+/e3HXXXQQHBzNr1izefPPNFLX0lClT2LZtG1FRUYwfPx4RoUgRO6gpKSmJfv368dVXX6VJMzo6mjJlymgLXil0aIs9F00xxphywBYRaZDKfTfQQUTCjDHVgRARaeIjfO58NWFhEBEBxYpBLowTvRSSkpIoWrRolv0fPnyYoKAg4uLiSEhI8DnRaufOnTRr1ow1a9bQrl27FPeee+45PvjgA0qWLMmqVato1qwZlSpVuuRyKEpeosKeuxOU6gFnjTHfGmM2G2O+MsaUAqqJSBiAiJwCqmYr1unTYdIkGDcOxoyx1926wdKl9v6sWfDVV7aV7o17kZ1q1aBpU2jQAMqUgdBQa8fPBwQGBnL48GF++OEHHA4Hy5Yto3r16sn3e/bsSf369dm4cSNOp5OgoCAASpQo4VPUAa699locDgdt27ZlyZIlABQrVgyAcePGUapUKb788kvat2/PyJEjcTqdhIaG8sknn/DAAw8QHR1NQkJCLpdcUZTLQno2mqwewA1AInCj6/ojYBgQkcpfeDrhRU6cEAkLE4mLE9m9W2T//oyNTqdOec4vXBCZMcPa2Q8csG4rVnhs8amP664TOX9eZM+etPEmJorExGScdi5y5swZ2bVrl9/iGzFihLRp00YAady4cZohmamPJ5980m9pK0pug9rYRXLLxm6MqQasE5H6rutbgdeABkCweEwxv4tIUx/hZciQIcnXwcHBBAcHZz8j+/ZBw4ae65gYKF7cHr16werVkHrpgMaN4b//tSab06dta9+9ZnLdurB5M0ycaN8aXnwRNmyAP/+E3buzn788IiEhgaFDhzJs2DDWrFnDtGnTaNSoET/99BMbNmzA4XBQtGhREhMTadmyJX/++acOl1QKBFeaKSYkJISQkJBk93feeSd3hzsaY1YA/xGRvcaYIYB7LGKEiIzKtPM0N78cpxNcnYx07AheDybH9OoFn30GV1/tv5WG8ohffvmFqKgo7r//fgCqVKnC3Llz09jpFSW/caUJezruuSrsLYEJQFHgIPAYEAB8D9QGjgD3iUikj7C5K+y+WL3ajnv35qOPrOjPm+c7TNmy4HBAbKzH7d134fHHrcAXcC5evEgp19yAW2+9lYEDB3L33XcTFBTE4cOH8zZziuIDFfaCMEHpcjNhgp3h2rQpvPEGuBb24u+/oWVLj7927eB//4PrroNKlaBvX6he3VYEblauTFtR5CYisH9/StOTHzh58iS1a9fG4XCkcI+Kikq301ZR8or8LOx169bl9OnTBAYGUrRoUW655RbGjx+fYrvPrKLC7i+WLYNy5eCmm9L3c/w4eK8EeffddvTO9u3Qs2fu5e3wYYiLsxVSZCSUL+/X6EWEFStW8MEHH7Bw4cJk9z179tCoUaM0/p1OJ8YYHSevXHbys7Dn9dZ4V9SyvVmmc+eMRR2gVi3bco6Lgzp1rAmnQQMr8A0bwq5dnuGV+/dfep6io+2bQb160L27datQwdr4jYGqVWH2bLvkwiVgjCE4OJgFCxZQ3qvSaNy4MV9//TVLly7ln//8Jz/88AMAlSpVYtiwYcTFxV1SuopS2HCLcbFixfjXv/7Fzp07+fPPP6levXoKof7xxx9p1aqV/xPPy4PCMmRp9+60QysbNfKcr1gh0qyZSHS0SA72XZX3309/CKf38cADfitSTEyMLFq0KNNhkoD07dtXROzKmIpyOcjP2uG9bO+FCxfk4YcflkcffVRERJo1ayaLFy9O9tu7d2/56KOP0o0rvXJSoFZ3LOjMng333puxnyJFIDzctrgBkpIg9RDD+Hg7oqdkSfjmG3jzTTh5MqWfTZugdWs7cWvxYo97797w9NO2r8Br4lNOefnll1m6dCmVKlVi5cqVDBw4kHXr1rF69Wpat26dZuOSTZs20apVq+QlD3LC2rVrqVevHvv27aN169bJWxBevHiRkiVLXlJ5lMJBplvjveMf86AMyb4+ZbQ13ujRo/n777+ZNm0aERER1K5dm4MHD1KtWjWfceXZImCXcpCPa90cExoqMn++yJAhIgsXiowYkbZlPWaMXcDsp5/s9bx5dqEzh0Pkr79Ebr7Zul9/fcpw118vsnGjyPbtnvScTpG33/bdgl++3L5N5BJnz54VQDp37pyiBd+lSxdZuXLlJcVZpEiR5PgGDRokAwcOFEDmzJkj06ZNk+jo6BRhRo4cKaNHjxYRkenTp8vXX38t3333nezZs0c+/fRTGT9+vFy4cEEcDofMnz9fduzY4ZdncDk4ffq0vg2lIj9rR926dWX58uUiYjfG+fHHH6VSpUoSFhYmoaGhUr58eYmNjZUvvvhCunbtmmFc6ZUT3Wgjn/Dbb3YFy3btsmZWcR8tWojs2ydy5ozIyZO+496/3/qtX993HNOm2UrjiSdEvBb5FxGRVDtI5ZRPPvlEmjdvnkLgV65cKQkJCfL9999LmzZt5NlnnxWn0ynx8fESEREhIiJJSUly8OBBOXDggEyfPj1Lph/3UaRIEWnXrl2W/ZcqVSrF9dtvv52jsjocjuQVNJ966ikpXbq0tG/fXvbv3y+nT5+Ws2fPSkhIiF+eq4j9Ez/00EMyZswYadu2rQCyZMkS2e+apR0WFua3tAoK+Vk7Uu+gJCJy1VVXyZw5c0REpGvXrjJ16lRp166dfPfddxnGpcJeUEhMFGnSxD7+hx7yLcQVKog8/7zI3XdnP36nU+TTT61N3zvOli3tZ506IsuWiezaJfLGG9Zt82a7tMMlEhsbK/369RNA/vGPfwggRYsWTSGm999/vzz55JPpim+vXr3k0KFDcvr0afn666/F6XTKhg0bsiX4H3/8sTzwwAPSrFmzNPduuOEG6dChQ/J1ixYtZNeuXRIbGyvx8fEyb948OXnypGzfvj3F8scOh0N27Nghu3btSn5Due6663ym/+CDDwog27dvl5deeknWr18vGzdulLCwsOSdtTJjzpw58uGHH8qZM2cyLGu3bt0EkEWLFsmRI0fk999/T47jzJkzGW67VpDJz9qR0dZ4IiLfffedtGjRQsqXLy8XL17MMC4V9oLKyZMihw6JrF9vBfbsWf/Eu2GDyIIF9mueO1fkn//M+M2ge3f/pCuSvLWg23ziPlq1auVTnNyt7iZNmvgUvqSkpDRCtmTJEjl//ryULFlShg8fniJdb+666y4JCgqSOXPmyCeffJIij717906RD/eaOvfcc48AMmbMGImIiJAZM2ZI2bJlU/gtV66cADJy5EiJjIyUiIiILFU6w4YNExGRAwcOyMyZMyU4OFgOHjyYIs//+9//MowjLCwsw/vx8fGyZ88eKVasmHT34/ean8jP2pHe1nhuYmNjpVy5cvLYY49lGpcKu+Ibt9jt3y8ydqzIkSO2Epkwwf4EevTwiPuDD1obf2ioyFtvifzxh9+ycejQIYmPjxdAevbsKRMmTJCpU6fK8OHDJTo6Ws6ePSsxGSzCtnfv3mQ787p165JF/L333ksjjNlh586d0q1bNxk+fLgAUr58+WSBTN0iL1++vLRq1UpatWolSUlJsmHDhhRxLV68WB555BGZP3++zJo1SwC58cYbU1RoFStWTF6czX3ceeedyW83I0aMyFC0T58+LSLW7v7HH38kpwNIUFCQzzC//vprpi3DgkZB144GDRqkMdf4QoVdyT4nTlihd5tkQKRWLZFq1TzXORmemQH5uSNwwYIFsn79eilbtqyMHTtWAClZsqQ0aNBAnn/++WzbssuWLStbtmwRESv6qTuZa9euna6A33rrrbJjxw6ZO3eujB8/Xo4fPy5fffWVz3SOHDkie1wrlv7888/JdnjvY8SIEZf2cPIZBVk7Zs+eLQ0bNsySXxV25dLwNRYfRKZPz+uc5Rn79u2TxMREv8a5bNkyGTlypIwfP14SExNl8eLFAsi8efMEkGeffVYAn2al7LBixQoBUvQnLFy4UI4dOyaRkZF+Kk3eUVC1Izg4WKpVqya//vprlvznRNh1HLuSEvd30bkzLF+e8l58PBQtmn9XtExIsAu1lSzpmfWbjZ2q8hL3+PyoqKgUM36TSUyEgADPSqVZ5MCBA9SvX58ZM2bwwAMPULJkSS5evEjfvn357rvvADhz5gxly5alRIkS/ijKZSM/LyngT3RJAeXScS9RsGwZDBiQ8l7x4lZYuneH336za95Pn24XTnM68ya/YEVv0yabv1Kl7Pr5tWrBAw/YNX0uXLBr7e/cmTKcv0TB6bzkuNyTrnyKOkCNGvDKK/DTTzB3LixaZPcQyIQGDRpgjKFPnz6cOHGCixcvAjB9+nRatmzJ4MGDqVq1Kg899BAPPvggxhiWLl3Kaa+4v/nmG4wxNG3alFD3fgUuEhISOHOJy1gouUB6TfnLdVBAX6euGPbssaNlfJlovI/+/XMn/fPnPTZ+p1MkPFwkMlLk+HF7vn69yCOPZJ4/9zFggEiDBiJVqog0bux7J63scs89IpUr247m+Hg7nNXhsPMO4uLshLKcsGWLLadI+uWpXt3Oi6hQwQ5hzaSDNDo6WqZNmybFixeXESNGSNOmTX3a4wEZPHiw1KxZM4VbYGCgnHLtYLZ///5k93HjxsmPP/6Ys3L6YO3atZlOILtStCO9cqI2duWScTjstoG7d4vMmSPSubPInXeK1KjhEZmWLUU6dBDZuvXSh2wuXCiyZImNd+BAke+/F3nzTXvdvLlvkVu4UOTLL0VWrrT57NUra2L/559ZW8PH6RT5+28rtr/8YrdZvO++lHHdcIP9fPVV+zl2rP18+22Rjz8Wue02O7TVmyFDbCXgzeefe+Js0SJtngcPTr88vXp54jl+XCQqKtPH/eWXX2Y6xPLYsWNStWpVqVOnjgBSq1atNH42bNgga9askZiYmEzt+KmHtU6ePFlGjx4t9957b3J8y5cvl3ivCXRHjhyRn3/+WURU2FXYldxjzx7f4lK7thXZ7OJ0ioSEZCzEAQGec/dCa//5j29hDg31jN9/912RO+4Q2bSMwnOyAAAgAElEQVTJCt6XX6aN+3//swup7dgh0qWLnSksIrJ6tUe0Ux/vvGOF3vvNoUIF+9m4cVr/d91lK6HGjUVKlLBuQ4bYz9atbVoZlf/vv21Zv/5a5IsvbKs9tZ9FizwV4223ZfnxL168WKZOnSqrVq2SwMBA6dKlS/IMYRE7ZNVbyN3j6fv3758s+BUrVpTq1asLICVKlJD+/fvL4sWLZcOGDTJkyJAUI4F69eoljzzyiHTv3j3DSiX1ceHCBRV2FXYlV3FvPt6tW1qB+f572yL+179EKlYUCQ62onThgp00tXq13YR85kwbxwsveMI++qiIMVZk33svbdwLFtgwX31lN0PPiKgo38L//vsin30m0qaNyMsvp03jxhvTF9jISDvm3ztedwv+88898wS++ELkhx8yFuv0js8+Exk61Mb13Xeuv2wqHA5bSU2bZvPUvn3aeCZNSrkJfBa4cOGCz7HvBw8elM8//zx5Vu6RI0ckLi5ODhw4IPfff7/cfvvtyRO8snP069dP2rZtm2yCCQ8Pl6VLl0rt2rWlZMmSAqQZ/38loMKu5C1xcSIRESL9+tk1a9Jr4b7yim+7eM2aHhFKvX6Nw2HvVapkTS2NGqW/bs6lcPPNttXsK9/du9s3AKfTU5mlJj7eY/pwOq0pxn195oxtqaeunO6/3557P5NrrvFMLHPjdIocPpx5GUJDRbZtS5v/V1+19v+kpLRx5xJJSUmydu1a6dmzp/zyyy/icDjk2LFjyfcPHjwob775piQlJWU5zvXr10vXrl1V2FXYlTxj4kS73s2wYfbnVru2b9G85Rbbqfncc+nHdeiQ3ydLpcHhsBVUv372/P33RY4d82+6e/eKuGaPioinUzg83FYs/krr1Cn7bB9/XKRPH3veoYOtQAcO9Pg7cMCmnR6zZonUrSsyfHhae/2FCzZ8HpCftSMoKEhKliwpZcuWlUqVKkn37t3luLsjPJvkRNj9tZn1YSAKcAKJInKTMaYiMAsIAg5jN7OO8hFW/JEHpQBw8aIdV+4eW37unF2T/uBBuzPU9u12S8KgoLzNZ2Fkzhz4179SuhUpAnfdBfPn2z17V62yQ13XrbPr+DscMGwYTJ6cMlx4OJQoAfv2gXvnn02boEoVu5vYZSI/j2MvLFvjOYFgEWktIu495V4DlolIY2A58Lqf0lIKKiVL2g1Ftm+3W/i5NxqpX98KSosWKuq5xT332PH227bBnXdatzfftJWtMVbUwb4/tWkDdevarR69Rd29oUrlylC6NPTo4bl3ww32u9u6FfbuhTVr7Abx+/blLL8REXb+QQHGLcbeW+OdPHmSsmXLUq5cOcqVK0fp0qUJCAjwe9qBmXvJEoa0lcTdQAfX+WQgBCv2ypVOs2Z5nYMrE2OgeXM7uSk1zz9vW+jjx6d0Dw6GmTPBvbtPeLh9u4qOtvv7fvihnRg2ciRMnWp39ErNDTfYyuTWW+2bQGSkrWACA6FvX/uWBvDQQ/Zz61Zb+V91FRw9at8OCjCxsbHMmjWLtm3bUqNGDWJiYpLvPfjgg9mOz+l0ssjXd+iFv0wxB4FIwAF8KSITjDHnRKSil58IEankI6yaYhQlvzBunDWRPfusFdQiRdIKq4hdvqF4cXsdG2vfxk6cgE6d7NIHAJ9/Dm+8YU07OaVSJfjuO1uZDBtmW/FNmsB772VuivHX0hc50KeMtsZzM2rUKGbPns3q1asp7n6WPkhdzoCAAJyumd7pmWL81QFaw/V5FbAF+D8gIpWf8HTC5qhDQVGUfEpsrO2AFrEd0OvX287bdevs0NU5c+zWjr/9ZofBujvQx461k9B27bIjd2bNEuna1Xdn+4QJ+brzNKOt8UREFi1aJDVr1pTQ0NBM43KX0+FwyJYtW1IP98y9ztNUtcsQ4DzwJNbuHmaMqQ78LiJNffiXIUOGJF8HBwcTHBzs1zwpipKP8bWZuzfr1kFoqLXpFy9uW/HnzmHw2LHzG/Xq1WPixIl06tQp2a1q1aqMHz+eZs2a0aFDB3766Sfatm2baVzGGBYvXkzXrl2T3YYMGcI777yTbov9koXdGFMKKCIi540xpYGlwDvAbdhW+yhjzCCgooiksbGrKUZRlGwhAt9/j+nTp8AI+7x587j33nvZtGkT9913H6+88gpPPPFEluIyPkxKIpLhqBh/CHs94Cfsq0Eg8J2IvGeMqQR8D9QGjmCHO0b6CK/CrihKtsnvwx1Pnz5NQEAAxhiCgoIYPHgwNWrUoFOnTpQuXRrwCHR0dHS6cRljGD16NAMGDODYsWMkJCTQqFGj3BX2S0WFXVGUnJCfhd2fpCnnyZMwezbmv/9NV9j9NdxRURRFyU3CwqBYMbj66ky96kYbiqIo+Z0BA+wcgEquEeP162foXU0xiqIUSK4oU0xqx0w6T7XFriiKkt8ZNswuCbFnj12XJxO0xa4oSoHkimqxHztm9/FN7a6jYhRFKUxcUcKeR6s7KoqiKPkEFXZFUZRChgq7oihKIUOFXVEUxc/UrVuXUqVKUa5cOSpXrkyPHj0IDQ29bOmrsCuKovgZYwwLFy4kOjqakydPUrVqVV544YXLlr4Ku6IoSi7gHsnivTXe5UKFXVEUJRfx3hrvcqGLgCmKUijxtY55TsjpWPlevXql2RrvcqEtdkVRCiXpbRuX3SOnzJs3j4iICOLj4xk7dizt27fn9OnTfixh+qiwK4qi5ALuSsEYQ+/evQkICGD16tWXJW0VdkVRlFxm3rx5REZG0rRpmm2fcwW1sSuKouQCPXr0SLE13pQpUy6bsOsiYIqiFEh0EbDLsAiYMaaIMWazMeZn13VFY8xSY8weY8wSY0x5f6WlKIqipI8/bez9Ae8R+K8By0SkMbAceN2PaSmKoijp4BdhN8bUAroBE7yc7wYmu84nA738kZaiKIqSMf5qsX8EDIQUW/NVE5EwABE5BVT1U1qKoihKBlyysBtj7gLCRGQrkNFUr8Lfy6EoipIP8Mdwx3ZAT2NMN6AkUNYYMxU4ZYypJiJhxpjqQLpTroYOHZp8HhwcTHBwsB+ypSiKUngICQkhJCQkS379OtzRGNMBeFlEehpjRgPhIjLKGDMIqCgir/kIo8MdFUXJNnXr1uXIkSN5nY1cJygoiMOHD6dxz2i4Y25OUHoP+N4Y8zhwBLgvF9NSFOUKw5fYKRadoKQoilIAuSwTlBRFUZT8gQq7oihKIUOFXVEUpZChwq4oilLIUGFXFEUpZKiwK4qiFDJU2BVFUQoZKuyKoiiFDBV2RVGUQoYKu6IoSiFDhV1RFKWQocKuKIpSyFBhVxRFKWSosCuKohQyVNgVRVEKGSrsiqIohQwVdkVRlEKGCruiKEohQ4VdURSlkHHJwm6MKW6M+cMYs8UYs80YM8TlXtEYs9QYs8cYs8QYU/7Ss6soiqJkhl82szbGlBKRWGNMALAG+C9wDxAuIqONMYOAiiLymo+wupm1oihKNsn1zaxFJNZ1WhwIBAS4G5jscp8M9PJHWoqiKErG+EXYjTFFjDFbgFPAryKyEagmImEAInIKqOqPtBRFUZSMCfRHJCLiBFobY8oBPxljmmFb7Sm8pRd+6NChyefBwcEEBwf7I1uKoiiFhpCQEEJCQrLk1y829hQRGvMWEAs8CQSLSJgxpjrwu4g09eFfbeyKoijZJFdt7MaYKu4RL8aYksDtwC7gZ+BRl7dHgHmXmpaiKIqSOZfcYjfGtMB2jhZxHbNEZLgxphLwPVAbOALcJyKRPsJri11RFCWbZNRi97spJruosCuKomSfXB/uqCiKouQfVNgVRVEKGSrsiqIohQwVdkVRlEKGCruiKEohQ4VdURSlkKHCriiKUshQYVcURSlkqLAriqIUMlTYFUVRChn5RtgjIiA01J47HJCUlLf5URRFKaj4ZT32S6VPH5g1y563bQvr1tnzp56CQ4fgscegaFGoWBFuuy3v8qkoilIQyBeLgIFQvTqcOgV16sCNN8KPP/r2f/o0XHVVxnHu2wfXXAPGtTxOTAyULg1Fcvh+sn493HwzOJ3www9w9CjcdBN07GjvN20KAwdC585Qu3bO0lAURckO+X51x7g4oXhxiIuDYsUgNhYOHICzZ+HWW2HiROjXz/qvXt2aaZYvh5o1oVIl+PlnCAmBd96Bv/+2Yf73P6hRAxo2hPbtrduqVVnPV1ISTJhg3xL69IFWreCBB6yAZ0RgoA17yy3w+++weTNs22bfPv74w1YIiqIol0q+F/as5CEsDObNg6ef9rgFBsLrr1vhP3HCno8cmTJc1aq2le/m0CHbqg4IsNcJCXDyJCxaZN2vuQYef9xjDkpNnz7QrBm89RY88ggMGQIffwyffgqDBkH58rZSmjjR+q9WzeYd4PPP4d//hi++gPr1oW/fLD4kL5zOnL95KIpSeMhI2BGRPD1sFrLGqVMiYD8nTrTnvo6rrxZZsECkbl17nZQkUqFCSj+VKok8+2zasEWK2M/77hP58097vm6dyM6dItHRnrzExaXM28WLKa8jIkTGjxepXNnG0bVr2rTmz7flaNhQ5KOP0pY3PFzkH/+wflu3Fvn6a0/Y228XiY/3PBcRkZgYkbFjRWJjs/xIFUUpoLi006euFpgWuxvvFuu8efDTT/DPf8Jvv0FUFJQrB/XqwUsvwZo1sHSpNdHExNjWesuW6cf98svWlv7EE/DVV7Z17nB4Wvc5weGw+U1Ksvm4/nro3du+XYwaldLvpEnw55/WdBQZac03YM03GzZ4/LnfAu66C7p3h2eftW8Zq1bZ/oXx4+Ghh6BUqczzl5hoO6YVRSlYFApTjL84dcravTt0sJWBMVY0jx6FyZMvWzYAOHMG/vEPmDEDpkyxgpyakBCb1zNnYPZsWzHcfDNs3Wo7mR2OlP47drS2fbDmpJ07bd9AQgKUKGHFv1Mne/+tt6wJ6brrbGd1Zp3SiqLkH1TYCwjDh9vRO0FBMG0avP12xm8YYFvoBw9ChQpw/DjccIN9Y/Hmq688rX+A/v1tJ/Qnn9iKDmxH80cf2T4ARVHyP7kq7MaYWsAUoBrgBL4WkU+NMRWBWUAQcBi7mXWUj/Aq7H4mNBTOn4fixe3oIHdHri+6d7cdz5s3Q5UqtqKoUOHy5VVRlJyR23ueJgEDRKQZ0BboZ4xpArwGLBORxsBy4HU/pKVkgZo1oXFjqFvX9heAndm7ZYsdsTN8uKel//PP1q4fF2db8RUr2pZ8VunQAQYPtn0IIrBkie0HURQl7/C7KcYYMxf4zHV0EJEwY0x1IEREmvjwry32fIIILF4Mjz5qh3K2b2/NQvXqQZky1o/DAd99B6tX23tvvpk2ni++sBWK02nfGrxxOOyEr1WrYMAAO2/Bzf79Nq2AAFvRlCiRa0VVlALPZRvuCNTFml3KAOdS3YtIJ4xfhv4o/uOBB1IOy3zqKZGlS0UOHhS5666U9yZOFDl61A4x7dVL5IsvUt7v188Ov9y3T6RoUZF77vHce+wxOxT11CmRb76xbgMHiixfLlKzpsj69Xn9JBQl/8LlGO5ojCkDhADvisg8Y0yEiFTyuh8uIpV9hJMhQ4YkXwcHBxMcHOyXPCk55/x5a2Jp1AheeMHjXqqUXVbhzjvtDOHSpdOG/ftvmDvXTt7yxSOP2CGbo0fbNEaMsO5vvw3Dhnn8DRgAXbvaPoB27ezkMUW5UgkJCSEkJCT5+p133sndUTHGmEBgAfCLiHzictsFBIvHFPO7iDT1EVb8VbkouUPXrnDkiBXiMmU8a+RkhYMH7bDK6dNtHLVqeeYhXHedXW4B7Nj+OXPs8M5z52zF8sgjKeOaOVNH7SiKm1wf7miMmQKcFZEBXm6jsOaXUcaYQUBFEXnNR1gV9nxOXJw1npQs6d94HQ6YPx969PA9CWzPHhg3zk4u+/Zb69a0qbXPV07z7qcoVxa5PdyxHbAS2AaI6xgMbAC+B2oDR7DDHSN9hFdhVzLE6bSduhs22Nm7YGcU33573uZLUfISnaCkFBqmTLHLRURG2kXUJk/WRdGUK5PcHseuKJeNhx+G8HDbMTttGtx9t10uITuIwB13QIsWdkkJ9yYvbr7+2g7JzAk6hl/JD2iLXSmwjBtn1+mfMMEugmZ8tF2GD7fLMhw7ZsfXf/AB9OoFFy+m9LdvHzRoYO33HTrYdXO8l3tOjXtxN2NsRbFsmV2Y7aGHrLj7ykte4f575ac8KZeOmmKUQsvChXb0TOXKsHZtyk7Va6+FXbsyDi8C999v1/Y/edIuDOfNxx9bW/7+/dCzpxXt+Hg7uiciwq6x07q1Xc/fTcmSduG1rVvt54sv+q+8YEcXVavmewKXiM1XVBT8+qv9HDTIHsOHX9pKpUr+otCsx64oqYmNtRObqlQRadZMZO9eu27+ggXWPSDAfs6ebT/r1ROZNUvkyBE7OUrErmHvPalq4UKRefNSuoHI/fendfPeA+D4cd/3kpJEQkNFJkwQ+fZbkXLlPGvmR0XZz+3bPWv6b98u4nSmLeuJEyIhIZ54N28W+f13uy7/r7+KREaKPP542vRvu02S1/AvLCQliTz6qMjzz+d1TvxLYqJI6dL2MzPIYIKSCrtS4Dl0SGTHjrSCdtddIqdPi5w/b/2tWWM3L0lNXJzI6tUi330nsn+/R1QdDpH337dxNW4s0qaNSPXqIvXri/z0k52JO2CAyNq1VnRF7GYnf/xhBfvwYZGKFSXFBi7uY9IkOxsXPJVI//42TRBZskTk3DmRhx+2ZUhIEHnlFd8Vx9SpKa8HDhR57z2Rl16ym7jExHjuLV16Wb4Sv/D33yKLFol06iTy88/WLSxMZOZMkXHjPGXq29d+13/8Yb8X94Y4ERH2O3NvSJPfcTjsLG+w35/DkbF/FXbliuCXX0Seecb+qr/5RuTCBf/EGxOT87BjxngE6NFHbcv+o4/sdcmSdievpk3t9bXXevx26mT9pveG4HSmvC5Z0nPurshSM26cyC23+H4byG/MnJm2zJ9+6nl27p3NBg70/Xw2bxZ58klPJel+M/Jm4UK7HEZ2ePVVu5OZv4mPT5n/SpVEXnwx4zAq7IqSRzid1gyzerVHUC9e9PyB9+71bOHoPq66ynNuTMp7Fy7YtxMRa256913r/vvvIjfdJHLddennJSLCE8+cOfYtQMSKm7sS3LzZtwheLk6dsoJdrpxIiRLWTLZvX0oz2FtvWdOTm9On7VvbzJm2ck/91uY+T71lpNu9d2/bOnY6RUaNso0D7/tt24p8/LHHrX59/5f711896SUkiBw7ZsU99RacKfOvwq4o+YqICI+Y/vmnFaW337YVwOLF9p959qwVrWLFRDZtEpkxw3dc2XmjWLnSU5GUKZPSZt+li8d95sxLL2NWuf12kTvvtIJavLjNw5NPprQznzsn8uCDWWstnz0r8sMPtsJKSPDsN3zvvSLTp9u3lho1fLf03YdIWje3mQxsPP4gMdGa99wVyLlznnvXXCOyZ0/6YVXYFaUAERtrxT23iImxLX23oIBt6YNIixYeN+/N2/3J+fMiu3fbPoj58z3plSwp8vrrti8kIsK/aW7enFaoJ060lcDTT6e9V6qU/XzlFVvh1axpbfnefs6evbQ8HT8uMnKkJ741a1Lev/VWW/Gmhwq7oig+2bPH87p/332e1n+XLiKTJ2cvrvBwa8rIjNSjkNz28ty2/Z85I/L999bMsXGjx93ptCOH/vrLXt98s83TggUePz17WrehQ61tvnp1kRUrLi0/b75p4+zc2XYUp2bIEHt/wwbf4VXYFUXJFt9+a9Whb1/bMh00yA4dfemllC35LVusiWLkSJE6dWyY336znZzeOJ22he5+S2jTxq7V/847HkHNL3TsKOJLliZN8rTS//Uv+3ZzKSNu+va1bwLe/QXeJCTYCva553zfV2FXFCVbOJ0irVunbFV362bnCjz5pB1r/+mnaVve3kdcnBWlp57ydAjffLMV923b8rqE6bN/f+at8fvus+V5/33PUNeMSEhI2Xl78aK187s7wtNjzhyRwECbJzdly9phqyrsiqJkmw0bbGdl27aeVnpYmEi1ah7x/vBDaxtv2tS2PHfvtu7efryPZcvytkz+wt2qdx+//JK+36Qkj79HH7WV5vz51oaeGQcP2nBvvGGvT53yTjd9YdclBRRFyRa7d8M338CoUXb9mfPnrcyULevxc+aM3fXqppvsDllLl8KTT+Zdnv3N6tXwxx+27EOHWjeHw+4c9tlncOONdqmKHj0gNDRt+N69oUsXeOaZzNMaMcLuSTBypF3L6MUXYfNmAF0rRlEUJVf4/Xfo3NluDPPeezBxYvp+S5b0LEC3axc0aZJ5/BMmwLp1dtXRgAC7dtGvv0JGwq7L9iqKolwCHTvCo49Cw4YeUd+40X5Wr25b92vW2BVAIyPh+eftvYYNsxZ/1ap2pdHPPrPXAwfaN4WM0Ba7oijKJRIebk0zK1bA669DhQp2E5hrrrEmqdREREClSlmLe8MGuPlmez5okH0rAF22V1EUpcAiYvcSaN0a2rb1uKuwK4qiFDJyfWs8Y8xEY0yYMeZvL7eKxpilxpg9xpglxpjy/khLURRFyRh/dZ5+C9yRyu01YJmINAaWA6/7KS1FURQlA/wi7CKyGjiXyvluYLLrfDLQyx9pKYqiKBmTm8Mdq4pIGICInAKq5mJaiqIoiovAy5hWuj2kQ91Tt4Dg4GCCg4MvQ3YURVEKDiEhIYSEhGTJr99GxRhjgoD5InKd63oXECwiYcaY6sDvItLURzgdFaMoipJNcn1UjDsd1+HmZ+BR1/kjwDw/pqUoiqKkg19a7MaY6UAwUBkIA4YAc4EfgNrAEeA+EYn0EVZb7IqiKNlEJygpiqIUMi6XKUZRFEXJB6iwK4qiFDJU2BVFUQoZKuyKoiiFDBV2RVGUQoYKu6IoSiFDhV1RFKWQocKuKIpSyFBhVxRFKWSosCuKohQyVNgVRVEKGSrsiqIohQwVdkVRlEKGCruiKEohQ4VdURSlkKHCriiKUshQYVcURSlkqLAriqIUMlTYFUVRChm5LuzGmK7GmN3GmL3GmEG5nZ6iKMqVTq5uZm2MKQLsBW4DTgAbgT4istvLj25mrSiKkk3ycjPrm4B9InJERBKBmcDduZymoijKFU1uC3tN4JjX9XGXm6IoipJLBOZ1BgCGDh2afB4cHExwcHCe5UVRFCU/EhISQkhISJb85raNvQ0wVES6uq5fA0RERnn5URu7oihKNslLG/tG4BpjTJAxphjQB/g5l9NUFEW5oslVU4yIOIwxzwNLsZXIRBHZlZtpKoqiXOnkqikmSxlQU4yiKEoK1h5byy/7fuHfzf9NjTI1qFyqcho/GZliVNgVRVHyESJCkWEeK3nFEhWJGBSRxl9e2tgVRbnMhMeGM2PbDFYcXsG4jeM4d/FcXmfpknCKM0/SjYqLIjo+OoXbuYvncDgduZruX2F/Ua9CPT64/QMgZfk3n9xM8f8VJ7PGsAq7ohQgft7zM1tObqHMiDIMXzk8zf0kZxJV3q9C3x/7Ejw5mH6L+lFpdCVeX/Y6m09uzoMcXxqj14ym1phaKdyi4qJSXIsIW09tTRZhh9PBPd/fQ88ZPRmxakSOK4brv7qe26bclsKt0uhKjF4zOkfxZQWH00HrL1tz5zV38syNz7Dg/gUp7n+75VsSHAmcPH8yw3jyxTh2Jf8RGh3K5L8mM/j/Bud1VhQX+yP2c/dMz8Tt3w//zhvt3+Bs7FnaTmzLK21f4XDk4TThejXpxXtr3uO9Ne/hfNuJMT7f3vMVn6z/hI0nNvLdtu8A2Bu+lwATwDVjrwFg9WOr+XbrtxyPPs6KIyuIS4oD4OaaN7MhdAOCbdEu3r+YW2rfQnDd4OS4fz3wK9XKVOO6atcRdj6MUWtG8f7t7xNQJICjUUc5d/EcLau35OC5g0THR/PS4pc4E3uGF9u8CMDg5YOJSYhheKfhfn2WU/6awvJDywF4o/0blC5Wmm4NuxEVH8U3W77hoese4rONnwHw16m/MoxLbewFDBFhb/heGldpnOy2/fR2ml3VLEc/sgV7F9C6emtqlrMTgpOcSQQWCWTU6lG89ttryJDC8d3M3zOf6mWq84+a/0h2u5BwgYAiAZQILJGHOcuYveF7mbR1Em93eJtJWycxas0oziecp1LJSuwN3+szzOfdPqdz/c7UKFODMsXKYIxh0b5F9JzRk30v7KNexXqXuRRZ40LCBbaf3k6d8nW4eszVNK3SlD7N+3Ay5iR1ytch7EIYx6KPcSLmBOuPrweg6zVd6VyvM02qNOHdle/yR+gfAPz60K/cVu82Bv46kE0nN9H/5v6sO7aOo9FHmbl9Jh2COhBUIYiLiRf5YecPlC9eng+7fMjMHTNZdnAZu/vtpsnnTdLk8ZOun3A48jAfrf+ITvU6MbTDUKqVqUajyo0uqezPLXyOL/78Ivna+3/33ur32BC6gUdbPcrdM+/mqlJX8XaHt3nh5he08zSvcJfNHzV7VFwUQ0KG8Mkfn/D8P55nT/geXmzzIndNvwuAbc9uI8mZRHR8NGM3jGVIhyE0qtyIYgHFAPuaN3L1SF5u+zJFA4qy9MDS5LB3NbyLfRH72Bu+l0aVG9G9YXfGrB+T/ANbdnAZtcvVplLJSlxV+ioATp0/RUx8DOVLlOehnx7itnq3cVPNm1K0jgD+DvsbEaFl9ZaX/AxyinnH0D6oPSseXcG+8H0ciz7Gf+b/h3LFy7Hl6S2XLR+h0aF8tekrhgYPTfGbmL5tOnvD9zI0eCg7z+xkx+kd3Df7vjThX7z5RT7q+hHnE87T5LMmhMaEpvETOSiS8iXKp3HvOLkjt9S6heG3pTXh5BWf/vEp/Rf3T+MeXDeY3x/5HYBVR1bRflJ7AI69dIzqZaqz8shK6laoS/2K9VOEExEi4yKpWEN5H0gAABShSURBVLIiAOuOraPLtC6cTzif7CewSCBJzqTk65G3jeT1315Pk4eHWz7MlL+mcEeDO1h+aDmJzsTkN56u07qy5MCSZL+hA0K5uuzVmZb3QMQB6lWsRxFTBBFh2cFlNKnShDof16F88fJExUfRu0lvfvz3j8lhNoZu5JmFz7D55Ga6XtOVW2vfSsTFCMZ0HaPCfrnZfno7n/7xKb/s/4Xj0ceJeyOO4oHFffoVEeId8SQ6EilbvGyKe05xkuBI4Oc9P/Pv2f/OUV7eav8WDqeDEatHANDvH/34fOPn6fpvVLlRcmvwvzf9l6AKQby89OXk+x/d8RE/7PyBtcfWAhBUPogjUUeS71971bUcjz5OUPkg2tVux5xdc4iKj6JF1RYM6ziMbg27ARCbGEvJwJJZrvT+PPEnLau1pGhAUQA2ndhEq+qteGzeYyw5sITTF06z4P4FXHvVtew8s5NfD/7KLbVv4fdDvzN+03gA6pSvw9Gooyni/euZvzhz4Qwd63WkiMlZt5PD6SCgSECm/ryFbOmDS/nzxJ8MXu4xd+15fg9dpnZJfp6VSlbiidZP8P7a9/n4jo95uOXDyaIF9ncWWCSQvnP68kjLR+jfJq1Iull2cBm3T72dcd3G8ew/ns1ROQHCztuW841X30jI4RCaXdUsubJfd2wdbWq18fmdJjoSk7+7yLhIVh1ZRc+ZPX2mcaj/IepWqAvY/0C/hf2459p76Fy/c47yfPDcQc5dPEfrGq0xGO794V7uvOZOAJ64/gkcTgeB7wam+H2EvRLGgr0L6NWkF6fOn+LvsL/p07wPABM2T2D0mtHsi9hHlVJV+KbnN/Ro3CPd9Lee2krLai0pMqwIzas2p32d9jSv2pznFj1H21ptaVG1BV/2+BKweuD9/MJjw6nzcR1EhNMDT7PpxCaCJwfDUFTYAebunsukrZOY22dulvxntbV9MfEi5xPOUyKwBENChtC9UffkTpeqpatSIrAENcvW5OGWD7P77G7qVqhL48qNSXAkMHrtaE7EnOBw5GFaV2/N4gcXU7V0VSIuRjBj2wye/+V5Hm/1ON9s/QaAZ298ljsa3EGvWb34vNvnBJUPomrpqvy0+ydGrh4JQMtqLRkaPJRJWyex9thazsSe8ZnvV295lUG3DuJEzAl6zezFTTVvokaZGnx4x4dUHFWRyLjIZL/3N7+f5lWbc+jcISZsmUCpoqVoXrU5cUlx/B32NydfPsnRqKPM3T2XsPNhyfltWKkh+yL20bxqc7af3k7poqXp3bQ3ozuP5uoxV/NSm5dYdXQVax5fk9z5NW7jOF646YVkAQs7H8aqo6u494d7+bDLh+wN38ue8D2EHA7xWa6aZWumacleXfZqrq9xPQv22s6ouxvfTfdG3Zm1YxbLDi5L9vfXM39xXbXrAJizcw7/bPrPDL//o1FH+d/K//H15q/Z1W8XRYsU5d4f7sUpTooHFmdD6AYA7mhwB6/c8gq3T709xTOdsX1G8vUDLR4g7EIYq4+uZkyXMaw8upJv7/6WEoElOHfxXApBzwkiQodJHVh1dBXbnt3G5pOb6dWkF+WKl2PGthm0qdWG9cfX06BSA06dP8XpC6dpVb0VdcrXoWrpqogIK46soOPkjgAsf3g5naZ04sHrHuSBFg9wNOooTy94mpn3WHNGp3qdOBp1lDrl6xBYJJD7Zt/HMzc8Q6mipRizfkxyvp6+4WmevuFpAosEEpMQw4+7fuSDLh9cUllzwomYEzicDuId8RyLOkbHeh0z9C8ibDq5iR92/ECZYmV4q8NbAByPPs6es3uoV7EeG0M3svXUVt5b8x7LHlpG56m+K6YzA89QpVSVdNMpMqwINcvW5PiA4wA0+LQBB/sfLNzCHpsYS6mipXzec9d++yP28+r/t3fv4VHVZwLHv28gQEiQECKES0AREKpUbl6IXLSCMYoaXRGsXUu0uLqKWqkoUlu2daHKWrA+LN4QsLhYvBQERBEVIYoGwRQsBlCQoAjKRQkQQ8i8+8ckY0KSIQPHM/NL38/zzGPmnInz9XhycuZcfnljLH8v+DvF44vZc2hP6LhyxVnzskAZY98YS2bnTC7pfAlTVk3h7qV38/K1L3NV96so2F3ArgO7GNhxIDsP7KTtn9uy+57djFk6htn/mF3lfePj4in5bQkiwqJNi7h8bu2/zQG23bWNXk/0Ym/xXu7vf39o77rCo5c8yk29biKxUSIAe4v3kpKQUuU1D7/7MP3a96N/h/6hjVFuYS45C3KYdNEkhr0wLPTa8QPGM/b8sZzU+KRam7Z/t50OUzuwYuQKzm1/buiQzuR3JzPktCH0TOtZ6/eWBcqIkzj2l+ynYHcBXVt25aF3H+Khdx+q9trkJsl0T+3Oqi9WhaZldc7iytOvZMSZIxg6dyi5hbm1vtfEn01k3IBxvL31bW579TY+2V315ubFP19MVucsRIRxy8YxsONAsroE99Z2FO2g3Z/bsfue3YxeMpq5H8/lvvPvIy0pjbtev4uJP5vIzX1upkVCCwIaIO/LPDLSM4DgpWd9nuxTaxfAgA4DWFm4ssq0+Lh45lw9h+EvDicjPYPXrn+NZo2bsfSzpWTOyeSGs25gdvbsWv6NJ0ZVafxgY0oDpaFps7Nn88v5v6Rv2758uONDIPhJYW9x8NrpXmm9SGqUxMrClSQ3SebWvreGdiKu73F96ARn5e8TJHQCszZDOg1h4XULa/0k64pFmxZx52t3ck/GPbRObM3V864GIKlRUpVDQGe3PZvVO1YD0D21O5d3vZw4ieP01NMZ2XNk2PeQ/xLuOOcOHs16FIDMOZks/fel9XPD/v2R7ykLlJE0KYnv7vuOgAbYX7KfZVuW0bF5R5ZtWcaST5dw4SkXMvWDqQCkNk2lW2o3cgtz6ZLShdvOvo3l25Yzv+CHvfiUhBRmZ88ObYzbNWvH/BHz6f9Mf0rKSph+2XTmF8yvcoytwns3vkfB7gL6d+hPl5ZdQtPX7VrH1n1bGdhxIBv3bGTdrnV8/PXH3NTrJg6VHqJfej9UlVn5s7jxlRu5seeNbP12K+1Pas/wM4ZzWdfLjmsZVbZ+13oaNWhU5cTrsZQcKfHsB09VWb1jNe2ateOtrW8xtOtQig4XsXDjQm5fcnvodRMGTWDCOxOqff+o3qN4au1TLBixgPvfvJ+8UXkUlxZXuSvvSOAI01dPp0/bPiQ1SgrtfdfFtLxpVToqZHfLZn7BfG7pcwuPr3mcWVfO4rz25zH8xeEUHS7i09Gf8pulvwnthaYkpHBN92tISUhh4kUTGblgJM/+41leuvYl2p/Unk4tOtG8cXOmvj+VQacM4px254Teq7i0mIZxDUOHLH4MAQ3wwFsPkNgokfFvja82P6tzFm2btWXGRzOqzZtz1Ryu63EdXx/8mhXbVjDsJ8P49vtvmZk/k6KSItZ8tYaFmxYS+F2A0kApM9bOIHd7Lr3SejGq9yjyd+az88BOBp0yiMT4xGqHHl2kqnSb1o1NezaR3CS5yifdCp1adGLLvi1cfNrFPDH0idBhprrac2gPyU2SQ4f77lhyB49d+lj92LC/uOFFMtIz6DejH4t/vpge03uQ0zOHmfkzefOGNxn2wrDQXkZNcnrmkH5SOn9Y8Yca5//ip78gNSE19EsA4PHLHueWxbeEng/tOjT0cR6gf4f+5BbmUnhXIenN0+v03xFOWaCMNV+tqfLDXt8VlRQx/cPp5PTMIbVpKjsP7OS59c8xuNNgHln1CINPHczizYv5S9ZfSGiYUOOJQa+UBcoY8dII7j7vbho1aETfp/rW+LrE+EQOlh4k/z/yOSvtLHYe2MnhssOUHCkhuUly6JhzhTU71tC7Te+YvNRwzOtjSG6SzIR3JrB59ObQCclV21cx5f0pPHn5kzSNb8rBwwePeTjowOEDfHPwm5i98ubHkjEjo8onTghekDB5yGS6n9wdCO515/TM4Zkrnznh91NV4uLi3N2w7yvexzMfPcPk9yaz6+Cu0PRf9foVT3/0dLXXr8xZyanJpzJn3RwGdBxAyZES8r7MY2jXoZzR6gwAPv/2cw6XHSYtKY33v3ifzDmZlD5QSsO4hqgqG77ZwNT3p5LdLZvMzpms/WotTRo2oVOLTuwo2sFnez9jcKfBNIhrcNwn24wbFhQsIPtv2RwYd4D4BvE0kAY8suoR7l12L+tuWUeP1j2inWhiwKJNi1i5bSUPv/cwF5xyAVd0vYJf9/t1ldds+3YbLRJahD38GYmYHyvmsQ8eY/SS0Uy6aBJdUrqQlpTGNS9cwx8v/COjFo6q9j0VJ+QqzP23udy6+FZaJbZi4+0bI27Yc2hPjYPsGKOqbNm3hdNSTgtN21G0gwdXPMi0S6fF5B64iZ7cwlx6t+ld6zk/L8X8hp0J1adXXHZ0ctOTee7q5zhUeoiDpQe5/uXryUjP4ObeN5PePJ0zW51Jq8RWFJcWU3ykuNoJRWOMqY/CbdhjZkiB0gdKmffPeTSQBvx13V+ZeNFEGjdoXO1EX0AD9GjVo9rNLgnxCSTEJ/iZbIwxMSkm9tjX71rPma3OjGqHMca4JOYPxUS7wRhjXGPjsRtjzL+QE9qwi8g1IvKxiJSJSO+j5o0Tkc0i8omIXHximcYYY+rqRPfY1wNXAe9Unigi3YFrge5AFvC/4vh1YcuXL492Qp1Yp7es0zsuNII7neGc0IZdVTeq6mbg6I32lcDzqnpEVT8HNgNO30rpyv9s6/SWdXrHhUZwpzOcH+sYeztge6XnX5ZPM8YY8yM75nXsIvIG0LryJECB8aq68McKM8YYc3w8udxRRN4Gxqjq2vLn9wGqqg+VP38N+L2qflDD99q1jsYYcxz8uPO08hu8AjwnIlMIHoLpDORFEmaMMeb4nOjljtkish04D1gkIksAVHUDMA/YALwK/KfdhWSMMf6I+p2nxhhjvGV3nhpjTD1jG3ZjjKlnbMNujDH1jK8bdhFJE5HpIjJNRFqKyAQRWS8i80SkjZ8t4Vint1zodKERrNNrrnRGyu899lkEr5TZDrwNFAOXAiuBx31uCWcW1umlWcR+5yxivxGs02uzcKMzMqrq2wP4qNLXhUfNy/ezxTqt07VG6/zX7Yz04fcee+X3ezbMvGizTm+50OlCI1in11zpjIjf4QtEJAlAVX9bMVFEOgObfG4Jxzq95UKnC41gnV5zpTMidoOSMcbUM16OFVMnItKN4HjtFcP4fgm8oqqf+N0SjnV6y4VOFxrBOr3mSmck/L7c8V7geYIDhuWVPwSYWz4iZEywTm+50OlCI1in11zpjJSvh2JEZBNwhqqWHjW9EfBPVe3iW0wY1uktFzpdaATr9JornZHy++RpAGhbw/Q25fNihXV6y4VOFxrBOr3mSmdE/D7Gfhfwpohs5oc/ndeB4Hjtt/vcEo51esuFThcawTq95kpnRHy/KkZE4gj+YevKJypWq2qZryHHYJ3ecqHThUawTq+50hkJu9zRGGPqmajdWSUii8I9jxXW6S0XOl1oBOv0miuddRG1PXYRaaOqX9X2PFZYp7dc6HShEazTa6501oUdijHGmHrG7xuUmovIn0SkQET2isgeEfmkfFqyny3hiMgllb5OFpEZIrJORP5PRFpHs60yW57esWXpLVue0eX3MfZ5wD7gAlVNUdWWwIXl0+b53BLOxEpf/w/wFXA5sBp4IipFNbPl6R1blt6y5RlFft95ulFVT490nt9EZK2q9i7/Ol9Ve1aaV+V5NNny9I4tS2/Z8owuv29Q2iYiY4HZqroLoPzjzkh+uDkgFrQSkbsJjhnRXEREf/gNGEtjNNvy9I4tS2/Z8owiv8OHAy2Bd0Rkn4jsA5YDKcC1PreE8xTQDEgi+KezUgFEJA3Ij15WNZWX514R2Ystz+Nl66a3bN2MIrsqxhhj6hkbjz1CIpKjqjOj3VFBRM4BVFVXi8hPgEuAAlV9NcppYYnIs6p6Q7Q7KrN101u2bkaP3ydP7wWuIzj+8Rflk9sDI4DnVfVPvsUcJxEpVNUO0e4AEJHfA1kEf0G/AZxL8C+tDwFeV9X/jmJeiIi8cvQkgldIvAWgqlf4HnUUWze9ZetmdNl47DUQkXW1zQK6qmpjP3tqIyLrgZ5AY2An0F5V94tIAvCBqv40qoHlRGQtsAF4GlCCy3EuwY0mqvpO9OqCbN30lq2b0eX3oZiKsY+3HTU91sY+bg1kErzmtjIB3vM/p1ZHykegOyQin6nqfgBVLRaRWFqefYE7gfHAPaqaLyLFMfZDY+umt2zdjCIbj71mi4AkVa12VlxElvufU6vDItJUVQ8BfSomikhzYmhjpKoBYIqIvFD+z11E4fzOMdi66S1bN6PIxmN3mIg0VtWSGqanAm1UdX0Uso5JRC4DzlfV+6PdUpmtm96xdTO67HJHY4ypZ2w89mOwTm+50OlCI1in11zprAsbj/0YrNNbLnS60AjW6TVXOusi6odiRKSVqn4d1Yg6sE5vudJpjIv8Ho895ahHSyBPRFqISIqfLeFYp7dc6BRHxuW2Tm+50hkpv29QClD9OuH2BO/0U1Xt5FtMGNbpLRc6perwrU8TvKnmKeBqYJCqZkezr4J1esuVzoipqm8PYAzwGtCj0rStfjZYp3XW0ri20tf5R83L97PFOq3zRB++Xoivqo+IyN8I3gjwBfA7grfxxhTr9JYjna6My22d3nKlMyK+h6vqF6o6jOCAQG8ATf1uqAvr9JYDnZXH5Z5J7I7LbZ3ecqUzItG487Ty0KiJwBbgZY2xoVGt01sudJY3ZhNsVGJ02F7r9JYrnZHw+6qYewkOiypAHsG9tzJgrojc52dLONbpLRc6Jfhn3OYS/MH+gGCnEEONYJ1ec6UzUjZsbw2s01sudLrQCNbpNVc6I+X3MfaKoVGPFmtDo1qnt1zodKERrNNrrnRGxIbtrZl1esuFThcawTq95kpnRGzY3lpYp7dc6HShEazTa650RiLqY8UYY4zxlrMX4BtjjKmZbdiNMaaesQ27McbUM7ZhN8aYesY27MYYU8/8PyJNbRT8Uf70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Spacecraft Location</a:t>
            </a:r>
          </a:p>
        </p:txBody>
      </p:sp>
      <p:pic>
        <p:nvPicPr>
          <p:cNvPr id="9" name="Picture 2" descr="https://lasp.colorado.edu/mms/sdc/public/data/sdc/mms_orbit_plots/mms_orbit_plot_201510260400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838200"/>
            <a:ext cx="5867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XYAAAEtCAYAAAAcF0tRAAAABHNCSVQICAgIfAhkiAAAAAlwSFlzAAALEgAACxIB0t1+/AAAIABJREFUeJzsnXd4VNXWh99NQu9FipRQpAkIqFdB/CAgIiIgXK9exF6uDb0oiigWEC8gqFhQRAWlSVFQkCIgYugIUpTea4AACSkQ0mbW98eeyUySSWVCCut9nvPMOfvsembmt/dZuxkRQVEURSk8FMnrDCiKoij+RYVdURSlkKHCriiKUshQYVcURSlkqLAriqIUMlTYFUVRChkq7IpPjDGLjDEP+TG+W40xu7Lod4gxZmoG9w8ZYzqlc6+EMWa+MSbSGDMrp/lVlIKMCvtlwBhz2BgTZ4yplMp9izHGaYypk1d5c+VjiDFmirebiHQTkXTFNYO4nMaYGGNMtOszwhXfahFpmo2ocjrB4l/AVUBFEfl3DuNIgTGmvDHmC2PMSWPMeWPMX8aYR7MY9hFjzKos+n3FGLPN9ewOGGNe8eGnvzHmoCsfO4wx12QQX5AxZrkx5oIxZqcx5rZ0/H3j+t7qe7kVc7lHGWNOGGNeShWmlTHmT1fcG40xLTMpW4b+jTH1XBVytDHmtDHmPa97FY0xP7nKfMgYc3+qsLcZY3a57v+W1/+n/IAK++VBgENA8g/SGNMcKEnOBSy/IsB1IlJORMqKSKVMQ/iXIGCv5GDmnTEmwIdbUeA3oDZwM1AeeBV4zxjzYlaiJXvf8UNABeBO4HljzH1eeXkSeAy4U0TKAN2BsxnENQPYBFQC3gRmG2Mqp8icMe2A+j7y+A7QAFvuTsCrxpgurjBFgbnAFFdepwDzjDGBvjKRmX/X/V+BZUBVoBYwzSuKcUActsJ+EPjCGNPUFbYyMAd4w1XOTYC+qYmIHrl8YEV9MLDBy+194HXAAdRxuXUDNgNRwBFgSKp4HgYOA2ewf9RDQCfXvSHYH/RkIBrYBlzvFbYGMBs4DRwAXnC53wHEu44YYIvL/Xfgca/w/wF2uuLeDrRKp6xOoL4P9w7Asczy41WWKV7XD3mVe7B3uVOlMdRVjgRXPh/DCuubrvCngElAOZf/IFd+H3c97xAfcT7hClcilft9rudVxnVdCyswp135/BRoAlwEEl1+I7L5u/kE+MR1boCjQMcshm3oSru0l9sK4Cmv6wDX76156u8NCAVu87p+B5juOu/i/V263I4AXdLJy+0Z+Xf9tlakE7aU6ztt4OU2GRjhFXZ1Kv+xQKO8/t/n5aEt9svHeqCsMaaxMaYI8G9sq8R4+TkPPCQi5YG7gGeMMT0BjDHXAp9jW/01sC3Hq1Ol0QOY7ro33+UfY4xxXW9xhb0N6G+MuV1ElgAjgFliW9itU2fcGHMv8DbwoIiUA3oC4Tl4BpJZfnykfS22xfaAq7yVgZo+IxcZ6irLTLFvDN9ixf1hbMVSHygLfJYqaHusCN/hI9rOwC8iEpfKfQ5QAmjr+j4XYCucOq78zRSR3cAzwDrJ2dvL/wE7XOe1XEcLY8xRl6lmaAZhmwEHReSCl9tfLnc3A7CV2XbvgMaYCtjv5e90wl6b6p6vuFPnJSP/bYAjrn6dMy7zUXPXvUZAoogcSCdsM9c1ACISC+zPIC9XBCrsl5epwCPYFswu4IT3TRFZKSI7XOfbgZlYQQK4B/hZRNaJSBJWaFOzWkSWiG26TAWuc7nfBFQRkeEi4hCRw8AEoE8W8/0EMFpENrvydlBEjmXgf7Mx5pwxJsIY87GP+9nJzz3AfBFZIyKJwFtkz7TRFxgjIkdcf/rXgT4uMcYV1xARuSgi8T7CVwFOpnYUEQfWDFLFVZ4awKsiEiciCSKyNht5TIMx5h1spf+ty6mW6/N2rGh1Au43xjyRThRlsG9+3kRjKzaMMbWxrV1fv6My2OfiHT45bGZxZzcv2LL9G/gY+xwX4THVlHH5TS9sdvNyReDTJqbkGtOAlUA9rJ0xBcaYm4GR2FfjYq7jB9ftq4FkMRWRi8aY1K3mU17nsUAJl4DVAWq6OzKxglHElZesUBtrLskqrUXkUAb3s5Of1OWO9VHujLga+9rv5gj2d1/Ny+14BuHPYsUmBS57fBXX/drAERFxZiNf6WKMeR5rS77VVZmBNasAjBKRGCDGGPMl1nw30RizHWtaEqx9/jxQLlXU5bEmIYCPgGEict5HFtxu5fDY8L3DZhi3McbtT7Ct+8zychHbKFnquv7AGPMm0DQLYTO7f0WiLfbLiIgcxb6u3wn86MPLd9hOppoiUgH4Eo+p5iSeVhvGmJJYs0RWOIZ9La/kOiqKSHkR6eHOWhbCN8hiWpDSvJST/HhzEiucNmJjSpH1coN9Kwryug7C2rzDvNwyKv8y4E7X8/bmX9gOvfXY8tTxegvwJluduMaYx7Gds51ExPtNYQ+278Bn3CLS3GXuKScia7AmnPrGmNJe/lti+0fAmr/ed430caezzhjTR0QisY2ElqnCus1CO/C8Dbq5zn3flQ93Xo5n5h9rpknvOe0FAo0x3r+/1Hlp5b7hKm8Dr/tXJCrsl5/HsX/aiz7ulQHOiUiiMeYmrBnBzWyghzGmjWsUwdAspOUW2A3YFt6rxo7zDjDGNDPG3Oi6HwbUddm+fTEBeMUYcz2AMabBJQ4pyyw/3swGuhtjbnGVexiZVxzezABeMsbUNcaUAYZj7d/u1nVmcU3Ftuh/MHb4YKAx5g5sx+YQV+t5A7YCes8YU8oYU9wYc4srfBhQy5X3DDHGPODK3+0i4v2Wgev3MhM7OqWMMaYW8BS2ryINIrIP2AoMceXnn9g3QXeDoiFWIFviEcbuwE+u8ynAm8aYCq4RKP/BYxYKARzGmBeMHRb5X2zn6/J0ipaZ/2lAG2NMJ2NMEWOHVp4BdrnMZz8Cw1zP9lZsX5J7KO5PQDNjTG9jTHFsx/tWEdmbTl6uDPK69/ZKOICD+B7FEUDKUTH/xI7eiAJ+xo6s8B4d8jDWlHAGO7zrGNDOdS/1SJIgV9xFXNfVsR2rJ7Edn2vxjKipBKwCIoA/XW7LSTkq5ilgN9Z++TfQMp2yOkh/VMxRr+uM8uNrVIy73K+n9zzTCeseFXMUK7KTgfK+nlEG318F4AtsK/YCdsTRY6n81MKKzFnsyJiPXe5FseIbDpzOwu8k3vWMY1yf47zul8VWVNGu5/FGJvHVwY5uisX26aQ7oib194Y1A050/RZPAv1T+W8J/Ol6Hn9ih7hmlJcM/QO9gH1ApOu319TrXkXXsz2P/X/8O1XYTq7yXXCFrZPX//m8PozrweQYY0wj7DA7wf6J6mM7uKa63INcX8Z9IpK6k0PJIa5XzkjgGknVulMU5crmkoU9RWTWxngcO5HjeSBcREYbYwZhZwK+5rfErkCMMd2xk2WKAB8C/xCRG/I2V4qi5Df8bWPvDBwQOxTubuxrL67PXn5O60rkbmxn4HFsB1FWhysq+QRjzHZjp827D/fyC/dnHlpRsoa/W+wTsTbaL4wx50Skote9CLn808sVRVGuOPzWYnf1+vfEM+46dY1R2NZEURRFyZf4c4LSncAmEXFPaAgzxlQTkTBjTHXsSIE0GGNU8BVFUXKAiPgcrutPG/v92KFYbn4GHnWdPwLMSy9gXg8NysoxZMiQPM+D5lPzWZDzWRDyWJDymRF+EXbXbMDOpJxNOQq43RizBzvL7T1fYRVFURT/4hdTjNjZYVelcovAir2iKIpyGdElBbJIcHBwXmchS2g+/Yvm038UhDxCwclnRvh1uGOOMmCM5HUeFEVRChrGGOQydJ4qiqJcNurWrYsxptAfdevWzfaz0Ra7oigFEleLNa+zkeukV84C02JPSEjAGMNtt91GdHTqTVMURVGUrJAvhP3AgQMMHjyYPXv2ALB8+XLWrVvH3r17GTFiRIraKjExEYfDkSL8qlWr2Ldv32XNs6IoSn4lX5hiunTpwtKlSylSpAhOp93/oHXr1mzZsgWAYcOGceONN3LgwAFGjRpFVFQUc+fOpVOnTu44qF+/PgcOZGf3NkVRCjJqiknfFJMvhD2nYXfv3k29evUoXrw41atX5+TJk8TExFC27BW9j62iXBGosBcQG3tqatasmXxeoUKFNPebNGlC8eLFATh16hSvvvoq5cqVY/z48cTH+9pwXlEUJfepW7cupUqVoly5clSuXJkePXoQGhp62dLPFy32adOmUbNmTRITEzlx4gQNGzakefPmBAQEULx4cXbt2kVQUBCrVq3i0Ucf5ezZs7zwwgv89NNPREZGcv582o3WAwMD+fzzz6lTpw47duzg5ZdfzoPSKYqSW+TnFnu9evX45ptv6NixIwkJCTz77LOcO3eOH3/0tYd9xuSkxZ4fFrKR7OB0OmXAgAHidDpFROSPP/4Q7JLAAsjp06dl0KBBKdwAeeGFF+SXX35JDpcdLl68mJz2+fPnsx1eURT/k13tuJzUrVtXfvvtt+TrRYsWSePGjSUxMVFatWolY8eOFRERh8Mh7dq1k3fffTfduNIrp8vdp67mixb7peYhMTGRp556ii+//JJixYqRkJDA2rVr2bt3L08//TRt2rRh/fr17vSYNGkStWrV4v/+7/8oUqQIAQEBxMbGEh4ezv79+5k/fz5BQUH897//5ciRI9SrV49p06YRGhrKoEGDSEpKIiAgwB/FVxQlh+T3FvvEiRPp1KkTsbGxPPfccxhj+Pbbb9mxYwft27dnzZo1zJkzh4ULF7JmzRqM8d34LrCdp7mZhz/++IMbb7yR2NhYypUrl+Z+9erVSUpK4uzZsz5Cp8/WrVupX7++dtQqSh6RmbCno5PZJifyVK9ePcLDwwkMDOT8+fNUrVqVJUuW0KxZMwA++ugjvvzyS86cOcPGjRupX79+unEVus5Tf3DzzTcTEBBA2bJl2bx5c5r7p06dyraoA7Rq1Yr69evTr1+/fNtqUJQrGRH/HDll3rx5REREEB8fz9ixY2nfvj2nT9v9hh5++GGOHDlCt27dMhT1nFLohd2b1q1bExMTkzw+3pv4+Hi++uorateunebek08+ya5du3A6nUydOpWxY8cCcPbsWcaNG8fQoUNzO+uKohQw3A0+Ywy9e/cmICCA1atXA/Dss8/So0cPlixZwtq1a3Mn8bw8yKMOkJMnT8qFCxdERCQ+Pj7FvWrVqkn//v0zDB8ZGSnt2rWTMWPGJHfQzp49Wz788MNcy7Mbp9Mp27Zty/V0FCU/k1fakRVSd57OnTtXihYtKjt37pQpU6bINddcIxcuXJDp06dLgwYNkrXIF+mVkww6T69YYc+I2NhYcTgcWfb/6aefphmFs2nTpuQROAkJCX7LW8eOHWXu3LkCyNGjR/0Wr6IUNPKjdripW7eulCpVSsqWLSvlypWTFi1ayIwZM+To0aNSpUoVWbduXbLfPn36yFNPPZVuXDkR9vzXebptG7RokXcZyiFJSUmMHTuWefPmsWLFCgCefvppHA4HEyZM4NNPP6VevXrcdddd6fZ+Z0RMTAzbt2/nlltuSeHet29frrrqKho0aECXLl1o0KABgYH+3KNcUfIn+XlUjD8p2KNiEhMhJgYqV7Y3jh8Hr5mnyZw5A6VLQ6lSHrc+feD//g/69bs8mc6AqKgoevbsycqVK33ev+OOOxAR5syZQ5kyZbIUp4jw4YcfMnDgwEz9Pvzww0yaNClHlYeiFCRU2HN5ghJQHvgB2AXsAG4GKgJLgT3AEqB8OmFFQkKsVWjNGk9n9KRJnvMLF0R27BB57TWP2333iZw7J+Jw2OsbbsjaO9JlIC4uTrZs2SKDBw+WRYsWyaJFi6RRo0YpTDVDhgwREZHw8HDp3LlzmjguXLggu3fvlj179qQIV61aNSlatKi0adNGQkNDJT4+XgYMGJDCz4MPPuhX84+i5EfIx6YYf5JeOcltU4wxZhKwQkS+NcYEAqWBwUC4iIw2xgwCKorIaz7C+qfObdUKfvkFpk+H//wH8uH48h49elCsWDGWLVtGdHQ0/fv355NPPgGgd+/e3HXXXQQHBzNr1izefPPNFLX0lClT2LZtG1FRUYwfPx4RoUgRO6gpKSmJfv368dVXX6VJMzo6mjJlymgLXil0aIs9F00xxphywBYRaZDKfTfQQUTCjDHVgRARaeIjfO58NWFhEBEBxYpBLowTvRSSkpIoWrRolv0fPnyYoKAg4uLiSEhI8DnRaufOnTRr1ow1a9bQrl27FPeee+45PvjgA0qWLMmqVato1qwZlSpVuuRyKEpeosKeuxOU6gFnjTHfGmM2G2O+MsaUAqqJSBiAiJwCqmYr1unTYdIkGDcOxoyx1926wdKl9v6sWfDVV7aV7o17kZ1q1aBpU2jQAMqUgdBQa8fPBwQGBnL48GF++OEHHA4Hy5Yto3r16sn3e/bsSf369dm4cSNOp5OgoCAASpQo4VPUAa699locDgdt27ZlyZIlABQrVgyAcePGUapUKb788kvat2/PyJEjcTqdhIaG8sknn/DAAw8QHR1NQkJCLpdcUZTLQno2mqwewA1AInCj6/ojYBgQkcpfeDrhRU6cEAkLE4mLE9m9W2T//oyNTqdOec4vXBCZMcPa2Q8csG4rVnhs8amP664TOX9eZM+etPEmJorExGScdi5y5swZ2bVrl9/iGzFihLRp00YAady4cZohmamPJ5980m9pK0pug9rYRXLLxm6MqQasE5H6rutbgdeABkCweEwxv4tIUx/hZciQIcnXwcHBBAcHZz8j+/ZBw4ae65gYKF7cHr16werVkHrpgMaN4b//tSab06dta9+9ZnLdurB5M0ycaN8aXnwRNmyAP/+E3buzn788IiEhgaFDhzJs2DDWrFnDtGnTaNSoET/99BMbNmzA4XBQtGhREhMTadmyJX/++acOl1QKBFeaKSYkJISQkJBk93feeSd3hzsaY1YA/xGRvcaYIYB7LGKEiIzKtPM0N78cpxNcnYx07AheDybH9OoFn30GV1/tv5WG8ohffvmFqKgo7r//fgCqVKnC3Llz09jpFSW/caUJezruuSrsLYEJQFHgIPAYEAB8D9QGjgD3iUikj7C5K+y+WL3ajnv35qOPrOjPm+c7TNmy4HBAbKzH7d134fHHrcAXcC5evEgp19yAW2+9lYEDB3L33XcTFBTE4cOH8zZziuIDFfaCMEHpcjNhgp3h2rQpvPEGuBb24u+/oWVLj7927eB//4PrroNKlaBvX6he3VYEblauTFtR5CYisH9/StOTHzh58iS1a9fG4XCkcI+Kikq301ZR8or8LOx169bl9OnTBAYGUrRoUW655RbGjx+fYrvPrKLC7i+WLYNy5eCmm9L3c/w4eK8EeffddvTO9u3Qs2fu5e3wYYiLsxVSZCSUL+/X6EWEFStW8MEHH7Bw4cJk9z179tCoUaM0/p1OJ8YYHSevXHbys7Dn9dZ4V9SyvVmmc+eMRR2gVi3bco6Lgzp1rAmnQQMr8A0bwq5dnuGV+/dfep6io+2bQb160L27datQwdr4jYGqVWH2bLvkwiVgjCE4OJgFCxZQ3qvSaNy4MV9//TVLly7ln//8Jz/88AMAlSpVYtiwYcTFxV1SuopS2HCLcbFixfjXv/7Fzp07+fPPP6levXoKof7xxx9p1aqV/xPPy4PCMmRp9+60QysbNfKcr1gh0qyZSHS0SA72XZX3309/CKf38cADfitSTEyMLFq0KNNhkoD07dtXROzKmIpyOcjP2uG9bO+FCxfk4YcflkcffVRERJo1ayaLFy9O9tu7d2/56KOP0o0rvXJSoFZ3LOjMng333puxnyJFIDzctrgBkpIg9RDD+Hg7oqdkSfjmG3jzTTh5MqWfTZugdWs7cWvxYo97797w9NO2r8Br4lNOefnll1m6dCmVKlVi5cqVDBw4kHXr1rF69Wpat26dZuOSTZs20apVq+QlD3LC2rVrqVevHvv27aN169bJWxBevHiRkiVLXlJ5lMJBplvjveMf86AMyb4+ZbQ13ujRo/n777+ZNm0aERER1K5dm4MHD1KtWjWfceXZImCXcpCPa90cExoqMn++yJAhIgsXiowYkbZlPWaMXcDsp5/s9bx5dqEzh0Pkr79Ebr7Zul9/fcpw118vsnGjyPbtnvScTpG33/bdgl++3L5N5BJnz54VQDp37pyiBd+lSxdZuXLlJcVZpEiR5PgGDRokAwcOFEDmzJkj06ZNk+jo6BRhRo4cKaNHjxYRkenTp8vXX38t3333nezZs0c+/fRTGT9+vFy4cEEcDofMnz9fduzY4ZdncDk4ffq0vg2lIj9rR926dWX58uUiYjfG+fHHH6VSpUoSFhYmoaGhUr58eYmNjZUvvvhCunbtmmFc6ZUT3Wgjn/Dbb3YFy3btsmZWcR8tWojs2ydy5ozIyZO+496/3/qtX993HNOm2UrjiSdEvBb5FxGRVDtI5ZRPPvlEmjdvnkLgV65cKQkJCfL9999LmzZt5NlnnxWn0ynx8fESEREhIiJJSUly8OBBOXDggEyfPj1Lph/3UaRIEWnXrl2W/ZcqVSrF9dtvv52jsjocjuQVNJ966ikpXbq0tG/fXvbv3y+nT5+Ws2fPSkhIiF+eq4j9Ez/00EMyZswYadu2rQCyZMkS2e+apR0WFua3tAoK+Vk7Uu+gJCJy1VVXyZw5c0REpGvXrjJ16lRp166dfPfddxnGpcJeUEhMFGnSxD7+hx7yLcQVKog8/7zI3XdnP36nU+TTT61N3zvOli3tZ506IsuWiezaJfLGG9Zt82a7tMMlEhsbK/369RNA/vGPfwggRYsWTSGm999/vzz55JPpim+vXr3k0KFDcvr0afn666/F6XTKhg0bsiX4H3/8sTzwwAPSrFmzNPduuOEG6dChQ/J1ixYtZNeuXRIbGyvx8fEyb948OXnypGzfvj3F8scOh0N27Nghu3btSn5Due6663ym/+CDDwog27dvl5deeknWr18vGzdulLCwsOSdtTJjzpw58uGHH8qZM2cyLGu3bt0EkEWLFsmRI0fk999/T47jzJkzGW67VpDJz9qR0dZ4IiLfffedtGjRQsqXLy8XL17MMC4V9oLKyZMihw6JrF9vBfbsWf/Eu2GDyIIF9mueO1fkn//M+M2ge3f/pCuSvLWg23ziPlq1auVTnNyt7iZNmvgUvqSkpDRCtmTJEjl//ryULFlShg8fniJdb+666y4JCgqSOXPmyCeffJIij717906RD/eaOvfcc48AMmbMGImIiJAZM2ZI2bJlU/gtV66cADJy5EiJjIyUiIiILFU6w4YNExGRAwcOyMyZMyU4OFgOHjyYIs//+9//MowjLCwsw/vx8fGyZ88eKVasmHT34/ean8jP2pHe1nhuYmNjpVy5cvLYY49lGpcKu+Ibt9jt3y8ydqzIkSO2Epkwwf4EevTwiPuDD1obf2ioyFtvifzxh9+ycejQIYmPjxdAevbsKRMmTJCpU6fK8OHDJTo6Ws6ePSsxGSzCtnfv3mQ787p165JF/L333ksjjNlh586d0q1bNxk+fLgAUr58+WSBTN0iL1++vLRq1UpatWolSUlJsmHDhhRxLV68WB555BGZP3++zJo1SwC58cYbU1RoFStWTF6czX3ceeedyW83I0aMyFC0T58+LSLW7v7HH38kpwNIUFCQzzC//vprpi3DgkZB144GDRqkMdf4QoVdyT4nTlihd5tkQKRWLZFq1TzXORmemQH5uSNwwYIFsn79eilbtqyMHTtWAClZsqQ0aNBAnn/++WzbssuWLStbtmwRESv6qTuZa9euna6A33rrrbJjxw6ZO3eujB8/Xo4fPy5fffWVz3SOHDkie1wrlv7888/JdnjvY8SIEZf2cPIZBVk7Zs+eLQ0bNsySXxV25dLwNRYfRKZPz+uc5Rn79u2TxMREv8a5bNkyGTlypIwfP14SExNl8eLFAsi8efMEkGeffVYAn2al7LBixQoBUvQnLFy4UI4dOyaRkZF+Kk3eUVC1Izg4WKpVqya//vprlvznRNh1HLuSEvd30bkzLF+e8l58PBQtmn9XtExIsAu1lSzpmfWbjZ2q8hL3+PyoqKgUM36TSUyEgADPSqVZ5MCBA9SvX58ZM2bwwAMPULJkSS5evEjfvn357rvvADhz5gxly5alRIkS/ijKZSM/LyngT3RJAeXScS9RsGwZDBiQ8l7x4lZYuneH336za95Pn24XTnM68ya/YEVv0yabv1Kl7Pr5tWrBAw/YNX0uXLBr7e/cmTKcv0TB6bzkuNyTrnyKOkCNGvDKK/DTTzB3LixaZPcQyIQGDRpgjKFPnz6cOHGCixcvAjB9+nRatmzJ4MGDqVq1Kg899BAPPvggxhiWLl3Kaa+4v/nmG4wxNG3alFD3fgUuEhISOHOJy1gouUB6TfnLdVBAX6euGPbssaNlfJlovI/+/XMn/fPnPTZ+p1MkPFwkMlLk+HF7vn69yCOPZJ4/9zFggEiDBiJVqog0bux7J63scs89IpUr247m+Hg7nNXhsPMO4uLshLKcsGWLLadI+uWpXt3Oi6hQwQ5hzaSDNDo6WqZNmybFixeXESNGSNOmTX3a4wEZPHiw1KxZM4VbYGCgnHLtYLZ///5k93HjxsmPP/6Ys3L6YO3atZlOILtStCO9cqI2duWScTjstoG7d4vMmSPSubPInXeK1KjhEZmWLUU6dBDZuvXSh2wuXCiyZImNd+BAke+/F3nzTXvdvLlvkVu4UOTLL0VWrrT57NUra2L/559ZW8PH6RT5+28rtr/8YrdZvO++lHHdcIP9fPVV+zl2rP18+22Rjz8Wue02O7TVmyFDbCXgzeefe+Js0SJtngcPTr88vXp54jl+XCQqKtPH/eWXX2Y6xPLYsWNStWpVqVOnjgBSq1atNH42bNgga9askZiYmEzt+KmHtU6ePFlGjx4t9957b3J8y5cvl3ivCXRHjhyRn3/+WURU2FXYldxjzx7f4lK7thXZ7OJ0ioSEZCzEAQGec/dCa//5j29hDg31jN9/912RO+4Q2bSMwnOyAAAgAElEQVTJCt6XX6aN+3//swup7dgh0qWLnSksIrJ6tUe0Ux/vvGOF3vvNoUIF+9m4cVr/d91lK6HGjUVKlLBuQ4bYz9atbVoZlf/vv21Zv/5a5IsvbKs9tZ9FizwV4223ZfnxL168WKZOnSqrVq2SwMBA6dKlS/IMYRE7ZNVbyN3j6fv3758s+BUrVpTq1asLICVKlJD+/fvL4sWLZcOGDTJkyJAUI4F69eoljzzyiHTv3j3DSiX1ceHCBRV2FXYlV3FvPt6tW1qB+f572yL+179EKlYUCQ62onThgp00tXq13YR85kwbxwsveMI++qiIMVZk33svbdwLFtgwX31lN0PPiKgo38L//vsin30m0qaNyMsvp03jxhvTF9jISDvm3ztedwv+88898wS++ELkhx8yFuv0js8+Exk61Mb13Xeuv2wqHA5bSU2bZvPUvn3aeCZNSrkJfBa4cOGCz7HvBw8elM8//zx5Vu6RI0ckLi5ODhw4IPfff7/cfvvtyRO8snP069dP2rZtm2yCCQ8Pl6VLl0rt2rWlZMmSAqQZ/38loMKu5C1xcSIRESL9+tk1a9Jr4b7yim+7eM2aHhFKvX6Nw2HvVapkTS2NGqW/bs6lcPPNttXsK9/du9s3AKfTU5mlJj7eY/pwOq0pxn195oxtqaeunO6/3557P5NrrvFMLHPjdIocPpx5GUJDRbZtS5v/V1+19v+kpLRx5xJJSUmydu1a6dmzp/zyyy/icDjk2LFjyfcPHjwob775piQlJWU5zvXr10vXrl1V2FXYlTxj4kS73s2wYfbnVru2b9G85Rbbqfncc+nHdeiQ3ydLpcHhsBVUv372/P33RY4d82+6e/eKuGaPioinUzg83FYs/krr1Cn7bB9/XKRPH3veoYOtQAcO9Pg7cMCmnR6zZonUrSsyfHhae/2FCzZ8HpCftSMoKEhKliwpZcuWlUqVKkn37t3luLsjPJvkRNj9tZn1YSAKcAKJInKTMaYiMAsIAg5jN7OO8hFW/JEHpQBw8aIdV+4eW37unF2T/uBBuzPU9u12S8KgoLzNZ2Fkzhz4179SuhUpAnfdBfPn2z17V62yQ13XrbPr+DscMGwYTJ6cMlx4OJQoAfv2gXvnn02boEoVu5vYZSI/j2MvLFvjOYFgEWktIu495V4DlolIY2A58Lqf0lIKKiVL2g1Ftm+3W/i5NxqpX98KSosWKuq5xT332PH227bBnXdatzfftJWtMVbUwb4/tWkDdevarR69Rd29oUrlylC6NPTo4bl3ww32u9u6FfbuhTVr7Abx+/blLL8REXb+QQHGLcbeW+OdPHmSsmXLUq5cOcqVK0fp0qUJCAjwe9qBmXvJEoa0lcTdQAfX+WQgBCv2ypVOs2Z5nYMrE2OgeXM7uSk1zz9vW+jjx6d0Dw6GmTPBvbtPeLh9u4qOtvv7fvihnRg2ciRMnWp39ErNDTfYyuTWW+2bQGSkrWACA6FvX/uWBvDQQ/Zz61Zb+V91FRw9at8OCjCxsbHMmjWLtm3bUqNGDWJiYpLvPfjgg9mOz+l0ssjXd+iFv0wxB4FIwAF8KSITjDHnRKSil58IEankI6yaYhQlvzBunDWRPfusFdQiRdIKq4hdvqF4cXsdG2vfxk6cgE6d7NIHAJ9/Dm+8YU07OaVSJfjuO1uZDBtmW/FNmsB772VuivHX0hc50KeMtsZzM2rUKGbPns3q1asp7n6WPkhdzoCAAJyumd7pmWL81QFaw/V5FbAF+D8gIpWf8HTC5qhDQVGUfEpsrO2AFrEd0OvX287bdevs0NU5c+zWjr/9ZofBujvQx461k9B27bIjd2bNEuna1Xdn+4QJ+brzNKOt8UREFi1aJDVr1pTQ0NBM43KX0+FwyJYtW1IP98y9ztNUtcsQ4DzwJNbuHmaMqQ78LiJNffiXIUOGJF8HBwcTHBzs1zwpipKP8bWZuzfr1kFoqLXpFy9uW/HnzmHw2LHzG/Xq1WPixIl06tQp2a1q1aqMHz+eZs2a0aFDB3766Sfatm2baVzGGBYvXkzXrl2T3YYMGcI777yTbov9koXdGFMKKCIi540xpYGlwDvAbdhW+yhjzCCgooiksbGrKUZRlGwhAt9/j+nTp8AI+7x587j33nvZtGkT9913H6+88gpPPPFEluIyPkxKIpLhqBh/CHs94Cfsq0Eg8J2IvGeMqQR8D9QGjmCHO0b6CK/CrihKtsnvwx1Pnz5NQEAAxhiCgoIYPHgwNWrUoFOnTpQuXRrwCHR0dHS6cRljGD16NAMGDODYsWMkJCTQqFGj3BX2S0WFXVGUnJCfhd2fpCnnyZMwezbmv/9NV9j9NdxRURRFyU3CwqBYMbj66ky96kYbiqIo+Z0BA+wcgEquEeP162foXU0xiqIUSK4oU0xqx0w6T7XFriiKkt8ZNswuCbFnj12XJxO0xa4oSoHkimqxHztm9/FN7a6jYhRFKUxcUcKeR6s7KoqiKPkEFXZFUZRChgq7oihKIUOFXVEUxc/UrVuXUqVKUa5cOSpXrkyPHj0IDQ29bOmrsCuKovgZYwwLFy4kOjqakydPUrVqVV544YXLlr4Ku6IoSi7gHsnivTXe5UKFXVEUJRfx3hrvcqGLgCmKUijxtY55TsjpWPlevXql2RrvcqEtdkVRCiXpbRuX3SOnzJs3j4iICOLj4xk7dizt27fn9OnTfixh+qiwK4qi5ALuSsEYQ+/evQkICGD16tWXJW0VdkVRlFxm3rx5REZG0rRpmm2fcwW1sSuKouQCPXr0SLE13pQpUy6bsOsiYIqiFEh0EbDLsAiYMaaIMWazMeZn13VFY8xSY8weY8wSY0x5f6WlKIqipI8/bez9Ae8R+K8By0SkMbAceN2PaSmKoijp4BdhN8bUAroBE7yc7wYmu84nA738kZaiKIqSMf5qsX8EDIQUW/NVE5EwABE5BVT1U1qKoihKBlyysBtj7gLCRGQrkNFUr8Lfy6EoipIP8Mdwx3ZAT2NMN6AkUNYYMxU4ZYypJiJhxpjqQLpTroYOHZp8HhwcTHBwsB+ypSiKUngICQkhJCQkS379OtzRGNMBeFlEehpjRgPhIjLKGDMIqCgir/kIo8MdFUXJNnXr1uXIkSN5nY1cJygoiMOHD6dxz2i4Y25OUHoP+N4Y8zhwBLgvF9NSFOUKw5fYKRadoKQoilIAuSwTlBRFUZT8gQq7oihKIUOFXVEUpZChwq4oilLIUGFXFEUpZKiwK4qiFDJU2BVFUQoZKuyKoiiFDBV2RVGUQoYKu6IoSiFDhV1RFKWQocKuKIpSyFBhVxRFKWSosCuKohQyVNgVRVEKGSrsiqIohQwVdkVRlEKGCruiKEohQ4VdURSlkHHJwm6MKW6M+cMYs8UYs80YM8TlXtEYs9QYs8cYs8QYU/7Ss6soiqJkhl82szbGlBKRWGNMALAG+C9wDxAuIqONMYOAiiLymo+wupm1oihKNsn1zaxFJNZ1WhwIBAS4G5jscp8M9PJHWoqiKErG+EXYjTFFjDFbgFPAryKyEagmImEAInIKqOqPtBRFUZSMCfRHJCLiBFobY8oBPxljmmFb7Sm8pRd+6NChyefBwcEEBwf7I1uKoiiFhpCQEEJCQrLk1y829hQRGvMWEAs8CQSLSJgxpjrwu4g09eFfbeyKoijZJFdt7MaYKu4RL8aYksDtwC7gZ+BRl7dHgHmXmpaiKIqSOZfcYjfGtMB2jhZxHbNEZLgxphLwPVAbOALcJyKRPsJri11RFCWbZNRi97spJruosCuKomSfXB/uqCiKouQfVNgVRVEKGSrsiqIohQwVdkVRlEKGCruiKEohQ4VdURSlkKHCriiKUshQYVcURSlkqLAriqIUMlTYFUVRChn5RtgjIiA01J47HJCUlLf5URRFKaj4ZT32S6VPH5g1y563bQvr1tnzp56CQ4fgscegaFGoWBFuuy3v8qkoilIQyBeLgIFQvTqcOgV16sCNN8KPP/r2f/o0XHVVxnHu2wfXXAPGtTxOTAyULg1Fcvh+sn493HwzOJ3www9w9CjcdBN07GjvN20KAwdC585Qu3bO0lAURckO+X51x7g4oXhxiIuDYsUgNhYOHICzZ+HWW2HiROjXz/qvXt2aaZYvh5o1oVIl+PlnCAmBd96Bv/+2Yf73P6hRAxo2hPbtrduqVVnPV1ISTJhg3xL69IFWreCBB6yAZ0RgoA17yy3w+++weTNs22bfPv74w1YIiqIol0q+F/as5CEsDObNg6ef9rgFBsLrr1vhP3HCno8cmTJc1aq2le/m0CHbqg4IsNcJCXDyJCxaZN2vuQYef9xjDkpNnz7QrBm89RY88ggMGQIffwyffgqDBkH58rZSmjjR+q9WzeYd4PPP4d//hi++gPr1oW/fLD4kL5zOnL95KIpSeMhI2BGRPD1sFrLGqVMiYD8nTrTnvo6rrxZZsECkbl17nZQkUqFCSj+VKok8+2zasEWK2M/77hP58097vm6dyM6dItHRnrzExaXM28WLKa8jIkTGjxepXNnG0bVr2rTmz7flaNhQ5KOP0pY3PFzkH/+wflu3Fvn6a0/Y228XiY/3PBcRkZgYkbFjRWJjs/xIFUUpoLi006euFpgWuxvvFuu8efDTT/DPf8Jvv0FUFJQrB/XqwUsvwZo1sHSpNdHExNjWesuW6cf98svWlv7EE/DVV7Z17nB4Wvc5weGw+U1Ksvm4/nro3du+XYwaldLvpEnw55/WdBQZac03YM03GzZ4/LnfAu66C7p3h2eftW8Zq1bZ/oXx4+Ghh6BUqczzl5hoO6YVRSlYFApTjL84dcravTt0sJWBMVY0jx6FyZMvWzYAOHMG/vEPmDEDpkyxgpyakBCb1zNnYPZsWzHcfDNs3Wo7mR2OlP47drS2fbDmpJ07bd9AQgKUKGHFv1Mne/+tt6wJ6brrbGd1Zp3SiqLkH1TYCwjDh9vRO0FBMG0avP12xm8YYFvoBw9ChQpw/DjccIN9Y/Hmq688rX+A/v1tJ/Qnn9iKDmxH80cf2T4ARVHyP7kq7MaYWsAUoBrgBL4WkU+NMRWBWUAQcBi7mXWUj/Aq7H4mNBTOn4fixe3oIHdHri+6d7cdz5s3Q5UqtqKoUOHy5VVRlJyR23ueJgEDRKQZ0BboZ4xpArwGLBORxsBy4HU/pKVkgZo1oXFjqFvX9heAndm7ZYsdsTN8uKel//PP1q4fF2db8RUr2pZ8VunQAQYPtn0IIrBkie0HURQl7/C7KcYYMxf4zHV0EJEwY0x1IEREmvjwry32fIIILF4Mjz5qh3K2b2/NQvXqQZky1o/DAd99B6tX23tvvpk2ni++sBWK02nfGrxxOOyEr1WrYMAAO2/Bzf79Nq2AAFvRlCiRa0VVlALPZRvuCNTFml3KAOdS3YtIJ4xfhv4o/uOBB1IOy3zqKZGlS0UOHhS5666U9yZOFDl61A4x7dVL5IsvUt7v188Ov9y3T6RoUZF77vHce+wxOxT11CmRb76xbgMHiixfLlKzpsj69Xn9JBQl/8LlGO5ojCkDhADvisg8Y0yEiFTyuh8uIpV9hJMhQ4YkXwcHBxMcHOyXPCk55/x5a2Jp1AheeMHjXqqUXVbhzjvtDOHSpdOG/ftvmDvXTt7yxSOP2CGbo0fbNEaMsO5vvw3Dhnn8DRgAXbvaPoB27ezkMUW5UgkJCSEkJCT5+p133sndUTHGmEBgAfCLiHzictsFBIvHFPO7iDT1EVb8VbkouUPXrnDkiBXiMmU8a+RkhYMH7bDK6dNtHLVqeeYhXHedXW4B7Nj+OXPs8M5z52zF8sgjKeOaOVNH7SiKm1wf7miMmQKcFZEBXm6jsOaXUcaYQUBFEXnNR1gV9nxOXJw1npQs6d94HQ6YPx969PA9CWzPHhg3zk4u+/Zb69a0qbXPV07z7qcoVxa5PdyxHbAS2AaI6xgMbAC+B2oDR7DDHSN9hFdhVzLE6bSduhs22Nm7YGcU33573uZLUfISnaCkFBqmTLHLRURG2kXUJk/WRdGUK5PcHseuKJeNhx+G8HDbMTttGtx9t10uITuIwB13QIsWdkkJ9yYvbr7+2g7JzAk6hl/JD2iLXSmwjBtn1+mfMMEugmZ8tF2GD7fLMhw7ZsfXf/AB9OoFFy+m9LdvHzRoYO33HTrYdXO8l3tOjXtxN2NsRbFsmV2Y7aGHrLj7ykte4f575ac8KZeOmmKUQsvChXb0TOXKsHZtyk7Va6+FXbsyDi8C999v1/Y/edIuDOfNxx9bW/7+/dCzpxXt+Hg7uiciwq6x07q1Xc/fTcmSduG1rVvt54sv+q+8YEcXVavmewKXiM1XVBT8+qv9HDTIHsOHX9pKpUr+otCsx64oqYmNtRObqlQRadZMZO9eu27+ggXWPSDAfs6ebT/r1ROZNUvkyBE7OUrErmHvPalq4UKRefNSuoHI/fendfPeA+D4cd/3kpJEQkNFJkwQ+fZbkXLlPGvmR0XZz+3bPWv6b98u4nSmLeuJEyIhIZ54N28W+f13uy7/r7+KREaKPP542vRvu02S1/AvLCQliTz6qMjzz+d1TvxLYqJI6dL2MzPIYIKSCrtS4Dl0SGTHjrSCdtddIqdPi5w/b/2tWWM3L0lNXJzI6tUi330nsn+/R1QdDpH337dxNW4s0qaNSPXqIvXri/z0k52JO2CAyNq1VnRF7GYnf/xhBfvwYZGKFSXFBi7uY9IkOxsXPJVI//42TRBZskTk3DmRhx+2ZUhIEHnlFd8Vx9SpKa8HDhR57z2Rl16ym7jExHjuLV16Wb4Sv/D33yKLFol06iTy88/WLSxMZOZMkXHjPGXq29d+13/8Yb8X94Y4ERH2O3NvSJPfcTjsLG+w35/DkbF/FXbliuCXX0Seecb+qr/5RuTCBf/EGxOT87BjxngE6NFHbcv+o4/sdcmSdievpk3t9bXXevx26mT9pveG4HSmvC5Z0nPurshSM26cyC23+H4byG/MnJm2zJ9+6nl27p3NBg70/Xw2bxZ58klPJel+M/Jm4UK7HEZ2ePVVu5OZv4mPT5n/SpVEXnwx4zAq7IqSRzid1gyzerVHUC9e9PyB9+71bOHoPq66ynNuTMp7Fy7YtxMRa256913r/vvvIjfdJHLddennJSLCE8+cOfYtQMSKm7sS3LzZtwheLk6dsoJdrpxIiRLWTLZvX0oz2FtvWdOTm9On7VvbzJm2ck/91uY+T71lpNu9d2/bOnY6RUaNso0D7/tt24p8/LHHrX59/5f711896SUkiBw7ZsU99RacKfOvwq4o+YqICI+Y/vmnFaW337YVwOLF9p959qwVrWLFRDZtEpkxw3dc2XmjWLnSU5GUKZPSZt+li8d95sxLL2NWuf12kTvvtIJavLjNw5NPprQznzsn8uCDWWstnz0r8sMPtsJKSPDsN3zvvSLTp9u3lho1fLf03YdIWje3mQxsPP4gMdGa99wVyLlznnvXXCOyZ0/6YVXYFaUAERtrxT23iImxLX23oIBt6YNIixYeN+/N2/3J+fMiu3fbPoj58z3plSwp8vrrti8kIsK/aW7enFaoJ060lcDTT6e9V6qU/XzlFVvh1axpbfnefs6evbQ8HT8uMnKkJ741a1Lev/VWW/Gmhwq7oig+2bPH87p/332e1n+XLiKTJ2cvrvBwa8rIjNSjkNz28ty2/Z85I/L999bMsXGjx93ptCOH/vrLXt98s83TggUePz17WrehQ61tvnp1kRUrLi0/b75p4+zc2XYUp2bIEHt/wwbf4VXYFUXJFt9+a9Whb1/bMh00yA4dfemllC35LVusiWLkSJE6dWyY336znZzeOJ22he5+S2jTxq7V/847HkHNL3TsKOJLliZN8rTS//Uv+3ZzKSNu+va1bwLe/QXeJCTYCva553zfV2FXFCVbOJ0irVunbFV362bnCjz5pB1r/+mnaVve3kdcnBWlp57ydAjffLMV923b8rqE6bN/f+at8fvus+V5/33PUNeMSEhI2Xl78aK187s7wtNjzhyRwECbJzdly9phqyrsiqJkmw0bbGdl27aeVnpYmEi1ah7x/vBDaxtv2tS2PHfvtu7efryPZcvytkz+wt2qdx+//JK+36Qkj79HH7WV5vz51oaeGQcP2nBvvGGvT53yTjd9YdclBRRFyRa7d8M338CoUXb9mfPnrcyULevxc+aM3fXqppvsDllLl8KTT+Zdnv3N6tXwxx+27EOHWjeHw+4c9tlncOONdqmKHj0gNDRt+N69oUsXeOaZzNMaMcLuSTBypF3L6MUXYfNmAF0rRlEUJVf4/Xfo3NluDPPeezBxYvp+S5b0LEC3axc0aZJ5/BMmwLp1dtXRgAC7dtGvv0JGwq7L9iqKolwCHTvCo49Cw4YeUd+40X5Wr25b92vW2BVAIyPh+eftvYYNsxZ/1ap2pdHPPrPXAwfaN4WM0Ba7oijKJRIebk0zK1bA669DhQp2E5hrrrEmqdREREClSlmLe8MGuPlmez5okH0rAF22V1EUpcAiYvcSaN0a2rb1uKuwK4qiFDJyfWs8Y8xEY0yYMeZvL7eKxpilxpg9xpglxpjy/khLURRFyRh/dZ5+C9yRyu01YJmINAaWA6/7KS1FURQlA/wi7CKyGjiXyvluYLLrfDLQyx9pKYqiKBmTm8Mdq4pIGICInAKq5mJaiqIoiovAy5hWuj2kQ91Tt4Dg4GCCg4MvQ3YURVEKDiEhIYSEhGTJr99GxRhjgoD5InKd63oXECwiYcaY6sDvItLURzgdFaMoipJNcn1UjDsd1+HmZ+BR1/kjwDw/pqUoiqKkg19a7MaY6UAwUBkIA4YAc4EfgNrAEeA+EYn0EVZb7IqiKNlEJygpiqIUMi6XKUZRFEXJB6iwK4qiFDJU2BVFUQoZKuyKoiiFDBV2RVGUQoYKu6IoSiFDhV1RFKWQocKuKIpSyFBhVxRFKWSosCuKohQyVNgVRVEKGSrsiqIohQwVdkVRlEKGCruiKEohQ4VdURSlkKHCriiKUshQYVcURSlkqLAriqIUMlTYFUVRChm5LuzGmK7GmN3GmL3GmEG5nZ6iKMqVTq5uZm2MKQLsBW4DTgAbgT4istvLj25mrSiKkk3ycjPrm4B9InJERBKBmcDduZymoijKFU1uC3tN4JjX9XGXm6IoipJLBOZ1BgCGDh2afB4cHExwcHCe5UVRFCU/EhISQkhISJb85raNvQ0wVES6uq5fA0RERnn5URu7oihKNslLG/tG4BpjTJAxphjQB/g5l9NUFEW5oslVU4yIOIwxzwNLsZXIRBHZlZtpKoqiXOnkqikmSxlQU4yiKEoK1h5byy/7fuHfzf9NjTI1qFyqcho/GZliVNgVRVHyESJCkWEeK3nFEhWJGBSRxl9e2tgVRbnMhMeGM2PbDFYcXsG4jeM4d/FcXmfpknCKM0/SjYqLIjo+OoXbuYvncDgduZruX2F/Ua9CPT64/QMgZfk3n9xM8f8VJ7PGsAq7ohQgft7zM1tObqHMiDIMXzk8zf0kZxJV3q9C3x/7Ejw5mH6L+lFpdCVeX/Y6m09uzoMcXxqj14ym1phaKdyi4qJSXIsIW09tTRZhh9PBPd/fQ88ZPRmxakSOK4brv7qe26bclsKt0uhKjF4zOkfxZQWH00HrL1tz5zV38syNz7Dg/gUp7n+75VsSHAmcPH8yw3jyxTh2Jf8RGh3K5L8mM/j/Bud1VhQX+yP2c/dMz8Tt3w//zhvt3+Bs7FnaTmzLK21f4XDk4TThejXpxXtr3uO9Ne/hfNuJMT7f3vMVn6z/hI0nNvLdtu8A2Bu+lwATwDVjrwFg9WOr+XbrtxyPPs6KIyuIS4oD4OaaN7MhdAOCbdEu3r+YW2rfQnDd4OS4fz3wK9XKVOO6atcRdj6MUWtG8f7t7xNQJICjUUc5d/EcLau35OC5g0THR/PS4pc4E3uGF9u8CMDg5YOJSYhheKfhfn2WU/6awvJDywF4o/0blC5Wmm4NuxEVH8U3W77hoese4rONnwHw16m/MoxLbewFDBFhb/heGldpnOy2/fR2ml3VLEc/sgV7F9C6emtqlrMTgpOcSQQWCWTU6lG89ttryJDC8d3M3zOf6mWq84+a/0h2u5BwgYAiAZQILJGHOcuYveF7mbR1Em93eJtJWycxas0oziecp1LJSuwN3+szzOfdPqdz/c7UKFODMsXKYIxh0b5F9JzRk30v7KNexXqXuRRZ40LCBbaf3k6d8nW4eszVNK3SlD7N+3Ay5iR1ytch7EIYx6KPcSLmBOuPrweg6zVd6VyvM02qNOHdle/yR+gfAPz60K/cVu82Bv46kE0nN9H/5v6sO7aOo9FHmbl9Jh2COhBUIYiLiRf5YecPlC9eng+7fMjMHTNZdnAZu/vtpsnnTdLk8ZOun3A48jAfrf+ITvU6MbTDUKqVqUajyo0uqezPLXyOL/78Ivna+3/33ur32BC6gUdbPcrdM+/mqlJX8XaHt3nh5he08zSvcJfNHzV7VFwUQ0KG8Mkfn/D8P55nT/geXmzzIndNvwuAbc9uI8mZRHR8NGM3jGVIhyE0qtyIYgHFAPuaN3L1SF5u+zJFA4qy9MDS5LB3NbyLfRH72Bu+l0aVG9G9YXfGrB+T/ANbdnAZtcvVplLJSlxV+ioATp0/RUx8DOVLlOehnx7itnq3cVPNm1K0jgD+DvsbEaFl9ZaX/AxyinnH0D6oPSseXcG+8H0ciz7Gf+b/h3LFy7Hl6S2XLR+h0aF8tekrhgYPTfGbmL5tOnvD9zI0eCg7z+xkx+kd3Df7vjThX7z5RT7q+hHnE87T5LMmhMaEpvETOSiS8iXKp3HvOLkjt9S6heG3pTXh5BWf/vEp/Rf3T+MeXDeY3x/5HYBVR1bRflJ7AI69dIzqZaqz8shK6laoS/2K9VOEExEi4yKpWEN5H0gAABShSURBVLIiAOuOraPLtC6cTzif7CewSCBJzqTk65G3jeT1315Pk4eHWz7MlL+mcEeDO1h+aDmJzsTkN56u07qy5MCSZL+hA0K5uuzVmZb3QMQB6lWsRxFTBBFh2cFlNKnShDof16F88fJExUfRu0lvfvz3j8lhNoZu5JmFz7D55Ga6XtOVW2vfSsTFCMZ0HaPCfrnZfno7n/7xKb/s/4Xj0ceJeyOO4oHFffoVEeId8SQ6EilbvGyKe05xkuBI4Oc9P/Pv2f/OUV7eav8WDqeDEatHANDvH/34fOPn6fpvVLlRcmvwvzf9l6AKQby89OXk+x/d8RE/7PyBtcfWAhBUPogjUUeS71971bUcjz5OUPkg2tVux5xdc4iKj6JF1RYM6ziMbg27ARCbGEvJwJJZrvT+PPEnLau1pGhAUQA2ndhEq+qteGzeYyw5sITTF06z4P4FXHvVtew8s5NfD/7KLbVv4fdDvzN+03gA6pSvw9Gooyni/euZvzhz4Qwd63WkiMlZt5PD6SCgSECm/ryFbOmDS/nzxJ8MXu4xd+15fg9dpnZJfp6VSlbiidZP8P7a9/n4jo95uOXDyaIF9ncWWCSQvnP68kjLR+jfJq1Iull2cBm3T72dcd3G8ew/ns1ROQHCztuW841X30jI4RCaXdUsubJfd2wdbWq18fmdJjoSk7+7yLhIVh1ZRc+ZPX2mcaj/IepWqAvY/0C/hf2459p76Fy/c47yfPDcQc5dPEfrGq0xGO794V7uvOZOAJ64/gkcTgeB7wam+H2EvRLGgr0L6NWkF6fOn+LvsL/p07wPABM2T2D0mtHsi9hHlVJV+KbnN/Ro3CPd9Lee2krLai0pMqwIzas2p32d9jSv2pznFj1H21ptaVG1BV/2+BKweuD9/MJjw6nzcR1EhNMDT7PpxCaCJwfDUFTYAebunsukrZOY22dulvxntbV9MfEi5xPOUyKwBENChtC9UffkTpeqpatSIrAENcvW5OGWD7P77G7qVqhL48qNSXAkMHrtaE7EnOBw5GFaV2/N4gcXU7V0VSIuRjBj2wye/+V5Hm/1ON9s/QaAZ298ljsa3EGvWb34vNvnBJUPomrpqvy0+ydGrh4JQMtqLRkaPJRJWyex9thazsSe8ZnvV295lUG3DuJEzAl6zezFTTVvokaZGnx4x4dUHFWRyLjIZL/3N7+f5lWbc+jcISZsmUCpoqVoXrU5cUlx/B32NydfPsnRqKPM3T2XsPNhyfltWKkh+yL20bxqc7af3k7poqXp3bQ3ozuP5uoxV/NSm5dYdXQVax5fk9z5NW7jOF646YVkAQs7H8aqo6u494d7+bDLh+wN38ue8D2EHA7xWa6aZWumacleXfZqrq9xPQv22s6ouxvfTfdG3Zm1YxbLDi5L9vfXM39xXbXrAJizcw7/bPrPDL//o1FH+d/K//H15q/Z1W8XRYsU5d4f7sUpTooHFmdD6AYA7mhwB6/c8gq3T709xTOdsX1G8vUDLR4g7EIYq4+uZkyXMaw8upJv7/6WEoElOHfxXApBzwkiQodJHVh1dBXbnt3G5pOb6dWkF+WKl2PGthm0qdWG9cfX06BSA06dP8XpC6dpVb0VdcrXoWrpqogIK46soOPkjgAsf3g5naZ04sHrHuSBFg9wNOooTy94mpn3WHNGp3qdOBp1lDrl6xBYJJD7Zt/HMzc8Q6mipRizfkxyvp6+4WmevuFpAosEEpMQw4+7fuSDLh9cUllzwomYEzicDuId8RyLOkbHeh0z9C8ibDq5iR92/ECZYmV4q8NbAByPPs6es3uoV7EeG0M3svXUVt5b8x7LHlpG56m+K6YzA89QpVSVdNMpMqwINcvW5PiA4wA0+LQBB/sfLNzCHpsYS6mipXzec9d++yP28+r/t3fv4VHVZwLHv28gQEiQECKES0AREKpUbl6IXLSCMYoaXRGsXUu0uLqKWqkoUlu2daHKWrA+LN4QsLhYvBQERBEVIYoGwRQsBlCQoAjKRQkQQ8i8+8ckY0KSIQPHM/NL38/zzGPmnInz9XhycuZcfnljLH8v+DvF44vZc2hP6LhyxVnzskAZY98YS2bnTC7pfAlTVk3h7qV38/K1L3NV96so2F3ArgO7GNhxIDsP7KTtn9uy+57djFk6htn/mF3lfePj4in5bQkiwqJNi7h8bu2/zQG23bWNXk/0Ym/xXu7vf39o77rCo5c8yk29biKxUSIAe4v3kpKQUuU1D7/7MP3a96N/h/6hjVFuYS45C3KYdNEkhr0wLPTa8QPGM/b8sZzU+KRam7Z/t50OUzuwYuQKzm1/buiQzuR3JzPktCH0TOtZ6/eWBcqIkzj2l+ynYHcBXVt25aF3H+Khdx+q9trkJsl0T+3Oqi9WhaZldc7iytOvZMSZIxg6dyi5hbm1vtfEn01k3IBxvL31bW579TY+2V315ubFP19MVucsRIRxy8YxsONAsroE99Z2FO2g3Z/bsfue3YxeMpq5H8/lvvPvIy0pjbtev4uJP5vIzX1upkVCCwIaIO/LPDLSM4DgpWd9nuxTaxfAgA4DWFm4ssq0+Lh45lw9h+EvDicjPYPXrn+NZo2bsfSzpWTOyeSGs25gdvbsWv6NJ0ZVafxgY0oDpaFps7Nn88v5v6Rv2758uONDIPhJYW9x8NrpXmm9SGqUxMrClSQ3SebWvreGdiKu73F96ARn5e8TJHQCszZDOg1h4XULa/0k64pFmxZx52t3ck/GPbRObM3V864GIKlRUpVDQGe3PZvVO1YD0D21O5d3vZw4ieP01NMZ2XNk2PeQ/xLuOOcOHs16FIDMOZks/fel9XPD/v2R7ykLlJE0KYnv7vuOgAbYX7KfZVuW0bF5R5ZtWcaST5dw4SkXMvWDqQCkNk2lW2o3cgtz6ZLShdvOvo3l25Yzv+CHvfiUhBRmZ88ObYzbNWvH/BHz6f9Mf0rKSph+2XTmF8yvcoytwns3vkfB7gL6d+hPl5ZdQtPX7VrH1n1bGdhxIBv3bGTdrnV8/PXH3NTrJg6VHqJfej9UlVn5s7jxlRu5seeNbP12K+1Pas/wM4ZzWdfLjmsZVbZ+13oaNWhU5cTrsZQcKfHsB09VWb1jNe2ateOtrW8xtOtQig4XsXDjQm5fcnvodRMGTWDCOxOqff+o3qN4au1TLBixgPvfvJ+8UXkUlxZXuSvvSOAI01dPp0/bPiQ1SgrtfdfFtLxpVToqZHfLZn7BfG7pcwuPr3mcWVfO4rz25zH8xeEUHS7i09Gf8pulvwnthaYkpHBN92tISUhh4kUTGblgJM/+41leuvYl2p/Unk4tOtG8cXOmvj+VQacM4px254Teq7i0mIZxDUOHLH4MAQ3wwFsPkNgokfFvja82P6tzFm2btWXGRzOqzZtz1Ryu63EdXx/8mhXbVjDsJ8P49vtvmZk/k6KSItZ8tYaFmxYS+F2A0kApM9bOIHd7Lr3SejGq9yjyd+az88BOBp0yiMT4xGqHHl2kqnSb1o1NezaR3CS5yifdCp1adGLLvi1cfNrFPDH0idBhprrac2gPyU2SQ4f77lhyB49d+lj92LC/uOFFMtIz6DejH4t/vpge03uQ0zOHmfkzefOGNxn2wrDQXkZNcnrmkH5SOn9Y8Yca5//ip78gNSE19EsA4PHLHueWxbeEng/tOjT0cR6gf4f+5BbmUnhXIenN0+v03xFOWaCMNV+tqfLDXt8VlRQx/cPp5PTMIbVpKjsP7OS59c8xuNNgHln1CINPHczizYv5S9ZfSGiYUOOJQa+UBcoY8dII7j7vbho1aETfp/rW+LrE+EQOlh4k/z/yOSvtLHYe2MnhssOUHCkhuUly6JhzhTU71tC7Te+YvNRwzOtjSG6SzIR3JrB59ObQCclV21cx5f0pPHn5kzSNb8rBwwePeTjowOEDfHPwm5i98ubHkjEjo8onTghekDB5yGS6n9wdCO515/TM4Zkrnznh91NV4uLi3N2w7yvexzMfPcPk9yaz6+Cu0PRf9foVT3/0dLXXr8xZyanJpzJn3RwGdBxAyZES8r7MY2jXoZzR6gwAPv/2cw6XHSYtKY33v3ifzDmZlD5QSsO4hqgqG77ZwNT3p5LdLZvMzpms/WotTRo2oVOLTuwo2sFnez9jcKfBNIhrcNwn24wbFhQsIPtv2RwYd4D4BvE0kAY8suoR7l12L+tuWUeP1j2inWhiwKJNi1i5bSUPv/cwF5xyAVd0vYJf9/t1ldds+3YbLRJahD38GYmYHyvmsQ8eY/SS0Uy6aBJdUrqQlpTGNS9cwx8v/COjFo6q9j0VJ+QqzP23udy6+FZaJbZi4+0bI27Yc2hPjYPsGKOqbNm3hdNSTgtN21G0gwdXPMi0S6fF5B64iZ7cwlx6t+ld6zk/L8X8hp0J1adXXHZ0ctOTee7q5zhUeoiDpQe5/uXryUjP4ObeN5PePJ0zW51Jq8RWFJcWU3ykuNoJRWOMqY/CbdhjZkiB0gdKmffPeTSQBvx13V+ZeNFEGjdoXO1EX0AD9GjVo9rNLgnxCSTEJ/iZbIwxMSkm9tjX71rPma3OjGqHMca4JOYPxUS7wRhjXGPjsRtjzL+QE9qwi8g1IvKxiJSJSO+j5o0Tkc0i8omIXHximcYYY+rqRPfY1wNXAe9Unigi3YFrge5AFvC/4vh1YcuXL492Qp1Yp7es0zsuNII7neGc0IZdVTeq6mbg6I32lcDzqnpEVT8HNgNO30rpyv9s6/SWdXrHhUZwpzOcH+sYeztge6XnX5ZPM8YY8yM75nXsIvIG0LryJECB8aq68McKM8YYc3w8udxRRN4Gxqjq2vLn9wGqqg+VP38N+L2qflDD99q1jsYYcxz8uPO08hu8AjwnIlMIHoLpDORFEmaMMeb4nOjljtkish04D1gkIksAVHUDMA/YALwK/KfdhWSMMf6I+p2nxhhjvGV3nhpjTD1jG3ZjjKlnbMNujDH1jK8bdhFJE5HpIjJNRFqKyAQRWS8i80SkjZ8t4Vint1zodKERrNNrrnRGyu899lkEr5TZDrwNFAOXAiuBx31uCWcW1umlWcR+5yxivxGs02uzcKMzMqrq2wP4qNLXhUfNy/ezxTqt07VG6/zX7Yz04fcee+X3ezbMvGizTm+50OlCI1in11zpjIjf4QtEJAlAVX9bMVFEOgObfG4Jxzq95UKnC41gnV5zpTMidoOSMcbUM16OFVMnItKN4HjtFcP4fgm8oqqf+N0SjnV6y4VOFxrBOr3mSmck/L7c8V7geYIDhuWVPwSYWz4iZEywTm+50OlCI1in11zpjJSvh2JEZBNwhqqWHjW9EfBPVe3iW0wY1uktFzpdaATr9JornZHy++RpAGhbw/Q25fNihXV6y4VOFxrBOr3mSmdE/D7Gfhfwpohs5oc/ndeB4Hjtt/vcEo51esuFThcawTq95kpnRHy/KkZE4gj+YevKJypWq2qZryHHYJ3ecqHThUawTq+50hkJu9zRGGPqmajdWSUii8I9jxXW6S0XOl1oBOv0miuddRG1PXYRaaOqX9X2PFZYp7dc6HShEazTa6501oUdijHGmHrG7xuUmovIn0SkQET2isgeEfmkfFqyny3hiMgllb5OFpEZIrJORP5PRFpHs60yW57esWXpLVue0eX3MfZ5wD7gAlVNUdWWwIXl0+b53BLOxEpf/w/wFXA5sBp4IipFNbPl6R1blt6y5RlFft95ulFVT490nt9EZK2q9i7/Ol9Ve1aaV+V5NNny9I4tS2/Z8owuv29Q2iYiY4HZqroLoPzjzkh+uDkgFrQSkbsJjhnRXEREf/gNGEtjNNvy9I4tS2/Z8owiv8OHAy2Bd0Rkn4jsA5YDKcC1PreE8xTQDEgi+KezUgFEJA3Ij15WNZWX514R2Ystz+Nl66a3bN2MIrsqxhhj6hkbjz1CIpKjqjOj3VFBRM4BVFVXi8hPgEuAAlV9NcppYYnIs6p6Q7Q7KrN101u2bkaP3ydP7wWuIzj+8Rflk9sDI4DnVfVPvsUcJxEpVNUO0e4AEJHfA1kEf0G/AZxL8C+tDwFeV9X/jmJeiIi8cvQkgldIvAWgqlf4HnUUWze9ZetmdNl47DUQkXW1zQK6qmpjP3tqIyLrgZ5AY2An0F5V94tIAvCBqv40qoHlRGQtsAF4GlCCy3EuwY0mqvpO9OqCbN30lq2b0eX3oZiKsY+3HTU91sY+bg1kErzmtjIB3vM/p1ZHykegOyQin6nqfgBVLRaRWFqefYE7gfHAPaqaLyLFMfZDY+umt2zdjCIbj71mi4AkVa12VlxElvufU6vDItJUVQ8BfSomikhzYmhjpKoBYIqIvFD+z11E4fzOMdi66S1bN6PIxmN3mIg0VtWSGqanAm1UdX0Uso5JRC4DzlfV+6PdUpmtm96xdTO67HJHY4ypZ2w89mOwTm+50OlCI1in11zprAsbj/0YrNNbLnS60AjW6TVXOusi6odiRKSVqn4d1Yg6sE5vudJpjIv8Ho895ahHSyBPRFqISIqfLeFYp7dc6BRHxuW2Tm+50hkpv29QClD9OuH2BO/0U1Xt5FtMGNbpLRc6perwrU8TvKnmKeBqYJCqZkezr4J1esuVzoipqm8PYAzwGtCj0rStfjZYp3XW0ri20tf5R83L97PFOq3zRB++Xoivqo+IyN8I3gjwBfA7grfxxhTr9JYjna6My22d3nKlMyK+h6vqF6o6jOCAQG8ATf1uqAvr9JYDnZXH5Z5J7I7LbZ3ecqUzItG487Ty0KiJwBbgZY2xoVGt01sudJY3ZhNsVGJ02F7r9JYrnZHw+6qYewkOiypAHsG9tzJgrojc52dLONbpLRc6Jfhn3OYS/MH+gGCnEEONYJ1ec6UzUjZsbw2s01sudLrQCNbpNVc6I+X3MfaKoVGPFmtDo1qnt1zodKERrNNrrnRGxIbtrZl1esuFThcawTq95kpnRGzY3lpYp7dc6HShEazTa650RiLqY8UYY4zxlrMX4BtjjKmZbdiNMaaesQ27McbUM7ZhN8aYesY27MYYU8/8PyJNbRT8Uf70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Mag_f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6781800" cy="54580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Magnetic Field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Footprints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updated_footprints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657600"/>
            <a:ext cx="4191000" cy="309363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5250" y="1600200"/>
            <a:ext cx="2514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field line lines seen by the spacecraft are closed </a:t>
            </a:r>
          </a:p>
          <a:p>
            <a:endParaRPr lang="en-US" dirty="0" smtClean="0"/>
          </a:p>
          <a:p>
            <a:r>
              <a:rPr lang="en-US" dirty="0" smtClean="0"/>
              <a:t>Footprints, adjusting for the height of the ionosphere, are in sunlight</a:t>
            </a:r>
          </a:p>
          <a:p>
            <a:r>
              <a:rPr lang="en-US" dirty="0" smtClean="0"/>
              <a:t>Magnetic local times are: </a:t>
            </a:r>
          </a:p>
          <a:p>
            <a:pPr lvl="1"/>
            <a:r>
              <a:rPr lang="en-US" dirty="0" smtClean="0"/>
              <a:t>7.8-9.4 North</a:t>
            </a:r>
          </a:p>
          <a:p>
            <a:pPr lvl="1"/>
            <a:r>
              <a:rPr lang="en-US" dirty="0" smtClean="0"/>
              <a:t>0.5-0.8 South</a:t>
            </a:r>
          </a:p>
          <a:p>
            <a:r>
              <a:rPr lang="en-US" dirty="0" smtClean="0"/>
              <a:t>Magnetic latitude are:</a:t>
            </a:r>
          </a:p>
          <a:p>
            <a:pPr lvl="1"/>
            <a:r>
              <a:rPr lang="en-US" dirty="0" smtClean="0"/>
              <a:t>85-87.5 degrees North</a:t>
            </a:r>
          </a:p>
          <a:p>
            <a:pPr lvl="1"/>
            <a:r>
              <a:rPr lang="en-US" dirty="0" smtClean="0"/>
              <a:t>-47 to -51 degrees South</a:t>
            </a:r>
          </a:p>
          <a:p>
            <a:endParaRPr lang="en-US" dirty="0"/>
          </a:p>
        </p:txBody>
      </p:sp>
      <p:pic>
        <p:nvPicPr>
          <p:cNvPr id="7" name="Picture 6" descr="Oct_26_2015_0400-0600_Fieldtyp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066800"/>
            <a:ext cx="3810000" cy="2619375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965546" y="2743201"/>
            <a:ext cx="1862667" cy="24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 Range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27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 Line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Oct26_field_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62000"/>
            <a:ext cx="5867400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Raw PADs for Selected Times</a:t>
            </a:r>
            <a:endParaRPr lang="en-US" dirty="0"/>
          </a:p>
        </p:txBody>
      </p:sp>
      <p:pic>
        <p:nvPicPr>
          <p:cNvPr id="4" name="Picture 3" descr="Raw_PAD_survey_LM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3283617" cy="5232665"/>
          </a:xfrm>
          <a:prstGeom prst="rect">
            <a:avLst/>
          </a:prstGeom>
        </p:spPr>
      </p:pic>
      <p:pic>
        <p:nvPicPr>
          <p:cNvPr id="7" name="Picture 6" descr="Raw_PAD_survey_LM_Oct_26-0400-0600_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914400"/>
            <a:ext cx="3283617" cy="52326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275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Office Theme</vt:lpstr>
      <vt:lpstr>Equation</vt:lpstr>
      <vt:lpstr>Oct 25 Tagup </vt:lpstr>
      <vt:lpstr>Analysis of the Oct. 26 Event</vt:lpstr>
      <vt:lpstr>Environmental Context (1/2)</vt:lpstr>
      <vt:lpstr>Environmental Context (2/2)</vt:lpstr>
      <vt:lpstr>PowerPoint Presentation</vt:lpstr>
      <vt:lpstr>PowerPoint Presentation</vt:lpstr>
      <vt:lpstr>Magnetic Footprints</vt:lpstr>
      <vt:lpstr>Field Line Trace</vt:lpstr>
      <vt:lpstr>Raw PADs for Selected Times</vt:lpstr>
      <vt:lpstr>Smooth PADs for Selected Times</vt:lpstr>
      <vt:lpstr>PA-limited spectra for Selected Times</vt:lpstr>
      <vt:lpstr>Spacecraft Potential</vt:lpstr>
      <vt:lpstr>Gyrotropy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Schiff, Conrad (GSFC-5950)</cp:lastModifiedBy>
  <cp:revision>40</cp:revision>
  <dcterms:created xsi:type="dcterms:W3CDTF">2016-09-23T11:47:38Z</dcterms:created>
  <dcterms:modified xsi:type="dcterms:W3CDTF">2016-10-25T17:10:40Z</dcterms:modified>
</cp:coreProperties>
</file>