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63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21" autoAdjust="0"/>
    <p:restoredTop sz="94737" autoAdjust="0"/>
  </p:normalViewPr>
  <p:slideViewPr>
    <p:cSldViewPr>
      <p:cViewPr>
        <p:scale>
          <a:sx n="100" d="100"/>
          <a:sy n="100" d="100"/>
        </p:scale>
        <p:origin x="-114" y="-265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891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4FB1B8-1F7B-49B3-8057-55C2761BA75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5E2234-11D1-4D0D-8DC2-A99AFAC9A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Chorus</a:t>
            </a:r>
            <a:endParaRPr lang="en-US" dirty="0" smtClean="0"/>
          </a:p>
          <a:p>
            <a:r>
              <a:rPr lang="en-US" dirty="0" smtClean="0"/>
              <a:t>Document linkage</a:t>
            </a:r>
          </a:p>
          <a:p>
            <a:r>
              <a:rPr lang="en-US" dirty="0" smtClean="0">
                <a:hlinkClick r:id="rId3" action="ppaction://hlinksldjump"/>
              </a:rPr>
              <a:t>Questions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[1-2]:  What is an equatorial electron cyclotron frequency</a:t>
            </a:r>
          </a:p>
          <a:p>
            <a:r>
              <a:rPr lang="en-US" dirty="0" smtClean="0"/>
              <a:t>[1-2]:  How quickly can disturbed geomagnetic conditions arise/falloff and how long do chorus persist</a:t>
            </a:r>
          </a:p>
          <a:p>
            <a:r>
              <a:rPr lang="en-US" dirty="0" smtClean="0"/>
              <a:t>[1-4]:  What does </a:t>
            </a:r>
            <a:r>
              <a:rPr lang="en-US" dirty="0" err="1" smtClean="0"/>
              <a:t>unducted</a:t>
            </a:r>
            <a:r>
              <a:rPr lang="en-US" dirty="0" smtClean="0"/>
              <a:t> chorus mean?</a:t>
            </a:r>
          </a:p>
          <a:p>
            <a:r>
              <a:rPr lang="en-US" dirty="0" smtClean="0"/>
              <a:t>[1-4]:  What is the resonance cone?</a:t>
            </a:r>
          </a:p>
          <a:p>
            <a:r>
              <a:rPr lang="en-US" dirty="0" smtClean="0"/>
              <a:t>[1-4]:  How does one tell when a wave is electrostatic </a:t>
            </a:r>
            <a:r>
              <a:rPr lang="en-US" dirty="0" err="1" smtClean="0"/>
              <a:t>vs</a:t>
            </a:r>
            <a:r>
              <a:rPr lang="en-US" dirty="0" smtClean="0"/>
              <a:t> electromagnetic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[1-2]:</a:t>
            </a:r>
          </a:p>
          <a:p>
            <a:pPr lvl="1"/>
            <a:r>
              <a:rPr lang="en-US" dirty="0" smtClean="0"/>
              <a:t>Intense whistler waves</a:t>
            </a:r>
          </a:p>
          <a:p>
            <a:pPr lvl="1"/>
            <a:r>
              <a:rPr lang="en-US" dirty="0" smtClean="0"/>
              <a:t>Two frequency bands: </a:t>
            </a:r>
          </a:p>
          <a:p>
            <a:pPr lvl="2"/>
            <a:r>
              <a:rPr lang="en-US" dirty="0" smtClean="0"/>
              <a:t>lower band 0.1 </a:t>
            </a:r>
            <a:r>
              <a:rPr lang="en-US" dirty="0" err="1" smtClean="0"/>
              <a:t>fce</a:t>
            </a:r>
            <a:r>
              <a:rPr lang="en-US" dirty="0" smtClean="0"/>
              <a:t> &lt; f &lt; 0.5 </a:t>
            </a:r>
            <a:r>
              <a:rPr lang="en-US" dirty="0" err="1" smtClean="0"/>
              <a:t>fce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Upper band 0.5 </a:t>
            </a:r>
            <a:r>
              <a:rPr lang="en-US" dirty="0" err="1" smtClean="0"/>
              <a:t>fce</a:t>
            </a:r>
            <a:r>
              <a:rPr lang="en-US" dirty="0" smtClean="0"/>
              <a:t> &lt; f &lt; 0.7 </a:t>
            </a:r>
            <a:r>
              <a:rPr lang="en-US" dirty="0" err="1" smtClean="0"/>
              <a:t>fce</a:t>
            </a:r>
            <a:endParaRPr lang="en-US" dirty="0" smtClean="0"/>
          </a:p>
          <a:p>
            <a:pPr lvl="1"/>
            <a:r>
              <a:rPr lang="en-US" dirty="0" smtClean="0"/>
              <a:t>Source</a:t>
            </a:r>
          </a:p>
          <a:p>
            <a:pPr lvl="2"/>
            <a:r>
              <a:rPr lang="en-US" dirty="0" smtClean="0"/>
              <a:t>Generally believed to be located outside the </a:t>
            </a:r>
            <a:r>
              <a:rPr lang="en-US" dirty="0" err="1" smtClean="0"/>
              <a:t>plasmapause</a:t>
            </a:r>
            <a:r>
              <a:rPr lang="en-US" dirty="0" smtClean="0"/>
              <a:t> near the geomagnetic equator</a:t>
            </a:r>
          </a:p>
          <a:p>
            <a:pPr lvl="2"/>
            <a:r>
              <a:rPr lang="en-US" dirty="0" smtClean="0"/>
              <a:t>Proposed dayside generated at high mag. Latitudes (20-50 deg) within ‘minimum B pockets’</a:t>
            </a:r>
          </a:p>
          <a:p>
            <a:pPr lvl="2"/>
            <a:r>
              <a:rPr lang="en-US" dirty="0" smtClean="0"/>
              <a:t>Predominantly observed during </a:t>
            </a:r>
            <a:r>
              <a:rPr lang="en-US" dirty="0" err="1" smtClean="0"/>
              <a:t>geomagnetically</a:t>
            </a:r>
            <a:r>
              <a:rPr lang="en-US" dirty="0" smtClean="0"/>
              <a:t> disturbed conditions</a:t>
            </a:r>
          </a:p>
          <a:p>
            <a:pPr lvl="2"/>
            <a:r>
              <a:rPr lang="en-US" dirty="0" smtClean="0"/>
              <a:t>Accompanied by </a:t>
            </a:r>
            <a:r>
              <a:rPr lang="en-US" dirty="0" err="1" smtClean="0"/>
              <a:t>suprathermal</a:t>
            </a:r>
            <a:r>
              <a:rPr lang="en-US" dirty="0" smtClean="0"/>
              <a:t> electrons </a:t>
            </a:r>
          </a:p>
          <a:p>
            <a:r>
              <a:rPr lang="en-US" dirty="0" smtClean="0"/>
              <a:t>[1-3]:</a:t>
            </a:r>
          </a:p>
          <a:p>
            <a:pPr lvl="1"/>
            <a:r>
              <a:rPr lang="en-US" dirty="0" smtClean="0"/>
              <a:t>OGO 5 showed equatorial emissions dominant at 0000-0900 MLT</a:t>
            </a:r>
          </a:p>
          <a:p>
            <a:pPr lvl="1"/>
            <a:r>
              <a:rPr lang="en-US" dirty="0" smtClean="0"/>
              <a:t>High-latitude chorus emissions are only found on the dayside with max at 1200 MLT</a:t>
            </a:r>
          </a:p>
          <a:p>
            <a:pPr lvl="1"/>
            <a:r>
              <a:rPr lang="en-US" dirty="0" err="1" smtClean="0"/>
              <a:t>Nightside</a:t>
            </a:r>
            <a:r>
              <a:rPr lang="en-US" dirty="0" smtClean="0"/>
              <a:t> chorus = low </a:t>
            </a:r>
            <a:r>
              <a:rPr lang="en-US" dirty="0" err="1" smtClean="0"/>
              <a:t>mag</a:t>
            </a:r>
            <a:r>
              <a:rPr lang="en-US" dirty="0" smtClean="0"/>
              <a:t> lat; &lt; 8 Re</a:t>
            </a:r>
          </a:p>
          <a:p>
            <a:pPr lvl="1"/>
            <a:r>
              <a:rPr lang="en-US" dirty="0" smtClean="0"/>
              <a:t>Dayside chorus = higher </a:t>
            </a:r>
            <a:r>
              <a:rPr lang="en-US" dirty="0" err="1" smtClean="0"/>
              <a:t>mag</a:t>
            </a:r>
            <a:r>
              <a:rPr lang="en-US" dirty="0" smtClean="0"/>
              <a:t> lat; greater occurrence; &gt; 8 Re</a:t>
            </a:r>
          </a:p>
          <a:p>
            <a:pPr lvl="1"/>
            <a:r>
              <a:rPr lang="en-US" dirty="0" smtClean="0"/>
              <a:t>Lower band chorus generation thru cyclotron resonance with anisotropic electrons with 10 </a:t>
            </a:r>
            <a:r>
              <a:rPr lang="en-US" dirty="0" err="1" smtClean="0"/>
              <a:t>KeV</a:t>
            </a:r>
            <a:r>
              <a:rPr lang="en-US" dirty="0" smtClean="0"/>
              <a:t> &gt; E &gt; 10 </a:t>
            </a:r>
            <a:r>
              <a:rPr lang="en-US" dirty="0" err="1" smtClean="0"/>
              <a:t>eV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Chorus Waves and Excitations (1/</a:t>
            </a:r>
            <a:r>
              <a:rPr lang="en-US" dirty="0" err="1" smtClean="0"/>
              <a:t>cw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[1-4]:</a:t>
            </a:r>
          </a:p>
          <a:p>
            <a:pPr lvl="1"/>
            <a:r>
              <a:rPr lang="en-US" dirty="0" smtClean="0"/>
              <a:t>Wave normal for f &lt; 0.3 </a:t>
            </a:r>
            <a:r>
              <a:rPr lang="en-US" dirty="0" err="1" smtClean="0"/>
              <a:t>fce</a:t>
            </a:r>
            <a:r>
              <a:rPr lang="en-US" dirty="0" smtClean="0"/>
              <a:t> tends to be field-aligned</a:t>
            </a:r>
          </a:p>
          <a:p>
            <a:r>
              <a:rPr lang="en-US" dirty="0" smtClean="0"/>
              <a:t>[1-8]:</a:t>
            </a:r>
          </a:p>
          <a:p>
            <a:pPr lvl="1"/>
            <a:r>
              <a:rPr lang="en-US" dirty="0" smtClean="0"/>
              <a:t>Plasma density plays an important role in controlling chorus generation</a:t>
            </a:r>
          </a:p>
          <a:p>
            <a:pPr lvl="1"/>
            <a:r>
              <a:rPr lang="en-US" dirty="0" smtClean="0"/>
              <a:t>Chorus waves are generated outside the </a:t>
            </a:r>
            <a:r>
              <a:rPr lang="en-US" dirty="0" err="1" smtClean="0"/>
              <a:t>plasmapause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Plasma densities at or above </a:t>
            </a:r>
            <a:r>
              <a:rPr lang="en-US" dirty="0" err="1" smtClean="0"/>
              <a:t>nb</a:t>
            </a:r>
            <a:r>
              <a:rPr lang="en-US" dirty="0" smtClean="0"/>
              <a:t> are excluded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Chorus Waves and Excitations (1/</a:t>
            </a:r>
            <a:r>
              <a:rPr lang="en-US" dirty="0" err="1" smtClean="0"/>
              <a:t>cw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0" y="2895600"/>
          <a:ext cx="1003300" cy="469900"/>
        </p:xfrm>
        <a:graphic>
          <a:graphicData uri="http://schemas.openxmlformats.org/presentationml/2006/ole">
            <p:oleObj spid="_x0000_s2050" name="Equation" r:id="rId3" imgW="100296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143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[1]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33400" y="1676400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Burtis</a:t>
            </a:r>
            <a:r>
              <a:rPr lang="en-US" sz="1050" dirty="0" smtClean="0"/>
              <a:t> and </a:t>
            </a:r>
            <a:r>
              <a:rPr lang="en-US" sz="1050" dirty="0" err="1" smtClean="0"/>
              <a:t>Helliwell</a:t>
            </a:r>
            <a:r>
              <a:rPr lang="en-US" sz="1050" dirty="0" smtClean="0"/>
              <a:t> - 1969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1524000" y="1676400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Tsurutani</a:t>
            </a:r>
            <a:r>
              <a:rPr lang="en-US" sz="1050" dirty="0" smtClean="0"/>
              <a:t> and Smith - 1977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381000" y="2438400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Tsurutani</a:t>
            </a:r>
            <a:r>
              <a:rPr lang="en-US" sz="1050" dirty="0" smtClean="0"/>
              <a:t> and Smith - 1974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2362200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Anderson and Maeda- 1977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381000" y="3200400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Roederer</a:t>
            </a:r>
            <a:r>
              <a:rPr lang="en-US" sz="1050" dirty="0" smtClean="0"/>
              <a:t> 1967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3200400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Roederer</a:t>
            </a:r>
            <a:r>
              <a:rPr lang="en-US" sz="1050" dirty="0" smtClean="0"/>
              <a:t>  and Schulz 1969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609600" y="3962400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Meredith et al 1999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17907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</a:t>
                      </a:r>
                      <a:r>
                        <a:rPr lang="en-US" dirty="0" smtClean="0"/>
                        <a:t>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S/C Pot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THEMIS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ESA – few </a:t>
                      </a:r>
                      <a:r>
                        <a:rPr lang="en-US" sz="1000" dirty="0" err="1" smtClean="0"/>
                        <a:t>eV</a:t>
                      </a:r>
                      <a:r>
                        <a:rPr lang="en-US" sz="1000" dirty="0" smtClean="0"/>
                        <a:t> – 30 </a:t>
                      </a:r>
                      <a:r>
                        <a:rPr lang="en-US" sz="1000" dirty="0" err="1" smtClean="0"/>
                        <a:t>KeV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SGT</a:t>
                      </a:r>
                      <a:r>
                        <a:rPr lang="en-US" sz="1000" baseline="0" dirty="0" smtClean="0"/>
                        <a:t> – 25KeV – 1 </a:t>
                      </a:r>
                      <a:r>
                        <a:rPr lang="en-US" sz="1000" baseline="0" dirty="0" err="1" smtClean="0"/>
                        <a:t>MeV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FGM – 0-64</a:t>
                      </a:r>
                      <a:r>
                        <a:rPr lang="en-US" sz="1000" baseline="0" dirty="0" smtClean="0"/>
                        <a:t> Hz</a:t>
                      </a:r>
                    </a:p>
                    <a:p>
                      <a:r>
                        <a:rPr lang="en-US" sz="1000" baseline="0" dirty="0" smtClean="0"/>
                        <a:t>SCM – 0.1 Hz-4 KHz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EPI 0-8 KHz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?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?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OGO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?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– THEMIS analysis of observed equatorial electron distributions responsible for chorus excitation</a:t>
            </a:r>
          </a:p>
          <a:p>
            <a:r>
              <a:rPr lang="en-US" dirty="0" smtClean="0"/>
              <a:t>[2] – Spatial distributions of ion pitch angle anisotropy in the near-Earth </a:t>
            </a:r>
            <a:r>
              <a:rPr lang="en-US" dirty="0" err="1" smtClean="0"/>
              <a:t>magentosphere</a:t>
            </a:r>
            <a:r>
              <a:rPr lang="en-US" dirty="0" smtClean="0"/>
              <a:t> and tail plasma sheet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36301</TotalTime>
  <Words>366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Concourse</vt:lpstr>
      <vt:lpstr>Microsoft Equation 3.0</vt:lpstr>
      <vt:lpstr>Slide 1</vt:lpstr>
      <vt:lpstr>TOC</vt:lpstr>
      <vt:lpstr>Questions</vt:lpstr>
      <vt:lpstr>Chorus Waves and Excitations (1/cw)</vt:lpstr>
      <vt:lpstr>Chorus Waves and Excitations (1/cw)</vt:lpstr>
      <vt:lpstr>Linkage</vt:lpstr>
      <vt:lpstr>Spacecraft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2786</cp:revision>
  <dcterms:created xsi:type="dcterms:W3CDTF">2016-09-27T21:25:33Z</dcterms:created>
  <dcterms:modified xsi:type="dcterms:W3CDTF">2017-02-28T20:27:29Z</dcterms:modified>
</cp:coreProperties>
</file>