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78" r:id="rId3"/>
    <p:sldId id="280" r:id="rId4"/>
    <p:sldId id="279" r:id="rId5"/>
    <p:sldId id="266" r:id="rId6"/>
    <p:sldId id="267" r:id="rId7"/>
    <p:sldId id="268" r:id="rId8"/>
    <p:sldId id="275" r:id="rId9"/>
    <p:sldId id="269" r:id="rId10"/>
    <p:sldId id="270" r:id="rId11"/>
    <p:sldId id="271" r:id="rId12"/>
    <p:sldId id="276" r:id="rId13"/>
    <p:sldId id="272" r:id="rId14"/>
    <p:sldId id="273" r:id="rId15"/>
    <p:sldId id="274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01A79-7455-462E-980C-30C5D71DD360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57679-4D29-4E75-8611-0E0D064C0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A738-AC66-4C35-A8E8-BFBFB4A252B4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2583-5848-4DB2-BC36-7C5F69EEED73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D9D-C463-4CD1-99A9-1E57222C0E68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DDF6-22C2-494F-93E2-345F2B432991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521D-CD68-44CE-A2A1-7AB819BCEB09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A8F3-08B9-4C96-84FE-AA848E350DEE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4A7-8E40-4A10-BE0E-872D46DF4BAA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8B4-74D0-4395-B423-4AAFC9AAFA1B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7598-3C81-4A81-9842-45A4B08E4BA7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46F4-5115-448D-A561-1245B68E7A3E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42D2-6766-447E-8CFC-810A9475DFBA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A288-8A58-4F5D-B4A1-85D4D24FA325}" type="datetime1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Nov </a:t>
            </a:r>
            <a:r>
              <a:rPr lang="en-US" dirty="0" smtClean="0"/>
              <a:t>22 </a:t>
            </a:r>
            <a:r>
              <a:rPr lang="en-US" dirty="0" err="1" smtClean="0"/>
              <a:t>Tagup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10" descr="Oct 26 - footprint plot.png"/>
          <p:cNvPicPr>
            <a:picLocks noChangeAspect="1"/>
          </p:cNvPicPr>
          <p:nvPr/>
        </p:nvPicPr>
        <p:blipFill>
          <a:blip r:embed="rId2"/>
          <a:srcRect l="4875" t="5863" r="5625"/>
          <a:stretch>
            <a:fillRect/>
          </a:stretch>
        </p:blipFill>
        <p:spPr>
          <a:xfrm>
            <a:off x="530352" y="4041648"/>
            <a:ext cx="3273565" cy="2569464"/>
          </a:xfrm>
          <a:prstGeom prst="rect">
            <a:avLst/>
          </a:prstGeom>
        </p:spPr>
      </p:pic>
      <p:pic>
        <p:nvPicPr>
          <p:cNvPr id="13" name="Picture 12" descr="Oct 26 - Weather Report.png"/>
          <p:cNvPicPr>
            <a:picLocks noChangeAspect="1"/>
          </p:cNvPicPr>
          <p:nvPr/>
        </p:nvPicPr>
        <p:blipFill>
          <a:blip r:embed="rId3"/>
          <a:srcRect t="5351" b="10702"/>
          <a:stretch>
            <a:fillRect/>
          </a:stretch>
        </p:blipFill>
        <p:spPr>
          <a:xfrm>
            <a:off x="301752" y="384048"/>
            <a:ext cx="3332148" cy="3584448"/>
          </a:xfrm>
          <a:prstGeom prst="rect">
            <a:avLst/>
          </a:prstGeom>
        </p:spPr>
      </p:pic>
      <p:pic>
        <p:nvPicPr>
          <p:cNvPr id="10" name="Picture 9" descr="mms_orbit_plot_20151026040000.png"/>
          <p:cNvPicPr>
            <a:picLocks noChangeAspect="1"/>
          </p:cNvPicPr>
          <p:nvPr/>
        </p:nvPicPr>
        <p:blipFill>
          <a:blip r:embed="rId4" cstate="print"/>
          <a:srcRect l="9789" r="7294" b="4894"/>
          <a:stretch>
            <a:fillRect/>
          </a:stretch>
        </p:blipFill>
        <p:spPr>
          <a:xfrm>
            <a:off x="5870448" y="685800"/>
            <a:ext cx="2590960" cy="2971800"/>
          </a:xfrm>
          <a:prstGeom prst="rect">
            <a:avLst/>
          </a:prstGeom>
        </p:spPr>
      </p:pic>
      <p:pic>
        <p:nvPicPr>
          <p:cNvPr id="15" name="Picture 14" descr="Oct_26-0400_fieldline_trace.png"/>
          <p:cNvPicPr>
            <a:picLocks noChangeAspect="1"/>
          </p:cNvPicPr>
          <p:nvPr/>
        </p:nvPicPr>
        <p:blipFill>
          <a:blip r:embed="rId5"/>
          <a:srcRect l="20800" t="12538" r="10700" b="8325"/>
          <a:stretch>
            <a:fillRect/>
          </a:stretch>
        </p:blipFill>
        <p:spPr>
          <a:xfrm>
            <a:off x="4114800" y="3044952"/>
            <a:ext cx="3048466" cy="3511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Pitch Angle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Oct 26 - ql_fpi_mms1_epad_20151026_0400_0120.png"/>
          <p:cNvPicPr>
            <a:picLocks noChangeAspect="1"/>
          </p:cNvPicPr>
          <p:nvPr/>
        </p:nvPicPr>
        <p:blipFill>
          <a:blip r:embed="rId2"/>
          <a:srcRect r="4000"/>
          <a:stretch>
            <a:fillRect/>
          </a:stretch>
        </p:blipFill>
        <p:spPr>
          <a:xfrm>
            <a:off x="0" y="1143000"/>
            <a:ext cx="3199181" cy="3749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99" y="792723"/>
            <a:ext cx="2548877" cy="4065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68" y="791205"/>
            <a:ext cx="2595143" cy="41395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078233"/>
            <a:ext cx="2643242" cy="2643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3" y="4078123"/>
            <a:ext cx="27432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876800" y="502031"/>
                <a:ext cx="3352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Northward Magnetic Field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 comes from southern hemisphere (Northward flux)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180≥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≥160</m:t>
                    </m:r>
                  </m:oMath>
                </a14:m>
                <a:r>
                  <a:rPr lang="en-US" dirty="0" smtClean="0"/>
                  <a:t> comes from northern hemisphere (Southward flux)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02031"/>
                <a:ext cx="3352800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1455" t="-1736" r="-1818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" y="408482"/>
            <a:ext cx="4200052" cy="3387663"/>
          </a:xfrm>
          <a:prstGeom prst="rect">
            <a:avLst/>
          </a:prstGeom>
        </p:spPr>
      </p:pic>
      <p:pic>
        <p:nvPicPr>
          <p:cNvPr id="9" name="Picture 8" descr="Oct 26 - footprint plot.png"/>
          <p:cNvPicPr>
            <a:picLocks noChangeAspect="1"/>
          </p:cNvPicPr>
          <p:nvPr/>
        </p:nvPicPr>
        <p:blipFill>
          <a:blip r:embed="rId4"/>
          <a:srcRect l="4875" t="5863" r="5625"/>
          <a:stretch>
            <a:fillRect/>
          </a:stretch>
        </p:blipFill>
        <p:spPr>
          <a:xfrm>
            <a:off x="530352" y="4041648"/>
            <a:ext cx="3273565" cy="2569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772" y="3276600"/>
            <a:ext cx="3958856" cy="29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 02 - 2016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Mar 02 - footprint plot.png"/>
          <p:cNvPicPr>
            <a:picLocks noChangeAspect="1"/>
          </p:cNvPicPr>
          <p:nvPr/>
        </p:nvPicPr>
        <p:blipFill>
          <a:blip r:embed="rId2"/>
          <a:srcRect l="3835" t="5132" r="4425"/>
          <a:stretch>
            <a:fillRect/>
          </a:stretch>
        </p:blipFill>
        <p:spPr>
          <a:xfrm>
            <a:off x="530352" y="4041648"/>
            <a:ext cx="3705270" cy="2569464"/>
          </a:xfrm>
          <a:prstGeom prst="rect">
            <a:avLst/>
          </a:prstGeom>
        </p:spPr>
      </p:pic>
      <p:pic>
        <p:nvPicPr>
          <p:cNvPr id="8" name="Picture 7" descr="Mar_02-0245_fieldline_trace.png"/>
          <p:cNvPicPr>
            <a:picLocks noChangeAspect="1"/>
          </p:cNvPicPr>
          <p:nvPr/>
        </p:nvPicPr>
        <p:blipFill>
          <a:blip r:embed="rId3"/>
          <a:srcRect l="20800" t="12538" r="10700" b="8325"/>
          <a:stretch>
            <a:fillRect/>
          </a:stretch>
        </p:blipFill>
        <p:spPr>
          <a:xfrm>
            <a:off x="4114800" y="3044952"/>
            <a:ext cx="3048466" cy="3511296"/>
          </a:xfrm>
          <a:prstGeom prst="rect">
            <a:avLst/>
          </a:prstGeom>
        </p:spPr>
      </p:pic>
      <p:pic>
        <p:nvPicPr>
          <p:cNvPr id="9" name="Picture 8" descr="mms_orbit_plot_20160302024500.png"/>
          <p:cNvPicPr>
            <a:picLocks noChangeAspect="1"/>
          </p:cNvPicPr>
          <p:nvPr/>
        </p:nvPicPr>
        <p:blipFill>
          <a:blip r:embed="rId4" cstate="print"/>
          <a:srcRect l="9789" r="7294" b="4894"/>
          <a:stretch>
            <a:fillRect/>
          </a:stretch>
        </p:blipFill>
        <p:spPr>
          <a:xfrm>
            <a:off x="5870448" y="685800"/>
            <a:ext cx="2590954" cy="2971800"/>
          </a:xfrm>
          <a:prstGeom prst="rect">
            <a:avLst/>
          </a:prstGeom>
        </p:spPr>
      </p:pic>
      <p:pic>
        <p:nvPicPr>
          <p:cNvPr id="11" name="Picture 10" descr="Mar 02 -Weather Report.png"/>
          <p:cNvPicPr>
            <a:picLocks noChangeAspect="1"/>
          </p:cNvPicPr>
          <p:nvPr/>
        </p:nvPicPr>
        <p:blipFill>
          <a:blip r:embed="rId5"/>
          <a:srcRect t="5351" b="10702"/>
          <a:stretch>
            <a:fillRect/>
          </a:stretch>
        </p:blipFill>
        <p:spPr>
          <a:xfrm>
            <a:off x="301752" y="384048"/>
            <a:ext cx="3332153" cy="3584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Pitch Angle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ql_fpi_mms1_epad_20160302_0200_0120.png"/>
          <p:cNvPicPr>
            <a:picLocks noChangeAspect="1"/>
          </p:cNvPicPr>
          <p:nvPr/>
        </p:nvPicPr>
        <p:blipFill>
          <a:blip r:embed="rId2"/>
          <a:srcRect r="4000"/>
          <a:stretch>
            <a:fillRect/>
          </a:stretch>
        </p:blipFill>
        <p:spPr>
          <a:xfrm>
            <a:off x="1" y="1180338"/>
            <a:ext cx="3102294" cy="36355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85" y="1056188"/>
            <a:ext cx="2434798" cy="3883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8" y="1039322"/>
            <a:ext cx="2399376" cy="3827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79" y="4430385"/>
            <a:ext cx="23622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876800" y="502031"/>
                <a:ext cx="3352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Northward Magnetic Field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 comes from southern hemisphere (Northward flux)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180≥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≥160</m:t>
                    </m:r>
                  </m:oMath>
                </a14:m>
                <a:r>
                  <a:rPr lang="en-US" dirty="0" smtClean="0"/>
                  <a:t> comes from northern hemisphere (Southward flux)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02031"/>
                <a:ext cx="3352800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1455" t="-1736" r="-1818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Mar 02 - footprint plot.png"/>
          <p:cNvPicPr>
            <a:picLocks noChangeAspect="1"/>
          </p:cNvPicPr>
          <p:nvPr/>
        </p:nvPicPr>
        <p:blipFill>
          <a:blip r:embed="rId3"/>
          <a:srcRect l="3835" t="5132" r="4425"/>
          <a:stretch>
            <a:fillRect/>
          </a:stretch>
        </p:blipFill>
        <p:spPr>
          <a:xfrm>
            <a:off x="530352" y="4041648"/>
            <a:ext cx="3705270" cy="25694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1" y="990600"/>
            <a:ext cx="3965412" cy="275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43200"/>
            <a:ext cx="4238625" cy="30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1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 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9435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Science Context</a:t>
            </a:r>
          </a:p>
          <a:p>
            <a:pPr lvl="1"/>
            <a:r>
              <a:rPr lang="en-US" dirty="0" smtClean="0"/>
              <a:t>Mechanisms of </a:t>
            </a:r>
            <a:r>
              <a:rPr lang="en-US" dirty="0" err="1" smtClean="0"/>
              <a:t>ionospheric</a:t>
            </a:r>
            <a:r>
              <a:rPr lang="en-US" dirty="0" smtClean="0"/>
              <a:t> escape (Strangeway diagram)</a:t>
            </a:r>
          </a:p>
          <a:p>
            <a:pPr lvl="1"/>
            <a:r>
              <a:rPr lang="en-US" dirty="0" smtClean="0"/>
              <a:t>Precipitating Electrons as a mechanism</a:t>
            </a:r>
          </a:p>
          <a:p>
            <a:pPr lvl="1"/>
            <a:r>
              <a:rPr lang="en-US" dirty="0" err="1" smtClean="0"/>
              <a:t>Ambipolar</a:t>
            </a:r>
            <a:r>
              <a:rPr lang="en-US" dirty="0" smtClean="0"/>
              <a:t> potential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Instrument Measurements</a:t>
            </a:r>
          </a:p>
          <a:p>
            <a:pPr lvl="1"/>
            <a:r>
              <a:rPr lang="en-US" dirty="0" smtClean="0"/>
              <a:t>FPI Sky Map (time, </a:t>
            </a:r>
            <a:r>
              <a:rPr lang="en-US" dirty="0" err="1" smtClean="0"/>
              <a:t>az</a:t>
            </a:r>
            <a:r>
              <a:rPr lang="en-US" dirty="0" smtClean="0"/>
              <a:t>, el, energy – diagram)</a:t>
            </a:r>
          </a:p>
          <a:p>
            <a:pPr lvl="1"/>
            <a:r>
              <a:rPr lang="en-US" dirty="0" smtClean="0"/>
              <a:t>FGM magnetic field </a:t>
            </a:r>
          </a:p>
          <a:p>
            <a:pPr lvl="1"/>
            <a:r>
              <a:rPr lang="en-US" dirty="0" smtClean="0"/>
              <a:t>Error sources</a:t>
            </a:r>
          </a:p>
          <a:p>
            <a:pPr lvl="2"/>
            <a:r>
              <a:rPr lang="en-US" dirty="0" smtClean="0"/>
              <a:t>Spacecraft Potential</a:t>
            </a:r>
          </a:p>
          <a:p>
            <a:pPr lvl="2"/>
            <a:r>
              <a:rPr lang="en-US" dirty="0" smtClean="0"/>
              <a:t>Internally-generated photoelectrons</a:t>
            </a:r>
          </a:p>
          <a:p>
            <a:pPr lvl="2"/>
            <a:r>
              <a:rPr lang="en-US" dirty="0" smtClean="0"/>
              <a:t>FGM errors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Results</a:t>
            </a:r>
          </a:p>
          <a:p>
            <a:pPr lvl="1"/>
            <a:r>
              <a:rPr lang="en-US" dirty="0" smtClean="0"/>
              <a:t>Closed field lines</a:t>
            </a:r>
          </a:p>
          <a:p>
            <a:pPr lvl="2"/>
            <a:r>
              <a:rPr lang="en-US" dirty="0" smtClean="0"/>
              <a:t>Environmental/Solar Wind Conditions</a:t>
            </a:r>
          </a:p>
          <a:p>
            <a:pPr lvl="2"/>
            <a:r>
              <a:rPr lang="en-US" dirty="0" smtClean="0"/>
              <a:t>Expect counter-streaming flux</a:t>
            </a:r>
          </a:p>
          <a:p>
            <a:pPr lvl="1"/>
            <a:r>
              <a:rPr lang="en-US" dirty="0" smtClean="0"/>
              <a:t>Pitch angle distribution plots</a:t>
            </a:r>
          </a:p>
          <a:p>
            <a:pPr lvl="1"/>
            <a:r>
              <a:rPr lang="en-US" dirty="0" smtClean="0"/>
              <a:t>Differential particle flux</a:t>
            </a:r>
          </a:p>
          <a:p>
            <a:pPr lvl="1"/>
            <a:r>
              <a:rPr lang="en-US" dirty="0" smtClean="0"/>
              <a:t>Flux asymmetry, northward versus southward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Open Questions/Future Work</a:t>
            </a:r>
          </a:p>
          <a:p>
            <a:pPr lvl="1"/>
            <a:r>
              <a:rPr lang="en-US" dirty="0" smtClean="0"/>
              <a:t>Wave-particle interactions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5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762000"/>
            <a:ext cx="7924800" cy="5486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66800" y="4267200"/>
            <a:ext cx="2057400" cy="167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Science Context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19800" y="4267200"/>
            <a:ext cx="2362200" cy="167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Measurement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1828800"/>
            <a:ext cx="2286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Aug 04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505200" y="1828800"/>
            <a:ext cx="2286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 26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96000" y="1828800"/>
            <a:ext cx="2286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 02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19200" y="914400"/>
            <a:ext cx="68580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 &amp; Authors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505200" y="4038600"/>
            <a:ext cx="22860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Questions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8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 04 - 2015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5" name="Content Placeholder 4" descr="Aug 04 - Weather Report.png"/>
          <p:cNvPicPr>
            <a:picLocks noGrp="1" noChangeAspect="1"/>
          </p:cNvPicPr>
          <p:nvPr>
            <p:ph idx="1"/>
          </p:nvPr>
        </p:nvPicPr>
        <p:blipFill>
          <a:blip r:embed="rId2"/>
          <a:srcRect t="5357" b="10714"/>
          <a:stretch>
            <a:fillRect/>
          </a:stretch>
        </p:blipFill>
        <p:spPr>
          <a:xfrm>
            <a:off x="304800" y="381000"/>
            <a:ext cx="3330033" cy="3581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Aug 04 - Footprints.png"/>
          <p:cNvPicPr>
            <a:picLocks noChangeAspect="1"/>
          </p:cNvPicPr>
          <p:nvPr/>
        </p:nvPicPr>
        <p:blipFill>
          <a:blip r:embed="rId3"/>
          <a:srcRect l="4843" t="5905" r="5569"/>
          <a:stretch>
            <a:fillRect/>
          </a:stretch>
        </p:blipFill>
        <p:spPr>
          <a:xfrm>
            <a:off x="533400" y="4038600"/>
            <a:ext cx="3276600" cy="2568146"/>
          </a:xfrm>
          <a:prstGeom prst="rect">
            <a:avLst/>
          </a:prstGeom>
        </p:spPr>
      </p:pic>
      <p:pic>
        <p:nvPicPr>
          <p:cNvPr id="6" name="Picture 5" descr="mms_orbit_plot_20150804133000.png"/>
          <p:cNvPicPr>
            <a:picLocks noChangeAspect="1"/>
          </p:cNvPicPr>
          <p:nvPr/>
        </p:nvPicPr>
        <p:blipFill>
          <a:blip r:embed="rId4" cstate="print"/>
          <a:srcRect l="9756" r="7317" b="4878"/>
          <a:stretch>
            <a:fillRect/>
          </a:stretch>
        </p:blipFill>
        <p:spPr>
          <a:xfrm>
            <a:off x="5867400" y="685800"/>
            <a:ext cx="2590800" cy="2971800"/>
          </a:xfrm>
          <a:prstGeom prst="rect">
            <a:avLst/>
          </a:prstGeom>
        </p:spPr>
      </p:pic>
      <p:pic>
        <p:nvPicPr>
          <p:cNvPr id="9" name="Picture 8" descr="Aug_04-1330_fieldline_trace.png"/>
          <p:cNvPicPr>
            <a:picLocks noChangeAspect="1"/>
          </p:cNvPicPr>
          <p:nvPr/>
        </p:nvPicPr>
        <p:blipFill>
          <a:blip r:embed="rId5"/>
          <a:srcRect l="20800" t="12538" r="10700" b="8325"/>
          <a:stretch>
            <a:fillRect/>
          </a:stretch>
        </p:blipFill>
        <p:spPr>
          <a:xfrm>
            <a:off x="4114800" y="3044952"/>
            <a:ext cx="3048484" cy="3511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Pitch Angle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Aug 04 - ql_fpi_mms1_epad_20150804_1200_0120.png"/>
          <p:cNvPicPr>
            <a:picLocks noChangeAspect="1"/>
          </p:cNvPicPr>
          <p:nvPr/>
        </p:nvPicPr>
        <p:blipFill>
          <a:blip r:embed="rId2"/>
          <a:srcRect r="4000"/>
          <a:stretch>
            <a:fillRect/>
          </a:stretch>
        </p:blipFill>
        <p:spPr>
          <a:xfrm>
            <a:off x="4759" y="1295400"/>
            <a:ext cx="4110041" cy="4816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855151"/>
            <a:ext cx="2438400" cy="3889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12" y="819514"/>
            <a:ext cx="2461470" cy="39136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795712"/>
            <a:ext cx="27432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ug 04 - Footprints.png"/>
          <p:cNvPicPr>
            <a:picLocks noChangeAspect="1"/>
          </p:cNvPicPr>
          <p:nvPr/>
        </p:nvPicPr>
        <p:blipFill>
          <a:blip r:embed="rId2"/>
          <a:srcRect l="4843" t="5905" r="5569"/>
          <a:stretch>
            <a:fillRect/>
          </a:stretch>
        </p:blipFill>
        <p:spPr>
          <a:xfrm>
            <a:off x="533400" y="4038600"/>
            <a:ext cx="3276600" cy="2568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3" y="914400"/>
            <a:ext cx="3505200" cy="2881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256357"/>
            <a:ext cx="4394119" cy="30795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876800" y="502031"/>
                <a:ext cx="3352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Northward Magnetic Field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 comes from southern hemisphere (Northward flux)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180≥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≥160</m:t>
                    </m:r>
                  </m:oMath>
                </a14:m>
                <a:r>
                  <a:rPr lang="en-US" dirty="0" smtClean="0"/>
                  <a:t> comes from northern hemisphere (Southward flux)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02031"/>
                <a:ext cx="3352800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1455" t="-1736" r="-1818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50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 26 - 2015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8077</TotalTime>
  <Words>227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Nov 22 Tagup </vt:lpstr>
      <vt:lpstr>Poster Outline</vt:lpstr>
      <vt:lpstr>Poster Outline</vt:lpstr>
      <vt:lpstr>PowerPoint Presentation</vt:lpstr>
      <vt:lpstr>Aug 04 - 2015</vt:lpstr>
      <vt:lpstr>Context</vt:lpstr>
      <vt:lpstr>Pitch Angle Distributions</vt:lpstr>
      <vt:lpstr>PowerPoint Presentation</vt:lpstr>
      <vt:lpstr>Oct 26 - 2015</vt:lpstr>
      <vt:lpstr>Context</vt:lpstr>
      <vt:lpstr>Pitch Angle Distributions</vt:lpstr>
      <vt:lpstr>PowerPoint Presentation</vt:lpstr>
      <vt:lpstr>Mar 02 - 2016</vt:lpstr>
      <vt:lpstr>Context</vt:lpstr>
      <vt:lpstr>Pitch Angle Distributions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Schiff, Conrad (GSFC-5950)</cp:lastModifiedBy>
  <cp:revision>80</cp:revision>
  <dcterms:created xsi:type="dcterms:W3CDTF">2016-09-23T11:47:38Z</dcterms:created>
  <dcterms:modified xsi:type="dcterms:W3CDTF">2016-11-22T17:00:33Z</dcterms:modified>
</cp:coreProperties>
</file>