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58" r:id="rId8"/>
    <p:sldId id="259"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78" d="100"/>
          <a:sy n="78" d="100"/>
        </p:scale>
        <p:origin x="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4604F0-9C31-4BDC-A6E0-46E152EED5C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150786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604F0-9C31-4BDC-A6E0-46E152EED5C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38729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604F0-9C31-4BDC-A6E0-46E152EED5C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130331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604F0-9C31-4BDC-A6E0-46E152EED5C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330997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4604F0-9C31-4BDC-A6E0-46E152EED5C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422751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4604F0-9C31-4BDC-A6E0-46E152EED5C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270049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4604F0-9C31-4BDC-A6E0-46E152EED5C2}"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198733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4604F0-9C31-4BDC-A6E0-46E152EED5C2}"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387691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604F0-9C31-4BDC-A6E0-46E152EED5C2}"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333666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4604F0-9C31-4BDC-A6E0-46E152EED5C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69804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4604F0-9C31-4BDC-A6E0-46E152EED5C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079D-4DC0-45C1-B60F-9162460D2ABB}" type="slidenum">
              <a:rPr lang="en-US" smtClean="0"/>
              <a:t>‹#›</a:t>
            </a:fld>
            <a:endParaRPr lang="en-US"/>
          </a:p>
        </p:txBody>
      </p:sp>
    </p:spTree>
    <p:extLst>
      <p:ext uri="{BB962C8B-B14F-4D97-AF65-F5344CB8AC3E}">
        <p14:creationId xmlns:p14="http://schemas.microsoft.com/office/powerpoint/2010/main" val="165961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604F0-9C31-4BDC-A6E0-46E152EED5C2}" type="datetimeFigureOut">
              <a:rPr lang="en-US" smtClean="0"/>
              <a:t>4/4/2018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7079D-4DC0-45C1-B60F-9162460D2ABB}" type="slidenum">
              <a:rPr lang="en-US" smtClean="0"/>
              <a:t>‹#›</a:t>
            </a:fld>
            <a:endParaRPr lang="en-US"/>
          </a:p>
        </p:txBody>
      </p:sp>
    </p:spTree>
    <p:extLst>
      <p:ext uri="{BB962C8B-B14F-4D97-AF65-F5344CB8AC3E}">
        <p14:creationId xmlns:p14="http://schemas.microsoft.com/office/powerpoint/2010/main" val="409869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hoi.edu/sbl/liteSite.do?litesiteid=8155&amp;articleId=12164" TargetMode="External"/><Relationship Id="rId2" Type="http://schemas.openxmlformats.org/officeDocument/2006/relationships/hyperlink" Target="http://www.whoi.edu/fileserver.do?id=25330&amp;pt=2&amp;p=301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smu.ca/~dclarke/home/documents/byDAC/mhd_primer.pdf" TargetMode="External"/><Relationship Id="rId2" Type="http://schemas.openxmlformats.org/officeDocument/2006/relationships/hyperlink" Target="https://www.ucl.ac.uk/mssl/solar/summerschool13/lectures/MSSL-Arber.pdf" TargetMode="External"/><Relationship Id="rId1" Type="http://schemas.openxmlformats.org/officeDocument/2006/relationships/slideLayout" Target="../slideLayouts/slideLayout2.xml"/><Relationship Id="rId5" Type="http://schemas.openxmlformats.org/officeDocument/2006/relationships/hyperlink" Target="http://www-personal.umich.edu/~gtoth/Teach/porto_course.pdf" TargetMode="External"/><Relationship Id="rId4" Type="http://schemas.openxmlformats.org/officeDocument/2006/relationships/hyperlink" Target="http://www.lorentzcenter.nl/lc/web/2011/441/presentations/Advanced_Toth.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Notes on Deriving MHD</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 palimpsest of Tony Arber’s ‘The Fundamentals of MHD’, James Clarke’s ‘Primer on MHD’, and Gabor </a:t>
            </a:r>
            <a:r>
              <a:rPr lang="en-US" dirty="0" err="1" smtClean="0"/>
              <a:t>Toth’s</a:t>
            </a:r>
            <a:r>
              <a:rPr lang="en-US" dirty="0" smtClean="0"/>
              <a:t> MHD Tutorial and Document on Computational MHD</a:t>
            </a:r>
          </a:p>
          <a:p>
            <a:r>
              <a:rPr lang="en-US" dirty="0" smtClean="0"/>
              <a:t>by Conrad Schiff</a:t>
            </a:r>
          </a:p>
          <a:p>
            <a:r>
              <a:rPr lang="en-US" dirty="0" smtClean="0"/>
              <a:t> </a:t>
            </a:r>
            <a:endParaRPr lang="en-US" dirty="0"/>
          </a:p>
        </p:txBody>
      </p:sp>
    </p:spTree>
    <p:extLst>
      <p:ext uri="{BB962C8B-B14F-4D97-AF65-F5344CB8AC3E}">
        <p14:creationId xmlns:p14="http://schemas.microsoft.com/office/powerpoint/2010/main" val="1169554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15982934"/>
                  </p:ext>
                </p:extLst>
              </p:nvPr>
            </p:nvGraphicFramePr>
            <p:xfrm>
              <a:off x="552892" y="1425075"/>
              <a:ext cx="11158869" cy="5273040"/>
            </p:xfrm>
            <a:graphic>
              <a:graphicData uri="http://schemas.openxmlformats.org/drawingml/2006/table">
                <a:tbl>
                  <a:tblPr firstRow="1" bandRow="1">
                    <a:tableStyleId>{5C22544A-7EE6-4342-B048-85BDC9FD1C3A}</a:tableStyleId>
                  </a:tblPr>
                  <a:tblGrid>
                    <a:gridCol w="1834117">
                      <a:extLst>
                        <a:ext uri="{9D8B030D-6E8A-4147-A177-3AD203B41FA5}">
                          <a16:colId xmlns:a16="http://schemas.microsoft.com/office/drawing/2014/main" val="4291522221"/>
                        </a:ext>
                      </a:extLst>
                    </a:gridCol>
                    <a:gridCol w="2016549">
                      <a:extLst>
                        <a:ext uri="{9D8B030D-6E8A-4147-A177-3AD203B41FA5}">
                          <a16:colId xmlns:a16="http://schemas.microsoft.com/office/drawing/2014/main" val="3725720758"/>
                        </a:ext>
                      </a:extLst>
                    </a:gridCol>
                    <a:gridCol w="7308203">
                      <a:extLst>
                        <a:ext uri="{9D8B030D-6E8A-4147-A177-3AD203B41FA5}">
                          <a16:colId xmlns:a16="http://schemas.microsoft.com/office/drawing/2014/main" val="1592832364"/>
                        </a:ext>
                      </a:extLst>
                    </a:gridCol>
                  </a:tblGrid>
                  <a:tr h="370840">
                    <a:tc>
                      <a:txBody>
                        <a:bodyPr/>
                        <a:lstStyle/>
                        <a:p>
                          <a:pPr algn="ctr"/>
                          <a:r>
                            <a:rPr lang="en-US" sz="2000" dirty="0" smtClean="0"/>
                            <a:t>Author</a:t>
                          </a:r>
                          <a:endParaRPr lang="en-US" sz="2000" dirty="0"/>
                        </a:p>
                      </a:txBody>
                      <a:tcPr/>
                    </a:tc>
                    <a:tc>
                      <a:txBody>
                        <a:bodyPr/>
                        <a:lstStyle/>
                        <a:p>
                          <a:pPr algn="ctr"/>
                          <a:r>
                            <a:rPr lang="en-US" sz="2000" dirty="0" smtClean="0"/>
                            <a:t>Point-of-View</a:t>
                          </a:r>
                          <a:endParaRPr lang="en-US" sz="2000" dirty="0"/>
                        </a:p>
                      </a:txBody>
                      <a:tcPr/>
                    </a:tc>
                    <a:tc>
                      <a:txBody>
                        <a:bodyPr/>
                        <a:lstStyle/>
                        <a:p>
                          <a:pPr algn="ctr"/>
                          <a:r>
                            <a:rPr lang="en-US" sz="2000" dirty="0" smtClean="0"/>
                            <a:t>Momentum Equation</a:t>
                          </a:r>
                          <a:endParaRPr lang="en-US" sz="2000" dirty="0"/>
                        </a:p>
                      </a:txBody>
                      <a:tcPr/>
                    </a:tc>
                    <a:extLst>
                      <a:ext uri="{0D108BD9-81ED-4DB2-BD59-A6C34878D82A}">
                        <a16:rowId xmlns:a16="http://schemas.microsoft.com/office/drawing/2014/main" val="2512604991"/>
                      </a:ext>
                    </a:extLst>
                  </a:tr>
                  <a:tr h="370840">
                    <a:tc>
                      <a:txBody>
                        <a:bodyPr/>
                        <a:lstStyle/>
                        <a:p>
                          <a:pPr algn="ctr"/>
                          <a:r>
                            <a:rPr lang="en-US" sz="2000" dirty="0" smtClean="0"/>
                            <a:t>Arber:</a:t>
                          </a:r>
                        </a:p>
                        <a:p>
                          <a:pPr algn="ctr"/>
                          <a:r>
                            <a:rPr lang="en-US" sz="2000" dirty="0" smtClean="0"/>
                            <a:t>slides 3,11</a:t>
                          </a:r>
                          <a:endParaRPr lang="en-US" sz="2000" dirty="0"/>
                        </a:p>
                      </a:txBody>
                      <a:tcPr/>
                    </a:tc>
                    <a:tc>
                      <a:txBody>
                        <a:bodyPr/>
                        <a:lstStyle/>
                        <a:p>
                          <a:pPr algn="ctr"/>
                          <a:r>
                            <a:rPr lang="en-US" sz="2000" dirty="0" err="1" smtClean="0"/>
                            <a:t>Lagrangian</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0" smtClean="0">
                                        <a:latin typeface="Cambria Math" panose="02040503050406030204" pitchFamily="18" charset="0"/>
                                      </a:rPr>
                                      <m:t>𝛻</m:t>
                                    </m:r>
                                  </m:e>
                                </m:acc>
                                <m:r>
                                  <a:rPr lang="en-US" sz="2000" b="0" i="1" smtClean="0">
                                    <a:latin typeface="Cambria Math" panose="02040503050406030204" pitchFamily="18" charset="0"/>
                                  </a:rPr>
                                  <m:t>𝒫</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𝑗</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oMath>
                            </m:oMathPara>
                          </a14:m>
                          <a:endParaRPr lang="en-US" sz="2000" dirty="0"/>
                        </a:p>
                      </a:txBody>
                      <a:tcPr/>
                    </a:tc>
                    <a:extLst>
                      <a:ext uri="{0D108BD9-81ED-4DB2-BD59-A6C34878D82A}">
                        <a16:rowId xmlns:a16="http://schemas.microsoft.com/office/drawing/2014/main" val="787238540"/>
                      </a:ext>
                    </a:extLst>
                  </a:tr>
                  <a:tr h="370840">
                    <a:tc>
                      <a:txBody>
                        <a:bodyPr/>
                        <a:lstStyle/>
                        <a:p>
                          <a:pPr algn="ctr"/>
                          <a:r>
                            <a:rPr lang="en-US" sz="2000" dirty="0" smtClean="0"/>
                            <a:t>Clarke:</a:t>
                          </a:r>
                        </a:p>
                        <a:p>
                          <a:pPr algn="ctr"/>
                          <a:r>
                            <a:rPr lang="en-US" sz="2000" dirty="0" smtClean="0"/>
                            <a:t>page</a:t>
                          </a:r>
                          <a:r>
                            <a:rPr lang="en-US" sz="2000" baseline="0" dirty="0" smtClean="0"/>
                            <a:t> 5,8</a:t>
                          </a:r>
                          <a:endParaRPr lang="en-US" sz="2000" dirty="0" smtClean="0"/>
                        </a:p>
                      </a:txBody>
                      <a:tcPr/>
                    </a:tc>
                    <a:tc>
                      <a:txBody>
                        <a:bodyPr/>
                        <a:lstStyle/>
                        <a:p>
                          <a:pPr algn="ctr"/>
                          <a:r>
                            <a:rPr lang="en-US" sz="2000" dirty="0" smtClean="0"/>
                            <a:t>Eulerian</a:t>
                          </a:r>
                        </a:p>
                        <a:p>
                          <a:pPr algn="ctr"/>
                          <a:r>
                            <a:rPr lang="en-US" sz="2000" dirty="0" smtClean="0"/>
                            <a:t>(</a:t>
                          </a:r>
                          <a14:m>
                            <m:oMath xmlns:m="http://schemas.openxmlformats.org/officeDocument/2006/math">
                              <m:r>
                                <a:rPr lang="en-US" sz="2000" b="0" i="1" smtClean="0">
                                  <a:latin typeface="Cambria Math" panose="02040503050406030204" pitchFamily="18" charset="0"/>
                                </a:rPr>
                                <m:t>𝜙</m:t>
                              </m:r>
                            </m:oMath>
                          </a14:m>
                          <a:r>
                            <a:rPr lang="en-US" sz="2000" dirty="0" smtClean="0"/>
                            <a:t>-gravitational potential)</a:t>
                          </a: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num>
                                  <m:den>
                                    <m:r>
                                      <a:rPr lang="en-US" sz="2000" b="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0" smtClean="0">
                                        <a:latin typeface="Cambria Math" panose="02040503050406030204" pitchFamily="18" charset="0"/>
                                      </a:rPr>
                                      <m:t>𝛻</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𝜌</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d>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0" smtClean="0">
                                        <a:latin typeface="Cambria Math" panose="02040503050406030204" pitchFamily="18" charset="0"/>
                                      </a:rPr>
                                      <m:t>𝛻</m:t>
                                    </m:r>
                                  </m:e>
                                </m:acc>
                                <m:r>
                                  <a:rPr lang="en-US" sz="2000" b="0" i="1" smtClean="0">
                                    <a:latin typeface="Cambria Math" panose="02040503050406030204" pitchFamily="18" charset="0"/>
                                  </a:rPr>
                                  <m:t>𝒫</m:t>
                                </m:r>
                                <m:r>
                                  <a:rPr lang="en-US" sz="2000" b="0" i="1" smtClean="0">
                                    <a:latin typeface="Cambria Math" panose="02040503050406030204" pitchFamily="18" charset="0"/>
                                  </a:rPr>
                                  <m:t>−</m:t>
                                </m:r>
                                <m:r>
                                  <a:rPr lang="en-US" sz="2000" b="0" i="1" smtClean="0">
                                    <a:latin typeface="Cambria Math" panose="02040503050406030204" pitchFamily="18" charset="0"/>
                                  </a:rPr>
                                  <m:t>𝜌</m:t>
                                </m:r>
                                <m:acc>
                                  <m:accPr>
                                    <m:chr m:val="⃗"/>
                                    <m:ctrlPr>
                                      <a:rPr lang="en-US" sz="2000" b="0" i="1" smtClean="0">
                                        <a:latin typeface="Cambria Math" panose="02040503050406030204" pitchFamily="18" charset="0"/>
                                      </a:rPr>
                                    </m:ctrlPr>
                                  </m:accPr>
                                  <m:e>
                                    <m:r>
                                      <a:rPr lang="en-US" sz="2000" b="0" i="0" smtClean="0">
                                        <a:latin typeface="Cambria Math" panose="02040503050406030204" pitchFamily="18" charset="0"/>
                                      </a:rPr>
                                      <m:t>𝛻</m:t>
                                    </m:r>
                                  </m:e>
                                </m:acc>
                                <m:r>
                                  <a:rPr lang="en-US" sz="2000" b="0" i="1" smtClean="0">
                                    <a:latin typeface="Cambria Math" panose="02040503050406030204" pitchFamily="18" charset="0"/>
                                  </a:rPr>
                                  <m:t>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0</m:t>
                                        </m:r>
                                      </m:sub>
                                    </m:sSub>
                                  </m:den>
                                </m:f>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0" smtClean="0">
                                            <a:latin typeface="Cambria Math" panose="02040503050406030204" pitchFamily="18" charset="0"/>
                                          </a:rPr>
                                          <m:t>𝛻</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e>
                                </m:d>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oMath>
                            </m:oMathPara>
                          </a14:m>
                          <a:endParaRPr lang="en-US" sz="2000" dirty="0"/>
                        </a:p>
                      </a:txBody>
                      <a:tcPr/>
                    </a:tc>
                    <a:extLst>
                      <a:ext uri="{0D108BD9-81ED-4DB2-BD59-A6C34878D82A}">
                        <a16:rowId xmlns:a16="http://schemas.microsoft.com/office/drawing/2014/main" val="1832154697"/>
                      </a:ext>
                    </a:extLst>
                  </a:tr>
                  <a:tr h="370840">
                    <a:tc>
                      <a:txBody>
                        <a:bodyPr/>
                        <a:lstStyle/>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900263095"/>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2800703722"/>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574874726"/>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2865895824"/>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2109984966"/>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3129187881"/>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598623212"/>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34403232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15982934"/>
                  </p:ext>
                </p:extLst>
              </p:nvPr>
            </p:nvGraphicFramePr>
            <p:xfrm>
              <a:off x="552892" y="1425075"/>
              <a:ext cx="11158869" cy="5273040"/>
            </p:xfrm>
            <a:graphic>
              <a:graphicData uri="http://schemas.openxmlformats.org/drawingml/2006/table">
                <a:tbl>
                  <a:tblPr firstRow="1" bandRow="1">
                    <a:tableStyleId>{5C22544A-7EE6-4342-B048-85BDC9FD1C3A}</a:tableStyleId>
                  </a:tblPr>
                  <a:tblGrid>
                    <a:gridCol w="1834117">
                      <a:extLst>
                        <a:ext uri="{9D8B030D-6E8A-4147-A177-3AD203B41FA5}">
                          <a16:colId xmlns:a16="http://schemas.microsoft.com/office/drawing/2014/main" val="4291522221"/>
                        </a:ext>
                      </a:extLst>
                    </a:gridCol>
                    <a:gridCol w="2016549">
                      <a:extLst>
                        <a:ext uri="{9D8B030D-6E8A-4147-A177-3AD203B41FA5}">
                          <a16:colId xmlns:a16="http://schemas.microsoft.com/office/drawing/2014/main" val="3725720758"/>
                        </a:ext>
                      </a:extLst>
                    </a:gridCol>
                    <a:gridCol w="7308203">
                      <a:extLst>
                        <a:ext uri="{9D8B030D-6E8A-4147-A177-3AD203B41FA5}">
                          <a16:colId xmlns:a16="http://schemas.microsoft.com/office/drawing/2014/main" val="1592832364"/>
                        </a:ext>
                      </a:extLst>
                    </a:gridCol>
                  </a:tblGrid>
                  <a:tr h="396240">
                    <a:tc>
                      <a:txBody>
                        <a:bodyPr/>
                        <a:lstStyle/>
                        <a:p>
                          <a:pPr algn="ctr"/>
                          <a:r>
                            <a:rPr lang="en-US" sz="2000" dirty="0" smtClean="0"/>
                            <a:t>Author</a:t>
                          </a:r>
                          <a:endParaRPr lang="en-US" sz="2000" dirty="0"/>
                        </a:p>
                      </a:txBody>
                      <a:tcPr/>
                    </a:tc>
                    <a:tc>
                      <a:txBody>
                        <a:bodyPr/>
                        <a:lstStyle/>
                        <a:p>
                          <a:pPr algn="ctr"/>
                          <a:r>
                            <a:rPr lang="en-US" sz="2000" dirty="0" smtClean="0"/>
                            <a:t>Point-of-View</a:t>
                          </a:r>
                          <a:endParaRPr lang="en-US" sz="2000" dirty="0"/>
                        </a:p>
                      </a:txBody>
                      <a:tcPr/>
                    </a:tc>
                    <a:tc>
                      <a:txBody>
                        <a:bodyPr/>
                        <a:lstStyle/>
                        <a:p>
                          <a:pPr algn="ctr"/>
                          <a:r>
                            <a:rPr lang="en-US" sz="2000" dirty="0" smtClean="0"/>
                            <a:t>Momentum Equation</a:t>
                          </a:r>
                          <a:endParaRPr lang="en-US" sz="2000" dirty="0"/>
                        </a:p>
                      </a:txBody>
                      <a:tcPr/>
                    </a:tc>
                    <a:extLst>
                      <a:ext uri="{0D108BD9-81ED-4DB2-BD59-A6C34878D82A}">
                        <a16:rowId xmlns:a16="http://schemas.microsoft.com/office/drawing/2014/main" val="2512604991"/>
                      </a:ext>
                    </a:extLst>
                  </a:tr>
                  <a:tr h="701040">
                    <a:tc>
                      <a:txBody>
                        <a:bodyPr/>
                        <a:lstStyle/>
                        <a:p>
                          <a:pPr algn="ctr"/>
                          <a:r>
                            <a:rPr lang="en-US" sz="2000" dirty="0" smtClean="0"/>
                            <a:t>Arber:</a:t>
                          </a:r>
                        </a:p>
                        <a:p>
                          <a:pPr algn="ctr"/>
                          <a:r>
                            <a:rPr lang="en-US" sz="2000" dirty="0" smtClean="0"/>
                            <a:t>slides 3,11</a:t>
                          </a:r>
                          <a:endParaRPr lang="en-US" sz="2000" dirty="0"/>
                        </a:p>
                      </a:txBody>
                      <a:tcPr/>
                    </a:tc>
                    <a:tc>
                      <a:txBody>
                        <a:bodyPr/>
                        <a:lstStyle/>
                        <a:p>
                          <a:pPr algn="ctr"/>
                          <a:r>
                            <a:rPr lang="en-US" sz="2000" dirty="0" err="1" smtClean="0"/>
                            <a:t>Lagrangian</a:t>
                          </a:r>
                          <a:endParaRPr lang="en-US" sz="2000" dirty="0"/>
                        </a:p>
                      </a:txBody>
                      <a:tcPr/>
                    </a:tc>
                    <a:tc>
                      <a:txBody>
                        <a:bodyPr/>
                        <a:lstStyle/>
                        <a:p>
                          <a:endParaRPr lang="en-US"/>
                        </a:p>
                      </a:txBody>
                      <a:tcPr>
                        <a:blipFill>
                          <a:blip r:embed="rId2"/>
                          <a:stretch>
                            <a:fillRect l="-52750" t="-60870" r="-333" b="-598261"/>
                          </a:stretch>
                        </a:blipFill>
                      </a:tcPr>
                    </a:tc>
                    <a:extLst>
                      <a:ext uri="{0D108BD9-81ED-4DB2-BD59-A6C34878D82A}">
                        <a16:rowId xmlns:a16="http://schemas.microsoft.com/office/drawing/2014/main" val="787238540"/>
                      </a:ext>
                    </a:extLst>
                  </a:tr>
                  <a:tr h="1005840">
                    <a:tc>
                      <a:txBody>
                        <a:bodyPr/>
                        <a:lstStyle/>
                        <a:p>
                          <a:pPr algn="ctr"/>
                          <a:r>
                            <a:rPr lang="en-US" sz="2000" dirty="0" smtClean="0"/>
                            <a:t>Clarke:</a:t>
                          </a:r>
                        </a:p>
                        <a:p>
                          <a:pPr algn="ctr"/>
                          <a:r>
                            <a:rPr lang="en-US" sz="2000" dirty="0" smtClean="0"/>
                            <a:t>page</a:t>
                          </a:r>
                          <a:r>
                            <a:rPr lang="en-US" sz="2000" baseline="0" dirty="0" smtClean="0"/>
                            <a:t> 5,8</a:t>
                          </a:r>
                          <a:endParaRPr lang="en-US" sz="2000" dirty="0" smtClean="0"/>
                        </a:p>
                      </a:txBody>
                      <a:tcPr/>
                    </a:tc>
                    <a:tc>
                      <a:txBody>
                        <a:bodyPr/>
                        <a:lstStyle/>
                        <a:p>
                          <a:endParaRPr lang="en-US"/>
                        </a:p>
                      </a:txBody>
                      <a:tcPr>
                        <a:blipFill>
                          <a:blip r:embed="rId2"/>
                          <a:stretch>
                            <a:fillRect l="-91239" t="-112121" r="-363746" b="-316970"/>
                          </a:stretch>
                        </a:blipFill>
                      </a:tcPr>
                    </a:tc>
                    <a:tc>
                      <a:txBody>
                        <a:bodyPr/>
                        <a:lstStyle/>
                        <a:p>
                          <a:endParaRPr lang="en-US"/>
                        </a:p>
                      </a:txBody>
                      <a:tcPr>
                        <a:blipFill>
                          <a:blip r:embed="rId2"/>
                          <a:stretch>
                            <a:fillRect l="-52750" t="-112121" r="-333" b="-316970"/>
                          </a:stretch>
                        </a:blipFill>
                      </a:tcPr>
                    </a:tc>
                    <a:extLst>
                      <a:ext uri="{0D108BD9-81ED-4DB2-BD59-A6C34878D82A}">
                        <a16:rowId xmlns:a16="http://schemas.microsoft.com/office/drawing/2014/main" val="1832154697"/>
                      </a:ext>
                    </a:extLst>
                  </a:tr>
                  <a:tr h="396240">
                    <a:tc>
                      <a:txBody>
                        <a:bodyPr/>
                        <a:lstStyle/>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900263095"/>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2800703722"/>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1574874726"/>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2865895824"/>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2109984966"/>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3129187881"/>
                      </a:ext>
                    </a:extLst>
                  </a:tr>
                  <a:tr h="396240">
                    <a:tc>
                      <a:txBody>
                        <a:bodyPr/>
                        <a:lstStyle/>
                        <a:p>
                          <a:pPr algn="ctr"/>
                          <a:endParaRPr lang="en-US" sz="2000" dirty="0"/>
                        </a:p>
                      </a:txBody>
                      <a:tcPr/>
                    </a:tc>
                    <a:tc>
                      <a:txBody>
                        <a:bodyPr/>
                        <a:lstStyle/>
                        <a:p>
                          <a:pPr algn="ctr"/>
                          <a:endParaRPr lang="en-US" sz="2000" dirty="0"/>
                        </a:p>
                      </a:txBody>
                      <a:tcPr/>
                    </a:tc>
                    <a:tc>
                      <a:txBody>
                        <a:bodyPr/>
                        <a:lstStyle/>
                        <a:p>
                          <a:pPr/>
                          <a:endParaRPr lang="en-US" sz="2000" dirty="0"/>
                        </a:p>
                      </a:txBody>
                      <a:tcPr/>
                    </a:tc>
                    <a:extLst>
                      <a:ext uri="{0D108BD9-81ED-4DB2-BD59-A6C34878D82A}">
                        <a16:rowId xmlns:a16="http://schemas.microsoft.com/office/drawing/2014/main" val="1598623212"/>
                      </a:ext>
                    </a:extLst>
                  </a:tr>
                  <a:tr h="3962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3440323211"/>
                      </a:ext>
                    </a:extLst>
                  </a:tr>
                </a:tbl>
              </a:graphicData>
            </a:graphic>
          </p:graphicFrame>
        </mc:Fallback>
      </mc:AlternateContent>
      <p:sp>
        <p:nvSpPr>
          <p:cNvPr id="3" name="Title 1"/>
          <p:cNvSpPr>
            <a:spLocks noGrp="1"/>
          </p:cNvSpPr>
          <p:nvPr>
            <p:ph type="title"/>
          </p:nvPr>
        </p:nvSpPr>
        <p:spPr>
          <a:xfrm>
            <a:off x="838200" y="365125"/>
            <a:ext cx="10515600" cy="557331"/>
          </a:xfrm>
        </p:spPr>
        <p:txBody>
          <a:bodyPr>
            <a:normAutofit fontScale="90000"/>
          </a:bodyPr>
          <a:lstStyle/>
          <a:p>
            <a:r>
              <a:rPr lang="en-US" dirty="0" smtClean="0"/>
              <a:t>The Various Faces of the Momentum Equation</a:t>
            </a:r>
            <a:endParaRPr lang="en-US" dirty="0"/>
          </a:p>
        </p:txBody>
      </p:sp>
    </p:spTree>
    <p:extLst>
      <p:ext uri="{BB962C8B-B14F-4D97-AF65-F5344CB8AC3E}">
        <p14:creationId xmlns:p14="http://schemas.microsoft.com/office/powerpoint/2010/main" val="323032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639896317"/>
                  </p:ext>
                </p:extLst>
              </p:nvPr>
            </p:nvGraphicFramePr>
            <p:xfrm>
              <a:off x="552892" y="1425075"/>
              <a:ext cx="11158869" cy="6607685"/>
            </p:xfrm>
            <a:graphic>
              <a:graphicData uri="http://schemas.openxmlformats.org/drawingml/2006/table">
                <a:tbl>
                  <a:tblPr firstRow="1" bandRow="1">
                    <a:tableStyleId>{5C22544A-7EE6-4342-B048-85BDC9FD1C3A}</a:tableStyleId>
                  </a:tblPr>
                  <a:tblGrid>
                    <a:gridCol w="1834117">
                      <a:extLst>
                        <a:ext uri="{9D8B030D-6E8A-4147-A177-3AD203B41FA5}">
                          <a16:colId xmlns:a16="http://schemas.microsoft.com/office/drawing/2014/main" val="4291522221"/>
                        </a:ext>
                      </a:extLst>
                    </a:gridCol>
                    <a:gridCol w="1695893">
                      <a:extLst>
                        <a:ext uri="{9D8B030D-6E8A-4147-A177-3AD203B41FA5}">
                          <a16:colId xmlns:a16="http://schemas.microsoft.com/office/drawing/2014/main" val="3725720758"/>
                        </a:ext>
                      </a:extLst>
                    </a:gridCol>
                    <a:gridCol w="7628859">
                      <a:extLst>
                        <a:ext uri="{9D8B030D-6E8A-4147-A177-3AD203B41FA5}">
                          <a16:colId xmlns:a16="http://schemas.microsoft.com/office/drawing/2014/main" val="1592832364"/>
                        </a:ext>
                      </a:extLst>
                    </a:gridCol>
                  </a:tblGrid>
                  <a:tr h="370840">
                    <a:tc>
                      <a:txBody>
                        <a:bodyPr/>
                        <a:lstStyle/>
                        <a:p>
                          <a:pPr algn="ctr"/>
                          <a:r>
                            <a:rPr lang="en-US" sz="2000" dirty="0" smtClean="0"/>
                            <a:t>Author</a:t>
                          </a:r>
                          <a:endParaRPr lang="en-US" sz="2000" dirty="0"/>
                        </a:p>
                      </a:txBody>
                      <a:tcPr/>
                    </a:tc>
                    <a:tc>
                      <a:txBody>
                        <a:bodyPr/>
                        <a:lstStyle/>
                        <a:p>
                          <a:pPr algn="ctr"/>
                          <a:r>
                            <a:rPr lang="en-US" sz="2000" dirty="0" smtClean="0"/>
                            <a:t>Point-of-View</a:t>
                          </a:r>
                          <a:endParaRPr lang="en-US" sz="2000" dirty="0"/>
                        </a:p>
                      </a:txBody>
                      <a:tcPr/>
                    </a:tc>
                    <a:tc>
                      <a:txBody>
                        <a:bodyPr/>
                        <a:lstStyle/>
                        <a:p>
                          <a:pPr algn="ctr"/>
                          <a:r>
                            <a:rPr lang="en-US" sz="2000" dirty="0" smtClean="0"/>
                            <a:t>First Law</a:t>
                          </a:r>
                          <a:endParaRPr lang="en-US" sz="2000" dirty="0"/>
                        </a:p>
                      </a:txBody>
                      <a:tcPr/>
                    </a:tc>
                    <a:extLst>
                      <a:ext uri="{0D108BD9-81ED-4DB2-BD59-A6C34878D82A}">
                        <a16:rowId xmlns:a16="http://schemas.microsoft.com/office/drawing/2014/main" val="2512604991"/>
                      </a:ext>
                    </a:extLst>
                  </a:tr>
                  <a:tr h="370840">
                    <a:tc>
                      <a:txBody>
                        <a:bodyPr/>
                        <a:lstStyle/>
                        <a:p>
                          <a:pPr algn="ctr"/>
                          <a:r>
                            <a:rPr lang="en-US" sz="2000" dirty="0" smtClean="0"/>
                            <a:t>Arber:</a:t>
                          </a:r>
                        </a:p>
                        <a:p>
                          <a:pPr algn="ctr"/>
                          <a:r>
                            <a:rPr lang="en-US" sz="2000" dirty="0" smtClean="0"/>
                            <a:t>slide 7</a:t>
                          </a:r>
                          <a:endParaRPr lang="en-US" sz="2000" dirty="0"/>
                        </a:p>
                      </a:txBody>
                      <a:tcPr/>
                    </a:tc>
                    <a:tc>
                      <a:txBody>
                        <a:bodyPr/>
                        <a:lstStyle/>
                        <a:p>
                          <a:pPr algn="ctr"/>
                          <a:r>
                            <a:rPr lang="en-US" sz="2000" dirty="0" smtClean="0"/>
                            <a:t>Adiabatic</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𝛾</m:t>
                                    </m:r>
                                  </m:sup>
                                </m:sSup>
                                <m:r>
                                  <a:rPr lang="en-US" sz="2000" b="0" i="1" smtClean="0">
                                    <a:latin typeface="Cambria Math" panose="02040503050406030204" pitchFamily="18" charset="0"/>
                                  </a:rPr>
                                  <m:t>=</m:t>
                                </m:r>
                                <m:r>
                                  <a:rPr lang="en-US" sz="2000" b="0" i="1" smtClean="0">
                                    <a:latin typeface="Cambria Math" panose="02040503050406030204" pitchFamily="18" charset="0"/>
                                  </a:rPr>
                                  <m:t>𝑐𝑜𝑛𝑠𝑡𝑎𝑛𝑡</m:t>
                                </m:r>
                              </m:oMath>
                            </m:oMathPara>
                          </a14:m>
                          <a:endParaRPr lang="en-US" sz="2000" dirty="0" smtClean="0"/>
                        </a:p>
                        <a:p>
                          <a:pPr algn="ct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𝑃</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𝛾</m:t>
                                        </m:r>
                                      </m:sup>
                                    </m:sSup>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𝜌</m:t>
                                            </m:r>
                                          </m:e>
                                          <m:sup>
                                            <m:r>
                                              <a:rPr lang="en-US" sz="2000" b="0" i="1" smtClean="0">
                                                <a:latin typeface="Cambria Math" panose="02040503050406030204" pitchFamily="18" charset="0"/>
                                              </a:rPr>
                                              <m:t>𝛾</m:t>
                                            </m:r>
                                          </m:sup>
                                        </m:sSup>
                                      </m:den>
                                    </m:f>
                                  </m:e>
                                </m:d>
                                <m:r>
                                  <a:rPr lang="en-US" sz="2000" b="0" i="1"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787238540"/>
                      </a:ext>
                    </a:extLst>
                  </a:tr>
                  <a:tr h="370840">
                    <a:tc>
                      <a:txBody>
                        <a:bodyPr/>
                        <a:lstStyle/>
                        <a:p>
                          <a:endParaRPr lang="en-US" sz="2000" dirty="0"/>
                        </a:p>
                      </a:txBody>
                      <a:tcPr/>
                    </a:tc>
                    <a:tc>
                      <a:txBody>
                        <a:bodyPr/>
                        <a:lstStyle/>
                        <a:p>
                          <a:pPr algn="ctr"/>
                          <a:r>
                            <a:rPr lang="en-US" sz="2000" dirty="0" smtClean="0"/>
                            <a:t>Eulerian</a:t>
                          </a: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𝑡</m:t>
                                    </m:r>
                                  </m:sub>
                                </m:s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r>
                                  <a:rPr lang="en-US" sz="2000" b="0" i="1" dirty="0" smtClean="0">
                                    <a:latin typeface="Cambria Math" panose="02040503050406030204" pitchFamily="18" charset="0"/>
                                  </a:rPr>
                                  <m:t>=− </m:t>
                                </m:r>
                                <m:r>
                                  <a:rPr lang="en-US" sz="2000" b="0" i="1" dirty="0" smtClean="0">
                                    <a:latin typeface="Cambria Math" panose="02040503050406030204" pitchFamily="18" charset="0"/>
                                  </a:rPr>
                                  <m:t>𝑐𝑢𝑟𝑙</m:t>
                                </m:r>
                                <m:d>
                                  <m:dPr>
                                    <m:ctrlPr>
                                      <a:rPr lang="en-US" sz="2000" b="0" i="1" dirty="0" smtClean="0">
                                        <a:latin typeface="Cambria Math" panose="02040503050406030204" pitchFamily="18" charset="0"/>
                                      </a:rPr>
                                    </m:ctrlPr>
                                  </m:dPr>
                                  <m:e>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𝐸</m:t>
                                        </m:r>
                                      </m:e>
                                    </m:acc>
                                  </m:e>
                                </m:d>
                              </m:oMath>
                            </m:oMathPara>
                          </a14:m>
                          <a:endParaRPr lang="en-US" sz="2000" dirty="0"/>
                        </a:p>
                      </a:txBody>
                      <a:tcPr/>
                    </a:tc>
                    <a:extLst>
                      <a:ext uri="{0D108BD9-81ED-4DB2-BD59-A6C34878D82A}">
                        <a16:rowId xmlns:a16="http://schemas.microsoft.com/office/drawing/2014/main" val="1832154697"/>
                      </a:ext>
                    </a:extLst>
                  </a:tr>
                  <a:tr h="370840">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𝑣</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𝐵</m:t>
                                    </m:r>
                                  </m:e>
                                </m:acc>
                                <m:r>
                                  <a:rPr lang="en-US" sz="2000" b="0" i="1" dirty="0" smtClean="0">
                                    <a:latin typeface="Cambria Math" panose="02040503050406030204" pitchFamily="18" charset="0"/>
                                  </a:rPr>
                                  <m:t>=−</m:t>
                                </m:r>
                                <m:r>
                                  <a:rPr lang="en-US" sz="2000" b="0" i="1" dirty="0" smtClean="0">
                                    <a:latin typeface="Cambria Math" panose="02040503050406030204" pitchFamily="18" charset="0"/>
                                  </a:rPr>
                                  <m:t>𝜂</m:t>
                                </m:r>
                                <m:r>
                                  <a:rPr lang="en-US" sz="2000" b="0" i="1" dirty="0" smtClean="0">
                                    <a:latin typeface="Cambria Math" panose="02040503050406030204" pitchFamily="18" charset="0"/>
                                  </a:rPr>
                                  <m:t> </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𝐽</m:t>
                                    </m:r>
                                  </m:e>
                                </m:acc>
                              </m:oMath>
                            </m:oMathPara>
                          </a14:m>
                          <a:endParaRPr lang="en-US" sz="2000" dirty="0"/>
                        </a:p>
                      </a:txBody>
                      <a:tcPr/>
                    </a:tc>
                    <a:extLst>
                      <a:ext uri="{0D108BD9-81ED-4DB2-BD59-A6C34878D82A}">
                        <a16:rowId xmlns:a16="http://schemas.microsoft.com/office/drawing/2014/main" val="2900263095"/>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𝑐𝑢𝑟𝑙</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0</m:t>
                                    </m:r>
                                  </m:sub>
                                </m:s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𝑗</m:t>
                                    </m:r>
                                  </m:e>
                                </m:acc>
                              </m:oMath>
                            </m:oMathPara>
                          </a14:m>
                          <a:endParaRPr lang="en-US" sz="2000" dirty="0"/>
                        </a:p>
                      </a:txBody>
                      <a:tcPr/>
                    </a:tc>
                    <a:extLst>
                      <a:ext uri="{0D108BD9-81ED-4DB2-BD59-A6C34878D82A}">
                        <a16:rowId xmlns:a16="http://schemas.microsoft.com/office/drawing/2014/main" val="2800703722"/>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𝑑𝑖𝑣</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e>
                                </m:d>
                                <m:r>
                                  <a:rPr lang="en-US" sz="2000" b="0" i="1"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574874726"/>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𝜌</m:t>
                                </m:r>
                                <m:r>
                                  <a:rPr lang="en-US" sz="2000" b="0" i="1" smtClean="0">
                                    <a:latin typeface="Cambria Math" panose="02040503050406030204" pitchFamily="18" charset="0"/>
                                  </a:rPr>
                                  <m:t>+</m:t>
                                </m:r>
                                <m:r>
                                  <a:rPr lang="en-US" sz="2000" b="0" i="1" smtClean="0">
                                    <a:latin typeface="Cambria Math" panose="02040503050406030204" pitchFamily="18" charset="0"/>
                                  </a:rPr>
                                  <m:t>𝑑𝑖𝑣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𝜌</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e>
                                </m:d>
                                <m:r>
                                  <a:rPr lang="en-US" sz="2000" b="0" i="1"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2865895824"/>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r>
                                  <a:rPr lang="en-US" sz="2000" b="0" i="1" smtClean="0">
                                    <a:latin typeface="Cambria Math" panose="02040503050406030204" pitchFamily="18" charset="0"/>
                                  </a:rPr>
                                  <m:t>𝑑𝑖𝑣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𝜌</m:t>
                                    </m:r>
                                  </m:e>
                                </m:d>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𝑗</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oMath>
                            </m:oMathPara>
                          </a14:m>
                          <a:endParaRPr lang="en-US" sz="2000" dirty="0"/>
                        </a:p>
                      </a:txBody>
                      <a:tcPr/>
                    </a:tc>
                    <a:extLst>
                      <a:ext uri="{0D108BD9-81ED-4DB2-BD59-A6C34878D82A}">
                        <a16:rowId xmlns:a16="http://schemas.microsoft.com/office/drawing/2014/main" val="2109984966"/>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𝜌</m:t>
                                            </m:r>
                                          </m:e>
                                          <m:sup>
                                            <m:r>
                                              <a:rPr lang="en-US" sz="2000" b="0" i="1" smtClean="0">
                                                <a:latin typeface="Cambria Math" panose="02040503050406030204" pitchFamily="18" charset="0"/>
                                              </a:rPr>
                                              <m:t>𝛾</m:t>
                                            </m:r>
                                          </m:sup>
                                        </m:sSup>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𝛾</m:t>
                                    </m:r>
                                    <m:r>
                                      <a:rPr lang="en-US" sz="2000" b="0" i="1" smtClean="0">
                                        <a:latin typeface="Cambria Math" panose="02040503050406030204" pitchFamily="18" charset="0"/>
                                      </a:rPr>
                                      <m:t>−1</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 </m:t>
                                    </m:r>
                                    <m:r>
                                      <a:rPr lang="en-US" sz="2000" b="0" i="1" smtClean="0">
                                        <a:latin typeface="Cambria Math" panose="02040503050406030204" pitchFamily="18" charset="0"/>
                                      </a:rPr>
                                      <m:t>𝑑𝑖𝑣</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e>
                                    </m:d>
                                    <m:r>
                                      <a:rPr lang="en-US" sz="2000" b="0" i="1" smtClean="0">
                                        <a:latin typeface="Cambria Math" panose="02040503050406030204" pitchFamily="18" charset="0"/>
                                      </a:rPr>
                                      <m:t>−</m:t>
                                    </m:r>
                                    <m:r>
                                      <a:rPr lang="en-US" sz="2000" b="0" i="1" smtClean="0">
                                        <a:latin typeface="Cambria Math" panose="02040503050406030204" pitchFamily="18" charset="0"/>
                                      </a:rPr>
                                      <m:t>𝜂</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𝐽</m:t>
                                            </m:r>
                                          </m:e>
                                        </m:acc>
                                      </m:e>
                                      <m:sup>
                                        <m:r>
                                          <a:rPr lang="en-US" sz="2000" b="0" i="1" smtClean="0">
                                            <a:latin typeface="Cambria Math" panose="02040503050406030204" pitchFamily="18" charset="0"/>
                                          </a:rPr>
                                          <m:t>2</m:t>
                                        </m:r>
                                      </m:sup>
                                    </m:sSup>
                                  </m:e>
                                </m:d>
                              </m:oMath>
                            </m:oMathPara>
                          </a14:m>
                          <a:endParaRPr lang="en-US" sz="2000" dirty="0"/>
                        </a:p>
                      </a:txBody>
                      <a:tcPr/>
                    </a:tc>
                    <a:extLst>
                      <a:ext uri="{0D108BD9-81ED-4DB2-BD59-A6C34878D82A}">
                        <a16:rowId xmlns:a16="http://schemas.microsoft.com/office/drawing/2014/main" val="3129187881"/>
                      </a:ext>
                    </a:extLst>
                  </a:tr>
                  <a:tr h="370840">
                    <a:tc>
                      <a:txBody>
                        <a:bodyPr/>
                        <a:lstStyle/>
                        <a:p>
                          <a:endParaRPr lang="en-US" sz="2000" dirty="0"/>
                        </a:p>
                      </a:txBody>
                      <a:tcPr/>
                    </a:tc>
                    <a:tc>
                      <a:txBody>
                        <a:bodyPr/>
                        <a:lstStyle/>
                        <a:p>
                          <a:pPr algn="ct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num>
                                  <m:den>
                                    <m:r>
                                      <a:rPr lang="en-US" sz="2000" b="0" i="1" smtClean="0">
                                        <a:latin typeface="Cambria Math" panose="02040503050406030204" pitchFamily="18" charset="0"/>
                                      </a:rPr>
                                      <m:t>𝛾</m:t>
                                    </m:r>
                                    <m:r>
                                      <a:rPr lang="en-US" sz="2000" b="0" i="1" smtClean="0">
                                        <a:latin typeface="Cambria Math" panose="02040503050406030204" pitchFamily="18" charset="0"/>
                                      </a:rPr>
                                      <m:t>−1</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𝜌</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𝐵</m:t>
                                            </m:r>
                                          </m:e>
                                        </m:acc>
                                      </m:e>
                                      <m:sup>
                                        <m:r>
                                          <a:rPr lang="en-US" sz="2000" b="0" i="1" smtClean="0">
                                            <a:latin typeface="Cambria Math" panose="02040503050406030204" pitchFamily="18" charset="0"/>
                                          </a:rPr>
                                          <m:t>2</m:t>
                                        </m:r>
                                      </m:sup>
                                    </m:sSup>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0</m:t>
                                        </m:r>
                                      </m:sub>
                                    </m:sSub>
                                  </m:den>
                                </m:f>
                              </m:oMath>
                            </m:oMathPara>
                          </a14:m>
                          <a:endParaRPr lang="en-US" sz="2000" dirty="0"/>
                        </a:p>
                      </a:txBody>
                      <a:tcPr/>
                    </a:tc>
                    <a:extLst>
                      <a:ext uri="{0D108BD9-81ED-4DB2-BD59-A6C34878D82A}">
                        <a16:rowId xmlns:a16="http://schemas.microsoft.com/office/drawing/2014/main" val="1598623212"/>
                      </a:ext>
                    </a:extLst>
                  </a:tr>
                  <a:tr h="370840">
                    <a:tc>
                      <a:txBody>
                        <a:bodyPr/>
                        <a:lstStyle/>
                        <a:p>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34403232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639896317"/>
                  </p:ext>
                </p:extLst>
              </p:nvPr>
            </p:nvGraphicFramePr>
            <p:xfrm>
              <a:off x="552892" y="1425075"/>
              <a:ext cx="11158869" cy="6607685"/>
            </p:xfrm>
            <a:graphic>
              <a:graphicData uri="http://schemas.openxmlformats.org/drawingml/2006/table">
                <a:tbl>
                  <a:tblPr firstRow="1" bandRow="1">
                    <a:tableStyleId>{5C22544A-7EE6-4342-B048-85BDC9FD1C3A}</a:tableStyleId>
                  </a:tblPr>
                  <a:tblGrid>
                    <a:gridCol w="1834117">
                      <a:extLst>
                        <a:ext uri="{9D8B030D-6E8A-4147-A177-3AD203B41FA5}">
                          <a16:colId xmlns:a16="http://schemas.microsoft.com/office/drawing/2014/main" val="4291522221"/>
                        </a:ext>
                      </a:extLst>
                    </a:gridCol>
                    <a:gridCol w="1695893">
                      <a:extLst>
                        <a:ext uri="{9D8B030D-6E8A-4147-A177-3AD203B41FA5}">
                          <a16:colId xmlns:a16="http://schemas.microsoft.com/office/drawing/2014/main" val="3725720758"/>
                        </a:ext>
                      </a:extLst>
                    </a:gridCol>
                    <a:gridCol w="7628859">
                      <a:extLst>
                        <a:ext uri="{9D8B030D-6E8A-4147-A177-3AD203B41FA5}">
                          <a16:colId xmlns:a16="http://schemas.microsoft.com/office/drawing/2014/main" val="1592832364"/>
                        </a:ext>
                      </a:extLst>
                    </a:gridCol>
                  </a:tblGrid>
                  <a:tr h="396240">
                    <a:tc>
                      <a:txBody>
                        <a:bodyPr/>
                        <a:lstStyle/>
                        <a:p>
                          <a:pPr algn="ctr"/>
                          <a:r>
                            <a:rPr lang="en-US" sz="2000" dirty="0" smtClean="0"/>
                            <a:t>Author</a:t>
                          </a:r>
                          <a:endParaRPr lang="en-US" sz="2000" dirty="0"/>
                        </a:p>
                      </a:txBody>
                      <a:tcPr/>
                    </a:tc>
                    <a:tc>
                      <a:txBody>
                        <a:bodyPr/>
                        <a:lstStyle/>
                        <a:p>
                          <a:pPr algn="ctr"/>
                          <a:r>
                            <a:rPr lang="en-US" sz="2000" dirty="0" smtClean="0"/>
                            <a:t>Point-of-View</a:t>
                          </a:r>
                          <a:endParaRPr lang="en-US" sz="2000" dirty="0"/>
                        </a:p>
                      </a:txBody>
                      <a:tcPr/>
                    </a:tc>
                    <a:tc>
                      <a:txBody>
                        <a:bodyPr/>
                        <a:lstStyle/>
                        <a:p>
                          <a:pPr algn="ctr"/>
                          <a:r>
                            <a:rPr lang="en-US" sz="2000" dirty="0" smtClean="0"/>
                            <a:t>First Law</a:t>
                          </a:r>
                          <a:endParaRPr lang="en-US" sz="2000" dirty="0"/>
                        </a:p>
                      </a:txBody>
                      <a:tcPr/>
                    </a:tc>
                    <a:extLst>
                      <a:ext uri="{0D108BD9-81ED-4DB2-BD59-A6C34878D82A}">
                        <a16:rowId xmlns:a16="http://schemas.microsoft.com/office/drawing/2014/main" val="2512604991"/>
                      </a:ext>
                    </a:extLst>
                  </a:tr>
                  <a:tr h="1081088">
                    <a:tc>
                      <a:txBody>
                        <a:bodyPr/>
                        <a:lstStyle/>
                        <a:p>
                          <a:pPr algn="ctr"/>
                          <a:r>
                            <a:rPr lang="en-US" sz="2000" dirty="0" smtClean="0"/>
                            <a:t>Arber:</a:t>
                          </a:r>
                        </a:p>
                        <a:p>
                          <a:pPr algn="ctr"/>
                          <a:r>
                            <a:rPr lang="en-US" sz="2000" dirty="0" smtClean="0"/>
                            <a:t>slide 7</a:t>
                          </a:r>
                          <a:endParaRPr lang="en-US" sz="2000" dirty="0"/>
                        </a:p>
                      </a:txBody>
                      <a:tcPr/>
                    </a:tc>
                    <a:tc>
                      <a:txBody>
                        <a:bodyPr/>
                        <a:lstStyle/>
                        <a:p>
                          <a:pPr algn="ctr"/>
                          <a:r>
                            <a:rPr lang="en-US" sz="2000" dirty="0" smtClean="0"/>
                            <a:t>Adiabatic</a:t>
                          </a:r>
                          <a:endParaRPr lang="en-US" sz="2000" dirty="0"/>
                        </a:p>
                      </a:txBody>
                      <a:tcPr/>
                    </a:tc>
                    <a:tc>
                      <a:txBody>
                        <a:bodyPr/>
                        <a:lstStyle/>
                        <a:p>
                          <a:endParaRPr lang="en-US"/>
                        </a:p>
                      </a:txBody>
                      <a:tcPr>
                        <a:blipFill>
                          <a:blip r:embed="rId2"/>
                          <a:stretch>
                            <a:fillRect l="-46406" t="-39326" r="-319" b="-474157"/>
                          </a:stretch>
                        </a:blipFill>
                      </a:tcPr>
                    </a:tc>
                    <a:extLst>
                      <a:ext uri="{0D108BD9-81ED-4DB2-BD59-A6C34878D82A}">
                        <a16:rowId xmlns:a16="http://schemas.microsoft.com/office/drawing/2014/main" val="787238540"/>
                      </a:ext>
                    </a:extLst>
                  </a:tr>
                  <a:tr h="547624">
                    <a:tc>
                      <a:txBody>
                        <a:bodyPr/>
                        <a:lstStyle/>
                        <a:p>
                          <a:endParaRPr lang="en-US" sz="2000" dirty="0"/>
                        </a:p>
                      </a:txBody>
                      <a:tcPr/>
                    </a:tc>
                    <a:tc>
                      <a:txBody>
                        <a:bodyPr/>
                        <a:lstStyle/>
                        <a:p>
                          <a:pPr algn="ctr"/>
                          <a:r>
                            <a:rPr lang="en-US" sz="2000" dirty="0" smtClean="0"/>
                            <a:t>Eulerian</a:t>
                          </a:r>
                          <a:endParaRPr lang="en-US" sz="2000" dirty="0"/>
                        </a:p>
                      </a:txBody>
                      <a:tcPr/>
                    </a:tc>
                    <a:tc>
                      <a:txBody>
                        <a:bodyPr/>
                        <a:lstStyle/>
                        <a:p>
                          <a:endParaRPr lang="en-US"/>
                        </a:p>
                      </a:txBody>
                      <a:tcPr>
                        <a:blipFill>
                          <a:blip r:embed="rId2"/>
                          <a:stretch>
                            <a:fillRect l="-46406" t="-275556" r="-319" b="-837778"/>
                          </a:stretch>
                        </a:blipFill>
                      </a:tcPr>
                    </a:tc>
                    <a:extLst>
                      <a:ext uri="{0D108BD9-81ED-4DB2-BD59-A6C34878D82A}">
                        <a16:rowId xmlns:a16="http://schemas.microsoft.com/office/drawing/2014/main" val="1832154697"/>
                      </a:ext>
                    </a:extLst>
                  </a:tr>
                  <a:tr h="433261">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a:p>
                      </a:txBody>
                      <a:tcPr>
                        <a:blipFill>
                          <a:blip r:embed="rId2"/>
                          <a:stretch>
                            <a:fillRect l="-46406" t="-476056" r="-319" b="-961972"/>
                          </a:stretch>
                        </a:blipFill>
                      </a:tcPr>
                    </a:tc>
                    <a:extLst>
                      <a:ext uri="{0D108BD9-81ED-4DB2-BD59-A6C34878D82A}">
                        <a16:rowId xmlns:a16="http://schemas.microsoft.com/office/drawing/2014/main" val="2900263095"/>
                      </a:ext>
                    </a:extLst>
                  </a:tr>
                  <a:tr h="547624">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454444" r="-319" b="-658889"/>
                          </a:stretch>
                        </a:blipFill>
                      </a:tcPr>
                    </a:tc>
                    <a:extLst>
                      <a:ext uri="{0D108BD9-81ED-4DB2-BD59-A6C34878D82A}">
                        <a16:rowId xmlns:a16="http://schemas.microsoft.com/office/drawing/2014/main" val="2800703722"/>
                      </a:ext>
                    </a:extLst>
                  </a:tr>
                  <a:tr h="547624">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560674" r="-319" b="-566292"/>
                          </a:stretch>
                        </a:blipFill>
                      </a:tcPr>
                    </a:tc>
                    <a:extLst>
                      <a:ext uri="{0D108BD9-81ED-4DB2-BD59-A6C34878D82A}">
                        <a16:rowId xmlns:a16="http://schemas.microsoft.com/office/drawing/2014/main" val="1574874726"/>
                      </a:ext>
                    </a:extLst>
                  </a:tr>
                  <a:tr h="396240">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890909" r="-319" b="-663636"/>
                          </a:stretch>
                        </a:blipFill>
                      </a:tcPr>
                    </a:tc>
                    <a:extLst>
                      <a:ext uri="{0D108BD9-81ED-4DB2-BD59-A6C34878D82A}">
                        <a16:rowId xmlns:a16="http://schemas.microsoft.com/office/drawing/2014/main" val="2865895824"/>
                      </a:ext>
                    </a:extLst>
                  </a:tr>
                  <a:tr h="692785">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578761" r="-319" b="-287611"/>
                          </a:stretch>
                        </a:blipFill>
                      </a:tcPr>
                    </a:tc>
                    <a:extLst>
                      <a:ext uri="{0D108BD9-81ED-4DB2-BD59-A6C34878D82A}">
                        <a16:rowId xmlns:a16="http://schemas.microsoft.com/office/drawing/2014/main" val="2109984966"/>
                      </a:ext>
                    </a:extLst>
                  </a:tr>
                  <a:tr h="776288">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599219" r="-319" b="-153906"/>
                          </a:stretch>
                        </a:blipFill>
                      </a:tcPr>
                    </a:tc>
                    <a:extLst>
                      <a:ext uri="{0D108BD9-81ED-4DB2-BD59-A6C34878D82A}">
                        <a16:rowId xmlns:a16="http://schemas.microsoft.com/office/drawing/2014/main" val="3129187881"/>
                      </a:ext>
                    </a:extLst>
                  </a:tr>
                  <a:tr h="792671">
                    <a:tc>
                      <a:txBody>
                        <a:bodyPr/>
                        <a:lstStyle/>
                        <a:p>
                          <a:endParaRPr lang="en-US" sz="2000" dirty="0"/>
                        </a:p>
                      </a:txBody>
                      <a:tcPr/>
                    </a:tc>
                    <a:tc>
                      <a:txBody>
                        <a:bodyPr/>
                        <a:lstStyle/>
                        <a:p>
                          <a:pPr algn="ctr"/>
                          <a:endParaRPr lang="en-US" sz="2000" dirty="0"/>
                        </a:p>
                      </a:txBody>
                      <a:tcPr/>
                    </a:tc>
                    <a:tc>
                      <a:txBody>
                        <a:bodyPr/>
                        <a:lstStyle/>
                        <a:p>
                          <a:endParaRPr lang="en-US"/>
                        </a:p>
                      </a:txBody>
                      <a:tcPr>
                        <a:blipFill>
                          <a:blip r:embed="rId2"/>
                          <a:stretch>
                            <a:fillRect l="-46406" t="-688462" r="-319" b="-51538"/>
                          </a:stretch>
                        </a:blipFill>
                      </a:tcPr>
                    </a:tc>
                    <a:extLst>
                      <a:ext uri="{0D108BD9-81ED-4DB2-BD59-A6C34878D82A}">
                        <a16:rowId xmlns:a16="http://schemas.microsoft.com/office/drawing/2014/main" val="1598623212"/>
                      </a:ext>
                    </a:extLst>
                  </a:tr>
                  <a:tr h="396240">
                    <a:tc>
                      <a:txBody>
                        <a:bodyPr/>
                        <a:lstStyle/>
                        <a:p>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3440323211"/>
                      </a:ext>
                    </a:extLst>
                  </a:tr>
                </a:tbl>
              </a:graphicData>
            </a:graphic>
          </p:graphicFrame>
        </mc:Fallback>
      </mc:AlternateContent>
      <p:sp>
        <p:nvSpPr>
          <p:cNvPr id="3" name="Title 1"/>
          <p:cNvSpPr>
            <a:spLocks noGrp="1"/>
          </p:cNvSpPr>
          <p:nvPr>
            <p:ph type="title"/>
          </p:nvPr>
        </p:nvSpPr>
        <p:spPr>
          <a:xfrm>
            <a:off x="838200" y="365125"/>
            <a:ext cx="10515600" cy="557331"/>
          </a:xfrm>
        </p:spPr>
        <p:txBody>
          <a:bodyPr>
            <a:normAutofit fontScale="90000"/>
          </a:bodyPr>
          <a:lstStyle/>
          <a:p>
            <a:r>
              <a:rPr lang="en-US" dirty="0" smtClean="0"/>
              <a:t>The Various Faces of the First Law</a:t>
            </a:r>
            <a:endParaRPr lang="en-US" dirty="0"/>
          </a:p>
        </p:txBody>
      </p:sp>
    </p:spTree>
    <p:extLst>
      <p:ext uri="{BB962C8B-B14F-4D97-AF65-F5344CB8AC3E}">
        <p14:creationId xmlns:p14="http://schemas.microsoft.com/office/powerpoint/2010/main" val="2840592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r>
              <a:rPr lang="en-US" dirty="0"/>
              <a:t>[1] - </a:t>
            </a:r>
            <a:r>
              <a:rPr lang="en-US" dirty="0">
                <a:hlinkClick r:id="rId2"/>
              </a:rPr>
              <a:t>http://</a:t>
            </a:r>
            <a:r>
              <a:rPr lang="en-US" dirty="0" smtClean="0">
                <a:hlinkClick r:id="rId2"/>
              </a:rPr>
              <a:t>www.whoi.edu/fileserver.do?id=25330&amp;pt=2&amp;p=30169</a:t>
            </a:r>
            <a:endParaRPr lang="en-US" dirty="0" smtClean="0"/>
          </a:p>
          <a:p>
            <a:pPr lvl="1"/>
            <a:r>
              <a:rPr lang="en-US" dirty="0" smtClean="0"/>
              <a:t>specify the stress tensor in terms of the properties of the flow, in particular the velocity field, so that the theory becomes “closed”, that is, the number of variables is reduced to the number of governing equations</a:t>
            </a:r>
          </a:p>
          <a:p>
            <a:pPr lvl="1"/>
            <a:r>
              <a:rPr lang="en-US" dirty="0">
                <a:hlinkClick r:id="rId3"/>
              </a:rPr>
              <a:t>http://</a:t>
            </a:r>
            <a:r>
              <a:rPr lang="en-US" dirty="0" smtClean="0">
                <a:hlinkClick r:id="rId3"/>
              </a:rPr>
              <a:t>www.whoi.edu/sbl/liteSite.do?litesiteid=8155&amp;articleId=12164</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254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31"/>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838200" y="1063443"/>
            <a:ext cx="10515600" cy="5113520"/>
          </a:xfrm>
        </p:spPr>
        <p:txBody>
          <a:bodyPr/>
          <a:lstStyle/>
          <a:p>
            <a:r>
              <a:rPr lang="en-US" dirty="0" smtClean="0">
                <a:hlinkClick r:id="rId2"/>
              </a:rPr>
              <a:t>Fundamentals of </a:t>
            </a:r>
            <a:r>
              <a:rPr lang="en-US" dirty="0" err="1" smtClean="0">
                <a:hlinkClick r:id="rId2"/>
              </a:rPr>
              <a:t>Magnetohydrodynamics</a:t>
            </a:r>
            <a:r>
              <a:rPr lang="en-US" dirty="0" smtClean="0">
                <a:hlinkClick r:id="rId2"/>
              </a:rPr>
              <a:t> (MHD)</a:t>
            </a:r>
            <a:r>
              <a:rPr lang="en-US" dirty="0" smtClean="0"/>
              <a:t> – Tony Arber</a:t>
            </a:r>
          </a:p>
          <a:p>
            <a:r>
              <a:rPr lang="en-US" dirty="0">
                <a:hlinkClick r:id="rId3"/>
              </a:rPr>
              <a:t>A Primer on </a:t>
            </a:r>
            <a:r>
              <a:rPr lang="en-US" dirty="0" err="1">
                <a:hlinkClick r:id="rId3"/>
              </a:rPr>
              <a:t>Magnetohydrodynamics</a:t>
            </a:r>
            <a:r>
              <a:rPr lang="en-US" dirty="0"/>
              <a:t> – David Clarke</a:t>
            </a:r>
          </a:p>
          <a:p>
            <a:r>
              <a:rPr lang="en-US" dirty="0" smtClean="0">
                <a:hlinkClick r:id="rId4"/>
              </a:rPr>
              <a:t>Computational MHD: Tutorial</a:t>
            </a:r>
            <a:r>
              <a:rPr lang="en-US" dirty="0" smtClean="0"/>
              <a:t> – Gabor </a:t>
            </a:r>
            <a:r>
              <a:rPr lang="en-US" dirty="0" err="1" smtClean="0"/>
              <a:t>Toth</a:t>
            </a:r>
            <a:endParaRPr lang="en-US" dirty="0" smtClean="0"/>
          </a:p>
          <a:p>
            <a:r>
              <a:rPr lang="en-US" dirty="0" smtClean="0">
                <a:hlinkClick r:id="rId5"/>
              </a:rPr>
              <a:t>Computational </a:t>
            </a:r>
            <a:r>
              <a:rPr lang="en-US" dirty="0" err="1" smtClean="0">
                <a:hlinkClick r:id="rId5"/>
              </a:rPr>
              <a:t>Magnetohydrodynamics</a:t>
            </a:r>
            <a:r>
              <a:rPr lang="en-US" dirty="0" smtClean="0"/>
              <a:t> – Gabor </a:t>
            </a:r>
            <a:r>
              <a:rPr lang="en-US" dirty="0" err="1" smtClean="0"/>
              <a:t>Toth</a:t>
            </a:r>
            <a:endParaRPr lang="en-US" dirty="0" smtClean="0"/>
          </a:p>
        </p:txBody>
      </p:sp>
    </p:spTree>
    <p:extLst>
      <p:ext uri="{BB962C8B-B14F-4D97-AF65-F5344CB8AC3E}">
        <p14:creationId xmlns:p14="http://schemas.microsoft.com/office/powerpoint/2010/main" val="230851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31"/>
          </a:xfrm>
        </p:spPr>
        <p:txBody>
          <a:bodyPr>
            <a:normAutofit fontScale="90000"/>
          </a:bodyPr>
          <a:lstStyle/>
          <a:p>
            <a:r>
              <a:rPr lang="en-US" dirty="0" err="1" smtClean="0"/>
              <a:t>Lagrangian</a:t>
            </a:r>
            <a:r>
              <a:rPr lang="en-US" dirty="0" smtClean="0"/>
              <a:t> v. Eulerian Points-of-view (1/2)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3443"/>
                <a:ext cx="10515600" cy="5113520"/>
              </a:xfrm>
            </p:spPr>
            <p:txBody>
              <a:bodyPr>
                <a:normAutofit fontScale="70000" lnSpcReduction="20000"/>
              </a:bodyPr>
              <a:lstStyle/>
              <a:p>
                <a:r>
                  <a:rPr lang="en-US" dirty="0" smtClean="0"/>
                  <a:t>The </a:t>
                </a:r>
                <a:r>
                  <a:rPr lang="en-US" dirty="0" err="1" smtClean="0"/>
                  <a:t>Lagrangian</a:t>
                </a:r>
                <a:r>
                  <a:rPr lang="en-US" dirty="0" smtClean="0"/>
                  <a:t> point-of-view is akin to riding down a river in a boat.</a:t>
                </a:r>
              </a:p>
              <a:p>
                <a:pPr lvl="1"/>
                <a:r>
                  <a:rPr lang="en-US" dirty="0"/>
                  <a:t>T</a:t>
                </a:r>
                <a:r>
                  <a:rPr lang="en-US" dirty="0" smtClean="0"/>
                  <a:t>he perspective follows a single fluid element</a:t>
                </a:r>
              </a:p>
              <a:p>
                <a:pPr lvl="1"/>
                <a:r>
                  <a:rPr lang="en-US" dirty="0" smtClean="0"/>
                  <a:t>Newton’s law are only applicable to this fluid element</a:t>
                </a:r>
              </a:p>
              <a:p>
                <a:pPr lvl="1"/>
                <a:endParaRPr lang="en-US" dirty="0" smtClean="0"/>
              </a:p>
              <a:p>
                <a:r>
                  <a:rPr lang="en-US" dirty="0" smtClean="0"/>
                  <a:t>The Eulerian point-of-view is akin to riding in an airplane.</a:t>
                </a:r>
              </a:p>
              <a:p>
                <a:pPr lvl="1"/>
                <a:r>
                  <a:rPr lang="en-US" dirty="0" smtClean="0"/>
                  <a:t>The perspective follows a particular boundary (e.g. the wing) and no tracking of the fluid elements as they come and go are done.</a:t>
                </a:r>
              </a:p>
              <a:p>
                <a:pPr lvl="1"/>
                <a:r>
                  <a:rPr lang="en-US" dirty="0" smtClean="0"/>
                  <a:t>Is the most natural point-of-view for conventional fluid dynamics (pipes and wings and fans and valves and so on)</a:t>
                </a:r>
              </a:p>
              <a:p>
                <a:pPr lvl="1"/>
                <a:endParaRPr lang="en-US" dirty="0"/>
              </a:p>
              <a:p>
                <a:r>
                  <a:rPr lang="en-US" dirty="0" smtClean="0"/>
                  <a:t>Connection between the </a:t>
                </a:r>
                <a:r>
                  <a:rPr lang="en-US" dirty="0" err="1" smtClean="0"/>
                  <a:t>Lagrangian</a:t>
                </a:r>
                <a:r>
                  <a:rPr lang="en-US" dirty="0" smtClean="0"/>
                  <a:t> and Euler POVs affected using</a:t>
                </a:r>
              </a:p>
              <a:p>
                <a:pPr lvl="1"/>
                <a:r>
                  <a:rPr lang="en-US" dirty="0" smtClean="0"/>
                  <a:t>the total (or material or full or substantial or… Wikipedia list 10 synonyms) derivative:</a:t>
                </a:r>
              </a:p>
              <a:p>
                <a:pPr marL="0" indent="0" algn="ctr">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den>
                    </m:f>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r>
                          <a:rPr lang="en-US" i="1">
                            <a:latin typeface="Cambria Math" panose="02040503050406030204" pitchFamily="18" charset="0"/>
                          </a:rPr>
                          <m:t>𝑡</m:t>
                        </m:r>
                      </m:den>
                    </m:f>
                  </m:oMath>
                </a14:m>
                <a:r>
                  <a:rPr lang="en-US" dirty="0" smtClean="0"/>
                  <a:t>	</a:t>
                </a:r>
              </a:p>
              <a:p>
                <a:pPr marL="0" indent="0" algn="ctr">
                  <a:buNone/>
                </a:pPr>
                <a:endParaRPr lang="en-US" dirty="0"/>
              </a:p>
              <a:p>
                <a:pPr lvl="1"/>
                <a:r>
                  <a:rPr lang="en-US" dirty="0" smtClean="0"/>
                  <a:t>Reynold’s transport theorem*</a:t>
                </a:r>
                <a:endParaRPr lang="en-US" dirty="0"/>
              </a:p>
              <a:p>
                <a:pPr marL="457200" lvl="1"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𝛿</m:t>
                      </m:r>
                      <m:r>
                        <a:rPr lang="en-US" b="0" i="1" smtClean="0">
                          <a:latin typeface="Cambria Math" panose="02040503050406030204" pitchFamily="18" charset="0"/>
                        </a:rPr>
                        <m:t>𝒱</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𝒱</m:t>
                      </m:r>
                    </m:oMath>
                  </m:oMathPara>
                </a14:m>
                <a:endParaRPr lang="en-US" dirty="0" smtClean="0"/>
              </a:p>
              <a:p>
                <a:pPr marL="457200" lvl="1" indent="0">
                  <a:buNone/>
                </a:pPr>
                <a:endParaRPr lang="en-US" dirty="0" smtClean="0"/>
              </a:p>
              <a:p>
                <a:pPr marL="457200" lvl="1" indent="0">
                  <a:buNone/>
                </a:pPr>
                <a:r>
                  <a:rPr lang="en-US" dirty="0" smtClean="0"/>
                  <a:t>for a fluid element’s volume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𝒱</m:t>
                    </m:r>
                  </m:oMath>
                </a14:m>
                <a:r>
                  <a:rPr lang="en-US" dirty="0" smtClean="0"/>
                  <a:t> (with the usual hedges and caveats)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3443"/>
                <a:ext cx="10515600" cy="5113520"/>
              </a:xfrm>
              <a:blipFill>
                <a:blip r:embed="rId3"/>
                <a:stretch>
                  <a:fillRect l="-522" t="-2145" b="-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27734" y="6213108"/>
                <a:ext cx="9384456" cy="496161"/>
              </a:xfrm>
              <a:prstGeom prst="rect">
                <a:avLst/>
              </a:prstGeom>
              <a:noFill/>
            </p:spPr>
            <p:txBody>
              <a:bodyPr wrap="square" rtlCol="0">
                <a:spAutoFit/>
              </a:bodyPr>
              <a:lstStyle/>
              <a:p>
                <a:r>
                  <a:rPr lang="en-US" sz="1050" dirty="0" smtClean="0"/>
                  <a:t>* - The full theorem states:  </a:t>
                </a:r>
                <a14:m>
                  <m:oMath xmlns:m="http://schemas.openxmlformats.org/officeDocument/2006/math">
                    <m:f>
                      <m:fPr>
                        <m:ctrlPr>
                          <a:rPr lang="en-US" sz="1050" b="0" i="1" smtClean="0">
                            <a:latin typeface="Cambria Math" panose="02040503050406030204" pitchFamily="18" charset="0"/>
                          </a:rPr>
                        </m:ctrlPr>
                      </m:fPr>
                      <m:num>
                        <m:r>
                          <a:rPr lang="en-US" sz="1050" b="0" i="1" smtClean="0">
                            <a:latin typeface="Cambria Math" panose="02040503050406030204" pitchFamily="18" charset="0"/>
                          </a:rPr>
                          <m:t>𝑑</m:t>
                        </m:r>
                      </m:num>
                      <m:den>
                        <m:r>
                          <a:rPr lang="en-US" sz="1050" b="0" i="1" smtClean="0">
                            <a:latin typeface="Cambria Math" panose="02040503050406030204" pitchFamily="18" charset="0"/>
                          </a:rPr>
                          <m:t>𝑑𝑡</m:t>
                        </m:r>
                      </m:den>
                    </m:f>
                    <m:nary>
                      <m:naryPr>
                        <m:supHide m:val="on"/>
                        <m:ctrlPr>
                          <a:rPr lang="en-US" sz="1050" b="0" i="1" smtClean="0">
                            <a:latin typeface="Cambria Math" panose="02040503050406030204" pitchFamily="18" charset="0"/>
                          </a:rPr>
                        </m:ctrlPr>
                      </m:naryPr>
                      <m:sub>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sub>
                      <m:sup/>
                      <m:e>
                        <m:r>
                          <a:rPr lang="en-US" sz="1050" b="1" i="1" smtClean="0">
                            <a:latin typeface="Cambria Math" panose="02040503050406030204" pitchFamily="18" charset="0"/>
                          </a:rPr>
                          <m:t>𝒇</m:t>
                        </m:r>
                      </m:e>
                    </m:nary>
                    <m:r>
                      <a:rPr lang="en-US" sz="1050" b="0" i="1" smtClean="0">
                        <a:latin typeface="Cambria Math" panose="02040503050406030204" pitchFamily="18" charset="0"/>
                      </a:rPr>
                      <m:t>𝑑</m:t>
                    </m:r>
                    <m:r>
                      <a:rPr lang="en-US" sz="1050" b="0" i="1" smtClean="0">
                        <a:latin typeface="Cambria Math" panose="02040503050406030204" pitchFamily="18" charset="0"/>
                      </a:rPr>
                      <m:t>𝒱</m:t>
                    </m:r>
                    <m:r>
                      <a:rPr lang="en-US" sz="1050" b="0" i="1" smtClean="0">
                        <a:latin typeface="Cambria Math" panose="02040503050406030204" pitchFamily="18" charset="0"/>
                      </a:rPr>
                      <m:t>=</m:t>
                    </m:r>
                    <m:nary>
                      <m:naryPr>
                        <m:supHide m:val="on"/>
                        <m:ctrlPr>
                          <a:rPr lang="en-US" sz="1050" b="0" i="1" smtClean="0">
                            <a:latin typeface="Cambria Math" panose="02040503050406030204" pitchFamily="18" charset="0"/>
                          </a:rPr>
                        </m:ctrlPr>
                      </m:naryPr>
                      <m:sub>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sub>
                      <m:sup/>
                      <m:e>
                        <m:d>
                          <m:dPr>
                            <m:ctrlPr>
                              <a:rPr lang="en-US" sz="1050" b="0" i="1" smtClean="0">
                                <a:latin typeface="Cambria Math" panose="02040503050406030204" pitchFamily="18" charset="0"/>
                              </a:rPr>
                            </m:ctrlPr>
                          </m:dPr>
                          <m:e>
                            <m:f>
                              <m:fPr>
                                <m:ctrlPr>
                                  <a:rPr lang="en-US" sz="1050" b="0" i="1" smtClean="0">
                                    <a:latin typeface="Cambria Math" panose="02040503050406030204" pitchFamily="18" charset="0"/>
                                  </a:rPr>
                                </m:ctrlPr>
                              </m:fPr>
                              <m:num>
                                <m:r>
                                  <a:rPr lang="en-US" sz="1050" b="0" i="1" smtClean="0">
                                    <a:latin typeface="Cambria Math" panose="02040503050406030204" pitchFamily="18" charset="0"/>
                                  </a:rPr>
                                  <m:t>𝜕</m:t>
                                </m:r>
                                <m:r>
                                  <a:rPr lang="en-US" sz="1050" b="1" i="1" smtClean="0">
                                    <a:latin typeface="Cambria Math" panose="02040503050406030204" pitchFamily="18" charset="0"/>
                                  </a:rPr>
                                  <m:t>𝒇</m:t>
                                </m:r>
                              </m:num>
                              <m:den>
                                <m:r>
                                  <a:rPr lang="en-US" sz="1050" b="0" i="1" smtClean="0">
                                    <a:latin typeface="Cambria Math" panose="02040503050406030204" pitchFamily="18" charset="0"/>
                                  </a:rPr>
                                  <m:t>𝜕</m:t>
                                </m:r>
                                <m:r>
                                  <a:rPr lang="en-US" sz="1050" b="0" i="1" smtClean="0">
                                    <a:latin typeface="Cambria Math" panose="02040503050406030204" pitchFamily="18" charset="0"/>
                                  </a:rPr>
                                  <m:t>𝑡</m:t>
                                </m:r>
                              </m:den>
                            </m:f>
                            <m:r>
                              <a:rPr lang="en-US" sz="1050" b="0" i="1" smtClean="0">
                                <a:latin typeface="Cambria Math" panose="02040503050406030204" pitchFamily="18" charset="0"/>
                              </a:rPr>
                              <m:t>+</m:t>
                            </m:r>
                            <m:r>
                              <a:rPr lang="en-US" sz="1050" b="0" i="0" smtClean="0">
                                <a:latin typeface="Cambria Math" panose="02040503050406030204" pitchFamily="18" charset="0"/>
                              </a:rPr>
                              <m:t>𝛻</m:t>
                            </m:r>
                            <m:r>
                              <a:rPr lang="en-US" sz="1050" b="1" i="1" smtClean="0">
                                <a:latin typeface="Cambria Math" panose="02040503050406030204" pitchFamily="18" charset="0"/>
                              </a:rPr>
                              <m:t>𝒇</m:t>
                            </m:r>
                            <m:r>
                              <a:rPr lang="en-US" sz="1050" b="0" i="1" smtClean="0">
                                <a:latin typeface="Cambria Math" panose="02040503050406030204" pitchFamily="18" charset="0"/>
                              </a:rPr>
                              <m:t>⋅</m:t>
                            </m:r>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𝑣</m:t>
                                </m:r>
                              </m:e>
                            </m:acc>
                            <m:r>
                              <a:rPr lang="en-US" sz="1050" b="0" i="1" smtClean="0">
                                <a:latin typeface="Cambria Math" panose="02040503050406030204" pitchFamily="18" charset="0"/>
                              </a:rPr>
                              <m:t>+</m:t>
                            </m:r>
                            <m:r>
                              <a:rPr lang="en-US" sz="1050" b="1" i="1" smtClean="0">
                                <a:latin typeface="Cambria Math" panose="02040503050406030204" pitchFamily="18" charset="0"/>
                              </a:rPr>
                              <m:t>𝒇</m:t>
                            </m:r>
                            <m:r>
                              <a:rPr lang="en-US" sz="1050" b="0" i="0" smtClean="0">
                                <a:latin typeface="Cambria Math" panose="02040503050406030204" pitchFamily="18" charset="0"/>
                              </a:rPr>
                              <m:t>𝛻</m:t>
                            </m:r>
                            <m:r>
                              <a:rPr lang="en-US" sz="1050" b="0" i="1" smtClean="0">
                                <a:latin typeface="Cambria Math" panose="02040503050406030204" pitchFamily="18" charset="0"/>
                              </a:rPr>
                              <m:t>⋅</m:t>
                            </m:r>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𝑣</m:t>
                                </m:r>
                              </m:e>
                            </m:acc>
                          </m:e>
                        </m:d>
                      </m:e>
                    </m:nary>
                    <m:r>
                      <a:rPr lang="en-US" sz="1050" b="0" i="1" smtClean="0">
                        <a:latin typeface="Cambria Math" panose="02040503050406030204" pitchFamily="18" charset="0"/>
                      </a:rPr>
                      <m:t>𝜕</m:t>
                    </m:r>
                    <m:r>
                      <a:rPr lang="en-US" sz="1050" b="0" i="1" smtClean="0">
                        <a:latin typeface="Cambria Math" panose="02040503050406030204" pitchFamily="18" charset="0"/>
                      </a:rPr>
                      <m:t>𝒱</m:t>
                    </m:r>
                    <m:r>
                      <a:rPr lang="en-US" sz="1050" b="0" i="1" smtClean="0">
                        <a:latin typeface="Cambria Math" panose="02040503050406030204" pitchFamily="18" charset="0"/>
                      </a:rPr>
                      <m:t>=</m:t>
                    </m:r>
                    <m:nary>
                      <m:naryPr>
                        <m:supHide m:val="on"/>
                        <m:ctrlPr>
                          <a:rPr lang="en-US" sz="1050" b="0" i="1" smtClean="0">
                            <a:latin typeface="Cambria Math" panose="02040503050406030204" pitchFamily="18" charset="0"/>
                          </a:rPr>
                        </m:ctrlPr>
                      </m:naryPr>
                      <m:sub>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sub>
                      <m:sup/>
                      <m:e>
                        <m:f>
                          <m:fPr>
                            <m:ctrlPr>
                              <a:rPr lang="en-US" sz="1050" b="0" i="1" dirty="0" smtClean="0">
                                <a:latin typeface="Cambria Math" panose="02040503050406030204" pitchFamily="18" charset="0"/>
                              </a:rPr>
                            </m:ctrlPr>
                          </m:fPr>
                          <m:num>
                            <m:r>
                              <a:rPr lang="en-US" sz="1050" b="0" i="1" smtClean="0">
                                <a:latin typeface="Cambria Math" panose="02040503050406030204" pitchFamily="18" charset="0"/>
                              </a:rPr>
                              <m:t>𝜕</m:t>
                            </m:r>
                            <m:r>
                              <a:rPr lang="en-US" sz="1050" b="1" i="1" smtClean="0">
                                <a:latin typeface="Cambria Math" panose="02040503050406030204" pitchFamily="18" charset="0"/>
                              </a:rPr>
                              <m:t>𝒇</m:t>
                            </m:r>
                          </m:num>
                          <m:den>
                            <m:r>
                              <a:rPr lang="en-US" sz="1050" b="0" i="1" dirty="0" smtClean="0">
                                <a:latin typeface="Cambria Math" panose="02040503050406030204" pitchFamily="18" charset="0"/>
                              </a:rPr>
                              <m:t>𝜕</m:t>
                            </m:r>
                            <m:r>
                              <a:rPr lang="en-US" sz="1050" b="0" i="1" dirty="0" smtClean="0">
                                <a:latin typeface="Cambria Math" panose="02040503050406030204" pitchFamily="18" charset="0"/>
                              </a:rPr>
                              <m:t>𝑡</m:t>
                            </m:r>
                          </m:den>
                        </m:f>
                      </m:e>
                    </m:nary>
                    <m:r>
                      <a:rPr lang="en-US" sz="1050" b="0" i="1" smtClean="0">
                        <a:latin typeface="Cambria Math" panose="02040503050406030204" pitchFamily="18" charset="0"/>
                      </a:rPr>
                      <m:t>𝑑</m:t>
                    </m:r>
                    <m:r>
                      <a:rPr lang="en-US" sz="1050" b="0" i="1" smtClean="0">
                        <a:latin typeface="Cambria Math" panose="02040503050406030204" pitchFamily="18" charset="0"/>
                      </a:rPr>
                      <m:t>𝒱</m:t>
                    </m:r>
                    <m:r>
                      <a:rPr lang="en-US" sz="1050" b="0" i="1" smtClean="0">
                        <a:latin typeface="Cambria Math" panose="02040503050406030204" pitchFamily="18" charset="0"/>
                      </a:rPr>
                      <m:t>+</m:t>
                    </m:r>
                    <m:nary>
                      <m:naryPr>
                        <m:supHide m:val="on"/>
                        <m:ctrlPr>
                          <a:rPr lang="en-US" sz="1050" b="0" i="1" smtClean="0">
                            <a:latin typeface="Cambria Math" panose="02040503050406030204" pitchFamily="18" charset="0"/>
                          </a:rPr>
                        </m:ctrlPr>
                      </m:naryPr>
                      <m:sub>
                        <m:r>
                          <a:rPr lang="en-US" sz="1050" b="0" i="1" smtClean="0">
                            <a:latin typeface="Cambria Math" panose="02040503050406030204" pitchFamily="18" charset="0"/>
                          </a:rPr>
                          <m:t>𝜕</m:t>
                        </m:r>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sub>
                      <m:sup/>
                      <m:e>
                        <m:d>
                          <m:dPr>
                            <m:ctrlPr>
                              <a:rPr lang="en-US" sz="1050" b="0" i="1" smtClean="0">
                                <a:latin typeface="Cambria Math" panose="02040503050406030204" pitchFamily="18" charset="0"/>
                              </a:rPr>
                            </m:ctrlPr>
                          </m:dPr>
                          <m:e>
                            <m:sSup>
                              <m:sSupPr>
                                <m:ctrlPr>
                                  <a:rPr lang="en-US" sz="1050" b="0" i="1" smtClean="0">
                                    <a:latin typeface="Cambria Math" panose="02040503050406030204" pitchFamily="18" charset="0"/>
                                  </a:rPr>
                                </m:ctrlPr>
                              </m:sSupPr>
                              <m:e>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𝑣</m:t>
                                    </m:r>
                                  </m:e>
                                </m:acc>
                              </m:e>
                              <m:sup>
                                <m:r>
                                  <a:rPr lang="en-US" sz="1050" b="0" i="1" smtClean="0">
                                    <a:latin typeface="Cambria Math" panose="02040503050406030204" pitchFamily="18" charset="0"/>
                                  </a:rPr>
                                  <m:t>𝜕</m:t>
                                </m:r>
                                <m:r>
                                  <m:rPr>
                                    <m:sty m:val="p"/>
                                  </m:rPr>
                                  <a:rPr lang="en-US" sz="1050" b="0" i="0" smtClean="0">
                                    <a:latin typeface="Cambria Math" panose="02040503050406030204" pitchFamily="18" charset="0"/>
                                  </a:rPr>
                                  <m:t>Ω</m:t>
                                </m:r>
                              </m:sup>
                            </m:sSup>
                            <m:r>
                              <a:rPr lang="en-US" sz="1050" b="0" i="1" smtClean="0">
                                <a:latin typeface="Cambria Math" panose="02040503050406030204" pitchFamily="18" charset="0"/>
                              </a:rPr>
                              <m:t>⋅</m:t>
                            </m:r>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𝑛</m:t>
                                </m:r>
                              </m:e>
                            </m:acc>
                          </m:e>
                        </m:d>
                        <m:r>
                          <a:rPr lang="en-US" sz="1050" b="1" i="1" smtClean="0">
                            <a:latin typeface="Cambria Math" panose="02040503050406030204" pitchFamily="18" charset="0"/>
                          </a:rPr>
                          <m:t>𝒇</m:t>
                        </m:r>
                      </m:e>
                    </m:nary>
                    <m:r>
                      <a:rPr lang="en-US" sz="1050" b="0" i="1" smtClean="0">
                        <a:latin typeface="Cambria Math" panose="02040503050406030204" pitchFamily="18" charset="0"/>
                      </a:rPr>
                      <m:t>𝑑</m:t>
                    </m:r>
                    <m:r>
                      <a:rPr lang="en-US" sz="1050" b="0" i="1" smtClean="0">
                        <a:latin typeface="Cambria Math" panose="02040503050406030204" pitchFamily="18" charset="0"/>
                      </a:rPr>
                      <m:t>𝒜</m:t>
                    </m:r>
                  </m:oMath>
                </a14:m>
                <a:r>
                  <a:rPr lang="en-US" sz="1050" dirty="0" smtClean="0"/>
                  <a:t>, with </a:t>
                </a:r>
                <a14:m>
                  <m:oMath xmlns:m="http://schemas.openxmlformats.org/officeDocument/2006/math">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oMath>
                </a14:m>
                <a:r>
                  <a:rPr lang="en-US" sz="1050" dirty="0" smtClean="0"/>
                  <a:t> a volume, </a:t>
                </a:r>
                <a14:m>
                  <m:oMath xmlns:m="http://schemas.openxmlformats.org/officeDocument/2006/math">
                    <m:r>
                      <a:rPr lang="en-US" sz="1050" b="0" i="1" smtClean="0">
                        <a:latin typeface="Cambria Math" panose="02040503050406030204" pitchFamily="18" charset="0"/>
                      </a:rPr>
                      <m:t>𝜕</m:t>
                    </m:r>
                    <m:r>
                      <m:rPr>
                        <m:sty m:val="p"/>
                      </m:rPr>
                      <a:rPr lang="en-US" sz="1050" b="0" i="0" smtClean="0">
                        <a:latin typeface="Cambria Math" panose="02040503050406030204" pitchFamily="18" charset="0"/>
                      </a:rPr>
                      <m:t>Ω</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𝑡</m:t>
                        </m:r>
                      </m:e>
                    </m:d>
                  </m:oMath>
                </a14:m>
                <a:r>
                  <a:rPr lang="en-US" sz="1050" dirty="0" smtClean="0"/>
                  <a:t> its boundary,  </a:t>
                </a:r>
                <a14:m>
                  <m:oMath xmlns:m="http://schemas.openxmlformats.org/officeDocument/2006/math">
                    <m:acc>
                      <m:accPr>
                        <m:chr m:val="⃗"/>
                        <m:ctrlPr>
                          <a:rPr lang="en-US" sz="1050" b="0" i="1" dirty="0" smtClean="0">
                            <a:latin typeface="Cambria Math" panose="02040503050406030204" pitchFamily="18" charset="0"/>
                          </a:rPr>
                        </m:ctrlPr>
                      </m:accPr>
                      <m:e>
                        <m:r>
                          <m:rPr>
                            <m:sty m:val="p"/>
                          </m:rPr>
                          <a:rPr lang="en-US" sz="1050" b="0" i="0" dirty="0" smtClean="0">
                            <a:latin typeface="Cambria Math" panose="02040503050406030204" pitchFamily="18" charset="0"/>
                          </a:rPr>
                          <m:t>v</m:t>
                        </m:r>
                      </m:e>
                    </m:acc>
                    <m:r>
                      <a:rPr lang="en-US" sz="1050" b="0" i="1" dirty="0" smtClean="0">
                        <a:latin typeface="Cambria Math" panose="02040503050406030204" pitchFamily="18" charset="0"/>
                      </a:rPr>
                      <m:t>, </m:t>
                    </m:r>
                    <m:sSup>
                      <m:sSupPr>
                        <m:ctrlPr>
                          <a:rPr lang="en-US" sz="1050" b="0" i="1" dirty="0" smtClean="0">
                            <a:latin typeface="Cambria Math" panose="02040503050406030204" pitchFamily="18" charset="0"/>
                          </a:rPr>
                        </m:ctrlPr>
                      </m:sSupPr>
                      <m:e>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𝑣</m:t>
                            </m:r>
                          </m:e>
                        </m:acc>
                      </m:e>
                      <m:sup>
                        <m:r>
                          <a:rPr lang="en-US" sz="1050" b="0" i="1" dirty="0" smtClean="0">
                            <a:latin typeface="Cambria Math" panose="02040503050406030204" pitchFamily="18" charset="0"/>
                          </a:rPr>
                          <m:t>𝜕</m:t>
                        </m:r>
                        <m:r>
                          <m:rPr>
                            <m:sty m:val="p"/>
                          </m:rPr>
                          <a:rPr lang="en-US" sz="1050" b="0" i="0" dirty="0" smtClean="0">
                            <a:latin typeface="Cambria Math" panose="02040503050406030204" pitchFamily="18" charset="0"/>
                          </a:rPr>
                          <m:t>Ω</m:t>
                        </m:r>
                      </m:sup>
                    </m:sSup>
                  </m:oMath>
                </a14:m>
                <a:r>
                  <a:rPr lang="en-US" sz="1050" dirty="0" smtClean="0"/>
                  <a:t> as the velocity of the volume or its boundary (via parameterization), and </a:t>
                </a:r>
                <a14:m>
                  <m:oMath xmlns:m="http://schemas.openxmlformats.org/officeDocument/2006/math">
                    <m:r>
                      <a:rPr lang="en-US" sz="1050" b="1" i="1" smtClean="0">
                        <a:latin typeface="Cambria Math" panose="02040503050406030204" pitchFamily="18" charset="0"/>
                      </a:rPr>
                      <m:t>𝒇</m:t>
                    </m:r>
                  </m:oMath>
                </a14:m>
                <a:r>
                  <a:rPr lang="en-US" sz="1050" dirty="0" smtClean="0"/>
                  <a:t> can be an arbitrary geometric object. The above result obtains by setting </a:t>
                </a:r>
                <a14:m>
                  <m:oMath xmlns:m="http://schemas.openxmlformats.org/officeDocument/2006/math">
                    <m:r>
                      <a:rPr lang="en-US" sz="1050" b="1" i="1" smtClean="0">
                        <a:latin typeface="Cambria Math" panose="02040503050406030204" pitchFamily="18" charset="0"/>
                      </a:rPr>
                      <m:t>𝒇</m:t>
                    </m:r>
                    <m:r>
                      <a:rPr lang="en-US" sz="1050" b="0" i="1" smtClean="0">
                        <a:latin typeface="Cambria Math" panose="02040503050406030204" pitchFamily="18" charset="0"/>
                      </a:rPr>
                      <m:t>=1</m:t>
                    </m:r>
                  </m:oMath>
                </a14:m>
                <a:r>
                  <a:rPr lang="en-US" sz="1050" dirty="0" smtClean="0"/>
                  <a:t> </a:t>
                </a:r>
                <a:endParaRPr lang="en-US" sz="1050" dirty="0"/>
              </a:p>
            </p:txBody>
          </p:sp>
        </mc:Choice>
        <mc:Fallback xmlns="">
          <p:sp>
            <p:nvSpPr>
              <p:cNvPr id="4" name="TextBox 3"/>
              <p:cNvSpPr txBox="1">
                <a:spLocks noRot="1" noChangeAspect="1" noMove="1" noResize="1" noEditPoints="1" noAdjustHandles="1" noChangeArrowheads="1" noChangeShapeType="1" noTextEdit="1"/>
              </p:cNvSpPr>
              <p:nvPr/>
            </p:nvSpPr>
            <p:spPr>
              <a:xfrm>
                <a:off x="1727734" y="6213108"/>
                <a:ext cx="9384456" cy="496161"/>
              </a:xfrm>
              <a:prstGeom prst="rect">
                <a:avLst/>
              </a:prstGeom>
              <a:blipFill>
                <a:blip r:embed="rId6"/>
                <a:stretch>
                  <a:fillRect t="-53659" b="-52439"/>
                </a:stretch>
              </a:blipFill>
            </p:spPr>
            <p:txBody>
              <a:bodyPr/>
              <a:lstStyle/>
              <a:p>
                <a:r>
                  <a:rPr lang="en-US">
                    <a:noFill/>
                  </a:rPr>
                  <a:t> </a:t>
                </a:r>
              </a:p>
            </p:txBody>
          </p:sp>
        </mc:Fallback>
      </mc:AlternateContent>
    </p:spTree>
    <p:extLst>
      <p:ext uri="{BB962C8B-B14F-4D97-AF65-F5344CB8AC3E}">
        <p14:creationId xmlns:p14="http://schemas.microsoft.com/office/powerpoint/2010/main" val="3776696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96271" y="5417921"/>
            <a:ext cx="4652564" cy="676736"/>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557331"/>
          </a:xfrm>
        </p:spPr>
        <p:txBody>
          <a:bodyPr>
            <a:normAutofit fontScale="90000"/>
          </a:bodyPr>
          <a:lstStyle/>
          <a:p>
            <a:r>
              <a:rPr lang="en-US" dirty="0" err="1" smtClean="0"/>
              <a:t>Lagrangian</a:t>
            </a:r>
            <a:r>
              <a:rPr lang="en-US" dirty="0" smtClean="0"/>
              <a:t> v. Eulerian Points-of-view (2/2)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3443"/>
                <a:ext cx="8769042" cy="5113520"/>
              </a:xfrm>
            </p:spPr>
            <p:txBody>
              <a:bodyPr>
                <a:normAutofit fontScale="62500" lnSpcReduction="20000"/>
              </a:bodyPr>
              <a:lstStyle/>
              <a:p>
                <a:r>
                  <a:rPr lang="en-US" dirty="0" smtClean="0"/>
                  <a:t>Example: deriving the mass conservation equation</a:t>
                </a:r>
              </a:p>
              <a:p>
                <a:r>
                  <a:rPr lang="en-US" dirty="0" smtClean="0"/>
                  <a:t>Start with the requirement that the mass of a fluid element can’t change: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𝛿</m:t>
                      </m:r>
                      <m:r>
                        <a:rPr lang="en-US" b="0" i="1" smtClean="0">
                          <a:latin typeface="Cambria Math" panose="02040503050406030204" pitchFamily="18" charset="0"/>
                        </a:rPr>
                        <m:t>𝑚</m:t>
                      </m:r>
                      <m:r>
                        <a:rPr lang="en-US" b="0" i="1" smtClean="0">
                          <a:latin typeface="Cambria Math" panose="02040503050406030204" pitchFamily="18" charset="0"/>
                        </a:rPr>
                        <m:t>=0</m:t>
                      </m:r>
                    </m:oMath>
                  </m:oMathPara>
                </a14:m>
                <a:endParaRPr lang="en-US" dirty="0" smtClean="0"/>
              </a:p>
              <a:p>
                <a:pPr marL="0" indent="0">
                  <a:buNone/>
                </a:pPr>
                <a:endParaRPr lang="en-US" dirty="0"/>
              </a:p>
              <a:p>
                <a:r>
                  <a:rPr lang="en-US" dirty="0" smtClean="0"/>
                  <a:t>Define the mass as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𝒱</m:t>
                    </m:r>
                  </m:oMath>
                </a14:m>
                <a:r>
                  <a:rPr lang="en-US" dirty="0" smtClean="0"/>
                  <a:t> and use the total derivative and Reynolds transport:</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𝑚</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𝜌𝛿</m:t>
                          </m:r>
                          <m:r>
                            <a:rPr lang="en-US" b="0" i="1" smtClean="0">
                              <a:latin typeface="Cambria Math" panose="02040503050406030204" pitchFamily="18" charset="0"/>
                            </a:rPr>
                            <m:t>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𝜌</m:t>
                          </m:r>
                        </m:num>
                        <m:den>
                          <m:r>
                            <a:rPr lang="en-US" b="0" i="1" smtClean="0">
                              <a:latin typeface="Cambria Math" panose="02040503050406030204" pitchFamily="18" charset="0"/>
                            </a:rPr>
                            <m:t>𝑑𝑡</m:t>
                          </m:r>
                        </m:den>
                      </m:f>
                      <m:r>
                        <a:rPr lang="en-US" b="0" i="1" smtClean="0">
                          <a:latin typeface="Cambria Math" panose="02040503050406030204" pitchFamily="18" charset="0"/>
                        </a:rPr>
                        <m:t>𝛿</m:t>
                      </m:r>
                      <m:r>
                        <a:rPr lang="en-US" b="0" i="1" smtClean="0">
                          <a:latin typeface="Cambria Math" panose="02040503050406030204" pitchFamily="18" charset="0"/>
                        </a:rPr>
                        <m:t>𝒱</m:t>
                      </m:r>
                      <m:r>
                        <a:rPr lang="en-US" b="0" i="1" smtClean="0">
                          <a:latin typeface="Cambria Math" panose="02040503050406030204" pitchFamily="18" charset="0"/>
                        </a:rPr>
                        <m:t>+</m:t>
                      </m:r>
                      <m:r>
                        <a:rPr lang="en-US" b="0" i="1" smtClean="0">
                          <a:latin typeface="Cambria Math" panose="02040503050406030204" pitchFamily="18" charset="0"/>
                        </a:rPr>
                        <m:t>𝜌</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𝛿</m:t>
                      </m:r>
                      <m:r>
                        <a:rPr lang="en-US" b="0" i="1" smtClean="0">
                          <a:latin typeface="Cambria Math" panose="02040503050406030204" pitchFamily="18" charset="0"/>
                        </a:rPr>
                        <m:t>𝒱</m:t>
                      </m:r>
                    </m:oMath>
                  </m:oMathPara>
                </a14:m>
                <a:endParaRPr lang="en-US" b="0"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𝜌</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r>
                        <a:rPr lang="en-US" b="0" i="1" smtClean="0">
                          <a:latin typeface="Cambria Math" panose="02040503050406030204" pitchFamily="18" charset="0"/>
                        </a:rPr>
                        <m:t>𝛿</m:t>
                      </m:r>
                      <m:r>
                        <a:rPr lang="en-US" b="0" i="1" smtClean="0">
                          <a:latin typeface="Cambria Math" panose="02040503050406030204" pitchFamily="18" charset="0"/>
                        </a:rPr>
                        <m:t>𝒱</m:t>
                      </m:r>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𝒱</m:t>
                      </m:r>
                    </m:oMath>
                  </m:oMathPara>
                </a14:m>
                <a:endParaRPr lang="en-US" b="0"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𝜕𝜌</m:t>
                              </m:r>
                            </m:num>
                            <m:den>
                              <m:r>
                                <a:rPr lang="en-US" i="1" dirty="0">
                                  <a:latin typeface="Cambria Math" panose="02040503050406030204" pitchFamily="18" charset="0"/>
                                </a:rPr>
                                <m:t>𝜕</m:t>
                              </m:r>
                              <m:r>
                                <a:rPr lang="en-US" i="1" dirty="0">
                                  <a:latin typeface="Cambria Math" panose="02040503050406030204" pitchFamily="18" charset="0"/>
                                </a:rPr>
                                <m:t>𝑡</m:t>
                              </m:r>
                            </m:den>
                          </m:f>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𝑣</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m:t>
                              </m:r>
                            </m:e>
                          </m:acc>
                          <m:r>
                            <a:rPr lang="en-US" i="1" dirty="0">
                              <a:latin typeface="Cambria Math" panose="02040503050406030204" pitchFamily="18" charset="0"/>
                            </a:rPr>
                            <m:t>𝜌</m:t>
                          </m:r>
                          <m:r>
                            <a:rPr lang="en-US" i="1" dirty="0">
                              <a:latin typeface="Cambria Math" panose="02040503050406030204" pitchFamily="18" charset="0"/>
                            </a:rPr>
                            <m:t>+</m:t>
                          </m:r>
                          <m:r>
                            <a:rPr lang="en-US" i="1" dirty="0">
                              <a:latin typeface="Cambria Math" panose="02040503050406030204" pitchFamily="18" charset="0"/>
                            </a:rPr>
                            <m:t>𝜌</m:t>
                          </m:r>
                          <m:acc>
                            <m:accPr>
                              <m:chr m:val="⃗"/>
                              <m:ctrlPr>
                                <a:rPr lang="en-US" i="1" dirty="0">
                                  <a:latin typeface="Cambria Math" panose="02040503050406030204" pitchFamily="18" charset="0"/>
                                </a:rPr>
                              </m:ctrlPr>
                            </m:accPr>
                            <m:e>
                              <m:r>
                                <a:rPr lang="en-US" dirty="0">
                                  <a:latin typeface="Cambria Math" panose="02040503050406030204" pitchFamily="18" charset="0"/>
                                </a:rPr>
                                <m:t>𝛻</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𝑣</m:t>
                              </m:r>
                            </m:e>
                          </m:acc>
                        </m:e>
                      </m:d>
                      <m:r>
                        <a:rPr lang="en-US" b="0" i="1" dirty="0" smtClean="0">
                          <a:latin typeface="Cambria Math" panose="02040503050406030204" pitchFamily="18" charset="0"/>
                        </a:rPr>
                        <m:t>𝛿</m:t>
                      </m:r>
                      <m:r>
                        <a:rPr lang="en-US" b="0" i="1" dirty="0" smtClean="0">
                          <a:latin typeface="Cambria Math" panose="02040503050406030204" pitchFamily="18" charset="0"/>
                        </a:rPr>
                        <m:t>𝒱</m:t>
                      </m:r>
                    </m:oMath>
                  </m:oMathPara>
                </a14:m>
                <a:endParaRPr lang="en-US" b="0" dirty="0" smtClean="0"/>
              </a:p>
              <a:p>
                <a:pPr marL="0" indent="0">
                  <a:buNone/>
                </a:pPr>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𝜕𝜌</m:t>
                          </m:r>
                        </m:num>
                        <m:den>
                          <m:r>
                            <a:rPr lang="en-US" i="1" dirty="0">
                              <a:latin typeface="Cambria Math" panose="02040503050406030204" pitchFamily="18" charset="0"/>
                            </a:rPr>
                            <m:t>𝜕</m:t>
                          </m:r>
                          <m:r>
                            <a:rPr lang="en-US" i="1" dirty="0">
                              <a:latin typeface="Cambria Math" panose="02040503050406030204" pitchFamily="18" charset="0"/>
                            </a:rPr>
                            <m:t>𝑡</m:t>
                          </m:r>
                        </m:den>
                      </m:f>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𝑣</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m:t>
                          </m:r>
                        </m:e>
                      </m:acc>
                      <m:r>
                        <a:rPr lang="en-US" i="1" dirty="0">
                          <a:latin typeface="Cambria Math" panose="02040503050406030204" pitchFamily="18" charset="0"/>
                        </a:rPr>
                        <m:t>𝜌</m:t>
                      </m:r>
                      <m:r>
                        <a:rPr lang="en-US" i="1" dirty="0">
                          <a:latin typeface="Cambria Math" panose="02040503050406030204" pitchFamily="18" charset="0"/>
                        </a:rPr>
                        <m:t>+</m:t>
                      </m:r>
                      <m:r>
                        <a:rPr lang="en-US" i="1" dirty="0">
                          <a:latin typeface="Cambria Math" panose="02040503050406030204" pitchFamily="18" charset="0"/>
                        </a:rPr>
                        <m:t>𝜌</m:t>
                      </m:r>
                      <m:acc>
                        <m:accPr>
                          <m:chr m:val="⃗"/>
                          <m:ctrlPr>
                            <a:rPr lang="en-US" i="1" dirty="0">
                              <a:latin typeface="Cambria Math" panose="02040503050406030204" pitchFamily="18" charset="0"/>
                            </a:rPr>
                          </m:ctrlPr>
                        </m:accPr>
                        <m:e>
                          <m:r>
                            <a:rPr lang="en-US" dirty="0">
                              <a:latin typeface="Cambria Math" panose="02040503050406030204" pitchFamily="18" charset="0"/>
                            </a:rPr>
                            <m:t>𝛻</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𝑣</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𝜕𝜌</m:t>
                          </m:r>
                        </m:num>
                        <m:den>
                          <m:r>
                            <a:rPr lang="en-US" b="0" i="1" dirty="0" smtClean="0">
                              <a:latin typeface="Cambria Math" panose="02040503050406030204" pitchFamily="18" charset="0"/>
                            </a:rPr>
                            <m:t>𝜕</m:t>
                          </m:r>
                          <m:r>
                            <a:rPr lang="en-US" b="0" i="1" dirty="0" smtClean="0">
                              <a:latin typeface="Cambria Math" panose="02040503050406030204" pitchFamily="18" charset="0"/>
                            </a:rPr>
                            <m:t>𝑡</m:t>
                          </m:r>
                        </m:den>
                      </m:f>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0" dirty="0" smtClean="0">
                              <a:latin typeface="Cambria Math" panose="02040503050406030204" pitchFamily="18" charset="0"/>
                            </a:rPr>
                            <m:t>𝛻</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e>
                      </m:d>
                      <m:r>
                        <a:rPr lang="en-US" b="0" i="1" dirty="0" smtClean="0">
                          <a:latin typeface="Cambria Math" panose="02040503050406030204" pitchFamily="18" charset="0"/>
                        </a:rPr>
                        <m:t>=0 </m:t>
                      </m:r>
                    </m:oMath>
                  </m:oMathPara>
                </a14:m>
                <a:endParaRPr lang="en-US" b="0" dirty="0" smtClean="0"/>
              </a:p>
              <a:p>
                <a:pPr marL="0" indent="0">
                  <a:buNone/>
                </a:pPr>
                <a:endParaRPr lang="en-US" b="0"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3443"/>
                <a:ext cx="8769042" cy="5113520"/>
              </a:xfrm>
              <a:blipFill>
                <a:blip r:embed="rId2"/>
                <a:stretch>
                  <a:fillRect l="-487" t="-1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be 3"/>
              <p:cNvSpPr/>
              <p:nvPr/>
            </p:nvSpPr>
            <p:spPr>
              <a:xfrm>
                <a:off x="9011070" y="2231619"/>
                <a:ext cx="944401" cy="841893"/>
              </a:xfrm>
              <a:prstGeom prst="cube">
                <a:avLst>
                  <a:gd name="adj" fmla="val 52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𝑚</m:t>
                      </m:r>
                    </m:oMath>
                  </m:oMathPara>
                </a14:m>
                <a:endParaRPr lang="en-US" dirty="0"/>
              </a:p>
            </p:txBody>
          </p:sp>
        </mc:Choice>
        <mc:Fallback xmlns="">
          <p:sp>
            <p:nvSpPr>
              <p:cNvPr id="4" name="Cube 3"/>
              <p:cNvSpPr>
                <a:spLocks noRot="1" noChangeAspect="1" noMove="1" noResize="1" noEditPoints="1" noAdjustHandles="1" noChangeArrowheads="1" noChangeShapeType="1" noTextEdit="1"/>
              </p:cNvSpPr>
              <p:nvPr/>
            </p:nvSpPr>
            <p:spPr>
              <a:xfrm>
                <a:off x="9011070" y="2231619"/>
                <a:ext cx="944401" cy="841893"/>
              </a:xfrm>
              <a:prstGeom prst="cube">
                <a:avLst>
                  <a:gd name="adj" fmla="val 52908"/>
                </a:avLst>
              </a:prstGeom>
              <a:blipFill>
                <a:blip r:embed="rId3"/>
                <a:stretch>
                  <a:fillRect l="-1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be 4"/>
              <p:cNvSpPr/>
              <p:nvPr/>
            </p:nvSpPr>
            <p:spPr>
              <a:xfrm>
                <a:off x="10819058" y="1868410"/>
                <a:ext cx="942597" cy="1531386"/>
              </a:xfrm>
              <a:prstGeom prst="cube">
                <a:avLst>
                  <a:gd name="adj" fmla="val 36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𝑚</m:t>
                      </m:r>
                    </m:oMath>
                  </m:oMathPara>
                </a14:m>
                <a:endParaRPr lang="en-US" dirty="0"/>
              </a:p>
            </p:txBody>
          </p:sp>
        </mc:Choice>
        <mc:Fallback xmlns="">
          <p:sp>
            <p:nvSpPr>
              <p:cNvPr id="5" name="Cube 4"/>
              <p:cNvSpPr>
                <a:spLocks noRot="1" noChangeAspect="1" noMove="1" noResize="1" noEditPoints="1" noAdjustHandles="1" noChangeArrowheads="1" noChangeShapeType="1" noTextEdit="1"/>
              </p:cNvSpPr>
              <p:nvPr/>
            </p:nvSpPr>
            <p:spPr>
              <a:xfrm>
                <a:off x="10819058" y="1868410"/>
                <a:ext cx="942597" cy="1531386"/>
              </a:xfrm>
              <a:prstGeom prst="cube">
                <a:avLst>
                  <a:gd name="adj" fmla="val 36962"/>
                </a:avLst>
              </a:prstGeom>
              <a:blipFill>
                <a:blip r:embed="rId4"/>
                <a:stretch>
                  <a:fillRect/>
                </a:stretch>
              </a:blipFill>
            </p:spPr>
            <p:txBody>
              <a:bodyPr/>
              <a:lstStyle/>
              <a:p>
                <a:r>
                  <a:rPr lang="en-US">
                    <a:noFill/>
                  </a:rPr>
                  <a:t> </a:t>
                </a:r>
              </a:p>
            </p:txBody>
          </p:sp>
        </mc:Fallback>
      </mc:AlternateContent>
      <p:sp>
        <p:nvSpPr>
          <p:cNvPr id="6" name="Right Arrow 5"/>
          <p:cNvSpPr/>
          <p:nvPr/>
        </p:nvSpPr>
        <p:spPr>
          <a:xfrm>
            <a:off x="10066456" y="2469283"/>
            <a:ext cx="692850" cy="306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Flow</a:t>
            </a:r>
            <a:endParaRPr lang="en-US" sz="1600" dirty="0"/>
          </a:p>
        </p:txBody>
      </p:sp>
      <p:sp>
        <p:nvSpPr>
          <p:cNvPr id="8" name="Rounded Rectangle 7"/>
          <p:cNvSpPr/>
          <p:nvPr/>
        </p:nvSpPr>
        <p:spPr>
          <a:xfrm>
            <a:off x="9284987" y="3444106"/>
            <a:ext cx="2167168" cy="914400"/>
          </a:xfrm>
          <a:prstGeom prst="roundRect">
            <a:avLst>
              <a:gd name="adj" fmla="val 35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density changes with the volume so that the mass is conserved</a:t>
            </a:r>
          </a:p>
        </p:txBody>
      </p:sp>
      <mc:AlternateContent xmlns:mc="http://schemas.openxmlformats.org/markup-compatibility/2006" xmlns:a14="http://schemas.microsoft.com/office/drawing/2010/main">
        <mc:Choice Requires="a14">
          <p:sp>
            <p:nvSpPr>
              <p:cNvPr id="10" name="TextBox 9"/>
              <p:cNvSpPr txBox="1"/>
              <p:nvPr/>
            </p:nvSpPr>
            <p:spPr>
              <a:xfrm>
                <a:off x="8933494" y="2161126"/>
                <a:ext cx="104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𝜌</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933494" y="2161126"/>
                <a:ext cx="1044342"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759306" y="1809091"/>
                <a:ext cx="104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𝜌</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759306" y="1809091"/>
                <a:ext cx="1044342"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rot="18889620">
                <a:off x="9192904" y="2456473"/>
                <a:ext cx="104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𝒱</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rot="18889620">
                <a:off x="9192904" y="2456473"/>
                <a:ext cx="104434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rot="5400000">
                <a:off x="11072007" y="2331283"/>
                <a:ext cx="104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𝒱</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rot="5400000">
                <a:off x="11072007" y="2331283"/>
                <a:ext cx="1044342"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19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31"/>
          </a:xfrm>
        </p:spPr>
        <p:txBody>
          <a:bodyPr>
            <a:normAutofit fontScale="90000"/>
          </a:bodyPr>
          <a:lstStyle/>
          <a:p>
            <a:r>
              <a:rPr lang="en-US" dirty="0" smtClean="0"/>
              <a:t>The </a:t>
            </a:r>
            <a:r>
              <a:rPr lang="en-US" dirty="0" err="1" smtClean="0"/>
              <a:t>Lagrangian</a:t>
            </a:r>
            <a:r>
              <a:rPr lang="en-US" dirty="0" smtClean="0"/>
              <a:t> Equations for a Plasma </a:t>
            </a:r>
            <a:r>
              <a:rPr lang="en-US" sz="1100" dirty="0" smtClean="0"/>
              <a:t>(Clarke 2)</a:t>
            </a:r>
            <a:endParaRPr lang="en-US" sz="11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063442"/>
                <a:ext cx="10836349" cy="5379887"/>
              </a:xfrm>
            </p:spPr>
            <p:txBody>
              <a:bodyPr>
                <a:normAutofit fontScale="92500" lnSpcReduction="20000"/>
              </a:bodyPr>
              <a:lstStyle/>
              <a:p>
                <a:r>
                  <a:rPr lang="en-US" dirty="0" smtClean="0"/>
                  <a:t>The equations for a plasma fluid element (</a:t>
                </a:r>
                <a:r>
                  <a:rPr lang="en-US" dirty="0" err="1" smtClean="0"/>
                  <a:t>pfe</a:t>
                </a:r>
                <a:r>
                  <a:rPr lang="en-US" dirty="0" smtClean="0"/>
                  <a:t>) are:</a:t>
                </a:r>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𝛿</m:t>
                      </m:r>
                      <m:r>
                        <a:rPr lang="en-US" sz="2000" b="0" i="1" smtClean="0">
                          <a:latin typeface="Cambria Math" panose="02040503050406030204" pitchFamily="18" charset="0"/>
                        </a:rPr>
                        <m:t>𝑚</m:t>
                      </m:r>
                      <m:r>
                        <a:rPr lang="en-US" sz="2000" b="0" i="1" smtClean="0">
                          <a:latin typeface="Cambria Math" panose="02040503050406030204" pitchFamily="18" charset="0"/>
                        </a:rPr>
                        <m:t>=0</m:t>
                      </m:r>
                    </m:oMath>
                  </m:oMathPara>
                </a14:m>
                <a:endParaRPr lang="en-US" sz="2000" b="0" dirty="0" smtClean="0"/>
              </a:p>
              <a:p>
                <a:pPr marL="0" indent="0">
                  <a:buNone/>
                </a:pPr>
                <a:endParaRPr lang="en-US" sz="2000" b="0" dirty="0" smtClean="0"/>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𝛿</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𝐹</m:t>
                              </m:r>
                            </m:e>
                          </m:acc>
                        </m:e>
                        <m:sub>
                          <m:r>
                            <a:rPr lang="en-US" sz="2000" b="0" i="1" smtClean="0">
                              <a:latin typeface="Cambria Math" panose="02040503050406030204" pitchFamily="18" charset="0"/>
                            </a:rPr>
                            <m:t>𝑒𝑥𝑡</m:t>
                          </m:r>
                        </m:sub>
                      </m:sSub>
                    </m:oMath>
                  </m:oMathPara>
                </a14:m>
                <a:endParaRPr lang="en-US" sz="2000" dirty="0" smtClean="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 </m:t>
                      </m:r>
                      <m:r>
                        <a:rPr lang="en-US" sz="2000" b="0" i="1" smtClean="0">
                          <a:latin typeface="Cambria Math" panose="02040503050406030204" pitchFamily="18" charset="0"/>
                        </a:rPr>
                        <m:t>𝛿</m:t>
                      </m:r>
                      <m:r>
                        <a:rPr lang="en-US" sz="2000" b="0" i="1" smtClean="0">
                          <a:latin typeface="Cambria Math" panose="02040503050406030204" pitchFamily="18" charset="0"/>
                        </a:rPr>
                        <m:t>𝑈</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r>
                            <a:rPr lang="en-US" sz="2000" b="0" i="1" smtClean="0">
                              <a:latin typeface="Cambria Math" panose="02040503050406030204" pitchFamily="18" charset="0"/>
                            </a:rPr>
                            <m:t>𝒲</m:t>
                          </m:r>
                        </m:e>
                        <m:sub>
                          <m:r>
                            <a:rPr lang="en-US" sz="2000" b="0" i="1" smtClean="0">
                              <a:latin typeface="Cambria Math" panose="02040503050406030204" pitchFamily="18" charset="0"/>
                            </a:rPr>
                            <m:t>𝑎𝑝𝑝</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𝒬</m:t>
                          </m:r>
                        </m:e>
                        <m:sub>
                          <m:r>
                            <a:rPr lang="en-US" sz="2000" b="0" i="1" smtClean="0">
                              <a:latin typeface="Cambria Math" panose="02040503050406030204" pitchFamily="18" charset="0"/>
                            </a:rPr>
                            <m:t>𝑎𝑝𝑝</m:t>
                          </m:r>
                        </m:sub>
                      </m:sSub>
                    </m:oMath>
                  </m:oMathPara>
                </a14:m>
                <a:endParaRPr lang="en-US" sz="2000" dirty="0" smtClean="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num>
                        <m:den>
                          <m:r>
                            <a:rPr lang="en-US" sz="2000" b="0" i="1" smtClean="0">
                              <a:latin typeface="Cambria Math" panose="02040503050406030204" pitchFamily="18" charset="0"/>
                            </a:rPr>
                            <m:t>𝑑𝑡</m:t>
                          </m:r>
                        </m:den>
                      </m:f>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Φ</m:t>
                          </m:r>
                        </m:e>
                        <m:sub>
                          <m:r>
                            <a:rPr lang="en-US" sz="2000" b="0" i="1" smtClean="0">
                              <a:latin typeface="Cambria Math" panose="02040503050406030204" pitchFamily="18" charset="0"/>
                            </a:rPr>
                            <m:t>𝑀</m:t>
                          </m:r>
                        </m:sub>
                      </m:sSub>
                      <m:r>
                        <a:rPr lang="en-US" sz="2000" b="0" i="1" smtClean="0">
                          <a:latin typeface="Cambria Math" panose="02040503050406030204" pitchFamily="18" charset="0"/>
                        </a:rPr>
                        <m:t>=0</m:t>
                      </m:r>
                    </m:oMath>
                  </m:oMathPara>
                </a14:m>
                <a:endParaRPr lang="en-US" sz="2000" dirty="0" smtClean="0"/>
              </a:p>
              <a:p>
                <a:pPr marL="0" indent="0">
                  <a:buNone/>
                </a:pPr>
                <a:r>
                  <a:rPr lang="en-US" sz="2000" dirty="0" smtClean="0"/>
                  <a:t>where:</a:t>
                </a:r>
              </a:p>
              <a:p>
                <a14:m>
                  <m:oMath xmlns:m="http://schemas.openxmlformats.org/officeDocument/2006/math">
                    <m:r>
                      <a:rPr lang="en-US" sz="2000" b="0" i="1" smtClean="0">
                        <a:latin typeface="Cambria Math" panose="02040503050406030204" pitchFamily="18" charset="0"/>
                      </a:rPr>
                      <m:t>𝛿</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dirty="0" smtClean="0">
                        <a:latin typeface="Cambria Math" panose="02040503050406030204" pitchFamily="18" charset="0"/>
                      </a:rPr>
                      <m:t>=</m:t>
                    </m:r>
                    <m:r>
                      <a:rPr lang="en-US" sz="2000" b="0" i="1" smtClean="0">
                        <a:latin typeface="Cambria Math" panose="02040503050406030204" pitchFamily="18" charset="0"/>
                      </a:rPr>
                      <m:t>𝛿</m:t>
                    </m:r>
                    <m:r>
                      <a:rPr lang="en-US" sz="2000" b="0" i="1" smtClean="0">
                        <a:latin typeface="Cambria Math" panose="02040503050406030204" pitchFamily="18" charset="0"/>
                      </a:rPr>
                      <m:t>𝑚</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oMath>
                </a14:m>
                <a:r>
                  <a:rPr lang="en-US" sz="2000" b="0" i="1" dirty="0" smtClean="0">
                    <a:latin typeface="Cambria Math" panose="02040503050406030204" pitchFamily="18" charset="0"/>
                  </a:rPr>
                  <a:t>  </a:t>
                </a:r>
                <a:r>
                  <a:rPr lang="en-US" sz="2000" dirty="0" smtClean="0">
                    <a:latin typeface="Cambria Math" panose="02040503050406030204" pitchFamily="18" charset="0"/>
                  </a:rPr>
                  <a:t>- </a:t>
                </a:r>
                <a:r>
                  <a:rPr lang="en-US" sz="2000" dirty="0" err="1" smtClean="0">
                    <a:latin typeface="Cambria Math" panose="02040503050406030204" pitchFamily="18" charset="0"/>
                  </a:rPr>
                  <a:t>pfe’s</a:t>
                </a:r>
                <a:r>
                  <a:rPr lang="en-US" sz="2000" dirty="0" smtClean="0">
                    <a:latin typeface="Cambria Math" panose="02040503050406030204" pitchFamily="18" charset="0"/>
                  </a:rPr>
                  <a:t> momentum</a:t>
                </a:r>
                <a:endParaRPr lang="en-US" sz="2000" b="0" i="1" dirty="0" smtClean="0">
                  <a:latin typeface="Cambria Math" panose="02040503050406030204" pitchFamily="18" charset="0"/>
                </a:endParaRPr>
              </a:p>
              <a:p>
                <a14:m>
                  <m:oMath xmlns:m="http://schemas.openxmlformats.org/officeDocument/2006/math">
                    <m:sSub>
                      <m:sSubPr>
                        <m:ctrlPr>
                          <a:rPr lang="en-US" sz="2000" b="0" i="1" dirty="0"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𝐹</m:t>
                            </m:r>
                          </m:e>
                        </m:acc>
                      </m:e>
                      <m:sub>
                        <m:r>
                          <a:rPr lang="en-US" sz="2000" b="0" i="1" dirty="0" smtClean="0">
                            <a:latin typeface="Cambria Math" panose="02040503050406030204" pitchFamily="18" charset="0"/>
                          </a:rPr>
                          <m:t>𝑒𝑥𝑡</m:t>
                        </m:r>
                      </m:sub>
                    </m:sSub>
                  </m:oMath>
                </a14:m>
                <a:r>
                  <a:rPr lang="en-US" sz="2000" dirty="0" smtClean="0"/>
                  <a:t> - externally applied force</a:t>
                </a:r>
              </a:p>
              <a:p>
                <a14:m>
                  <m:oMath xmlns:m="http://schemas.openxmlformats.org/officeDocument/2006/math">
                    <m:r>
                      <a:rPr lang="en-US" sz="2000" b="0" i="1" smtClean="0">
                        <a:latin typeface="Cambria Math" panose="02040503050406030204" pitchFamily="18" charset="0"/>
                      </a:rPr>
                      <m:t>𝛿</m:t>
                    </m:r>
                    <m:r>
                      <a:rPr lang="en-US" sz="2000" b="0" i="1" smtClean="0">
                        <a:latin typeface="Cambria Math" panose="02040503050406030204" pitchFamily="18" charset="0"/>
                      </a:rPr>
                      <m:t>𝑈</m:t>
                    </m:r>
                  </m:oMath>
                </a14:m>
                <a:r>
                  <a:rPr lang="en-US" sz="2000" dirty="0" smtClean="0"/>
                  <a:t> – </a:t>
                </a:r>
                <a:r>
                  <a:rPr lang="en-US" sz="2000" dirty="0" err="1" smtClean="0"/>
                  <a:t>pfe’s</a:t>
                </a:r>
                <a:r>
                  <a:rPr lang="en-US" sz="2000" dirty="0" smtClean="0"/>
                  <a:t> total energy (kinetic and internal)</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r>
                          <a:rPr lang="en-US" sz="2000" i="1">
                            <a:latin typeface="Cambria Math" panose="02040503050406030204" pitchFamily="18" charset="0"/>
                          </a:rPr>
                          <m:t>𝒲</m:t>
                        </m:r>
                      </m:e>
                      <m:sub>
                        <m:r>
                          <a:rPr lang="en-US" sz="2000" b="0" i="1" smtClean="0">
                            <a:latin typeface="Cambria Math" panose="02040503050406030204" pitchFamily="18" charset="0"/>
                          </a:rPr>
                          <m:t>𝑎𝑝𝑝</m:t>
                        </m:r>
                      </m:sub>
                    </m:sSub>
                    <m:r>
                      <a:rPr lang="en-US" sz="2000" b="0" i="1" smtClean="0">
                        <a:latin typeface="Cambria Math" panose="02040503050406030204" pitchFamily="18" charset="0"/>
                      </a:rPr>
                      <m:t>, </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𝒬</m:t>
                        </m:r>
                      </m:e>
                      <m:sub>
                        <m:r>
                          <a:rPr lang="en-US" sz="2000" b="0" i="1" smtClean="0">
                            <a:latin typeface="Cambria Math" panose="02040503050406030204" pitchFamily="18" charset="0"/>
                          </a:rPr>
                          <m:t>𝑎𝑝𝑝</m:t>
                        </m:r>
                      </m:sub>
                    </m:sSub>
                  </m:oMath>
                </a14:m>
                <a:r>
                  <a:rPr lang="en-US" sz="2000" dirty="0" smtClean="0"/>
                  <a:t> - work done by and heat flow from externally applied forces</a:t>
                </a:r>
              </a:p>
              <a:p>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Φ</m:t>
                        </m:r>
                      </m:e>
                      <m:sub>
                        <m:r>
                          <a:rPr lang="en-US" sz="2000" b="0" i="1" smtClean="0">
                            <a:latin typeface="Cambria Math" panose="02040503050406030204" pitchFamily="18" charset="0"/>
                          </a:rPr>
                          <m:t>𝑚</m:t>
                        </m:r>
                      </m:sub>
                    </m:sSub>
                  </m:oMath>
                </a14:m>
                <a:r>
                  <a:rPr lang="en-US" sz="2000" dirty="0" smtClean="0"/>
                  <a:t> - magnetic flux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063442"/>
                <a:ext cx="10836349" cy="5379887"/>
              </a:xfrm>
              <a:blipFill>
                <a:blip r:embed="rId2"/>
                <a:stretch>
                  <a:fillRect l="-844" t="-2831" b="-1699"/>
                </a:stretch>
              </a:blipFill>
            </p:spPr>
            <p:txBody>
              <a:bodyPr/>
              <a:lstStyle/>
              <a:p>
                <a:r>
                  <a:rPr lang="en-US">
                    <a:noFill/>
                  </a:rPr>
                  <a:t> </a:t>
                </a:r>
              </a:p>
            </p:txBody>
          </p:sp>
        </mc:Fallback>
      </mc:AlternateContent>
      <p:sp>
        <p:nvSpPr>
          <p:cNvPr id="14" name="Rounded Rectangle 13"/>
          <p:cNvSpPr/>
          <p:nvPr/>
        </p:nvSpPr>
        <p:spPr>
          <a:xfrm>
            <a:off x="8647033" y="2844209"/>
            <a:ext cx="3389023" cy="909176"/>
          </a:xfrm>
          <a:prstGeom prst="roundRect">
            <a:avLst>
              <a:gd name="adj" fmla="val 35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Note that this equation is the most conceptually complex as it is the first law of thermodynamics (IUPAC convention)</a:t>
            </a:r>
            <a:endParaRPr lang="en-US" sz="1400" dirty="0"/>
          </a:p>
        </p:txBody>
      </p:sp>
      <p:sp>
        <p:nvSpPr>
          <p:cNvPr id="15" name="Rounded Rectangle 14"/>
          <p:cNvSpPr/>
          <p:nvPr/>
        </p:nvSpPr>
        <p:spPr>
          <a:xfrm>
            <a:off x="3210037" y="6090310"/>
            <a:ext cx="1862896" cy="363743"/>
          </a:xfrm>
          <a:prstGeom prst="roundRect">
            <a:avLst>
              <a:gd name="adj" fmla="val 35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Frozen flux</a:t>
            </a:r>
            <a:endParaRPr lang="en-US" sz="1400" dirty="0"/>
          </a:p>
        </p:txBody>
      </p:sp>
    </p:spTree>
    <p:extLst>
      <p:ext uri="{BB962C8B-B14F-4D97-AF65-F5344CB8AC3E}">
        <p14:creationId xmlns:p14="http://schemas.microsoft.com/office/powerpoint/2010/main" val="113983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811"/>
          </a:xfrm>
        </p:spPr>
        <p:txBody>
          <a:bodyPr>
            <a:normAutofit fontScale="90000"/>
          </a:bodyPr>
          <a:lstStyle/>
          <a:p>
            <a:r>
              <a:rPr lang="en-US" dirty="0" smtClean="0"/>
              <a:t>Deriving MHD - Arber</a:t>
            </a:r>
            <a:endParaRPr lang="en-US" dirty="0"/>
          </a:p>
        </p:txBody>
      </p:sp>
      <p:sp>
        <p:nvSpPr>
          <p:cNvPr id="3" name="Content Placeholder 2"/>
          <p:cNvSpPr>
            <a:spLocks noGrp="1"/>
          </p:cNvSpPr>
          <p:nvPr>
            <p:ph idx="1"/>
          </p:nvPr>
        </p:nvSpPr>
        <p:spPr>
          <a:xfrm>
            <a:off x="838199" y="1825625"/>
            <a:ext cx="3798249" cy="4351338"/>
          </a:xfrm>
        </p:spPr>
        <p:txBody>
          <a:bodyPr/>
          <a:lstStyle/>
          <a:p>
            <a:r>
              <a:rPr lang="en-US" dirty="0" smtClean="0"/>
              <a:t>Many paths to MHD </a:t>
            </a:r>
          </a:p>
          <a:p>
            <a:r>
              <a:rPr lang="en-US" dirty="0" smtClean="0"/>
              <a:t>My impression in all cases is that MHD is the low-frequency thermodynamic approximation to what is really happening</a:t>
            </a:r>
            <a:endParaRPr lang="en-US" dirty="0"/>
          </a:p>
        </p:txBody>
      </p:sp>
      <mc:AlternateContent xmlns:mc="http://schemas.openxmlformats.org/markup-compatibility/2006" xmlns:a14="http://schemas.microsoft.com/office/drawing/2010/main">
        <mc:Choice Requires="a14">
          <p:sp>
            <p:nvSpPr>
              <p:cNvPr id="4" name="Rounded Rectangle 3"/>
              <p:cNvSpPr/>
              <p:nvPr/>
            </p:nvSpPr>
            <p:spPr>
              <a:xfrm>
                <a:off x="4636449" y="1148686"/>
                <a:ext cx="2678749" cy="123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N-body </a:t>
                </a:r>
                <a:r>
                  <a:rPr lang="en-US" dirty="0" err="1" smtClean="0"/>
                  <a:t>Klimotovich</a:t>
                </a:r>
                <a:r>
                  <a:rPr lang="en-US" dirty="0" smtClean="0"/>
                  <a:t> </a:t>
                </a:r>
                <a14:m>
                  <m:oMath xmlns:m="http://schemas.openxmlformats.org/officeDocument/2006/math">
                    <m:r>
                      <a:rPr lang="en-US" b="0" i="1" smtClean="0">
                        <a:latin typeface="Cambria Math" panose="02040503050406030204" pitchFamily="18" charset="0"/>
                      </a:rPr>
                      <m:t>→</m:t>
                    </m:r>
                  </m:oMath>
                </a14:m>
                <a:r>
                  <a:rPr lang="en-US" dirty="0" smtClean="0"/>
                  <a:t> moments</a:t>
                </a:r>
                <a:endParaRPr lang="en-US" dirty="0"/>
              </a:p>
            </p:txBody>
          </p:sp>
        </mc:Choice>
        <mc:Fallback xmlns="">
          <p:sp>
            <p:nvSpPr>
              <p:cNvPr id="4" name="Rounded Rectangle 3"/>
              <p:cNvSpPr>
                <a:spLocks noRot="1" noChangeAspect="1" noMove="1" noResize="1" noEditPoints="1" noAdjustHandles="1" noChangeArrowheads="1" noChangeShapeType="1" noTextEdit="1"/>
              </p:cNvSpPr>
              <p:nvPr/>
            </p:nvSpPr>
            <p:spPr>
              <a:xfrm>
                <a:off x="4636449" y="1148686"/>
                <a:ext cx="2678749" cy="1236655"/>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9252423" y="2108760"/>
                <a:ext cx="2678749" cy="123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Louiville theorem </a:t>
                </a:r>
                <a14:m>
                  <m:oMath xmlns:m="http://schemas.openxmlformats.org/officeDocument/2006/math">
                    <m:r>
                      <a:rPr lang="en-US" b="0" i="1" smtClean="0">
                        <a:latin typeface="Cambria Math" panose="02040503050406030204" pitchFamily="18" charset="0"/>
                      </a:rPr>
                      <m:t>→</m:t>
                    </m:r>
                  </m:oMath>
                </a14:m>
                <a:r>
                  <a:rPr lang="en-US" dirty="0" smtClean="0"/>
                  <a:t> BBGKY hierarchy </a:t>
                </a:r>
                <a14:m>
                  <m:oMath xmlns:m="http://schemas.openxmlformats.org/officeDocument/2006/math">
                    <m:r>
                      <a:rPr lang="en-US" b="0" i="1" smtClean="0">
                        <a:latin typeface="Cambria Math" panose="02040503050406030204" pitchFamily="18" charset="0"/>
                      </a:rPr>
                      <m:t>→</m:t>
                    </m:r>
                  </m:oMath>
                </a14:m>
                <a:r>
                  <a:rPr lang="en-US" dirty="0" smtClean="0"/>
                  <a:t> moments</a:t>
                </a: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9252423" y="2108760"/>
                <a:ext cx="2678749" cy="1236655"/>
              </a:xfrm>
              <a:prstGeom prst="roundRect">
                <a:avLst/>
              </a:prstGeom>
              <a:blipFill>
                <a:blip r:embed="rId3"/>
                <a:stretch>
                  <a:fillRect/>
                </a:stretch>
              </a:blipFill>
            </p:spPr>
            <p:txBody>
              <a:bodyPr/>
              <a:lstStyle/>
              <a:p>
                <a:r>
                  <a:rPr lang="en-US">
                    <a:noFill/>
                  </a:rPr>
                  <a:t> </a:t>
                </a:r>
              </a:p>
            </p:txBody>
          </p:sp>
        </mc:Fallback>
      </mc:AlternateContent>
      <p:sp>
        <p:nvSpPr>
          <p:cNvPr id="6" name="Rounded Rectangle 5"/>
          <p:cNvSpPr/>
          <p:nvPr/>
        </p:nvSpPr>
        <p:spPr>
          <a:xfrm>
            <a:off x="6222887" y="4802906"/>
            <a:ext cx="2678749" cy="123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Classical Fluid Dynamics</a:t>
            </a:r>
            <a:endParaRPr lang="en-US" dirty="0"/>
          </a:p>
        </p:txBody>
      </p:sp>
      <p:sp>
        <p:nvSpPr>
          <p:cNvPr id="7" name="Oval 6"/>
          <p:cNvSpPr/>
          <p:nvPr/>
        </p:nvSpPr>
        <p:spPr>
          <a:xfrm>
            <a:off x="7484383" y="2892243"/>
            <a:ext cx="1172205" cy="117220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MHD</a:t>
            </a:r>
            <a:endParaRPr lang="en-US" dirty="0"/>
          </a:p>
        </p:txBody>
      </p:sp>
      <p:sp>
        <p:nvSpPr>
          <p:cNvPr id="8" name="Right Arrow 7"/>
          <p:cNvSpPr/>
          <p:nvPr/>
        </p:nvSpPr>
        <p:spPr>
          <a:xfrm rot="2672732">
            <a:off x="6952661" y="2408932"/>
            <a:ext cx="1063443" cy="506902"/>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9002638">
            <a:off x="8369914" y="2785808"/>
            <a:ext cx="1063443" cy="506902"/>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902902">
            <a:off x="7386674" y="4080379"/>
            <a:ext cx="1063443" cy="506902"/>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82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811"/>
          </a:xfrm>
        </p:spPr>
        <p:txBody>
          <a:bodyPr>
            <a:normAutofit fontScale="90000"/>
          </a:bodyPr>
          <a:lstStyle/>
          <a:p>
            <a:r>
              <a:rPr lang="en-US" dirty="0" smtClean="0"/>
              <a:t>Arber’s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69734"/>
                <a:ext cx="4458875" cy="4351338"/>
              </a:xfrm>
            </p:spPr>
            <p:txBody>
              <a:bodyPr>
                <a:normAutofit/>
              </a:bodyPr>
              <a:lstStyle/>
              <a:p>
                <a:r>
                  <a:rPr lang="en-US" dirty="0" smtClean="0"/>
                  <a:t>There are 11 unknowns</a:t>
                </a:r>
              </a:p>
              <a:p>
                <a:pPr lvl="1"/>
                <a:r>
                  <a:rPr lang="en-US" dirty="0" smtClean="0"/>
                  <a:t>Magnetic flux density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a14:m>
                <a:endParaRPr lang="en-US" dirty="0" smtClean="0"/>
              </a:p>
              <a:p>
                <a:pPr lvl="1"/>
                <a:r>
                  <a:rPr lang="en-US" dirty="0" smtClean="0"/>
                  <a:t>Electric field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a14:m>
                <a:endParaRPr lang="en-US" dirty="0" smtClean="0"/>
              </a:p>
              <a:p>
                <a:pPr lvl="1"/>
                <a:r>
                  <a:rPr lang="en-US" dirty="0" smtClean="0"/>
                  <a:t>fluid velocity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smtClean="0"/>
              </a:p>
              <a:p>
                <a:pPr lvl="1"/>
                <a:r>
                  <a:rPr lang="en-US" dirty="0" smtClean="0"/>
                  <a:t>fluid density </a:t>
                </a:r>
                <a14:m>
                  <m:oMath xmlns:m="http://schemas.openxmlformats.org/officeDocument/2006/math">
                    <m:r>
                      <a:rPr lang="en-US" b="0" i="1" smtClean="0">
                        <a:latin typeface="Cambria Math" panose="02040503050406030204" pitchFamily="18" charset="0"/>
                      </a:rPr>
                      <m:t>𝜌</m:t>
                    </m:r>
                  </m:oMath>
                </a14:m>
                <a:endParaRPr lang="en-US" b="0" dirty="0" smtClean="0"/>
              </a:p>
              <a:p>
                <a:pPr lvl="1"/>
                <a:r>
                  <a:rPr lang="en-US" dirty="0" smtClean="0"/>
                  <a:t>fluid pressure </a:t>
                </a:r>
                <a14:m>
                  <m:oMath xmlns:m="http://schemas.openxmlformats.org/officeDocument/2006/math">
                    <m:r>
                      <a:rPr lang="en-US" b="0" i="1" smtClean="0">
                        <a:latin typeface="Cambria Math" panose="02040503050406030204" pitchFamily="18" charset="0"/>
                      </a:rPr>
                      <m:t>𝑝</m:t>
                    </m:r>
                  </m:oMath>
                </a14:m>
                <a:endParaRPr lang="en-US" dirty="0" smtClean="0"/>
              </a:p>
              <a:p>
                <a:r>
                  <a:rPr lang="en-US" dirty="0" smtClean="0"/>
                  <a:t>There are 14 equations for 12 variables – what are the constraints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69734"/>
                <a:ext cx="4458875" cy="4351338"/>
              </a:xfrm>
              <a:blipFill>
                <a:blip r:embed="rId2"/>
                <a:stretch>
                  <a:fillRect l="-2462" t="-2241" r="-1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795832950"/>
                  </p:ext>
                </p:extLst>
              </p:nvPr>
            </p:nvGraphicFramePr>
            <p:xfrm>
              <a:off x="5598115" y="900028"/>
              <a:ext cx="6243572" cy="4553331"/>
            </p:xfrm>
            <a:graphic>
              <a:graphicData uri="http://schemas.openxmlformats.org/drawingml/2006/table">
                <a:tbl>
                  <a:tblPr firstRow="1" bandRow="1">
                    <a:tableStyleId>{5C22544A-7EE6-4342-B048-85BDC9FD1C3A}</a:tableStyleId>
                  </a:tblPr>
                  <a:tblGrid>
                    <a:gridCol w="2107964">
                      <a:extLst>
                        <a:ext uri="{9D8B030D-6E8A-4147-A177-3AD203B41FA5}">
                          <a16:colId xmlns:a16="http://schemas.microsoft.com/office/drawing/2014/main" val="4291522221"/>
                        </a:ext>
                      </a:extLst>
                    </a:gridCol>
                    <a:gridCol w="4135608">
                      <a:extLst>
                        <a:ext uri="{9D8B030D-6E8A-4147-A177-3AD203B41FA5}">
                          <a16:colId xmlns:a16="http://schemas.microsoft.com/office/drawing/2014/main" val="1592832364"/>
                        </a:ext>
                      </a:extLst>
                    </a:gridCol>
                  </a:tblGrid>
                  <a:tr h="370840">
                    <a:tc>
                      <a:txBody>
                        <a:bodyPr/>
                        <a:lstStyle/>
                        <a:p>
                          <a:pPr algn="ctr"/>
                          <a:r>
                            <a:rPr lang="en-US" dirty="0" smtClean="0"/>
                            <a:t>Physical Content</a:t>
                          </a:r>
                          <a:endParaRPr lang="en-US" dirty="0"/>
                        </a:p>
                      </a:txBody>
                      <a:tcPr/>
                    </a:tc>
                    <a:tc>
                      <a:txBody>
                        <a:bodyPr/>
                        <a:lstStyle/>
                        <a:p>
                          <a:pPr algn="ctr"/>
                          <a:r>
                            <a:rPr lang="en-US" dirty="0" smtClean="0"/>
                            <a:t>Equation</a:t>
                          </a:r>
                          <a:endParaRPr lang="en-US" dirty="0"/>
                        </a:p>
                      </a:txBody>
                      <a:tcPr/>
                    </a:tc>
                    <a:extLst>
                      <a:ext uri="{0D108BD9-81ED-4DB2-BD59-A6C34878D82A}">
                        <a16:rowId xmlns:a16="http://schemas.microsoft.com/office/drawing/2014/main" val="787238540"/>
                      </a:ext>
                    </a:extLst>
                  </a:tr>
                  <a:tr h="370840">
                    <a:tc>
                      <a:txBody>
                        <a:bodyPr/>
                        <a:lstStyle/>
                        <a:p>
                          <a:r>
                            <a:rPr lang="en-US" dirty="0" smtClean="0"/>
                            <a:t>Faraday’s law</a:t>
                          </a:r>
                          <a:r>
                            <a:rPr lang="en-US" baseline="0" dirty="0" smtClean="0"/>
                            <a:t> if induction (3)</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dirty="0" smtClean="0">
                                    <a:latin typeface="Cambria Math" panose="02040503050406030204" pitchFamily="18" charset="0"/>
                                  </a:rPr>
                                  <m:t>=− </m:t>
                                </m:r>
                                <m:r>
                                  <a:rPr lang="en-US" b="0" i="1" dirty="0" smtClean="0">
                                    <a:latin typeface="Cambria Math" panose="02040503050406030204" pitchFamily="18" charset="0"/>
                                  </a:rPr>
                                  <m:t>𝑐𝑢𝑟𝑙</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𝐸</m:t>
                                        </m:r>
                                      </m:e>
                                    </m:acc>
                                  </m:e>
                                </m:d>
                              </m:oMath>
                            </m:oMathPara>
                          </a14:m>
                          <a:endParaRPr lang="en-US" dirty="0"/>
                        </a:p>
                      </a:txBody>
                      <a:tcPr/>
                    </a:tc>
                    <a:extLst>
                      <a:ext uri="{0D108BD9-81ED-4DB2-BD59-A6C34878D82A}">
                        <a16:rowId xmlns:a16="http://schemas.microsoft.com/office/drawing/2014/main" val="1832154697"/>
                      </a:ext>
                    </a:extLst>
                  </a:tr>
                  <a:tr h="370840">
                    <a:tc>
                      <a:txBody>
                        <a:bodyPr/>
                        <a:lstStyle/>
                        <a:p>
                          <a:r>
                            <a:rPr lang="en-US" dirty="0" smtClean="0"/>
                            <a:t>Ampere</a:t>
                          </a:r>
                          <a:r>
                            <a:rPr lang="en-US" baseline="0" dirty="0" smtClean="0"/>
                            <a:t>-Maxwell law at low-frequency (3)</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𝑐𝑢𝑟𝑙</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m:oMathPara>
                          </a14:m>
                          <a:endParaRPr lang="en-US" dirty="0"/>
                        </a:p>
                      </a:txBody>
                      <a:tcPr/>
                    </a:tc>
                    <a:extLst>
                      <a:ext uri="{0D108BD9-81ED-4DB2-BD59-A6C34878D82A}">
                        <a16:rowId xmlns:a16="http://schemas.microsoft.com/office/drawing/2014/main" val="2900263095"/>
                      </a:ext>
                    </a:extLst>
                  </a:tr>
                  <a:tr h="370840">
                    <a:tc>
                      <a:txBody>
                        <a:bodyPr/>
                        <a:lstStyle/>
                        <a:p>
                          <a:r>
                            <a:rPr lang="en-US" dirty="0" smtClean="0"/>
                            <a:t>Fluid</a:t>
                          </a:r>
                          <a:r>
                            <a:rPr lang="en-US" baseline="0" dirty="0" smtClean="0"/>
                            <a:t> mass conservation (1)</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𝑑𝑖𝑣</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d>
                              </m:oMath>
                            </m:oMathPara>
                          </a14:m>
                          <a:endParaRPr lang="en-US" dirty="0"/>
                        </a:p>
                      </a:txBody>
                      <a:tcPr/>
                    </a:tc>
                    <a:extLst>
                      <a:ext uri="{0D108BD9-81ED-4DB2-BD59-A6C34878D82A}">
                        <a16:rowId xmlns:a16="http://schemas.microsoft.com/office/drawing/2014/main" val="2800703722"/>
                      </a:ext>
                    </a:extLst>
                  </a:tr>
                  <a:tr h="370840">
                    <a:tc>
                      <a:txBody>
                        <a:bodyPr/>
                        <a:lstStyle/>
                        <a:p>
                          <a:r>
                            <a:rPr lang="en-US" dirty="0" smtClean="0"/>
                            <a:t>Fluid momentum</a:t>
                          </a:r>
                          <a:r>
                            <a:rPr lang="en-US" baseline="0" dirty="0" smtClean="0"/>
                            <a:t> equation (3)</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𝑑𝑖𝑣</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a:txBody>
                      <a:tcPr/>
                    </a:tc>
                    <a:extLst>
                      <a:ext uri="{0D108BD9-81ED-4DB2-BD59-A6C34878D82A}">
                        <a16:rowId xmlns:a16="http://schemas.microsoft.com/office/drawing/2014/main" val="1574874726"/>
                      </a:ext>
                    </a:extLst>
                  </a:tr>
                  <a:tr h="370840">
                    <a:tc>
                      <a:txBody>
                        <a:bodyPr/>
                        <a:lstStyle/>
                        <a:p>
                          <a:r>
                            <a:rPr lang="en-US" dirty="0" smtClean="0"/>
                            <a:t>Equation</a:t>
                          </a:r>
                          <a:r>
                            <a:rPr lang="en-US" baseline="0" dirty="0" smtClean="0"/>
                            <a:t> of state (1)</a:t>
                          </a:r>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𝜌</m:t>
                                            </m:r>
                                          </m:e>
                                          <m:sup>
                                            <m:r>
                                              <a:rPr lang="en-US" b="0" i="1" smtClean="0">
                                                <a:latin typeface="Cambria Math" panose="02040503050406030204" pitchFamily="18" charset="0"/>
                                              </a:rPr>
                                              <m:t>𝛾</m:t>
                                            </m:r>
                                          </m:sup>
                                        </m:sSup>
                                      </m:den>
                                    </m:f>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865895824"/>
                      </a:ext>
                    </a:extLst>
                  </a:tr>
                  <a:tr h="370840">
                    <a:tc>
                      <a:txBody>
                        <a:bodyPr/>
                        <a:lstStyle/>
                        <a:p>
                          <a:r>
                            <a:rPr lang="en-US" dirty="0" smtClean="0"/>
                            <a:t>Ohm’s law for an ideal fluid</a:t>
                          </a:r>
                          <a:r>
                            <a:rPr lang="en-US" baseline="0" dirty="0" smtClean="0"/>
                            <a:t> (3)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109984966"/>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795832950"/>
                  </p:ext>
                </p:extLst>
              </p:nvPr>
            </p:nvGraphicFramePr>
            <p:xfrm>
              <a:off x="5598115" y="900028"/>
              <a:ext cx="6243572" cy="4553331"/>
            </p:xfrm>
            <a:graphic>
              <a:graphicData uri="http://schemas.openxmlformats.org/drawingml/2006/table">
                <a:tbl>
                  <a:tblPr firstRow="1" bandRow="1">
                    <a:tableStyleId>{5C22544A-7EE6-4342-B048-85BDC9FD1C3A}</a:tableStyleId>
                  </a:tblPr>
                  <a:tblGrid>
                    <a:gridCol w="2107964">
                      <a:extLst>
                        <a:ext uri="{9D8B030D-6E8A-4147-A177-3AD203B41FA5}">
                          <a16:colId xmlns:a16="http://schemas.microsoft.com/office/drawing/2014/main" val="4291522221"/>
                        </a:ext>
                      </a:extLst>
                    </a:gridCol>
                    <a:gridCol w="4135608">
                      <a:extLst>
                        <a:ext uri="{9D8B030D-6E8A-4147-A177-3AD203B41FA5}">
                          <a16:colId xmlns:a16="http://schemas.microsoft.com/office/drawing/2014/main" val="1592832364"/>
                        </a:ext>
                      </a:extLst>
                    </a:gridCol>
                  </a:tblGrid>
                  <a:tr h="370840">
                    <a:tc>
                      <a:txBody>
                        <a:bodyPr/>
                        <a:lstStyle/>
                        <a:p>
                          <a:pPr algn="ctr"/>
                          <a:r>
                            <a:rPr lang="en-US" dirty="0" smtClean="0"/>
                            <a:t>Physical Content</a:t>
                          </a:r>
                          <a:endParaRPr lang="en-US" dirty="0"/>
                        </a:p>
                      </a:txBody>
                      <a:tcPr/>
                    </a:tc>
                    <a:tc>
                      <a:txBody>
                        <a:bodyPr/>
                        <a:lstStyle/>
                        <a:p>
                          <a:pPr algn="ctr"/>
                          <a:r>
                            <a:rPr lang="en-US" dirty="0" smtClean="0"/>
                            <a:t>Equation</a:t>
                          </a:r>
                          <a:endParaRPr lang="en-US" dirty="0"/>
                        </a:p>
                      </a:txBody>
                      <a:tcPr/>
                    </a:tc>
                    <a:extLst>
                      <a:ext uri="{0D108BD9-81ED-4DB2-BD59-A6C34878D82A}">
                        <a16:rowId xmlns:a16="http://schemas.microsoft.com/office/drawing/2014/main" val="787238540"/>
                      </a:ext>
                    </a:extLst>
                  </a:tr>
                  <a:tr h="640080">
                    <a:tc>
                      <a:txBody>
                        <a:bodyPr/>
                        <a:lstStyle/>
                        <a:p>
                          <a:r>
                            <a:rPr lang="en-US" dirty="0" smtClean="0"/>
                            <a:t>Faraday’s law</a:t>
                          </a:r>
                          <a:r>
                            <a:rPr lang="en-US" baseline="0" dirty="0" smtClean="0"/>
                            <a:t> if induction (3)</a:t>
                          </a:r>
                          <a:endParaRPr lang="en-US" dirty="0"/>
                        </a:p>
                      </a:txBody>
                      <a:tcPr/>
                    </a:tc>
                    <a:tc>
                      <a:txBody>
                        <a:bodyPr/>
                        <a:lstStyle/>
                        <a:p>
                          <a:endParaRPr lang="en-US"/>
                        </a:p>
                      </a:txBody>
                      <a:tcPr>
                        <a:blipFill>
                          <a:blip r:embed="rId3"/>
                          <a:stretch>
                            <a:fillRect l="-51105" t="-62857" r="-589" b="-569524"/>
                          </a:stretch>
                        </a:blipFill>
                      </a:tcPr>
                    </a:tc>
                    <a:extLst>
                      <a:ext uri="{0D108BD9-81ED-4DB2-BD59-A6C34878D82A}">
                        <a16:rowId xmlns:a16="http://schemas.microsoft.com/office/drawing/2014/main" val="1832154697"/>
                      </a:ext>
                    </a:extLst>
                  </a:tr>
                  <a:tr h="914400">
                    <a:tc>
                      <a:txBody>
                        <a:bodyPr/>
                        <a:lstStyle/>
                        <a:p>
                          <a:r>
                            <a:rPr lang="en-US" dirty="0" smtClean="0"/>
                            <a:t>Ampere</a:t>
                          </a:r>
                          <a:r>
                            <a:rPr lang="en-US" baseline="0" dirty="0" smtClean="0"/>
                            <a:t>-Maxwell law at low-frequency (3)</a:t>
                          </a:r>
                          <a:endParaRPr lang="en-US" dirty="0"/>
                        </a:p>
                      </a:txBody>
                      <a:tcPr/>
                    </a:tc>
                    <a:tc>
                      <a:txBody>
                        <a:bodyPr/>
                        <a:lstStyle/>
                        <a:p>
                          <a:endParaRPr lang="en-US"/>
                        </a:p>
                      </a:txBody>
                      <a:tcPr>
                        <a:blipFill>
                          <a:blip r:embed="rId3"/>
                          <a:stretch>
                            <a:fillRect l="-51105" t="-114000" r="-589" b="-298667"/>
                          </a:stretch>
                        </a:blipFill>
                      </a:tcPr>
                    </a:tc>
                    <a:extLst>
                      <a:ext uri="{0D108BD9-81ED-4DB2-BD59-A6C34878D82A}">
                        <a16:rowId xmlns:a16="http://schemas.microsoft.com/office/drawing/2014/main" val="2900263095"/>
                      </a:ext>
                    </a:extLst>
                  </a:tr>
                  <a:tr h="640080">
                    <a:tc>
                      <a:txBody>
                        <a:bodyPr/>
                        <a:lstStyle/>
                        <a:p>
                          <a:r>
                            <a:rPr lang="en-US" dirty="0" smtClean="0"/>
                            <a:t>Fluid</a:t>
                          </a:r>
                          <a:r>
                            <a:rPr lang="en-US" baseline="0" dirty="0" smtClean="0"/>
                            <a:t> mass conservation (1)</a:t>
                          </a:r>
                          <a:endParaRPr lang="en-US" dirty="0"/>
                        </a:p>
                      </a:txBody>
                      <a:tcPr/>
                    </a:tc>
                    <a:tc>
                      <a:txBody>
                        <a:bodyPr/>
                        <a:lstStyle/>
                        <a:p>
                          <a:endParaRPr lang="en-US"/>
                        </a:p>
                      </a:txBody>
                      <a:tcPr>
                        <a:blipFill>
                          <a:blip r:embed="rId3"/>
                          <a:stretch>
                            <a:fillRect l="-51105" t="-305714" r="-589" b="-326667"/>
                          </a:stretch>
                        </a:blipFill>
                      </a:tcPr>
                    </a:tc>
                    <a:extLst>
                      <a:ext uri="{0D108BD9-81ED-4DB2-BD59-A6C34878D82A}">
                        <a16:rowId xmlns:a16="http://schemas.microsoft.com/office/drawing/2014/main" val="2800703722"/>
                      </a:ext>
                    </a:extLst>
                  </a:tr>
                  <a:tr h="640080">
                    <a:tc>
                      <a:txBody>
                        <a:bodyPr/>
                        <a:lstStyle/>
                        <a:p>
                          <a:r>
                            <a:rPr lang="en-US" dirty="0" smtClean="0"/>
                            <a:t>Fluid momentum</a:t>
                          </a:r>
                          <a:r>
                            <a:rPr lang="en-US" baseline="0" dirty="0" smtClean="0"/>
                            <a:t> equation (3)</a:t>
                          </a:r>
                          <a:endParaRPr lang="en-US" dirty="0"/>
                        </a:p>
                      </a:txBody>
                      <a:tcPr/>
                    </a:tc>
                    <a:tc>
                      <a:txBody>
                        <a:bodyPr/>
                        <a:lstStyle/>
                        <a:p>
                          <a:endParaRPr lang="en-US"/>
                        </a:p>
                      </a:txBody>
                      <a:tcPr>
                        <a:blipFill>
                          <a:blip r:embed="rId3"/>
                          <a:stretch>
                            <a:fillRect l="-51105" t="-401887" r="-589" b="-223585"/>
                          </a:stretch>
                        </a:blipFill>
                      </a:tcPr>
                    </a:tc>
                    <a:extLst>
                      <a:ext uri="{0D108BD9-81ED-4DB2-BD59-A6C34878D82A}">
                        <a16:rowId xmlns:a16="http://schemas.microsoft.com/office/drawing/2014/main" val="1574874726"/>
                      </a:ext>
                    </a:extLst>
                  </a:tr>
                  <a:tr h="707771">
                    <a:tc>
                      <a:txBody>
                        <a:bodyPr/>
                        <a:lstStyle/>
                        <a:p>
                          <a:r>
                            <a:rPr lang="en-US" dirty="0" smtClean="0"/>
                            <a:t>Equation</a:t>
                          </a:r>
                          <a:r>
                            <a:rPr lang="en-US" baseline="0" dirty="0" smtClean="0"/>
                            <a:t> of state (1)</a:t>
                          </a:r>
                          <a:endParaRPr lang="en-US" dirty="0"/>
                        </a:p>
                      </a:txBody>
                      <a:tcPr/>
                    </a:tc>
                    <a:tc>
                      <a:txBody>
                        <a:bodyPr/>
                        <a:lstStyle/>
                        <a:p>
                          <a:endParaRPr lang="en-US"/>
                        </a:p>
                      </a:txBody>
                      <a:tcPr>
                        <a:blipFill>
                          <a:blip r:embed="rId3"/>
                          <a:stretch>
                            <a:fillRect l="-51105" t="-458621" r="-589" b="-104310"/>
                          </a:stretch>
                        </a:blipFill>
                      </a:tcPr>
                    </a:tc>
                    <a:extLst>
                      <a:ext uri="{0D108BD9-81ED-4DB2-BD59-A6C34878D82A}">
                        <a16:rowId xmlns:a16="http://schemas.microsoft.com/office/drawing/2014/main" val="2865895824"/>
                      </a:ext>
                    </a:extLst>
                  </a:tr>
                  <a:tr h="640080">
                    <a:tc>
                      <a:txBody>
                        <a:bodyPr/>
                        <a:lstStyle/>
                        <a:p>
                          <a:r>
                            <a:rPr lang="en-US" dirty="0" smtClean="0"/>
                            <a:t>Ohm’s law for an ideal fluid</a:t>
                          </a:r>
                          <a:r>
                            <a:rPr lang="en-US" baseline="0" dirty="0" smtClean="0"/>
                            <a:t> (3)</a:t>
                          </a:r>
                          <a:endParaRPr lang="en-US" dirty="0"/>
                        </a:p>
                      </a:txBody>
                      <a:tcPr/>
                    </a:tc>
                    <a:tc>
                      <a:txBody>
                        <a:bodyPr/>
                        <a:lstStyle/>
                        <a:p>
                          <a:endParaRPr lang="en-US"/>
                        </a:p>
                      </a:txBody>
                      <a:tcPr>
                        <a:blipFill>
                          <a:blip r:embed="rId3"/>
                          <a:stretch>
                            <a:fillRect l="-51105" t="-617143" r="-589" b="-15238"/>
                          </a:stretch>
                        </a:blipFill>
                      </a:tcPr>
                    </a:tc>
                    <a:extLst>
                      <a:ext uri="{0D108BD9-81ED-4DB2-BD59-A6C34878D82A}">
                        <a16:rowId xmlns:a16="http://schemas.microsoft.com/office/drawing/2014/main" val="2109984966"/>
                      </a:ext>
                    </a:extLst>
                  </a:tr>
                </a:tbl>
              </a:graphicData>
            </a:graphic>
          </p:graphicFrame>
        </mc:Fallback>
      </mc:AlternateContent>
    </p:spTree>
    <p:extLst>
      <p:ext uri="{BB962C8B-B14F-4D97-AF65-F5344CB8AC3E}">
        <p14:creationId xmlns:p14="http://schemas.microsoft.com/office/powerpoint/2010/main" val="219941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75561910"/>
                  </p:ext>
                </p:extLst>
              </p:nvPr>
            </p:nvGraphicFramePr>
            <p:xfrm>
              <a:off x="212419" y="122587"/>
              <a:ext cx="11525737" cy="4750627"/>
            </p:xfrm>
            <a:graphic>
              <a:graphicData uri="http://schemas.openxmlformats.org/drawingml/2006/table">
                <a:tbl>
                  <a:tblPr firstRow="1" bandRow="1">
                    <a:tableStyleId>{5C22544A-7EE6-4342-B048-85BDC9FD1C3A}</a:tableStyleId>
                  </a:tblPr>
                  <a:tblGrid>
                    <a:gridCol w="1448859">
                      <a:extLst>
                        <a:ext uri="{9D8B030D-6E8A-4147-A177-3AD203B41FA5}">
                          <a16:colId xmlns:a16="http://schemas.microsoft.com/office/drawing/2014/main" val="4291522221"/>
                        </a:ext>
                      </a:extLst>
                    </a:gridCol>
                    <a:gridCol w="2342065">
                      <a:extLst>
                        <a:ext uri="{9D8B030D-6E8A-4147-A177-3AD203B41FA5}">
                          <a16:colId xmlns:a16="http://schemas.microsoft.com/office/drawing/2014/main" val="1592832364"/>
                        </a:ext>
                      </a:extLst>
                    </a:gridCol>
                    <a:gridCol w="3116239">
                      <a:extLst>
                        <a:ext uri="{9D8B030D-6E8A-4147-A177-3AD203B41FA5}">
                          <a16:colId xmlns:a16="http://schemas.microsoft.com/office/drawing/2014/main" val="558610383"/>
                        </a:ext>
                      </a:extLst>
                    </a:gridCol>
                    <a:gridCol w="4618574">
                      <a:extLst>
                        <a:ext uri="{9D8B030D-6E8A-4147-A177-3AD203B41FA5}">
                          <a16:colId xmlns:a16="http://schemas.microsoft.com/office/drawing/2014/main" val="388551460"/>
                        </a:ext>
                      </a:extLst>
                    </a:gridCol>
                  </a:tblGrid>
                  <a:tr h="370840">
                    <a:tc rowSpan="2">
                      <a:txBody>
                        <a:bodyPr/>
                        <a:lstStyle/>
                        <a:p>
                          <a:pPr algn="ctr"/>
                          <a:r>
                            <a:rPr lang="en-US" sz="1000" dirty="0" smtClean="0"/>
                            <a:t>Physical Content</a:t>
                          </a:r>
                          <a:endParaRPr lang="en-US" sz="1000" dirty="0"/>
                        </a:p>
                      </a:txBody>
                      <a:tcPr/>
                    </a:tc>
                    <a:tc>
                      <a:txBody>
                        <a:bodyPr/>
                        <a:lstStyle/>
                        <a:p>
                          <a:pPr algn="ctr"/>
                          <a:endParaRPr lang="en-US" sz="1000" dirty="0"/>
                        </a:p>
                      </a:txBody>
                      <a:tcPr/>
                    </a:tc>
                    <a:tc>
                      <a:txBody>
                        <a:bodyPr/>
                        <a:lstStyle/>
                        <a:p>
                          <a:pPr algn="ctr"/>
                          <a:endParaRPr lang="en-US" sz="1000" dirty="0"/>
                        </a:p>
                      </a:txBody>
                      <a:tcPr/>
                    </a:tc>
                    <a:tc>
                      <a:txBody>
                        <a:bodyPr/>
                        <a:lstStyle/>
                        <a:p>
                          <a:pPr algn="ctr"/>
                          <a:endParaRPr lang="en-US" sz="1000" dirty="0"/>
                        </a:p>
                      </a:txBody>
                      <a:tcPr/>
                    </a:tc>
                    <a:extLst>
                      <a:ext uri="{0D108BD9-81ED-4DB2-BD59-A6C34878D82A}">
                        <a16:rowId xmlns:a16="http://schemas.microsoft.com/office/drawing/2014/main" val="2512604991"/>
                      </a:ext>
                    </a:extLst>
                  </a:tr>
                  <a:tr h="370840">
                    <a:tc vMerge="1">
                      <a:txBody>
                        <a:bodyPr/>
                        <a:lstStyle/>
                        <a:p>
                          <a:pPr algn="ctr"/>
                          <a:endParaRPr lang="en-US" dirty="0"/>
                        </a:p>
                      </a:txBody>
                      <a:tcPr/>
                    </a:tc>
                    <a:tc>
                      <a:txBody>
                        <a:bodyPr/>
                        <a:lstStyle/>
                        <a:p>
                          <a:pPr algn="ctr"/>
                          <a:r>
                            <a:rPr lang="en-US" sz="1000" dirty="0" smtClean="0"/>
                            <a:t>Primitive</a:t>
                          </a:r>
                          <a:r>
                            <a:rPr lang="en-US" sz="1000" baseline="0" dirty="0" smtClean="0"/>
                            <a:t> Form</a:t>
                          </a:r>
                          <a:endParaRPr lang="en-US" sz="1000" dirty="0"/>
                        </a:p>
                      </a:txBody>
                      <a:tcPr/>
                    </a:tc>
                    <a:tc>
                      <a:txBody>
                        <a:bodyPr/>
                        <a:lstStyle/>
                        <a:p>
                          <a:pPr algn="ctr"/>
                          <a:r>
                            <a:rPr lang="en-US" sz="1000" dirty="0" smtClean="0"/>
                            <a:t>Conservation</a:t>
                          </a:r>
                          <a:r>
                            <a:rPr lang="en-US" sz="1000" baseline="0" dirty="0" smtClean="0"/>
                            <a:t> Form</a:t>
                          </a:r>
                          <a:endParaRPr lang="en-US" sz="1000" dirty="0"/>
                        </a:p>
                      </a:txBody>
                      <a:tcPr/>
                    </a:tc>
                    <a:tc>
                      <a:txBody>
                        <a:bodyPr/>
                        <a:lstStyle/>
                        <a:p>
                          <a:pPr algn="ctr"/>
                          <a:r>
                            <a:rPr lang="en-US" sz="1000" dirty="0" smtClean="0"/>
                            <a:t>Hall MHD</a:t>
                          </a:r>
                          <a:endParaRPr lang="en-US" sz="1000" dirty="0"/>
                        </a:p>
                      </a:txBody>
                      <a:tcPr/>
                    </a:tc>
                    <a:extLst>
                      <a:ext uri="{0D108BD9-81ED-4DB2-BD59-A6C34878D82A}">
                        <a16:rowId xmlns:a16="http://schemas.microsoft.com/office/drawing/2014/main" val="787238540"/>
                      </a:ext>
                    </a:extLst>
                  </a:tr>
                  <a:tr h="370840">
                    <a:tc>
                      <a:txBody>
                        <a:bodyPr/>
                        <a:lstStyle/>
                        <a:p>
                          <a:r>
                            <a:rPr lang="en-US" sz="1000" dirty="0" smtClean="0"/>
                            <a:t>Faraday’s law</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r>
                                  <a:rPr lang="en-US" sz="1000" b="0" i="1" dirty="0" smtClean="0">
                                    <a:latin typeface="Cambria Math" panose="02040503050406030204" pitchFamily="18" charset="0"/>
                                  </a:rPr>
                                  <m:t>=− </m:t>
                                </m:r>
                                <m:r>
                                  <a:rPr lang="en-US" sz="1000" b="0" i="1" dirty="0" smtClean="0">
                                    <a:latin typeface="Cambria Math" panose="02040503050406030204" pitchFamily="18" charset="0"/>
                                  </a:rPr>
                                  <m:t>𝑐𝑢𝑟𝑙</m:t>
                                </m:r>
                                <m:d>
                                  <m:dPr>
                                    <m:ctrlPr>
                                      <a:rPr lang="en-US" sz="1000" b="0" i="1" dirty="0" smtClean="0">
                                        <a:latin typeface="Cambria Math" panose="02040503050406030204" pitchFamily="18" charset="0"/>
                                      </a:rPr>
                                    </m:ctrlPr>
                                  </m:dPr>
                                  <m:e>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𝐸</m:t>
                                        </m:r>
                                      </m:e>
                                    </m:acc>
                                  </m:e>
                                </m:d>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r>
                                  <a:rPr lang="en-US" sz="1000" b="0" i="1" dirty="0" smtClean="0">
                                    <a:latin typeface="Cambria Math" panose="02040503050406030204" pitchFamily="18" charset="0"/>
                                  </a:rPr>
                                  <m:t>=− </m:t>
                                </m:r>
                                <m:r>
                                  <a:rPr lang="en-US" sz="1000" b="0" i="1" dirty="0" smtClean="0">
                                    <a:latin typeface="Cambria Math" panose="02040503050406030204" pitchFamily="18" charset="0"/>
                                  </a:rPr>
                                  <m:t>𝑐𝑢𝑟𝑙</m:t>
                                </m:r>
                                <m:d>
                                  <m:dPr>
                                    <m:ctrlPr>
                                      <a:rPr lang="en-US" sz="1000" b="0" i="1" dirty="0" smtClean="0">
                                        <a:latin typeface="Cambria Math" panose="02040503050406030204" pitchFamily="18" charset="0"/>
                                      </a:rPr>
                                    </m:ctrlPr>
                                  </m:dPr>
                                  <m:e>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𝐸</m:t>
                                        </m:r>
                                      </m:e>
                                    </m:acc>
                                  </m:e>
                                </m:d>
                                <m:r>
                                  <a:rPr lang="en-US" sz="1000" b="0" i="1" dirty="0" smtClean="0">
                                    <a:latin typeface="Cambria Math" panose="02040503050406030204" pitchFamily="18" charset="0"/>
                                  </a:rPr>
                                  <m:t>=</m:t>
                                </m:r>
                                <m:r>
                                  <a:rPr lang="en-US" sz="1000" b="0" i="1" dirty="0" smtClean="0">
                                    <a:latin typeface="Cambria Math" panose="02040503050406030204" pitchFamily="18" charset="0"/>
                                  </a:rPr>
                                  <m:t>𝑐𝑢𝑟𝑙</m:t>
                                </m:r>
                                <m:d>
                                  <m:dPr>
                                    <m:ctrlPr>
                                      <a:rPr lang="en-US" sz="1000" b="0" i="1" dirty="0" smtClean="0">
                                        <a:latin typeface="Cambria Math" panose="02040503050406030204" pitchFamily="18" charset="0"/>
                                      </a:rPr>
                                    </m:ctrlPr>
                                  </m:dPr>
                                  <m:e>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𝑣</m:t>
                                        </m:r>
                                      </m:e>
                                    </m:acc>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𝐵</m:t>
                                        </m:r>
                                      </m:e>
                                    </m:acc>
                                  </m:e>
                                </m:d>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r>
                                  <a:rPr lang="en-US" sz="1000" b="0" i="1" dirty="0" smtClean="0">
                                    <a:latin typeface="Cambria Math" panose="02040503050406030204" pitchFamily="18" charset="0"/>
                                  </a:rPr>
                                  <m:t>=− </m:t>
                                </m:r>
                                <m:r>
                                  <a:rPr lang="en-US" sz="1000" b="0" i="1" dirty="0" smtClean="0">
                                    <a:latin typeface="Cambria Math" panose="02040503050406030204" pitchFamily="18" charset="0"/>
                                  </a:rPr>
                                  <m:t>𝑐𝑢𝑟𝑙</m:t>
                                </m:r>
                                <m:d>
                                  <m:dPr>
                                    <m:ctrlPr>
                                      <a:rPr lang="en-US" sz="1000" b="0" i="1" dirty="0" smtClean="0">
                                        <a:latin typeface="Cambria Math" panose="02040503050406030204" pitchFamily="18" charset="0"/>
                                      </a:rPr>
                                    </m:ctrlPr>
                                  </m:dPr>
                                  <m:e>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𝐸</m:t>
                                        </m:r>
                                      </m:e>
                                    </m:acc>
                                  </m:e>
                                </m:d>
                                <m:r>
                                  <a:rPr lang="en-US" sz="1000" b="0" i="1" dirty="0" smtClean="0">
                                    <a:latin typeface="Cambria Math" panose="02040503050406030204" pitchFamily="18" charset="0"/>
                                  </a:rPr>
                                  <m:t>=</m:t>
                                </m:r>
                                <m:r>
                                  <a:rPr lang="en-US" sz="1000" b="0" i="1" dirty="0" smtClean="0">
                                    <a:latin typeface="Cambria Math" panose="02040503050406030204" pitchFamily="18" charset="0"/>
                                  </a:rPr>
                                  <m:t>𝑐𝑢𝑟𝑙</m:t>
                                </m:r>
                                <m:d>
                                  <m:dPr>
                                    <m:ctrlPr>
                                      <a:rPr lang="en-US" sz="1000" b="0" i="1" dirty="0" smtClean="0">
                                        <a:latin typeface="Cambria Math" panose="02040503050406030204" pitchFamily="18" charset="0"/>
                                      </a:rPr>
                                    </m:ctrlPr>
                                  </m:dPr>
                                  <m:e>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𝑣</m:t>
                                        </m:r>
                                      </m:e>
                                    </m:acc>
                                    <m:r>
                                      <a:rPr lang="en-US" sz="1000" b="0" i="1" dirty="0" smtClean="0">
                                        <a:latin typeface="Cambria Math" panose="02040503050406030204" pitchFamily="18" charset="0"/>
                                      </a:rPr>
                                      <m:t>+</m:t>
                                    </m:r>
                                    <m:sSub>
                                      <m:sSubPr>
                                        <m:ctrlPr>
                                          <a:rPr lang="en-US" sz="1000" b="0" i="1" dirty="0" smtClean="0">
                                            <a:latin typeface="Cambria Math" panose="02040503050406030204" pitchFamily="18" charset="0"/>
                                          </a:rPr>
                                        </m:ctrlPr>
                                      </m:sSubPr>
                                      <m:e>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𝑣</m:t>
                                            </m:r>
                                          </m:e>
                                        </m:acc>
                                      </m:e>
                                      <m:sub>
                                        <m:r>
                                          <a:rPr lang="en-US" sz="1000" b="0" i="1" dirty="0" smtClean="0">
                                            <a:latin typeface="Cambria Math" panose="02040503050406030204" pitchFamily="18" charset="0"/>
                                          </a:rPr>
                                          <m:t>𝐻</m:t>
                                        </m:r>
                                      </m:sub>
                                    </m:sSub>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𝐵</m:t>
                                        </m:r>
                                      </m:e>
                                    </m:acc>
                                  </m:e>
                                </m:d>
                              </m:oMath>
                            </m:oMathPara>
                          </a14:m>
                          <a:endParaRPr lang="en-US" sz="1000" dirty="0"/>
                        </a:p>
                      </a:txBody>
                      <a:tcPr/>
                    </a:tc>
                    <a:extLst>
                      <a:ext uri="{0D108BD9-81ED-4DB2-BD59-A6C34878D82A}">
                        <a16:rowId xmlns:a16="http://schemas.microsoft.com/office/drawing/2014/main" val="1832154697"/>
                      </a:ext>
                    </a:extLst>
                  </a:tr>
                  <a:tr h="370840">
                    <a:tc>
                      <a:txBody>
                        <a:bodyPr/>
                        <a:lstStyle/>
                        <a:p>
                          <a:r>
                            <a:rPr lang="en-US" sz="1000" dirty="0" smtClean="0"/>
                            <a:t>Ohm’s law f</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𝐸</m:t>
                                    </m:r>
                                  </m:e>
                                </m:acc>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𝑣</m:t>
                                    </m:r>
                                  </m:e>
                                </m:acc>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𝐵</m:t>
                                    </m:r>
                                  </m:e>
                                </m:acc>
                                <m:r>
                                  <a:rPr lang="en-US" sz="1000" b="0" i="1" dirty="0" smtClean="0">
                                    <a:latin typeface="Cambria Math" panose="02040503050406030204" pitchFamily="18" charset="0"/>
                                  </a:rPr>
                                  <m:t>=−</m:t>
                                </m:r>
                                <m:r>
                                  <a:rPr lang="en-US" sz="1000" b="0" i="1" dirty="0" smtClean="0">
                                    <a:latin typeface="Cambria Math" panose="02040503050406030204" pitchFamily="18" charset="0"/>
                                  </a:rPr>
                                  <m:t>𝜂</m:t>
                                </m:r>
                                <m:r>
                                  <a:rPr lang="en-US" sz="1000" b="0" i="1" dirty="0" smtClean="0">
                                    <a:latin typeface="Cambria Math" panose="02040503050406030204" pitchFamily="18" charset="0"/>
                                  </a:rPr>
                                  <m:t> </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𝐽</m:t>
                                    </m:r>
                                  </m:e>
                                </m:acc>
                              </m:oMath>
                            </m:oMathPara>
                          </a14:m>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𝐸</m:t>
                                    </m:r>
                                  </m:e>
                                </m:acc>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𝑣</m:t>
                                    </m:r>
                                  </m:e>
                                </m:acc>
                                <m:r>
                                  <a:rPr lang="en-US" sz="1000" b="0" i="1" dirty="0" smtClean="0">
                                    <a:latin typeface="Cambria Math" panose="02040503050406030204" pitchFamily="18" charset="0"/>
                                  </a:rPr>
                                  <m:t>×</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𝐵</m:t>
                                    </m:r>
                                  </m:e>
                                </m:acc>
                                <m:r>
                                  <a:rPr lang="en-US" sz="1000" b="0" i="1" dirty="0" smtClean="0">
                                    <a:latin typeface="Cambria Math" panose="02040503050406030204" pitchFamily="18" charset="0"/>
                                  </a:rPr>
                                  <m:t>=−</m:t>
                                </m:r>
                                <m:r>
                                  <a:rPr lang="en-US" sz="1000" b="0" i="1" dirty="0" smtClean="0">
                                    <a:latin typeface="Cambria Math" panose="02040503050406030204" pitchFamily="18" charset="0"/>
                                  </a:rPr>
                                  <m:t>𝜂</m:t>
                                </m:r>
                                <m:r>
                                  <a:rPr lang="en-US" sz="1000" b="0" i="1" dirty="0" smtClean="0">
                                    <a:latin typeface="Cambria Math" panose="02040503050406030204" pitchFamily="18" charset="0"/>
                                  </a:rPr>
                                  <m:t> </m:t>
                                </m:r>
                                <m:acc>
                                  <m:accPr>
                                    <m:chr m:val="⃗"/>
                                    <m:ctrlPr>
                                      <a:rPr lang="en-US" sz="1000" b="0" i="1" dirty="0" smtClean="0">
                                        <a:latin typeface="Cambria Math" panose="02040503050406030204" pitchFamily="18" charset="0"/>
                                      </a:rPr>
                                    </m:ctrlPr>
                                  </m:accPr>
                                  <m:e>
                                    <m:r>
                                      <a:rPr lang="en-US" sz="1000" b="0" i="1" dirty="0" smtClean="0">
                                        <a:latin typeface="Cambria Math" panose="02040503050406030204" pitchFamily="18" charset="0"/>
                                      </a:rPr>
                                      <m:t>𝐽</m:t>
                                    </m:r>
                                  </m:e>
                                </m:acc>
                              </m:oMath>
                            </m:oMathPara>
                          </a14:m>
                          <a:endParaRPr lang="en-US" sz="1000" dirty="0"/>
                        </a:p>
                      </a:txBody>
                      <a:tcPr/>
                    </a:tc>
                    <a:tc>
                      <a:txBody>
                        <a:bodyPr/>
                        <a:lstStyle/>
                        <a:p>
                          <a:endParaRPr lang="en-US" sz="1000" dirty="0"/>
                        </a:p>
                      </a:txBody>
                      <a:tcPr/>
                    </a:tc>
                    <a:extLst>
                      <a:ext uri="{0D108BD9-81ED-4DB2-BD59-A6C34878D82A}">
                        <a16:rowId xmlns:a16="http://schemas.microsoft.com/office/drawing/2014/main" val="2900263095"/>
                      </a:ext>
                    </a:extLst>
                  </a:tr>
                  <a:tr h="370840">
                    <a:tc>
                      <a:txBody>
                        <a:bodyPr/>
                        <a:lstStyle/>
                        <a:p>
                          <a:r>
                            <a:rPr lang="en-US" sz="1000" dirty="0" smtClean="0"/>
                            <a:t>Ampere</a:t>
                          </a:r>
                          <a:r>
                            <a:rPr lang="en-US" sz="1000" baseline="0" dirty="0" smtClean="0"/>
                            <a:t>-Maxwell</a:t>
                          </a:r>
                        </a:p>
                        <a:p>
                          <a:r>
                            <a:rPr lang="en-US" sz="1000" baseline="0" dirty="0" smtClean="0"/>
                            <a:t>(at low freq.)</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𝑐𝑢𝑟𝑙</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𝜇</m:t>
                                    </m:r>
                                  </m:e>
                                  <m:sub>
                                    <m:r>
                                      <a:rPr lang="en-US" sz="1000" b="0" i="1" smtClean="0">
                                        <a:latin typeface="Cambria Math" panose="02040503050406030204" pitchFamily="18" charset="0"/>
                                      </a:rPr>
                                      <m:t>0</m:t>
                                    </m:r>
                                  </m:sub>
                                </m:sSub>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𝑗</m:t>
                                    </m:r>
                                  </m:e>
                                </m:acc>
                              </m:oMath>
                            </m:oMathPara>
                          </a14:m>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800703722"/>
                      </a:ext>
                    </a:extLst>
                  </a:tr>
                  <a:tr h="370840">
                    <a:tc>
                      <a:txBody>
                        <a:bodyPr/>
                        <a:lstStyle/>
                        <a:p>
                          <a:r>
                            <a:rPr lang="en-US" sz="1000" dirty="0" smtClean="0"/>
                            <a:t>conservation of div(B)</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r>
                                  <a:rPr lang="en-US" sz="1000" b="0" i="1" smtClean="0">
                                    <a:latin typeface="Cambria Math" panose="02040503050406030204" pitchFamily="18" charset="0"/>
                                  </a:rPr>
                                  <m:t>=−\</m:t>
                                </m:r>
                              </m:oMath>
                            </m:oMathPara>
                          </a14:m>
                          <a:endParaRPr lang="en-US" sz="1000" dirty="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574874726"/>
                      </a:ext>
                    </a:extLst>
                  </a:tr>
                  <a:tr h="370840">
                    <a:tc>
                      <a:txBody>
                        <a:bodyPr/>
                        <a:lstStyle/>
                        <a:p>
                          <a:r>
                            <a:rPr lang="en-US" sz="1000" dirty="0" smtClean="0"/>
                            <a:t>Fluid</a:t>
                          </a:r>
                          <a:r>
                            <a:rPr lang="en-US" sz="1000" baseline="0" dirty="0" smtClean="0"/>
                            <a:t> mass conservation</a:t>
                          </a:r>
                        </a:p>
                        <a:p>
                          <a:pPr/>
                          <a14:m>
                            <m:oMathPara xmlns:m="http://schemas.openxmlformats.org/officeDocument/2006/math">
                              <m:oMathParaPr>
                                <m:jc m:val="centerGroup"/>
                              </m:oMathParaPr>
                              <m:oMath xmlns:m="http://schemas.openxmlformats.org/officeDocument/2006/math">
                                <m:f>
                                  <m:fPr>
                                    <m:ctrlPr>
                                      <a:rPr lang="en-US" sz="1000" b="0" i="1" baseline="0" smtClean="0">
                                        <a:latin typeface="Cambria Math" panose="02040503050406030204" pitchFamily="18" charset="0"/>
                                      </a:rPr>
                                    </m:ctrlPr>
                                  </m:fPr>
                                  <m:num>
                                    <m:r>
                                      <a:rPr lang="en-US" sz="1000" b="0" i="1" baseline="0" smtClean="0">
                                        <a:latin typeface="Cambria Math" panose="02040503050406030204" pitchFamily="18" charset="0"/>
                                      </a:rPr>
                                      <m:t>𝑑𝑚</m:t>
                                    </m:r>
                                  </m:num>
                                  <m:den>
                                    <m:r>
                                      <a:rPr lang="en-US" sz="1000" b="0" i="1" baseline="0" smtClean="0">
                                        <a:latin typeface="Cambria Math" panose="02040503050406030204" pitchFamily="18" charset="0"/>
                                      </a:rPr>
                                      <m:t>𝑑𝑡</m:t>
                                    </m:r>
                                  </m:den>
                                </m:f>
                                <m:r>
                                  <a:rPr lang="en-US" sz="1000" b="0" i="1" baseline="0" smtClean="0">
                                    <a:latin typeface="Cambria Math" panose="02040503050406030204" pitchFamily="18" charset="0"/>
                                  </a:rPr>
                                  <m:t>=0</m:t>
                                </m:r>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r>
                                  <a:rPr lang="en-US" sz="1000" b="0" i="1" smtClean="0">
                                    <a:latin typeface="Cambria Math" panose="02040503050406030204" pitchFamily="18" charset="0"/>
                                  </a:rPr>
                                  <m:t>𝜌</m:t>
                                </m:r>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d>
                                <m:r>
                                  <a:rPr lang="en-US" sz="1000" b="0" i="1" smtClean="0">
                                    <a:latin typeface="Cambria Math" panose="02040503050406030204" pitchFamily="18" charset="0"/>
                                  </a:rPr>
                                  <m:t>=0</m:t>
                                </m:r>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r>
                                  <a:rPr lang="en-US" sz="1000" b="0" i="1" smtClean="0">
                                    <a:latin typeface="Cambria Math" panose="02040503050406030204" pitchFamily="18" charset="0"/>
                                  </a:rPr>
                                  <m:t>𝜌</m:t>
                                </m:r>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d>
                                <m:r>
                                  <a:rPr lang="en-US" sz="1000" b="0" i="1" smtClean="0">
                                    <a:latin typeface="Cambria Math" panose="02040503050406030204" pitchFamily="18" charset="0"/>
                                  </a:rPr>
                                  <m:t>=0</m:t>
                                </m:r>
                              </m:oMath>
                            </m:oMathPara>
                          </a14:m>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m:t>
                                    </m:r>
                                  </m:e>
                                  <m:sub>
                                    <m:r>
                                      <a:rPr lang="en-US" sz="1000" b="0" i="1" smtClean="0">
                                        <a:latin typeface="Cambria Math" panose="02040503050406030204" pitchFamily="18" charset="0"/>
                                      </a:rPr>
                                      <m:t>𝑡</m:t>
                                    </m:r>
                                  </m:sub>
                                </m:sSub>
                                <m:r>
                                  <a:rPr lang="en-US" sz="1000" b="0" i="1" smtClean="0">
                                    <a:latin typeface="Cambria Math" panose="02040503050406030204" pitchFamily="18" charset="0"/>
                                  </a:rPr>
                                  <m:t>𝜌</m:t>
                                </m:r>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d>
                                <m:r>
                                  <a:rPr lang="en-US" sz="1000" b="0" i="1" smtClean="0">
                                    <a:latin typeface="Cambria Math" panose="02040503050406030204" pitchFamily="18" charset="0"/>
                                  </a:rPr>
                                  <m:t>=0</m:t>
                                </m:r>
                              </m:oMath>
                            </m:oMathPara>
                          </a14:m>
                          <a:endParaRPr lang="en-US" sz="1000" dirty="0"/>
                        </a:p>
                        <a:p>
                          <a:endParaRPr lang="en-US" sz="1000" dirty="0"/>
                        </a:p>
                      </a:txBody>
                      <a:tcPr/>
                    </a:tc>
                    <a:extLst>
                      <a:ext uri="{0D108BD9-81ED-4DB2-BD59-A6C34878D82A}">
                        <a16:rowId xmlns:a16="http://schemas.microsoft.com/office/drawing/2014/main" val="2865895824"/>
                      </a:ext>
                    </a:extLst>
                  </a:tr>
                  <a:tr h="370840">
                    <a:tc>
                      <a:txBody>
                        <a:bodyPr/>
                        <a:lstStyle/>
                        <a:p>
                          <a:r>
                            <a:rPr lang="en-US" sz="1000" dirty="0" smtClean="0"/>
                            <a:t>Fluid momentum/force</a:t>
                          </a:r>
                          <a:r>
                            <a:rPr lang="en-US" sz="1000" baseline="0" dirty="0" smtClean="0"/>
                            <a:t> equation</a:t>
                          </a:r>
                        </a:p>
                        <a:p>
                          <a:pPr algn="ctr"/>
                          <a:r>
                            <a:rPr lang="en-US" sz="1000" baseline="0" dirty="0" smtClean="0"/>
                            <a:t> </a:t>
                          </a:r>
                          <a14:m>
                            <m:oMath xmlns:m="http://schemas.openxmlformats.org/officeDocument/2006/math">
                              <m:f>
                                <m:fPr>
                                  <m:ctrlPr>
                                    <a:rPr lang="en-US" sz="1000" b="0" i="1" baseline="0" smtClean="0">
                                      <a:latin typeface="Cambria Math" panose="02040503050406030204" pitchFamily="18" charset="0"/>
                                    </a:rPr>
                                  </m:ctrlPr>
                                </m:fPr>
                                <m:num>
                                  <m:r>
                                    <a:rPr lang="en-US" sz="1000" b="0" i="1" baseline="0" smtClean="0">
                                      <a:latin typeface="Cambria Math" panose="02040503050406030204" pitchFamily="18" charset="0"/>
                                    </a:rPr>
                                    <m:t>𝑑</m:t>
                                  </m:r>
                                  <m:d>
                                    <m:dPr>
                                      <m:ctrlPr>
                                        <a:rPr lang="en-US" sz="1000" b="0" i="1" baseline="0" smtClean="0">
                                          <a:latin typeface="Cambria Math" panose="02040503050406030204" pitchFamily="18" charset="0"/>
                                        </a:rPr>
                                      </m:ctrlPr>
                                    </m:dPr>
                                    <m:e>
                                      <m:r>
                                        <a:rPr lang="en-US" sz="1000" b="0" i="1" baseline="0" smtClean="0">
                                          <a:latin typeface="Cambria Math" panose="02040503050406030204" pitchFamily="18" charset="0"/>
                                        </a:rPr>
                                        <m:t>𝑚</m:t>
                                      </m:r>
                                      <m:acc>
                                        <m:accPr>
                                          <m:chr m:val="⃗"/>
                                          <m:ctrlPr>
                                            <a:rPr lang="en-US" sz="1000" b="0" i="1" baseline="0" smtClean="0">
                                              <a:latin typeface="Cambria Math" panose="02040503050406030204" pitchFamily="18" charset="0"/>
                                            </a:rPr>
                                          </m:ctrlPr>
                                        </m:accPr>
                                        <m:e>
                                          <m:r>
                                            <a:rPr lang="en-US" sz="1000" b="0" i="1" baseline="0" smtClean="0">
                                              <a:latin typeface="Cambria Math" panose="02040503050406030204" pitchFamily="18" charset="0"/>
                                            </a:rPr>
                                            <m:t>𝑣</m:t>
                                          </m:r>
                                        </m:e>
                                      </m:acc>
                                    </m:e>
                                  </m:d>
                                </m:num>
                                <m:den>
                                  <m:r>
                                    <a:rPr lang="en-US" sz="1000" b="0" i="1" baseline="0" smtClean="0">
                                      <a:latin typeface="Cambria Math" panose="02040503050406030204" pitchFamily="18" charset="0"/>
                                    </a:rPr>
                                    <m:t>𝑑𝑡</m:t>
                                  </m:r>
                                </m:den>
                              </m:f>
                              <m:r>
                                <a:rPr lang="en-US" sz="1000" b="0" i="1" baseline="0" smtClean="0">
                                  <a:latin typeface="Cambria Math" panose="02040503050406030204" pitchFamily="18" charset="0"/>
                                </a:rPr>
                                <m:t>=</m:t>
                              </m:r>
                              <m:acc>
                                <m:accPr>
                                  <m:chr m:val="⃗"/>
                                  <m:ctrlPr>
                                    <a:rPr lang="en-US" sz="1000" b="0" i="1" baseline="0" smtClean="0">
                                      <a:latin typeface="Cambria Math" panose="02040503050406030204" pitchFamily="18" charset="0"/>
                                    </a:rPr>
                                  </m:ctrlPr>
                                </m:accPr>
                                <m:e>
                                  <m:r>
                                    <a:rPr lang="en-US" sz="1000" b="0" i="1" baseline="0" smtClean="0">
                                      <a:latin typeface="Cambria Math" panose="02040503050406030204" pitchFamily="18" charset="0"/>
                                    </a:rPr>
                                    <m:t>𝐹</m:t>
                                  </m:r>
                                </m:e>
                              </m:acc>
                            </m:oMath>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𝜌</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𝑑</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num>
                                  <m:den>
                                    <m:r>
                                      <a:rPr lang="en-US" sz="1000" b="0" i="1" smtClean="0">
                                        <a:latin typeface="Cambria Math" panose="02040503050406030204" pitchFamily="18" charset="0"/>
                                      </a:rPr>
                                      <m:t>𝑑𝑡</m:t>
                                    </m:r>
                                  </m:den>
                                </m:f>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𝜌</m:t>
                                    </m:r>
                                  </m:e>
                                </m:d>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𝑗</m:t>
                                    </m:r>
                                  </m:e>
                                </m:acc>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num>
                                  <m:den>
                                    <m:r>
                                      <a:rPr lang="en-US" sz="1000" b="0" i="1" smtClean="0">
                                        <a:latin typeface="Cambria Math" panose="02040503050406030204" pitchFamily="18" charset="0"/>
                                      </a:rPr>
                                      <m:t>𝜕</m:t>
                                    </m:r>
                                    <m:r>
                                      <a:rPr lang="en-US" sz="1000" b="0" i="1" smtClean="0">
                                        <a:latin typeface="Cambria Math" panose="02040503050406030204" pitchFamily="18" charset="0"/>
                                      </a:rPr>
                                      <m:t>𝑡</m:t>
                                    </m:r>
                                  </m:den>
                                </m:f>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r>
                                      <a:rPr lang="en-US" sz="1000" b="0" i="1" smtClean="0">
                                        <a:latin typeface="Cambria Math" panose="02040503050406030204" pitchFamily="18" charset="0"/>
                                      </a:rPr>
                                      <m:t>+</m:t>
                                    </m:r>
                                    <m:r>
                                      <a:rPr lang="en-US" sz="1000" b="0" i="1" smtClean="0">
                                        <a:latin typeface="Cambria Math" panose="02040503050406030204" pitchFamily="18" charset="0"/>
                                      </a:rPr>
                                      <m:t>𝐼𝑝</m:t>
                                    </m:r>
                                    <m:r>
                                      <a:rPr lang="en-US" sz="1000" b="0" i="1" smtClean="0">
                                        <a:latin typeface="Cambria Math" panose="02040503050406030204" pitchFamily="18" charset="0"/>
                                      </a:rPr>
                                      <m:t>+</m:t>
                                    </m:r>
                                    <m:r>
                                      <a:rPr lang="en-US" sz="1000" b="0" i="1" smtClean="0">
                                        <a:latin typeface="Cambria Math" panose="02040503050406030204" pitchFamily="18" charset="0"/>
                                      </a:rPr>
                                      <m:t>𝐼</m:t>
                                    </m:r>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oMath>
                            </m:oMathPara>
                          </a14:m>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num>
                                  <m:den>
                                    <m:r>
                                      <a:rPr lang="en-US" sz="1000" b="0" i="1" smtClean="0">
                                        <a:latin typeface="Cambria Math" panose="02040503050406030204" pitchFamily="18" charset="0"/>
                                      </a:rPr>
                                      <m:t>𝜕</m:t>
                                    </m:r>
                                    <m:r>
                                      <a:rPr lang="en-US" sz="1000" b="0" i="1" smtClean="0">
                                        <a:latin typeface="Cambria Math" panose="02040503050406030204" pitchFamily="18" charset="0"/>
                                      </a:rPr>
                                      <m:t>𝑡</m:t>
                                    </m:r>
                                  </m:den>
                                </m:f>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r>
                                      <a:rPr lang="en-US" sz="1000" b="0" i="1" smtClean="0">
                                        <a:latin typeface="Cambria Math" panose="02040503050406030204" pitchFamily="18" charset="0"/>
                                      </a:rPr>
                                      <m:t>𝜌</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r>
                                      <a:rPr lang="en-US" sz="1000" b="0" i="1" smtClean="0">
                                        <a:latin typeface="Cambria Math" panose="02040503050406030204" pitchFamily="18" charset="0"/>
                                      </a:rPr>
                                      <m:t>+</m:t>
                                    </m:r>
                                    <m:r>
                                      <a:rPr lang="en-US" sz="1000" b="0" i="1" smtClean="0">
                                        <a:latin typeface="Cambria Math" panose="02040503050406030204" pitchFamily="18" charset="0"/>
                                      </a:rPr>
                                      <m:t>𝐼𝑝</m:t>
                                    </m:r>
                                    <m:r>
                                      <a:rPr lang="en-US" sz="1000" b="0" i="1" smtClean="0">
                                        <a:latin typeface="Cambria Math" panose="02040503050406030204" pitchFamily="18" charset="0"/>
                                      </a:rPr>
                                      <m:t>+</m:t>
                                    </m:r>
                                    <m:r>
                                      <a:rPr lang="en-US" sz="1000" b="0" i="1" smtClean="0">
                                        <a:latin typeface="Cambria Math" panose="02040503050406030204" pitchFamily="18" charset="0"/>
                                      </a:rPr>
                                      <m:t>𝐼</m:t>
                                    </m:r>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oMath>
                            </m:oMathPara>
                          </a14:m>
                          <a:endParaRPr lang="en-US" sz="1000" dirty="0"/>
                        </a:p>
                      </a:txBody>
                      <a:tcPr/>
                    </a:tc>
                    <a:extLst>
                      <a:ext uri="{0D108BD9-81ED-4DB2-BD59-A6C34878D82A}">
                        <a16:rowId xmlns:a16="http://schemas.microsoft.com/office/drawing/2014/main" val="2109984966"/>
                      </a:ext>
                    </a:extLst>
                  </a:tr>
                  <a:tr h="370840">
                    <a:tc>
                      <a:txBody>
                        <a:bodyPr/>
                        <a:lstStyle/>
                        <a:p>
                          <a:r>
                            <a:rPr lang="en-US" sz="1000" dirty="0" smtClean="0"/>
                            <a:t>Equation</a:t>
                          </a:r>
                          <a:r>
                            <a:rPr lang="en-US" sz="1000" baseline="0" dirty="0" smtClean="0"/>
                            <a:t> of state</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𝑑</m:t>
                                    </m:r>
                                  </m:num>
                                  <m:den>
                                    <m:r>
                                      <a:rPr lang="en-US" sz="1000" b="0" i="1" smtClean="0">
                                        <a:latin typeface="Cambria Math" panose="02040503050406030204" pitchFamily="18" charset="0"/>
                                      </a:rPr>
                                      <m:t>𝑑𝑡</m:t>
                                    </m:r>
                                  </m:den>
                                </m:f>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𝑝</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𝜌</m:t>
                                            </m:r>
                                          </m:e>
                                          <m:sup>
                                            <m:r>
                                              <a:rPr lang="en-US" sz="1000" b="0" i="1" smtClean="0">
                                                <a:latin typeface="Cambria Math" panose="02040503050406030204" pitchFamily="18" charset="0"/>
                                              </a:rPr>
                                              <m:t>𝛾</m:t>
                                            </m:r>
                                          </m:sup>
                                        </m:sSup>
                                      </m:den>
                                    </m:f>
                                  </m:e>
                                </m:d>
                                <m:r>
                                  <a:rPr lang="en-US" sz="1000" b="0" i="1" smtClean="0">
                                    <a:latin typeface="Cambria Math" panose="02040503050406030204" pitchFamily="18" charset="0"/>
                                  </a:rPr>
                                  <m:t>=−</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𝛾</m:t>
                                    </m:r>
                                    <m:r>
                                      <a:rPr lang="en-US" sz="1000" b="0" i="1" smtClean="0">
                                        <a:latin typeface="Cambria Math" panose="02040503050406030204" pitchFamily="18" charset="0"/>
                                      </a:rPr>
                                      <m:t>−1</m:t>
                                    </m:r>
                                  </m:e>
                                </m:d>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𝑝</m:t>
                                    </m:r>
                                    <m:r>
                                      <a:rPr lang="en-US" sz="1000" b="0" i="1" smtClean="0">
                                        <a:latin typeface="Cambria Math" panose="02040503050406030204" pitchFamily="18" charset="0"/>
                                      </a:rPr>
                                      <m:t> </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d>
                                    <m:r>
                                      <a:rPr lang="en-US" sz="1000" b="0" i="1" smtClean="0">
                                        <a:latin typeface="Cambria Math" panose="02040503050406030204" pitchFamily="18" charset="0"/>
                                      </a:rPr>
                                      <m:t>−</m:t>
                                    </m:r>
                                    <m:r>
                                      <a:rPr lang="en-US" sz="1000" b="0" i="1" smtClean="0">
                                        <a:latin typeface="Cambria Math" panose="02040503050406030204" pitchFamily="18" charset="0"/>
                                      </a:rPr>
                                      <m:t>𝜂</m:t>
                                    </m:r>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𝐽</m:t>
                                            </m:r>
                                          </m:e>
                                        </m:acc>
                                      </m:e>
                                      <m:sup>
                                        <m:r>
                                          <a:rPr lang="en-US" sz="1000" b="0" i="1" smtClean="0">
                                            <a:latin typeface="Cambria Math" panose="02040503050406030204" pitchFamily="18" charset="0"/>
                                          </a:rPr>
                                          <m:t>2</m:t>
                                        </m:r>
                                      </m:sup>
                                    </m:sSup>
                                  </m:e>
                                </m:d>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m:t>
                                    </m:r>
                                    <m:r>
                                      <a:rPr lang="en-US" sz="1000" b="0" i="1" smtClean="0">
                                        <a:latin typeface="Cambria Math" panose="02040503050406030204" pitchFamily="18" charset="0"/>
                                      </a:rPr>
                                      <m:t>𝑒</m:t>
                                    </m:r>
                                  </m:num>
                                  <m:den>
                                    <m:r>
                                      <a:rPr lang="en-US" sz="1000" b="0" i="1" smtClean="0">
                                        <a:latin typeface="Cambria Math" panose="02040503050406030204" pitchFamily="18" charset="0"/>
                                      </a:rPr>
                                      <m:t>𝜕</m:t>
                                    </m:r>
                                    <m:r>
                                      <a:rPr lang="en-US" sz="1000" b="0" i="1" smtClean="0">
                                        <a:latin typeface="Cambria Math" panose="02040503050406030204" pitchFamily="18" charset="0"/>
                                      </a:rPr>
                                      <m:t>𝑡</m:t>
                                    </m:r>
                                  </m:den>
                                </m:f>
                                <m:r>
                                  <a:rPr lang="en-US" sz="1000" b="0" i="1" smtClean="0">
                                    <a:latin typeface="Cambria Math" panose="02040503050406030204" pitchFamily="18" charset="0"/>
                                  </a:rPr>
                                  <m:t>=−</m:t>
                                </m:r>
                                <m:r>
                                  <a:rPr lang="en-US" sz="1000" b="0" i="1" smtClean="0">
                                    <a:latin typeface="Cambria Math" panose="02040503050406030204" pitchFamily="18" charset="0"/>
                                  </a:rPr>
                                  <m:t>𝑑𝑖𝑣</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𝑒</m:t>
                                        </m:r>
                                        <m:r>
                                          <a:rPr lang="en-US" sz="1000" b="0" i="1" smtClean="0">
                                            <a:latin typeface="Cambria Math" panose="02040503050406030204" pitchFamily="18" charset="0"/>
                                          </a:rPr>
                                          <m:t>+</m:t>
                                        </m:r>
                                        <m:r>
                                          <a:rPr lang="en-US" sz="1000" b="0" i="1" smtClean="0">
                                            <a:latin typeface="Cambria Math" panose="02040503050406030204" pitchFamily="18" charset="0"/>
                                          </a:rPr>
                                          <m:t>𝑝</m:t>
                                        </m:r>
                                      </m:e>
                                    </m:d>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r>
                                      <a:rPr lang="en-US" sz="1000" b="0" i="1" smtClean="0">
                                        <a:latin typeface="Cambria Math" panose="02040503050406030204" pitchFamily="18" charset="0"/>
                                      </a:rPr>
                                      <m:t>⋅</m:t>
                                    </m:r>
                                    <m:d>
                                      <m:dPr>
                                        <m:begChr m:val="["/>
                                        <m:endChr m:val="]"/>
                                        <m:ctrlPr>
                                          <a:rPr lang="en-US" sz="1000" b="0" i="1" smtClean="0">
                                            <a:latin typeface="Cambria Math" panose="02040503050406030204" pitchFamily="18" charset="0"/>
                                          </a:rPr>
                                        </m:ctrlPr>
                                      </m:dPr>
                                      <m:e>
                                        <m:r>
                                          <a:rPr lang="en-US" sz="1000" b="0" i="1" smtClean="0">
                                            <a:latin typeface="Cambria Math" panose="02040503050406030204" pitchFamily="18" charset="0"/>
                                          </a:rPr>
                                          <m:t>𝐼</m:t>
                                        </m:r>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r>
                                              <a:rPr lang="en-US" sz="1000" b="0" i="1" smtClean="0">
                                                <a:latin typeface="Cambria Math" panose="02040503050406030204" pitchFamily="18" charset="0"/>
                                              </a:rPr>
                                              <m:t>2</m:t>
                                            </m:r>
                                          </m:den>
                                        </m:f>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r>
                                      <a:rPr lang="en-US" sz="1000" b="0" i="1" smtClean="0">
                                        <a:latin typeface="Cambria Math" panose="02040503050406030204" pitchFamily="18" charset="0"/>
                                      </a:rPr>
                                      <m:t>−</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r>
                                      <a:rPr lang="en-US" sz="1000" b="0" i="1" smtClean="0">
                                        <a:latin typeface="Cambria Math" panose="02040503050406030204" pitchFamily="18" charset="0"/>
                                      </a:rPr>
                                      <m:t>×</m:t>
                                    </m:r>
                                    <m:r>
                                      <a:rPr lang="en-US" sz="1000" b="0" i="1" smtClean="0">
                                        <a:latin typeface="Cambria Math" panose="02040503050406030204" pitchFamily="18" charset="0"/>
                                      </a:rPr>
                                      <m:t>𝜂</m:t>
                                    </m:r>
                                    <m:r>
                                      <a:rPr lang="en-US" sz="1000" b="0" i="1" smtClean="0">
                                        <a:latin typeface="Cambria Math" panose="02040503050406030204" pitchFamily="18" charset="0"/>
                                      </a:rPr>
                                      <m:t> </m:t>
                                    </m:r>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𝐽</m:t>
                                        </m:r>
                                      </m:e>
                                    </m:acc>
                                  </m:e>
                                </m:d>
                              </m:oMath>
                            </m:oMathPara>
                          </a14:m>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extLst>
                      <a:ext uri="{0D108BD9-81ED-4DB2-BD59-A6C34878D82A}">
                        <a16:rowId xmlns:a16="http://schemas.microsoft.com/office/drawing/2014/main" val="3129187881"/>
                      </a:ext>
                    </a:extLst>
                  </a:tr>
                  <a:tr h="370840">
                    <a:tc>
                      <a:txBody>
                        <a:bodyPr/>
                        <a:lstStyle/>
                        <a:p>
                          <a:r>
                            <a:rPr lang="en-US" sz="1000" dirty="0" smtClean="0"/>
                            <a:t>Energy</a:t>
                          </a:r>
                          <a:r>
                            <a:rPr lang="en-US" sz="1000" baseline="0" dirty="0" smtClean="0"/>
                            <a:t> density</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𝑒</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𝑝</m:t>
                                    </m:r>
                                  </m:num>
                                  <m:den>
                                    <m:r>
                                      <a:rPr lang="en-US" sz="1000" b="0" i="1" smtClean="0">
                                        <a:latin typeface="Cambria Math" panose="02040503050406030204" pitchFamily="18" charset="0"/>
                                      </a:rPr>
                                      <m:t>𝛾</m:t>
                                    </m:r>
                                    <m:r>
                                      <a:rPr lang="en-US" sz="1000" b="0" i="1" smtClean="0">
                                        <a:latin typeface="Cambria Math" panose="02040503050406030204" pitchFamily="18" charset="0"/>
                                      </a:rPr>
                                      <m:t>−1</m:t>
                                    </m:r>
                                  </m:den>
                                </m:f>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𝜌</m:t>
                                </m:r>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sup>
                                    <m:r>
                                      <a:rPr lang="en-US" sz="1000" b="0" i="1" smtClean="0">
                                        <a:latin typeface="Cambria Math" panose="02040503050406030204" pitchFamily="18" charset="0"/>
                                      </a:rPr>
                                      <m:t>2</m:t>
                                    </m:r>
                                  </m:sup>
                                </m:sSup>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𝜇</m:t>
                                        </m:r>
                                      </m:e>
                                      <m:sub>
                                        <m:r>
                                          <a:rPr lang="en-US" sz="1000" b="0" i="1" smtClean="0">
                                            <a:latin typeface="Cambria Math" panose="02040503050406030204" pitchFamily="18" charset="0"/>
                                          </a:rPr>
                                          <m:t>0</m:t>
                                        </m:r>
                                      </m:sub>
                                    </m:sSub>
                                  </m:den>
                                </m:f>
                              </m:oMath>
                            </m:oMathPara>
                          </a14:m>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𝑒</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𝑝</m:t>
                                    </m:r>
                                  </m:num>
                                  <m:den>
                                    <m:r>
                                      <a:rPr lang="en-US" sz="1000" b="0" i="1" smtClean="0">
                                        <a:latin typeface="Cambria Math" panose="02040503050406030204" pitchFamily="18" charset="0"/>
                                      </a:rPr>
                                      <m:t>𝛾</m:t>
                                    </m:r>
                                    <m:r>
                                      <a:rPr lang="en-US" sz="1000" b="0" i="1" smtClean="0">
                                        <a:latin typeface="Cambria Math" panose="02040503050406030204" pitchFamily="18" charset="0"/>
                                      </a:rPr>
                                      <m:t>−1</m:t>
                                    </m:r>
                                  </m:den>
                                </m:f>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𝜌</m:t>
                                </m:r>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sup>
                                    <m:r>
                                      <a:rPr lang="en-US" sz="1000" b="0" i="1" smtClean="0">
                                        <a:latin typeface="Cambria Math" panose="02040503050406030204" pitchFamily="18" charset="0"/>
                                      </a:rPr>
                                      <m:t>2</m:t>
                                    </m:r>
                                  </m:sup>
                                </m:sSup>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𝜇</m:t>
                                        </m:r>
                                      </m:e>
                                      <m:sub>
                                        <m:r>
                                          <a:rPr lang="en-US" sz="1000" b="0" i="1" smtClean="0">
                                            <a:latin typeface="Cambria Math" panose="02040503050406030204" pitchFamily="18" charset="0"/>
                                          </a:rPr>
                                          <m:t>0</m:t>
                                        </m:r>
                                      </m:sub>
                                    </m:sSub>
                                  </m:den>
                                </m:f>
                              </m:oMath>
                            </m:oMathPara>
                          </a14:m>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𝑒</m:t>
                                </m:r>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𝑝</m:t>
                                    </m:r>
                                  </m:num>
                                  <m:den>
                                    <m:r>
                                      <a:rPr lang="en-US" sz="1000" b="0" i="1" smtClean="0">
                                        <a:latin typeface="Cambria Math" panose="02040503050406030204" pitchFamily="18" charset="0"/>
                                      </a:rPr>
                                      <m:t>𝛾</m:t>
                                    </m:r>
                                    <m:r>
                                      <a:rPr lang="en-US" sz="1000" b="0" i="1" smtClean="0">
                                        <a:latin typeface="Cambria Math" panose="02040503050406030204" pitchFamily="18" charset="0"/>
                                      </a:rPr>
                                      <m:t>−1</m:t>
                                    </m:r>
                                  </m:den>
                                </m:f>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r>
                                  <a:rPr lang="en-US" sz="1000" b="0" i="1" smtClean="0">
                                    <a:latin typeface="Cambria Math" panose="02040503050406030204" pitchFamily="18" charset="0"/>
                                  </a:rPr>
                                  <m:t>𝜌</m:t>
                                </m:r>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sup>
                                    <m:r>
                                      <a:rPr lang="en-US" sz="1000" b="0" i="1" smtClean="0">
                                        <a:latin typeface="Cambria Math" panose="02040503050406030204" pitchFamily="18" charset="0"/>
                                      </a:rPr>
                                      <m:t>2</m:t>
                                    </m:r>
                                  </m:sup>
                                </m:sSup>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1</m:t>
                                    </m:r>
                                  </m:num>
                                  <m:den>
                                    <m:r>
                                      <a:rPr lang="en-US" sz="1000" b="0" i="1" smtClean="0">
                                        <a:latin typeface="Cambria Math" panose="02040503050406030204" pitchFamily="18" charset="0"/>
                                      </a:rPr>
                                      <m:t>2</m:t>
                                    </m:r>
                                  </m:den>
                                </m:f>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sup>
                                        <m:r>
                                          <a:rPr lang="en-US" sz="1000" b="0" i="1" smtClean="0">
                                            <a:latin typeface="Cambria Math" panose="02040503050406030204" pitchFamily="18" charset="0"/>
                                          </a:rPr>
                                          <m:t>2</m:t>
                                        </m:r>
                                      </m:sup>
                                    </m:sSup>
                                  </m:num>
                                  <m:den>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𝜇</m:t>
                                        </m:r>
                                      </m:e>
                                      <m:sub>
                                        <m:r>
                                          <a:rPr lang="en-US" sz="1000" b="0" i="1" smtClean="0">
                                            <a:latin typeface="Cambria Math" panose="02040503050406030204" pitchFamily="18" charset="0"/>
                                          </a:rPr>
                                          <m:t>0</m:t>
                                        </m:r>
                                      </m:sub>
                                    </m:sSub>
                                  </m:den>
                                </m:f>
                              </m:oMath>
                            </m:oMathPara>
                          </a14:m>
                          <a:endParaRPr lang="en-US" sz="1000" dirty="0"/>
                        </a:p>
                      </a:txBody>
                      <a:tcPr/>
                    </a:tc>
                    <a:extLst>
                      <a:ext uri="{0D108BD9-81ED-4DB2-BD59-A6C34878D82A}">
                        <a16:rowId xmlns:a16="http://schemas.microsoft.com/office/drawing/2014/main" val="1598623212"/>
                      </a:ext>
                    </a:extLst>
                  </a:tr>
                  <a:tr h="370840">
                    <a:tc>
                      <a:txBody>
                        <a:bodyPr/>
                        <a:lstStyle/>
                        <a:p>
                          <a:r>
                            <a:rPr lang="en-US" sz="1000" dirty="0" smtClean="0"/>
                            <a:t>Hall velocity</a:t>
                          </a:r>
                          <a:endParaRPr lang="en-US" sz="1000" dirty="0"/>
                        </a:p>
                      </a:txBody>
                      <a:tcPr/>
                    </a:tc>
                    <a:tc>
                      <a:txBody>
                        <a:bodyPr/>
                        <a:lstStyle/>
                        <a:p>
                          <a:endParaRPr lang="en-US" sz="1000" dirty="0"/>
                        </a:p>
                      </a:txBody>
                      <a:tcPr/>
                    </a:tc>
                    <a:tc>
                      <a:txBody>
                        <a:bodyPr/>
                        <a:lstStyle/>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𝑣</m:t>
                                        </m:r>
                                      </m:e>
                                    </m:acc>
                                  </m:e>
                                  <m:sub>
                                    <m:r>
                                      <a:rPr lang="en-US" sz="1000" b="0" i="1" smtClean="0">
                                        <a:latin typeface="Cambria Math" panose="02040503050406030204" pitchFamily="18" charset="0"/>
                                      </a:rPr>
                                      <m:t>𝐻</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𝐽</m:t>
                                        </m:r>
                                      </m:e>
                                    </m:acc>
                                  </m:num>
                                  <m:den>
                                    <m:r>
                                      <a:rPr lang="en-US" sz="1000" b="0" i="1" smtClean="0">
                                        <a:latin typeface="Cambria Math" panose="02040503050406030204" pitchFamily="18" charset="0"/>
                                      </a:rPr>
                                      <m:t>𝑛𝑒</m:t>
                                    </m:r>
                                  </m:den>
                                </m:f>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𝑐𝑢𝑟𝑙</m:t>
                                    </m:r>
                                    <m:d>
                                      <m:dPr>
                                        <m:ctrlPr>
                                          <a:rPr lang="en-US" sz="1000" b="0" i="1" smtClean="0">
                                            <a:latin typeface="Cambria Math" panose="02040503050406030204" pitchFamily="18" charset="0"/>
                                          </a:rPr>
                                        </m:ctrlPr>
                                      </m:d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𝐵</m:t>
                                            </m:r>
                                          </m:e>
                                        </m:acc>
                                      </m:e>
                                    </m:d>
                                  </m:num>
                                  <m:den>
                                    <m:r>
                                      <a:rPr lang="en-US" sz="1000" b="0" i="1" smtClean="0">
                                        <a:latin typeface="Cambria Math" panose="02040503050406030204" pitchFamily="18" charset="0"/>
                                      </a:rPr>
                                      <m:t>𝑛𝑒</m:t>
                                    </m:r>
                                  </m:den>
                                </m:f>
                              </m:oMath>
                            </m:oMathPara>
                          </a14:m>
                          <a:endParaRPr lang="en-US" sz="1000" dirty="0"/>
                        </a:p>
                      </a:txBody>
                      <a:tcPr/>
                    </a:tc>
                    <a:extLst>
                      <a:ext uri="{0D108BD9-81ED-4DB2-BD59-A6C34878D82A}">
                        <a16:rowId xmlns:a16="http://schemas.microsoft.com/office/drawing/2014/main" val="34403232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75561910"/>
                  </p:ext>
                </p:extLst>
              </p:nvPr>
            </p:nvGraphicFramePr>
            <p:xfrm>
              <a:off x="212419" y="122587"/>
              <a:ext cx="11525737" cy="4750627"/>
            </p:xfrm>
            <a:graphic>
              <a:graphicData uri="http://schemas.openxmlformats.org/drawingml/2006/table">
                <a:tbl>
                  <a:tblPr firstRow="1" bandRow="1">
                    <a:tableStyleId>{5C22544A-7EE6-4342-B048-85BDC9FD1C3A}</a:tableStyleId>
                  </a:tblPr>
                  <a:tblGrid>
                    <a:gridCol w="1448859">
                      <a:extLst>
                        <a:ext uri="{9D8B030D-6E8A-4147-A177-3AD203B41FA5}">
                          <a16:colId xmlns:a16="http://schemas.microsoft.com/office/drawing/2014/main" val="4291522221"/>
                        </a:ext>
                      </a:extLst>
                    </a:gridCol>
                    <a:gridCol w="2342065">
                      <a:extLst>
                        <a:ext uri="{9D8B030D-6E8A-4147-A177-3AD203B41FA5}">
                          <a16:colId xmlns:a16="http://schemas.microsoft.com/office/drawing/2014/main" val="1592832364"/>
                        </a:ext>
                      </a:extLst>
                    </a:gridCol>
                    <a:gridCol w="3116239">
                      <a:extLst>
                        <a:ext uri="{9D8B030D-6E8A-4147-A177-3AD203B41FA5}">
                          <a16:colId xmlns:a16="http://schemas.microsoft.com/office/drawing/2014/main" val="558610383"/>
                        </a:ext>
                      </a:extLst>
                    </a:gridCol>
                    <a:gridCol w="4618574">
                      <a:extLst>
                        <a:ext uri="{9D8B030D-6E8A-4147-A177-3AD203B41FA5}">
                          <a16:colId xmlns:a16="http://schemas.microsoft.com/office/drawing/2014/main" val="388551460"/>
                        </a:ext>
                      </a:extLst>
                    </a:gridCol>
                  </a:tblGrid>
                  <a:tr h="370840">
                    <a:tc rowSpan="2">
                      <a:txBody>
                        <a:bodyPr/>
                        <a:lstStyle/>
                        <a:p>
                          <a:pPr algn="ctr"/>
                          <a:r>
                            <a:rPr lang="en-US" sz="1000" dirty="0" smtClean="0"/>
                            <a:t>Physical Content</a:t>
                          </a:r>
                          <a:endParaRPr lang="en-US" sz="1000" dirty="0"/>
                        </a:p>
                      </a:txBody>
                      <a:tcPr/>
                    </a:tc>
                    <a:tc>
                      <a:txBody>
                        <a:bodyPr/>
                        <a:lstStyle/>
                        <a:p>
                          <a:pPr algn="ctr"/>
                          <a:endParaRPr lang="en-US" sz="1000" dirty="0"/>
                        </a:p>
                      </a:txBody>
                      <a:tcPr/>
                    </a:tc>
                    <a:tc>
                      <a:txBody>
                        <a:bodyPr/>
                        <a:lstStyle/>
                        <a:p>
                          <a:pPr algn="ctr"/>
                          <a:endParaRPr lang="en-US" sz="1000" dirty="0"/>
                        </a:p>
                      </a:txBody>
                      <a:tcPr/>
                    </a:tc>
                    <a:tc>
                      <a:txBody>
                        <a:bodyPr/>
                        <a:lstStyle/>
                        <a:p>
                          <a:pPr algn="ctr"/>
                          <a:endParaRPr lang="en-US" sz="1000" dirty="0"/>
                        </a:p>
                      </a:txBody>
                      <a:tcPr/>
                    </a:tc>
                    <a:extLst>
                      <a:ext uri="{0D108BD9-81ED-4DB2-BD59-A6C34878D82A}">
                        <a16:rowId xmlns:a16="http://schemas.microsoft.com/office/drawing/2014/main" val="2512604991"/>
                      </a:ext>
                    </a:extLst>
                  </a:tr>
                  <a:tr h="370840">
                    <a:tc vMerge="1">
                      <a:txBody>
                        <a:bodyPr/>
                        <a:lstStyle/>
                        <a:p>
                          <a:pPr algn="ctr"/>
                          <a:endParaRPr lang="en-US" dirty="0"/>
                        </a:p>
                      </a:txBody>
                      <a:tcPr/>
                    </a:tc>
                    <a:tc>
                      <a:txBody>
                        <a:bodyPr/>
                        <a:lstStyle/>
                        <a:p>
                          <a:pPr algn="ctr"/>
                          <a:r>
                            <a:rPr lang="en-US" sz="1000" dirty="0" smtClean="0"/>
                            <a:t>Primitive</a:t>
                          </a:r>
                          <a:r>
                            <a:rPr lang="en-US" sz="1000" baseline="0" dirty="0" smtClean="0"/>
                            <a:t> Form</a:t>
                          </a:r>
                          <a:endParaRPr lang="en-US" sz="1000" dirty="0"/>
                        </a:p>
                      </a:txBody>
                      <a:tcPr/>
                    </a:tc>
                    <a:tc>
                      <a:txBody>
                        <a:bodyPr/>
                        <a:lstStyle/>
                        <a:p>
                          <a:pPr algn="ctr"/>
                          <a:r>
                            <a:rPr lang="en-US" sz="1000" dirty="0" smtClean="0"/>
                            <a:t>Conservation</a:t>
                          </a:r>
                          <a:r>
                            <a:rPr lang="en-US" sz="1000" baseline="0" dirty="0" smtClean="0"/>
                            <a:t> Form</a:t>
                          </a:r>
                          <a:endParaRPr lang="en-US" sz="1000" dirty="0"/>
                        </a:p>
                      </a:txBody>
                      <a:tcPr/>
                    </a:tc>
                    <a:tc>
                      <a:txBody>
                        <a:bodyPr/>
                        <a:lstStyle/>
                        <a:p>
                          <a:pPr algn="ctr"/>
                          <a:r>
                            <a:rPr lang="en-US" sz="1000" dirty="0" smtClean="0"/>
                            <a:t>Hall MHD</a:t>
                          </a:r>
                          <a:endParaRPr lang="en-US" sz="1000" dirty="0"/>
                        </a:p>
                      </a:txBody>
                      <a:tcPr/>
                    </a:tc>
                    <a:extLst>
                      <a:ext uri="{0D108BD9-81ED-4DB2-BD59-A6C34878D82A}">
                        <a16:rowId xmlns:a16="http://schemas.microsoft.com/office/drawing/2014/main" val="787238540"/>
                      </a:ext>
                    </a:extLst>
                  </a:tr>
                  <a:tr h="370840">
                    <a:tc>
                      <a:txBody>
                        <a:bodyPr/>
                        <a:lstStyle/>
                        <a:p>
                          <a:r>
                            <a:rPr lang="en-US" sz="1000" dirty="0" smtClean="0"/>
                            <a:t>Faraday’s law</a:t>
                          </a:r>
                          <a:endParaRPr lang="en-US" sz="1000" dirty="0"/>
                        </a:p>
                      </a:txBody>
                      <a:tcPr/>
                    </a:tc>
                    <a:tc>
                      <a:txBody>
                        <a:bodyPr/>
                        <a:lstStyle/>
                        <a:p>
                          <a:endParaRPr lang="en-US"/>
                        </a:p>
                      </a:txBody>
                      <a:tcPr>
                        <a:blipFill>
                          <a:blip r:embed="rId2"/>
                          <a:stretch>
                            <a:fillRect l="-62240" t="-201639" r="-331771" b="-981967"/>
                          </a:stretch>
                        </a:blipFill>
                      </a:tcPr>
                    </a:tc>
                    <a:tc>
                      <a:txBody>
                        <a:bodyPr/>
                        <a:lstStyle/>
                        <a:p>
                          <a:endParaRPr lang="en-US"/>
                        </a:p>
                      </a:txBody>
                      <a:tcPr>
                        <a:blipFill>
                          <a:blip r:embed="rId2"/>
                          <a:stretch>
                            <a:fillRect l="-121680" t="-201639" r="-148828" b="-981967"/>
                          </a:stretch>
                        </a:blipFill>
                      </a:tcPr>
                    </a:tc>
                    <a:tc>
                      <a:txBody>
                        <a:bodyPr/>
                        <a:lstStyle/>
                        <a:p>
                          <a:endParaRPr lang="en-US"/>
                        </a:p>
                      </a:txBody>
                      <a:tcPr>
                        <a:blipFill>
                          <a:blip r:embed="rId2"/>
                          <a:stretch>
                            <a:fillRect l="-149736" t="-201639" r="-528" b="-981967"/>
                          </a:stretch>
                        </a:blipFill>
                      </a:tcPr>
                    </a:tc>
                    <a:extLst>
                      <a:ext uri="{0D108BD9-81ED-4DB2-BD59-A6C34878D82A}">
                        <a16:rowId xmlns:a16="http://schemas.microsoft.com/office/drawing/2014/main" val="1832154697"/>
                      </a:ext>
                    </a:extLst>
                  </a:tr>
                  <a:tr h="370840">
                    <a:tc>
                      <a:txBody>
                        <a:bodyPr/>
                        <a:lstStyle/>
                        <a:p>
                          <a:r>
                            <a:rPr lang="en-US" sz="1000" dirty="0" smtClean="0"/>
                            <a:t>Ohm’s law f</a:t>
                          </a:r>
                          <a:endParaRPr lang="en-US" sz="1000" dirty="0"/>
                        </a:p>
                      </a:txBody>
                      <a:tcPr/>
                    </a:tc>
                    <a:tc>
                      <a:txBody>
                        <a:bodyPr/>
                        <a:lstStyle/>
                        <a:p>
                          <a:endParaRPr lang="en-US"/>
                        </a:p>
                      </a:txBody>
                      <a:tcPr>
                        <a:blipFill>
                          <a:blip r:embed="rId2"/>
                          <a:stretch>
                            <a:fillRect l="-62240" t="-301639" r="-331771" b="-881967"/>
                          </a:stretch>
                        </a:blipFill>
                      </a:tcPr>
                    </a:tc>
                    <a:tc>
                      <a:txBody>
                        <a:bodyPr/>
                        <a:lstStyle/>
                        <a:p>
                          <a:endParaRPr lang="en-US"/>
                        </a:p>
                      </a:txBody>
                      <a:tcPr>
                        <a:blipFill>
                          <a:blip r:embed="rId2"/>
                          <a:stretch>
                            <a:fillRect l="-121680" t="-301639" r="-148828" b="-881967"/>
                          </a:stretch>
                        </a:blipFill>
                      </a:tcPr>
                    </a:tc>
                    <a:tc>
                      <a:txBody>
                        <a:bodyPr/>
                        <a:lstStyle/>
                        <a:p>
                          <a:endParaRPr lang="en-US" sz="1000" dirty="0"/>
                        </a:p>
                      </a:txBody>
                      <a:tcPr/>
                    </a:tc>
                    <a:extLst>
                      <a:ext uri="{0D108BD9-81ED-4DB2-BD59-A6C34878D82A}">
                        <a16:rowId xmlns:a16="http://schemas.microsoft.com/office/drawing/2014/main" val="2900263095"/>
                      </a:ext>
                    </a:extLst>
                  </a:tr>
                  <a:tr h="396240">
                    <a:tc>
                      <a:txBody>
                        <a:bodyPr/>
                        <a:lstStyle/>
                        <a:p>
                          <a:r>
                            <a:rPr lang="en-US" sz="1000" dirty="0" smtClean="0"/>
                            <a:t>Ampere</a:t>
                          </a:r>
                          <a:r>
                            <a:rPr lang="en-US" sz="1000" baseline="0" dirty="0" smtClean="0"/>
                            <a:t>-Maxwell</a:t>
                          </a:r>
                        </a:p>
                        <a:p>
                          <a:r>
                            <a:rPr lang="en-US" sz="1000" baseline="0" dirty="0" smtClean="0"/>
                            <a:t>(at low freq.)</a:t>
                          </a:r>
                          <a:endParaRPr lang="en-US" sz="1000" dirty="0"/>
                        </a:p>
                      </a:txBody>
                      <a:tcPr/>
                    </a:tc>
                    <a:tc>
                      <a:txBody>
                        <a:bodyPr/>
                        <a:lstStyle/>
                        <a:p>
                          <a:endParaRPr lang="en-US"/>
                        </a:p>
                      </a:txBody>
                      <a:tcPr>
                        <a:blipFill>
                          <a:blip r:embed="rId2"/>
                          <a:stretch>
                            <a:fillRect l="-62240" t="-376923" r="-331771" b="-727692"/>
                          </a:stretch>
                        </a:blipFill>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800703722"/>
                      </a:ext>
                    </a:extLst>
                  </a:tr>
                  <a:tr h="370840">
                    <a:tc>
                      <a:txBody>
                        <a:bodyPr/>
                        <a:lstStyle/>
                        <a:p>
                          <a:r>
                            <a:rPr lang="en-US" sz="1000" dirty="0" smtClean="0"/>
                            <a:t>conservation of div(B)</a:t>
                          </a:r>
                          <a:endParaRPr lang="en-US" sz="1000" dirty="0"/>
                        </a:p>
                      </a:txBody>
                      <a:tcPr/>
                    </a:tc>
                    <a:tc>
                      <a:txBody>
                        <a:bodyPr/>
                        <a:lstStyle/>
                        <a:p>
                          <a:endParaRPr lang="en-US"/>
                        </a:p>
                      </a:txBody>
                      <a:tcPr>
                        <a:blipFill>
                          <a:blip r:embed="rId2"/>
                          <a:stretch>
                            <a:fillRect l="-62240" t="-516667" r="-331771" b="-688333"/>
                          </a:stretch>
                        </a:blipFill>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574874726"/>
                      </a:ext>
                    </a:extLst>
                  </a:tr>
                  <a:tr h="533210">
                    <a:tc>
                      <a:txBody>
                        <a:bodyPr/>
                        <a:lstStyle/>
                        <a:p>
                          <a:endParaRPr lang="en-US"/>
                        </a:p>
                      </a:txBody>
                      <a:tcPr>
                        <a:blipFill>
                          <a:blip r:embed="rId2"/>
                          <a:stretch>
                            <a:fillRect l="-420" t="-420455" r="-696639" b="-369318"/>
                          </a:stretch>
                        </a:blipFill>
                      </a:tcPr>
                    </a:tc>
                    <a:tc>
                      <a:txBody>
                        <a:bodyPr/>
                        <a:lstStyle/>
                        <a:p>
                          <a:endParaRPr lang="en-US"/>
                        </a:p>
                      </a:txBody>
                      <a:tcPr>
                        <a:blipFill>
                          <a:blip r:embed="rId2"/>
                          <a:stretch>
                            <a:fillRect l="-62240" t="-420455" r="-331771" b="-369318"/>
                          </a:stretch>
                        </a:blipFill>
                      </a:tcPr>
                    </a:tc>
                    <a:tc>
                      <a:txBody>
                        <a:bodyPr/>
                        <a:lstStyle/>
                        <a:p>
                          <a:endParaRPr lang="en-US"/>
                        </a:p>
                      </a:txBody>
                      <a:tcPr>
                        <a:blipFill>
                          <a:blip r:embed="rId2"/>
                          <a:stretch>
                            <a:fillRect l="-121680" t="-420455" r="-148828" b="-369318"/>
                          </a:stretch>
                        </a:blipFill>
                      </a:tcPr>
                    </a:tc>
                    <a:tc>
                      <a:txBody>
                        <a:bodyPr/>
                        <a:lstStyle/>
                        <a:p>
                          <a:endParaRPr lang="en-US"/>
                        </a:p>
                      </a:txBody>
                      <a:tcPr>
                        <a:blipFill>
                          <a:blip r:embed="rId2"/>
                          <a:stretch>
                            <a:fillRect l="-149736" t="-420455" r="-528" b="-369318"/>
                          </a:stretch>
                        </a:blipFill>
                      </a:tcPr>
                    </a:tc>
                    <a:extLst>
                      <a:ext uri="{0D108BD9-81ED-4DB2-BD59-A6C34878D82A}">
                        <a16:rowId xmlns:a16="http://schemas.microsoft.com/office/drawing/2014/main" val="2865895824"/>
                      </a:ext>
                    </a:extLst>
                  </a:tr>
                  <a:tr h="628968">
                    <a:tc>
                      <a:txBody>
                        <a:bodyPr/>
                        <a:lstStyle/>
                        <a:p>
                          <a:endParaRPr lang="en-US"/>
                        </a:p>
                      </a:txBody>
                      <a:tcPr>
                        <a:blipFill>
                          <a:blip r:embed="rId2"/>
                          <a:stretch>
                            <a:fillRect l="-420" t="-444660" r="-696639" b="-215534"/>
                          </a:stretch>
                        </a:blipFill>
                      </a:tcPr>
                    </a:tc>
                    <a:tc>
                      <a:txBody>
                        <a:bodyPr/>
                        <a:lstStyle/>
                        <a:p>
                          <a:endParaRPr lang="en-US"/>
                        </a:p>
                      </a:txBody>
                      <a:tcPr>
                        <a:blipFill>
                          <a:blip r:embed="rId2"/>
                          <a:stretch>
                            <a:fillRect l="-62240" t="-444660" r="-331771" b="-215534"/>
                          </a:stretch>
                        </a:blipFill>
                      </a:tcPr>
                    </a:tc>
                    <a:tc>
                      <a:txBody>
                        <a:bodyPr/>
                        <a:lstStyle/>
                        <a:p>
                          <a:endParaRPr lang="en-US"/>
                        </a:p>
                      </a:txBody>
                      <a:tcPr>
                        <a:blipFill>
                          <a:blip r:embed="rId2"/>
                          <a:stretch>
                            <a:fillRect l="-121680" t="-444660" r="-148828" b="-215534"/>
                          </a:stretch>
                        </a:blipFill>
                      </a:tcPr>
                    </a:tc>
                    <a:tc>
                      <a:txBody>
                        <a:bodyPr/>
                        <a:lstStyle/>
                        <a:p>
                          <a:endParaRPr lang="en-US"/>
                        </a:p>
                      </a:txBody>
                      <a:tcPr>
                        <a:blipFill>
                          <a:blip r:embed="rId2"/>
                          <a:stretch>
                            <a:fillRect l="-149736" t="-444660" r="-528" b="-215534"/>
                          </a:stretch>
                        </a:blipFill>
                      </a:tcPr>
                    </a:tc>
                    <a:extLst>
                      <a:ext uri="{0D108BD9-81ED-4DB2-BD59-A6C34878D82A}">
                        <a16:rowId xmlns:a16="http://schemas.microsoft.com/office/drawing/2014/main" val="2109984966"/>
                      </a:ext>
                    </a:extLst>
                  </a:tr>
                  <a:tr h="433896">
                    <a:tc>
                      <a:txBody>
                        <a:bodyPr/>
                        <a:lstStyle/>
                        <a:p>
                          <a:r>
                            <a:rPr lang="en-US" sz="1000" dirty="0" smtClean="0"/>
                            <a:t>Equation</a:t>
                          </a:r>
                          <a:r>
                            <a:rPr lang="en-US" sz="1000" baseline="0" dirty="0" smtClean="0"/>
                            <a:t> of state</a:t>
                          </a:r>
                          <a:endParaRPr lang="en-US" sz="1000" dirty="0"/>
                        </a:p>
                      </a:txBody>
                      <a:tcPr/>
                    </a:tc>
                    <a:tc>
                      <a:txBody>
                        <a:bodyPr/>
                        <a:lstStyle/>
                        <a:p>
                          <a:endParaRPr lang="en-US"/>
                        </a:p>
                      </a:txBody>
                      <a:tcPr>
                        <a:blipFill>
                          <a:blip r:embed="rId2"/>
                          <a:stretch>
                            <a:fillRect l="-62240" t="-779167" r="-331771" b="-208333"/>
                          </a:stretch>
                        </a:blipFill>
                      </a:tcPr>
                    </a:tc>
                    <a:tc>
                      <a:txBody>
                        <a:bodyPr/>
                        <a:lstStyle/>
                        <a:p>
                          <a:endParaRPr lang="en-US"/>
                        </a:p>
                      </a:txBody>
                      <a:tcPr>
                        <a:blipFill>
                          <a:blip r:embed="rId2"/>
                          <a:stretch>
                            <a:fillRect l="-121680" t="-779167" r="-148828" b="-208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extLst>
                      <a:ext uri="{0D108BD9-81ED-4DB2-BD59-A6C34878D82A}">
                        <a16:rowId xmlns:a16="http://schemas.microsoft.com/office/drawing/2014/main" val="3129187881"/>
                      </a:ext>
                    </a:extLst>
                  </a:tr>
                  <a:tr h="442087">
                    <a:tc>
                      <a:txBody>
                        <a:bodyPr/>
                        <a:lstStyle/>
                        <a:p>
                          <a:r>
                            <a:rPr lang="en-US" sz="1000" dirty="0" smtClean="0"/>
                            <a:t>Energy</a:t>
                          </a:r>
                          <a:r>
                            <a:rPr lang="en-US" sz="1000" baseline="0" dirty="0" smtClean="0"/>
                            <a:t> density</a:t>
                          </a:r>
                          <a:endParaRPr lang="en-US" sz="1000" dirty="0"/>
                        </a:p>
                      </a:txBody>
                      <a:tcPr/>
                    </a:tc>
                    <a:tc>
                      <a:txBody>
                        <a:bodyPr/>
                        <a:lstStyle/>
                        <a:p>
                          <a:endParaRPr lang="en-US"/>
                        </a:p>
                      </a:txBody>
                      <a:tcPr>
                        <a:blipFill>
                          <a:blip r:embed="rId2"/>
                          <a:stretch>
                            <a:fillRect l="-62240" t="-879167" r="-331771" b="-108333"/>
                          </a:stretch>
                        </a:blipFill>
                      </a:tcPr>
                    </a:tc>
                    <a:tc>
                      <a:txBody>
                        <a:bodyPr/>
                        <a:lstStyle/>
                        <a:p>
                          <a:endParaRPr lang="en-US"/>
                        </a:p>
                      </a:txBody>
                      <a:tcPr>
                        <a:blipFill>
                          <a:blip r:embed="rId2"/>
                          <a:stretch>
                            <a:fillRect l="-121680" t="-879167" r="-148828" b="-108333"/>
                          </a:stretch>
                        </a:blipFill>
                      </a:tcPr>
                    </a:tc>
                    <a:tc>
                      <a:txBody>
                        <a:bodyPr/>
                        <a:lstStyle/>
                        <a:p>
                          <a:endParaRPr lang="en-US"/>
                        </a:p>
                      </a:txBody>
                      <a:tcPr>
                        <a:blipFill>
                          <a:blip r:embed="rId2"/>
                          <a:stretch>
                            <a:fillRect l="-149736" t="-879167" r="-528" b="-108333"/>
                          </a:stretch>
                        </a:blipFill>
                      </a:tcPr>
                    </a:tc>
                    <a:extLst>
                      <a:ext uri="{0D108BD9-81ED-4DB2-BD59-A6C34878D82A}">
                        <a16:rowId xmlns:a16="http://schemas.microsoft.com/office/drawing/2014/main" val="1598623212"/>
                      </a:ext>
                    </a:extLst>
                  </a:tr>
                  <a:tr h="462026">
                    <a:tc>
                      <a:txBody>
                        <a:bodyPr/>
                        <a:lstStyle/>
                        <a:p>
                          <a:r>
                            <a:rPr lang="en-US" sz="1000" dirty="0" smtClean="0"/>
                            <a:t>Hall velocity</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a:p>
                      </a:txBody>
                      <a:tcPr>
                        <a:blipFill>
                          <a:blip r:embed="rId2"/>
                          <a:stretch>
                            <a:fillRect l="-149736" t="-927632" r="-528" b="-2632"/>
                          </a:stretch>
                        </a:blipFill>
                      </a:tcPr>
                    </a:tc>
                    <a:extLst>
                      <a:ext uri="{0D108BD9-81ED-4DB2-BD59-A6C34878D82A}">
                        <a16:rowId xmlns:a16="http://schemas.microsoft.com/office/drawing/2014/main" val="3440323211"/>
                      </a:ext>
                    </a:extLst>
                  </a:tr>
                </a:tbl>
              </a:graphicData>
            </a:graphic>
          </p:graphicFrame>
        </mc:Fallback>
      </mc:AlternateContent>
    </p:spTree>
    <p:extLst>
      <p:ext uri="{BB962C8B-B14F-4D97-AF65-F5344CB8AC3E}">
        <p14:creationId xmlns:p14="http://schemas.microsoft.com/office/powerpoint/2010/main" val="186481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31"/>
          </a:xfrm>
        </p:spPr>
        <p:txBody>
          <a:bodyPr>
            <a:normAutofit fontScale="90000"/>
          </a:bodyPr>
          <a:lstStyle/>
          <a:p>
            <a:r>
              <a:rPr lang="en-US" dirty="0" smtClean="0"/>
              <a:t>Lorentz Force in a Plasma (</a:t>
            </a:r>
            <a:r>
              <a:rPr lang="en-US" sz="1100" dirty="0" smtClean="0"/>
              <a:t>Arber 11</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3443"/>
                <a:ext cx="10666228" cy="5316092"/>
              </a:xfrm>
            </p:spPr>
            <p:txBody>
              <a:bodyPr>
                <a:normAutofit fontScale="92500" lnSpcReduction="10000"/>
              </a:bodyPr>
              <a:lstStyle/>
              <a:p>
                <a:r>
                  <a:rPr lang="en-US" dirty="0" smtClean="0"/>
                  <a:t>The force on a charged particle due to electric and magnetic fields is: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dirty="0" smtClean="0">
                              <a:latin typeface="Cambria Math" panose="02040503050406030204" pitchFamily="18" charset="0"/>
                            </a:rPr>
                            <m:t>𝐿</m:t>
                          </m:r>
                        </m:sub>
                      </m:sSub>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𝐸</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oMath>
                  </m:oMathPara>
                </a14:m>
                <a:endParaRPr lang="en-US" dirty="0" smtClean="0"/>
              </a:p>
              <a:p>
                <a:pPr marL="0" indent="0">
                  <a:buNone/>
                </a:pPr>
                <a:endParaRPr lang="en-US" dirty="0"/>
              </a:p>
              <a:p>
                <a:r>
                  <a:rPr lang="en-US" dirty="0" smtClean="0"/>
                  <a:t>Look at the force on the electron </a:t>
                </a:r>
                <a:r>
                  <a:rPr lang="en-US" dirty="0" err="1" smtClean="0"/>
                  <a:t>fuid</a:t>
                </a:r>
                <a:r>
                  <a:rPr lang="en-US" dirty="0" smtClean="0"/>
                  <a:t> and the ion fluid</a:t>
                </a:r>
              </a:p>
              <a:p>
                <a:pPr marL="0" indent="0">
                  <a:buNone/>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dirty="0" smtClean="0">
                              <a:latin typeface="Cambria Math" panose="02040503050406030204" pitchFamily="18" charset="0"/>
                            </a:rPr>
                            <m:t>𝐿</m:t>
                          </m:r>
                        </m:sub>
                        <m:sup>
                          <m:r>
                            <a:rPr lang="en-US" b="0" i="1" dirty="0" smtClean="0">
                              <a:latin typeface="Cambria Math" panose="02040503050406030204" pitchFamily="18" charset="0"/>
                            </a:rPr>
                            <m:t>𝑒</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𝑒</m:t>
                          </m:r>
                        </m:sub>
                      </m:sSub>
                      <m:r>
                        <a:rPr lang="en-US" b="0" i="1" dirty="0" smtClean="0">
                          <a:latin typeface="Cambria Math" panose="02040503050406030204" pitchFamily="18" charset="0"/>
                        </a:rPr>
                        <m:t>𝑒</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𝐸</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dirty="0">
                              <a:latin typeface="Cambria Math" panose="02040503050406030204" pitchFamily="18" charset="0"/>
                            </a:rPr>
                            <m:t>𝐿</m:t>
                          </m:r>
                        </m:sub>
                        <m:sup>
                          <m:r>
                            <a:rPr lang="en-US" b="0" i="1" dirty="0" smtClean="0">
                              <a:latin typeface="Cambria Math" panose="02040503050406030204" pitchFamily="18" charset="0"/>
                            </a:rPr>
                            <m:t>𝑖</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b="0" i="1" dirty="0" smtClean="0">
                              <a:latin typeface="Cambria Math" panose="02040503050406030204" pitchFamily="18" charset="0"/>
                            </a:rPr>
                            <m:t>𝑖</m:t>
                          </m:r>
                        </m:sub>
                      </m:sSub>
                      <m:r>
                        <a:rPr lang="en-US" i="1" dirty="0">
                          <a:latin typeface="Cambria Math" panose="02040503050406030204" pitchFamily="18" charset="0"/>
                        </a:rPr>
                        <m:t>𝑒</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𝐸</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𝑣</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𝐵</m:t>
                          </m:r>
                        </m:e>
                      </m:acc>
                      <m:r>
                        <a:rPr lang="en-US" i="1" dirty="0">
                          <a:latin typeface="Cambria Math" panose="02040503050406030204" pitchFamily="18" charset="0"/>
                        </a:rPr>
                        <m:t>)</m:t>
                      </m:r>
                    </m:oMath>
                  </m:oMathPara>
                </a14:m>
                <a:endParaRPr lang="en-US" dirty="0" smtClean="0"/>
              </a:p>
              <a:p>
                <a:r>
                  <a:rPr lang="en-US" dirty="0" smtClean="0"/>
                  <a:t>The total force is:</a:t>
                </a:r>
              </a:p>
              <a:p>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dirty="0" smtClean="0">
                              <a:latin typeface="Cambria Math" panose="02040503050406030204" pitchFamily="18" charset="0"/>
                            </a:rPr>
                            <m:t>𝐿</m:t>
                          </m:r>
                        </m:sub>
                        <m:sup>
                          <m:r>
                            <a:rPr lang="en-US" b="0" i="1" dirty="0" smtClean="0">
                              <a:latin typeface="Cambria Math" panose="02040503050406030204" pitchFamily="18" charset="0"/>
                            </a:rPr>
                            <m:t>𝑡𝑜𝑡</m:t>
                          </m:r>
                        </m:sup>
                      </m:sSubSup>
                      <m:r>
                        <a:rPr lang="en-US" b="0" i="1" dirty="0" smtClean="0">
                          <a:latin typeface="Cambria Math" panose="02040503050406030204" pitchFamily="18" charset="0"/>
                        </a:rPr>
                        <m:t>=</m:t>
                      </m:r>
                      <m:r>
                        <a:rPr lang="en-US" b="0" i="1" dirty="0" smtClean="0">
                          <a:latin typeface="Cambria Math" panose="02040503050406030204" pitchFamily="18" charset="0"/>
                        </a:rPr>
                        <m:t>𝑒</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𝑒</m:t>
                              </m:r>
                            </m:sub>
                          </m:sSub>
                        </m:e>
                      </m:d>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𝐸</m:t>
                          </m:r>
                        </m:e>
                      </m:acc>
                      <m:r>
                        <a:rPr lang="en-US" b="0" i="1" dirty="0" smtClean="0">
                          <a:latin typeface="Cambria Math" panose="02040503050406030204" pitchFamily="18" charset="0"/>
                        </a:rPr>
                        <m:t>+</m:t>
                      </m:r>
                      <m:r>
                        <a:rPr lang="en-US" b="0" i="1" dirty="0" smtClean="0">
                          <a:latin typeface="Cambria Math" panose="02040503050406030204" pitchFamily="18" charset="0"/>
                        </a:rPr>
                        <m:t>𝑒</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𝑒</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e>
                            <m:sub>
                              <m:r>
                                <a:rPr lang="en-US" b="0" i="1" dirty="0" smtClean="0">
                                  <a:latin typeface="Cambria Math" panose="02040503050406030204" pitchFamily="18" charset="0"/>
                                </a:rPr>
                                <m:t>𝑒</m:t>
                              </m:r>
                            </m:sub>
                          </m:sSub>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𝑗</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oMath>
                  </m:oMathPara>
                </a14:m>
                <a:endParaRPr lang="en-US" dirty="0" smtClean="0"/>
              </a:p>
              <a:p>
                <a:pPr marL="0" indent="0">
                  <a:buNone/>
                </a:pPr>
                <a:endParaRPr lang="en-US" dirty="0" smtClean="0"/>
              </a:p>
              <a:p>
                <a:pPr marL="0" indent="0">
                  <a:buNone/>
                </a:pPr>
                <a:r>
                  <a:rPr lang="en-US" dirty="0" smtClean="0"/>
                  <a:t>assuming quasi-neutrality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𝑒</m:t>
                        </m:r>
                      </m:sub>
                    </m:sSub>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3443"/>
                <a:ext cx="10666228" cy="5316092"/>
              </a:xfrm>
              <a:blipFill>
                <a:blip r:embed="rId2"/>
                <a:stretch>
                  <a:fillRect l="-1029" t="-2291"/>
                </a:stretch>
              </a:blipFill>
            </p:spPr>
            <p:txBody>
              <a:bodyPr/>
              <a:lstStyle/>
              <a:p>
                <a:r>
                  <a:rPr lang="en-US">
                    <a:noFill/>
                  </a:rPr>
                  <a:t> </a:t>
                </a:r>
              </a:p>
            </p:txBody>
          </p:sp>
        </mc:Fallback>
      </mc:AlternateContent>
    </p:spTree>
    <p:extLst>
      <p:ext uri="{BB962C8B-B14F-4D97-AF65-F5344CB8AC3E}">
        <p14:creationId xmlns:p14="http://schemas.microsoft.com/office/powerpoint/2010/main" val="1793756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24962</TotalTime>
  <Words>561</Words>
  <Application>Microsoft Office PowerPoint</Application>
  <PresentationFormat>Widescreen</PresentationFormat>
  <Paragraphs>177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Notes on Deriving MHD</vt:lpstr>
      <vt:lpstr>References</vt:lpstr>
      <vt:lpstr>Lagrangian v. Eulerian Points-of-view (1/2)</vt:lpstr>
      <vt:lpstr>Lagrangian v. Eulerian Points-of-view (2/2)</vt:lpstr>
      <vt:lpstr>The Lagrangian Equations for a Plasma (Clarke 2)</vt:lpstr>
      <vt:lpstr>Deriving MHD - Arber</vt:lpstr>
      <vt:lpstr>Arber’s Equations</vt:lpstr>
      <vt:lpstr>PowerPoint Presentation</vt:lpstr>
      <vt:lpstr>Lorentz Force in a Plasma (Arber 11)</vt:lpstr>
      <vt:lpstr>The Various Faces of the Momentum Equation</vt:lpstr>
      <vt:lpstr>The Various Faces of the First Law</vt:lpstr>
      <vt:lpstr>PowerPoint Presentation</vt:lpstr>
    </vt:vector>
  </TitlesOfParts>
  <Company>HPES ACES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Deriving MHD</dc:title>
  <dc:creator>Schiff, Conrad (GSFC-5950)</dc:creator>
  <cp:lastModifiedBy>Schiff, Conrad (GSFC-5950)</cp:lastModifiedBy>
  <cp:revision>49</cp:revision>
  <cp:lastPrinted>2018-03-12T19:57:43Z</cp:lastPrinted>
  <dcterms:created xsi:type="dcterms:W3CDTF">2018-03-08T15:19:49Z</dcterms:created>
  <dcterms:modified xsi:type="dcterms:W3CDTF">2018-04-04T13:27:16Z</dcterms:modified>
</cp:coreProperties>
</file>