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0" d="100"/>
          <a:sy n="60" d="100"/>
        </p:scale>
        <p:origin x="902" y="1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743A-579E-4DC7-9D4C-4A8529A323F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86C7-D3C6-4D33-AA63-EB5426BD9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6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743A-579E-4DC7-9D4C-4A8529A323F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86C7-D3C6-4D33-AA63-EB5426BD9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47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743A-579E-4DC7-9D4C-4A8529A323F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86C7-D3C6-4D33-AA63-EB5426BD9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9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743A-579E-4DC7-9D4C-4A8529A323F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86C7-D3C6-4D33-AA63-EB5426BD9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56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743A-579E-4DC7-9D4C-4A8529A323F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86C7-D3C6-4D33-AA63-EB5426BD9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9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743A-579E-4DC7-9D4C-4A8529A323F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86C7-D3C6-4D33-AA63-EB5426BD9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2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743A-579E-4DC7-9D4C-4A8529A323F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86C7-D3C6-4D33-AA63-EB5426BD9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4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743A-579E-4DC7-9D4C-4A8529A323F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86C7-D3C6-4D33-AA63-EB5426BD9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0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743A-579E-4DC7-9D4C-4A8529A323F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86C7-D3C6-4D33-AA63-EB5426BD9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743A-579E-4DC7-9D4C-4A8529A323F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86C7-D3C6-4D33-AA63-EB5426BD9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743A-579E-4DC7-9D4C-4A8529A323F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86C7-D3C6-4D33-AA63-EB5426BD9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1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8743A-579E-4DC7-9D4C-4A8529A323F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A86C7-D3C6-4D33-AA63-EB5426BD9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7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6342"/>
          </a:xfrm>
        </p:spPr>
        <p:txBody>
          <a:bodyPr>
            <a:normAutofit/>
          </a:bodyPr>
          <a:lstStyle/>
          <a:p>
            <a:r>
              <a:rPr lang="en-US" dirty="0" smtClean="0"/>
              <a:t>Module:  </a:t>
            </a:r>
            <a:r>
              <a:rPr lang="en-US" dirty="0" err="1" smtClean="0"/>
              <a:t>Grapher</a:t>
            </a:r>
            <a:r>
              <a:rPr lang="en-US" dirty="0" smtClean="0"/>
              <a:t> – Helper Functions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217426" y="4339912"/>
            <a:ext cx="404706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line_parms</a:t>
            </a:r>
            <a:r>
              <a:rPr lang="en-US" sz="1100" dirty="0" smtClean="0"/>
              <a:t> – dictionary with keys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‘color’ – any valid </a:t>
            </a:r>
            <a:r>
              <a:rPr lang="en-US" sz="1100" dirty="0" err="1" smtClean="0"/>
              <a:t>matplotlib</a:t>
            </a:r>
            <a:r>
              <a:rPr lang="en-US" sz="1100" dirty="0" smtClean="0"/>
              <a:t> color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‘label’ – any string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r>
              <a:rPr lang="en-US" sz="1100" dirty="0" err="1" smtClean="0"/>
              <a:t>ax_parms</a:t>
            </a:r>
            <a:r>
              <a:rPr lang="en-US" sz="1100" dirty="0" smtClean="0"/>
              <a:t> – dictionary with keys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‘</a:t>
            </a:r>
            <a:r>
              <a:rPr lang="en-US" sz="1100" dirty="0" err="1" smtClean="0"/>
              <a:t>xlabel</a:t>
            </a:r>
            <a:r>
              <a:rPr lang="en-US" sz="1100" dirty="0" smtClean="0"/>
              <a:t>’ – string 		</a:t>
            </a:r>
            <a:r>
              <a:rPr lang="en-US" sz="1100" dirty="0" err="1" smtClean="0"/>
              <a:t>set_xlabel</a:t>
            </a:r>
            <a:endParaRPr lang="en-US" sz="11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‘</a:t>
            </a:r>
            <a:r>
              <a:rPr lang="en-US" sz="1100" dirty="0" err="1" smtClean="0"/>
              <a:t>xlim</a:t>
            </a:r>
            <a:r>
              <a:rPr lang="en-US" sz="1100" dirty="0" smtClean="0"/>
              <a:t>’ – list of [</a:t>
            </a:r>
            <a:r>
              <a:rPr lang="en-US" sz="1100" dirty="0" err="1" smtClean="0"/>
              <a:t>x_min,x_max</a:t>
            </a:r>
            <a:r>
              <a:rPr lang="en-US" sz="1100" dirty="0" smtClean="0"/>
              <a:t>]	</a:t>
            </a:r>
            <a:r>
              <a:rPr lang="en-US" sz="1100" dirty="0" err="1" smtClean="0"/>
              <a:t>set_xlim</a:t>
            </a:r>
            <a:endParaRPr lang="en-US" sz="11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‘</a:t>
            </a:r>
            <a:r>
              <a:rPr lang="en-US" sz="1100" dirty="0" err="1" smtClean="0"/>
              <a:t>xscale</a:t>
            </a:r>
            <a:r>
              <a:rPr lang="en-US" sz="1100" dirty="0" smtClean="0"/>
              <a:t>’ – ‘linear’ or ‘log’	</a:t>
            </a:r>
            <a:r>
              <a:rPr lang="en-US" sz="1100" dirty="0" err="1" smtClean="0"/>
              <a:t>set_xscale</a:t>
            </a:r>
            <a:endParaRPr lang="en-US" sz="11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‘</a:t>
            </a:r>
            <a:r>
              <a:rPr lang="en-US" sz="1100" dirty="0" err="1" smtClean="0"/>
              <a:t>xticks</a:t>
            </a:r>
            <a:r>
              <a:rPr lang="en-US" sz="1100" dirty="0" smtClean="0"/>
              <a:t>’ – tick locations                           </a:t>
            </a:r>
            <a:r>
              <a:rPr lang="en-US" sz="1100" dirty="0" err="1" smtClean="0"/>
              <a:t>set_xticks</a:t>
            </a:r>
            <a:endParaRPr lang="en-US" sz="11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‘</a:t>
            </a:r>
            <a:r>
              <a:rPr lang="en-US" sz="1100" dirty="0" err="1" smtClean="0"/>
              <a:t>xticklabels</a:t>
            </a:r>
            <a:r>
              <a:rPr lang="en-US" sz="1100" dirty="0" smtClean="0"/>
              <a:t>’ – tick </a:t>
            </a:r>
            <a:r>
              <a:rPr lang="en-US" sz="1100" dirty="0" err="1" smtClean="0"/>
              <a:t>lables</a:t>
            </a:r>
            <a:r>
              <a:rPr lang="en-US" sz="1100" dirty="0" smtClean="0"/>
              <a:t>                        </a:t>
            </a:r>
            <a:r>
              <a:rPr lang="en-US" sz="1100" dirty="0" err="1" smtClean="0"/>
              <a:t>set_xticklabels</a:t>
            </a:r>
            <a:endParaRPr lang="en-US" sz="11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‘</a:t>
            </a:r>
            <a:r>
              <a:rPr lang="en-US" sz="1100" dirty="0" err="1" smtClean="0"/>
              <a:t>ylabel</a:t>
            </a:r>
            <a:r>
              <a:rPr lang="en-US" sz="1100" dirty="0" smtClean="0"/>
              <a:t>’ – string		</a:t>
            </a:r>
            <a:r>
              <a:rPr lang="en-US" sz="1100" dirty="0" err="1" smtClean="0"/>
              <a:t>set_ylabel</a:t>
            </a:r>
            <a:endParaRPr lang="en-US" sz="11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‘</a:t>
            </a:r>
            <a:r>
              <a:rPr lang="en-US" sz="1100" dirty="0" err="1" smtClean="0"/>
              <a:t>ylim</a:t>
            </a:r>
            <a:r>
              <a:rPr lang="en-US" sz="1100" dirty="0" smtClean="0"/>
              <a:t>’ – list of [</a:t>
            </a:r>
            <a:r>
              <a:rPr lang="en-US" sz="1100" dirty="0" err="1" smtClean="0"/>
              <a:t>y_min,y_max</a:t>
            </a:r>
            <a:r>
              <a:rPr lang="en-US" sz="1100" dirty="0" smtClean="0"/>
              <a:t>]	</a:t>
            </a:r>
            <a:r>
              <a:rPr lang="en-US" sz="1100" dirty="0" err="1" smtClean="0"/>
              <a:t>set_ylim</a:t>
            </a:r>
            <a:endParaRPr lang="en-US" sz="11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‘</a:t>
            </a:r>
            <a:r>
              <a:rPr lang="en-US" sz="1100" dirty="0" err="1" smtClean="0"/>
              <a:t>yscale</a:t>
            </a:r>
            <a:r>
              <a:rPr lang="en-US" sz="1100" dirty="0" smtClean="0"/>
              <a:t>’ – ‘linear’ or ‘log’	</a:t>
            </a:r>
            <a:r>
              <a:rPr lang="en-US" sz="1100" dirty="0" err="1" smtClean="0"/>
              <a:t>set_yscale</a:t>
            </a:r>
            <a:endParaRPr lang="en-US" sz="11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136286" y="1239696"/>
            <a:ext cx="3643118" cy="1486253"/>
            <a:chOff x="956111" y="463751"/>
            <a:chExt cx="2530040" cy="862952"/>
          </a:xfrm>
        </p:grpSpPr>
        <p:sp>
          <p:nvSpPr>
            <p:cNvPr id="24" name="Rounded Rectangle 23"/>
            <p:cNvSpPr/>
            <p:nvPr/>
          </p:nvSpPr>
          <p:spPr>
            <a:xfrm>
              <a:off x="956111" y="527250"/>
              <a:ext cx="2530040" cy="79945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050" dirty="0" smtClean="0"/>
                <a:t>fig:                               figure object that owns the info box axis</a:t>
              </a:r>
            </a:p>
            <a:p>
              <a:r>
                <a:rPr lang="en-US" sz="1050" dirty="0" smtClean="0"/>
                <a:t>geometry:                  tuple containing (</a:t>
              </a:r>
              <a:r>
                <a:rPr lang="en-US" sz="1050" dirty="0" err="1" smtClean="0"/>
                <a:t>x,y,width,height</a:t>
              </a:r>
              <a:r>
                <a:rPr lang="en-US" sz="1050" dirty="0" smtClean="0"/>
                <a:t>)</a:t>
              </a:r>
            </a:p>
            <a:p>
              <a:r>
                <a:rPr lang="en-US" sz="1050" dirty="0" err="1" smtClean="0"/>
                <a:t>annotation_string</a:t>
              </a:r>
              <a:r>
                <a:rPr lang="en-US" sz="1050" dirty="0" smtClean="0"/>
                <a:t>:   string to be placed in the info box</a:t>
              </a:r>
            </a:p>
            <a:p>
              <a:r>
                <a:rPr lang="en-US" sz="1050" dirty="0" smtClean="0"/>
                <a:t>border:                       default ‘off’, ‘on’ shades box</a:t>
              </a:r>
            </a:p>
            <a:p>
              <a:endParaRPr lang="en-US" sz="1050" dirty="0"/>
            </a:p>
            <a:p>
              <a:r>
                <a:rPr lang="en-US" sz="1050" b="1" i="1" dirty="0" err="1" smtClean="0">
                  <a:solidFill>
                    <a:schemeClr val="tx1"/>
                  </a:solidFill>
                </a:rPr>
                <a:t>iax</a:t>
              </a:r>
              <a:r>
                <a:rPr lang="en-US" sz="1050" b="1" i="1" dirty="0" smtClean="0">
                  <a:solidFill>
                    <a:schemeClr val="tx1"/>
                  </a:solidFill>
                </a:rPr>
                <a:t>:  </a:t>
              </a:r>
              <a:r>
                <a:rPr lang="en-US" sz="1050" b="1" i="1" dirty="0" err="1" smtClean="0">
                  <a:solidFill>
                    <a:schemeClr val="tx1"/>
                  </a:solidFill>
                </a:rPr>
                <a:t>info_box</a:t>
              </a:r>
              <a:r>
                <a:rPr lang="en-US" sz="1050" b="1" i="1" dirty="0" smtClean="0">
                  <a:solidFill>
                    <a:schemeClr val="tx1"/>
                  </a:solidFill>
                </a:rPr>
                <a:t> axes</a:t>
              </a:r>
              <a:endParaRPr lang="en-US" sz="1050" b="1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956111" y="463751"/>
              <a:ext cx="2530040" cy="203399"/>
            </a:xfrm>
            <a:prstGeom prst="roundRect">
              <a:avLst>
                <a:gd name="adj" fmla="val 21446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add_info_box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36286" y="2921474"/>
            <a:ext cx="3643118" cy="1362674"/>
            <a:chOff x="956111" y="463751"/>
            <a:chExt cx="2530040" cy="627959"/>
          </a:xfrm>
        </p:grpSpPr>
        <p:sp>
          <p:nvSpPr>
            <p:cNvPr id="28" name="Rounded Rectangle 27"/>
            <p:cNvSpPr/>
            <p:nvPr/>
          </p:nvSpPr>
          <p:spPr>
            <a:xfrm>
              <a:off x="956111" y="527251"/>
              <a:ext cx="2530040" cy="564459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050" dirty="0" err="1" smtClean="0">
                  <a:solidFill>
                    <a:schemeClr val="bg1"/>
                  </a:solidFill>
                </a:rPr>
                <a:t>current_ax</a:t>
              </a:r>
              <a:r>
                <a:rPr lang="en-US" sz="1050" dirty="0">
                  <a:solidFill>
                    <a:schemeClr val="bg1"/>
                  </a:solidFill>
                </a:rPr>
                <a:t>: </a:t>
              </a:r>
              <a:r>
                <a:rPr lang="en-US" sz="1050" dirty="0" smtClean="0">
                  <a:solidFill>
                    <a:schemeClr val="bg1"/>
                  </a:solidFill>
                </a:rPr>
                <a:t>    </a:t>
              </a:r>
              <a:r>
                <a:rPr lang="en-US" sz="1050" dirty="0">
                  <a:solidFill>
                    <a:schemeClr val="bg1"/>
                  </a:solidFill>
                </a:rPr>
                <a:t>axis object </a:t>
              </a:r>
              <a:r>
                <a:rPr lang="en-US" sz="1050" dirty="0" smtClean="0">
                  <a:solidFill>
                    <a:schemeClr val="bg1"/>
                  </a:solidFill>
                </a:rPr>
                <a:t>for relative placing</a:t>
              </a:r>
            </a:p>
            <a:p>
              <a:r>
                <a:rPr lang="en-US" sz="1050" dirty="0" smtClean="0">
                  <a:solidFill>
                    <a:schemeClr val="bg1"/>
                  </a:solidFill>
                </a:rPr>
                <a:t>offset</a:t>
              </a:r>
              <a:r>
                <a:rPr lang="en-US" sz="1050" dirty="0">
                  <a:solidFill>
                    <a:schemeClr val="bg1"/>
                  </a:solidFill>
                </a:rPr>
                <a:t>:              </a:t>
              </a:r>
              <a:r>
                <a:rPr lang="en-US" sz="1050" dirty="0" smtClean="0">
                  <a:solidFill>
                    <a:schemeClr val="bg1"/>
                  </a:solidFill>
                </a:rPr>
                <a:t>x spacing between old &amp; new axes</a:t>
              </a:r>
            </a:p>
            <a:p>
              <a:r>
                <a:rPr lang="en-US" sz="1050" dirty="0" err="1" smtClean="0">
                  <a:solidFill>
                    <a:schemeClr val="bg1"/>
                  </a:solidFill>
                </a:rPr>
                <a:t>cbar_width</a:t>
              </a:r>
              <a:r>
                <a:rPr lang="en-US" sz="1050" dirty="0" smtClean="0">
                  <a:solidFill>
                    <a:schemeClr val="bg1"/>
                  </a:solidFill>
                </a:rPr>
                <a:t>:   width of new axis</a:t>
              </a:r>
            </a:p>
            <a:p>
              <a:endParaRPr lang="en-US" sz="1050" dirty="0">
                <a:solidFill>
                  <a:schemeClr val="bg1"/>
                </a:solidFill>
              </a:endParaRPr>
            </a:p>
            <a:p>
              <a:r>
                <a:rPr lang="en-US" sz="1050" b="1" i="1" dirty="0" smtClean="0">
                  <a:solidFill>
                    <a:schemeClr val="tx1"/>
                  </a:solidFill>
                </a:rPr>
                <a:t>[</a:t>
              </a:r>
              <a:r>
                <a:rPr lang="en-US" sz="1050" b="1" i="1" dirty="0" err="1" smtClean="0">
                  <a:solidFill>
                    <a:schemeClr val="tx1"/>
                  </a:solidFill>
                </a:rPr>
                <a:t>x_pos,y_pox,width,height</a:t>
              </a:r>
              <a:r>
                <a:rPr lang="en-US" sz="1050" b="1" i="1" dirty="0" smtClean="0">
                  <a:solidFill>
                    <a:schemeClr val="tx1"/>
                  </a:solidFill>
                </a:rPr>
                <a:t>]</a:t>
              </a:r>
              <a:endParaRPr lang="en-US" sz="1050" b="1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956111" y="463751"/>
              <a:ext cx="2530040" cy="203399"/>
            </a:xfrm>
            <a:prstGeom prst="roundRect">
              <a:avLst>
                <a:gd name="adj" fmla="val 21446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cbar_position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36286" y="4478170"/>
            <a:ext cx="3643118" cy="877791"/>
            <a:chOff x="956111" y="463751"/>
            <a:chExt cx="2530040" cy="404511"/>
          </a:xfrm>
        </p:grpSpPr>
        <p:sp>
          <p:nvSpPr>
            <p:cNvPr id="31" name="Rounded Rectangle 30"/>
            <p:cNvSpPr/>
            <p:nvPr/>
          </p:nvSpPr>
          <p:spPr>
            <a:xfrm>
              <a:off x="956111" y="527251"/>
              <a:ext cx="2530040" cy="341011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050" dirty="0" smtClean="0">
                  <a:solidFill>
                    <a:schemeClr val="bg1"/>
                  </a:solidFill>
                </a:rPr>
                <a:t>ax</a:t>
              </a:r>
              <a:r>
                <a:rPr lang="en-US" sz="1050" dirty="0">
                  <a:solidFill>
                    <a:schemeClr val="bg1"/>
                  </a:solidFill>
                </a:rPr>
                <a:t>: </a:t>
              </a:r>
              <a:r>
                <a:rPr lang="en-US" sz="1050" dirty="0" smtClean="0">
                  <a:solidFill>
                    <a:schemeClr val="bg1"/>
                  </a:solidFill>
                </a:rPr>
                <a:t>               axis </a:t>
              </a:r>
              <a:r>
                <a:rPr lang="en-US" sz="1050" dirty="0">
                  <a:solidFill>
                    <a:schemeClr val="bg1"/>
                  </a:solidFill>
                </a:rPr>
                <a:t>object </a:t>
              </a:r>
              <a:r>
                <a:rPr lang="en-US" sz="1050" dirty="0" smtClean="0">
                  <a:solidFill>
                    <a:schemeClr val="bg1"/>
                  </a:solidFill>
                </a:rPr>
                <a:t>to customize</a:t>
              </a:r>
            </a:p>
            <a:p>
              <a:r>
                <a:rPr lang="en-US" sz="1050" dirty="0" err="1" smtClean="0">
                  <a:solidFill>
                    <a:schemeClr val="bg1"/>
                  </a:solidFill>
                </a:rPr>
                <a:t>ax_parms</a:t>
              </a:r>
              <a:r>
                <a:rPr lang="en-US" sz="1050" dirty="0" smtClean="0">
                  <a:solidFill>
                    <a:schemeClr val="bg1"/>
                  </a:solidFill>
                </a:rPr>
                <a:t>:   see above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956111" y="463751"/>
              <a:ext cx="2530040" cy="203399"/>
            </a:xfrm>
            <a:prstGeom prst="roundRect">
              <a:avLst>
                <a:gd name="adj" fmla="val 21446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customize_axis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36286" y="5571019"/>
            <a:ext cx="3643118" cy="793871"/>
            <a:chOff x="956111" y="463751"/>
            <a:chExt cx="2530040" cy="483979"/>
          </a:xfrm>
        </p:grpSpPr>
        <p:sp>
          <p:nvSpPr>
            <p:cNvPr id="34" name="Rounded Rectangle 33"/>
            <p:cNvSpPr/>
            <p:nvPr/>
          </p:nvSpPr>
          <p:spPr>
            <a:xfrm>
              <a:off x="956111" y="527251"/>
              <a:ext cx="2530040" cy="420479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050" dirty="0" smtClean="0">
                  <a:solidFill>
                    <a:schemeClr val="bg1"/>
                  </a:solidFill>
                </a:rPr>
                <a:t>line:                line </a:t>
              </a:r>
              <a:r>
                <a:rPr lang="en-US" sz="1050" dirty="0">
                  <a:solidFill>
                    <a:schemeClr val="bg1"/>
                  </a:solidFill>
                </a:rPr>
                <a:t>object </a:t>
              </a:r>
              <a:r>
                <a:rPr lang="en-US" sz="1050" dirty="0" smtClean="0">
                  <a:solidFill>
                    <a:schemeClr val="bg1"/>
                  </a:solidFill>
                </a:rPr>
                <a:t>to customize</a:t>
              </a:r>
            </a:p>
            <a:p>
              <a:r>
                <a:rPr lang="en-US" sz="1050" dirty="0" err="1" smtClean="0">
                  <a:solidFill>
                    <a:schemeClr val="bg1"/>
                  </a:solidFill>
                </a:rPr>
                <a:t>line_parms</a:t>
              </a:r>
              <a:r>
                <a:rPr lang="en-US" sz="1050" dirty="0" smtClean="0">
                  <a:solidFill>
                    <a:schemeClr val="bg1"/>
                  </a:solidFill>
                </a:rPr>
                <a:t>:   see above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956111" y="463751"/>
              <a:ext cx="2530040" cy="203399"/>
            </a:xfrm>
            <a:prstGeom prst="roundRect">
              <a:avLst>
                <a:gd name="adj" fmla="val 21446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customize_line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013238" y="4532771"/>
            <a:ext cx="3643118" cy="607595"/>
            <a:chOff x="956111" y="463751"/>
            <a:chExt cx="2530040" cy="370417"/>
          </a:xfrm>
        </p:grpSpPr>
        <p:sp>
          <p:nvSpPr>
            <p:cNvPr id="37" name="Rounded Rectangle 36"/>
            <p:cNvSpPr/>
            <p:nvPr/>
          </p:nvSpPr>
          <p:spPr>
            <a:xfrm>
              <a:off x="956111" y="527251"/>
              <a:ext cx="2530040" cy="30691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050" dirty="0" smtClean="0">
                  <a:solidFill>
                    <a:schemeClr val="bg1"/>
                  </a:solidFill>
                </a:rPr>
                <a:t>ax:                axes object to quiet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956111" y="463751"/>
              <a:ext cx="2530040" cy="203399"/>
            </a:xfrm>
            <a:prstGeom prst="roundRect">
              <a:avLst>
                <a:gd name="adj" fmla="val 21446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quiet_axis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013238" y="2935494"/>
            <a:ext cx="3643118" cy="1348652"/>
            <a:chOff x="956111" y="463751"/>
            <a:chExt cx="2530040" cy="822198"/>
          </a:xfrm>
        </p:grpSpPr>
        <p:sp>
          <p:nvSpPr>
            <p:cNvPr id="40" name="Rounded Rectangle 39"/>
            <p:cNvSpPr/>
            <p:nvPr/>
          </p:nvSpPr>
          <p:spPr>
            <a:xfrm>
              <a:off x="956111" y="527250"/>
              <a:ext cx="2530040" cy="758699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050" dirty="0" smtClean="0">
                  <a:solidFill>
                    <a:schemeClr val="bg1"/>
                  </a:solidFill>
                </a:rPr>
                <a:t>ax:                axes object ‘parent’ to the </a:t>
              </a:r>
              <a:r>
                <a:rPr lang="en-US" sz="1050" dirty="0" err="1" smtClean="0">
                  <a:solidFill>
                    <a:schemeClr val="bg1"/>
                  </a:solidFill>
                </a:rPr>
                <a:t>infobox</a:t>
              </a:r>
              <a:endParaRPr lang="en-US" sz="1050" dirty="0" smtClean="0">
                <a:solidFill>
                  <a:schemeClr val="bg1"/>
                </a:solidFill>
              </a:endParaRPr>
            </a:p>
            <a:p>
              <a:r>
                <a:rPr lang="en-US" sz="1050" dirty="0" err="1" smtClean="0">
                  <a:solidFill>
                    <a:schemeClr val="bg1"/>
                  </a:solidFill>
                </a:rPr>
                <a:t>info_width</a:t>
              </a:r>
              <a:r>
                <a:rPr lang="en-US" sz="1050" dirty="0" smtClean="0">
                  <a:solidFill>
                    <a:schemeClr val="bg1"/>
                  </a:solidFill>
                </a:rPr>
                <a:t>: width of the info box</a:t>
              </a:r>
            </a:p>
            <a:p>
              <a:r>
                <a:rPr lang="en-US" sz="1050" dirty="0" err="1" smtClean="0">
                  <a:solidFill>
                    <a:schemeClr val="bg1"/>
                  </a:solidFill>
                </a:rPr>
                <a:t>info_height</a:t>
              </a:r>
              <a:r>
                <a:rPr lang="en-US" sz="1050" dirty="0" smtClean="0">
                  <a:solidFill>
                    <a:schemeClr val="bg1"/>
                  </a:solidFill>
                </a:rPr>
                <a:t>: height of the info box</a:t>
              </a:r>
            </a:p>
            <a:p>
              <a:endParaRPr lang="en-US" sz="1050" dirty="0">
                <a:solidFill>
                  <a:schemeClr val="bg1"/>
                </a:solidFill>
              </a:endParaRPr>
            </a:p>
            <a:p>
              <a:r>
                <a:rPr lang="en-US" sz="1050" b="1" i="1" dirty="0" smtClean="0">
                  <a:solidFill>
                    <a:schemeClr val="tx1"/>
                  </a:solidFill>
                </a:rPr>
                <a:t>geometry:  list of x, y of the lower left and width and heigh</a:t>
              </a:r>
              <a:r>
                <a:rPr lang="en-US" sz="1050" b="1" i="1" dirty="0">
                  <a:solidFill>
                    <a:schemeClr val="tx1"/>
                  </a:solidFill>
                </a:rPr>
                <a:t>t</a:t>
              </a:r>
              <a:endParaRPr lang="en-US" sz="1050" b="1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956111" y="463751"/>
              <a:ext cx="2530040" cy="203399"/>
            </a:xfrm>
            <a:prstGeom prst="roundRect">
              <a:avLst>
                <a:gd name="adj" fmla="val 21446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info_box_position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013238" y="1245300"/>
            <a:ext cx="3643118" cy="1405824"/>
            <a:chOff x="956111" y="463751"/>
            <a:chExt cx="2530040" cy="857053"/>
          </a:xfrm>
        </p:grpSpPr>
        <p:sp>
          <p:nvSpPr>
            <p:cNvPr id="43" name="Rounded Rectangle 42"/>
            <p:cNvSpPr/>
            <p:nvPr/>
          </p:nvSpPr>
          <p:spPr>
            <a:xfrm>
              <a:off x="956111" y="527251"/>
              <a:ext cx="2530040" cy="79355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050" dirty="0" smtClean="0">
                  <a:solidFill>
                    <a:schemeClr val="bg1"/>
                  </a:solidFill>
                </a:rPr>
                <a:t>fig:                 figure object (needed to render </a:t>
              </a:r>
              <a:r>
                <a:rPr lang="en-US" sz="1050" dirty="0" err="1" smtClean="0">
                  <a:solidFill>
                    <a:schemeClr val="bg1"/>
                  </a:solidFill>
                </a:rPr>
                <a:t>xticks</a:t>
              </a:r>
              <a:r>
                <a:rPr lang="en-US" sz="1050" dirty="0" smtClean="0">
                  <a:solidFill>
                    <a:schemeClr val="bg1"/>
                  </a:solidFill>
                </a:rPr>
                <a:t>)</a:t>
              </a:r>
            </a:p>
            <a:p>
              <a:r>
                <a:rPr lang="en-US" sz="1050" dirty="0" smtClean="0">
                  <a:solidFill>
                    <a:schemeClr val="bg1"/>
                  </a:solidFill>
                </a:rPr>
                <a:t>ax:                 axes object that owns the ticks</a:t>
              </a:r>
            </a:p>
            <a:p>
              <a:r>
                <a:rPr lang="en-US" sz="1050" dirty="0" smtClean="0">
                  <a:solidFill>
                    <a:schemeClr val="bg1"/>
                  </a:solidFill>
                </a:rPr>
                <a:t>descriptor:   additional data to put on the ticks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956111" y="463751"/>
              <a:ext cx="2530040" cy="203399"/>
            </a:xfrm>
            <a:prstGeom prst="roundRect">
              <a:avLst>
                <a:gd name="adj" fmla="val 21446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decorate_xmajorticks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0588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49143" y="1180805"/>
            <a:ext cx="2530040" cy="1322188"/>
            <a:chOff x="956111" y="463750"/>
            <a:chExt cx="2530040" cy="1322188"/>
          </a:xfrm>
        </p:grpSpPr>
        <p:sp>
          <p:nvSpPr>
            <p:cNvPr id="4" name="Rounded Rectangle 3"/>
            <p:cNvSpPr/>
            <p:nvPr/>
          </p:nvSpPr>
          <p:spPr>
            <a:xfrm>
              <a:off x="956111" y="527250"/>
              <a:ext cx="2530040" cy="12586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050" dirty="0" smtClean="0"/>
                <a:t>__</a:t>
              </a:r>
              <a:r>
                <a:rPr lang="en-US" sz="1050" dirty="0" err="1" smtClean="0"/>
                <a:t>init</a:t>
              </a:r>
              <a:r>
                <a:rPr lang="en-US" sz="1050" dirty="0" smtClean="0"/>
                <a:t>__(self, ax, x, y)</a:t>
              </a:r>
            </a:p>
            <a:p>
              <a:pPr algn="ctr"/>
              <a:r>
                <a:rPr lang="en-US" sz="1050" dirty="0" err="1" smtClean="0"/>
                <a:t>add_line</a:t>
              </a:r>
              <a:r>
                <a:rPr lang="en-US" sz="1050" dirty="0" smtClean="0"/>
                <a:t>(self, x, y)</a:t>
              </a:r>
            </a:p>
            <a:p>
              <a:pPr algn="ctr"/>
              <a:r>
                <a:rPr lang="en-US" sz="1050" dirty="0" err="1" smtClean="0"/>
                <a:t>customize_ax</a:t>
              </a:r>
              <a:r>
                <a:rPr lang="en-US" sz="1050" dirty="0" smtClean="0"/>
                <a:t>(self, </a:t>
              </a:r>
              <a:r>
                <a:rPr lang="en-US" sz="1050" dirty="0" err="1" smtClean="0"/>
                <a:t>ax_parms</a:t>
              </a:r>
              <a:r>
                <a:rPr lang="en-US" sz="1050" dirty="0" smtClean="0"/>
                <a:t>)</a:t>
              </a:r>
            </a:p>
            <a:p>
              <a:pPr algn="ctr"/>
              <a:r>
                <a:rPr lang="en-US" sz="1050" dirty="0" err="1" smtClean="0"/>
                <a:t>customize_line</a:t>
              </a:r>
              <a:r>
                <a:rPr lang="en-US" sz="1050" dirty="0" smtClean="0"/>
                <a:t>(self, index, </a:t>
              </a:r>
              <a:r>
                <a:rPr lang="en-US" sz="1050" dirty="0" err="1" smtClean="0"/>
                <a:t>line_parms</a:t>
              </a:r>
              <a:r>
                <a:rPr lang="en-US" sz="1050" dirty="0" smtClean="0"/>
                <a:t>)</a:t>
              </a:r>
              <a:endParaRPr lang="en-US" sz="105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956111" y="463750"/>
              <a:ext cx="2530040" cy="337938"/>
            </a:xfrm>
            <a:prstGeom prst="roundRect">
              <a:avLst>
                <a:gd name="adj" fmla="val 21446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curves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13564" y="4894620"/>
            <a:ext cx="2530040" cy="1741817"/>
            <a:chOff x="956111" y="463751"/>
            <a:chExt cx="2530040" cy="1156372"/>
          </a:xfrm>
        </p:grpSpPr>
        <p:sp>
          <p:nvSpPr>
            <p:cNvPr id="9" name="Rounded Rectangle 8"/>
            <p:cNvSpPr/>
            <p:nvPr/>
          </p:nvSpPr>
          <p:spPr>
            <a:xfrm>
              <a:off x="956111" y="527250"/>
              <a:ext cx="2530040" cy="10928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050" dirty="0" smtClean="0"/>
                <a:t>__</a:t>
              </a:r>
              <a:r>
                <a:rPr lang="en-US" sz="1050" dirty="0" err="1" smtClean="0"/>
                <a:t>init</a:t>
              </a:r>
              <a:r>
                <a:rPr lang="en-US" sz="1050" dirty="0" smtClean="0"/>
                <a:t>__(self, ax, x, y)</a:t>
              </a:r>
            </a:p>
            <a:p>
              <a:pPr algn="ctr"/>
              <a:r>
                <a:rPr lang="en-US" sz="1050" dirty="0" smtClean="0"/>
                <a:t>color(self, col)</a:t>
              </a:r>
            </a:p>
            <a:p>
              <a:pPr algn="ctr"/>
              <a:r>
                <a:rPr lang="en-US" sz="1050" dirty="0" smtClean="0"/>
                <a:t>label(self, lab)</a:t>
              </a:r>
            </a:p>
            <a:p>
              <a:pPr algn="ctr"/>
              <a:r>
                <a:rPr lang="en-US" sz="1050" dirty="0" err="1" smtClean="0"/>
                <a:t>linestyle</a:t>
              </a:r>
              <a:r>
                <a:rPr lang="en-US" sz="1050" dirty="0" smtClean="0"/>
                <a:t>(self, </a:t>
              </a:r>
              <a:r>
                <a:rPr lang="en-US" sz="1050" dirty="0" err="1" smtClean="0"/>
                <a:t>lstyle</a:t>
              </a:r>
              <a:r>
                <a:rPr lang="en-US" sz="1050" dirty="0" smtClean="0"/>
                <a:t>)</a:t>
              </a:r>
            </a:p>
            <a:p>
              <a:pPr algn="ctr"/>
              <a:r>
                <a:rPr lang="en-US" sz="1050" dirty="0" smtClean="0"/>
                <a:t>linewidth(self, </a:t>
              </a:r>
              <a:r>
                <a:rPr lang="en-US" sz="1050" dirty="0" err="1" smtClean="0"/>
                <a:t>lwidth</a:t>
              </a:r>
              <a:r>
                <a:rPr lang="en-US" sz="1050" dirty="0" smtClean="0"/>
                <a:t>)</a:t>
              </a:r>
            </a:p>
            <a:p>
              <a:pPr algn="ctr"/>
              <a:r>
                <a:rPr lang="en-US" sz="1050" dirty="0" smtClean="0"/>
                <a:t>marker(self, mark)</a:t>
              </a:r>
            </a:p>
            <a:p>
              <a:pPr algn="ctr"/>
              <a:r>
                <a:rPr lang="en-US" sz="1050" dirty="0" err="1" smtClean="0"/>
                <a:t>markersize</a:t>
              </a:r>
              <a:r>
                <a:rPr lang="en-US" sz="1050" dirty="0" smtClean="0"/>
                <a:t>(self, </a:t>
              </a:r>
              <a:r>
                <a:rPr lang="en-US" sz="1050" dirty="0" err="1" smtClean="0"/>
                <a:t>marksize</a:t>
              </a:r>
              <a:r>
                <a:rPr lang="en-US" sz="1050" dirty="0" smtClean="0"/>
                <a:t>)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56111" y="463751"/>
              <a:ext cx="2530040" cy="254215"/>
            </a:xfrm>
            <a:prstGeom prst="roundRect">
              <a:avLst>
                <a:gd name="adj" fmla="val 21446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line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978584" y="1206767"/>
            <a:ext cx="2815790" cy="1322188"/>
            <a:chOff x="956111" y="463750"/>
            <a:chExt cx="2530040" cy="1322188"/>
          </a:xfrm>
        </p:grpSpPr>
        <p:sp>
          <p:nvSpPr>
            <p:cNvPr id="15" name="Rounded Rectangle 14"/>
            <p:cNvSpPr/>
            <p:nvPr/>
          </p:nvSpPr>
          <p:spPr>
            <a:xfrm>
              <a:off x="956111" y="527250"/>
              <a:ext cx="2530040" cy="12586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050" dirty="0" smtClean="0"/>
                <a:t> __</a:t>
              </a:r>
              <a:r>
                <a:rPr lang="en-US" sz="1050" dirty="0" err="1" smtClean="0"/>
                <a:t>init</a:t>
              </a:r>
              <a:r>
                <a:rPr lang="en-US" sz="1050" dirty="0" smtClean="0"/>
                <a:t>__(self, ax, x, y, z, </a:t>
              </a:r>
              <a:r>
                <a:rPr lang="en-US" sz="1050" dirty="0" err="1" smtClean="0"/>
                <a:t>val_min</a:t>
              </a:r>
              <a:r>
                <a:rPr lang="en-US" sz="1050" dirty="0" smtClean="0"/>
                <a:t>, </a:t>
              </a:r>
              <a:r>
                <a:rPr lang="en-US" sz="1050" dirty="0" err="1" smtClean="0"/>
                <a:t>val_max</a:t>
              </a:r>
              <a:r>
                <a:rPr lang="en-US" sz="1050" dirty="0" smtClean="0"/>
                <a:t>)</a:t>
              </a:r>
            </a:p>
            <a:p>
              <a:pPr algn="ctr"/>
              <a:r>
                <a:rPr lang="en-US" sz="1050" dirty="0" smtClean="0"/>
                <a:t> </a:t>
              </a:r>
              <a:r>
                <a:rPr lang="en-US" sz="1050" dirty="0" err="1" smtClean="0"/>
                <a:t>add_colorbar</a:t>
              </a:r>
              <a:r>
                <a:rPr lang="en-US" sz="1050" dirty="0" smtClean="0"/>
                <a:t>(self, fig)</a:t>
              </a:r>
            </a:p>
            <a:p>
              <a:pPr algn="ctr"/>
              <a:r>
                <a:rPr lang="en-US" sz="1050" dirty="0" smtClean="0"/>
                <a:t>  </a:t>
              </a:r>
              <a:r>
                <a:rPr lang="en-US" sz="1050" dirty="0" err="1" smtClean="0"/>
                <a:t>set_colormap</a:t>
              </a:r>
              <a:r>
                <a:rPr lang="en-US" sz="1050" dirty="0" smtClean="0"/>
                <a:t>(self, </a:t>
              </a:r>
              <a:r>
                <a:rPr lang="en-US" sz="1050" dirty="0" err="1" smtClean="0"/>
                <a:t>cmap</a:t>
              </a:r>
              <a:r>
                <a:rPr lang="en-US" sz="1050" dirty="0" smtClean="0"/>
                <a:t>)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956111" y="463750"/>
              <a:ext cx="2530040" cy="337938"/>
            </a:xfrm>
            <a:prstGeom prst="roundRect">
              <a:avLst>
                <a:gd name="adj" fmla="val 21446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patch</a:t>
              </a:r>
              <a:endParaRPr lang="en-US" dirty="0"/>
            </a:p>
          </p:txBody>
        </p:sp>
      </p:grp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6342"/>
          </a:xfrm>
        </p:spPr>
        <p:txBody>
          <a:bodyPr/>
          <a:lstStyle/>
          <a:p>
            <a:r>
              <a:rPr lang="en-US" dirty="0" smtClean="0"/>
              <a:t>Module:  </a:t>
            </a:r>
            <a:r>
              <a:rPr lang="en-US" dirty="0" err="1" smtClean="0"/>
              <a:t>Grapher</a:t>
            </a:r>
            <a:r>
              <a:rPr lang="en-US" dirty="0" smtClean="0"/>
              <a:t> – Objects and Calls</a:t>
            </a:r>
            <a:endParaRPr lang="en-US" dirty="0"/>
          </a:p>
        </p:txBody>
      </p:sp>
      <p:cxnSp>
        <p:nvCxnSpPr>
          <p:cNvPr id="22" name="Elbow Connector 21"/>
          <p:cNvCxnSpPr>
            <a:stCxn id="4" idx="2"/>
            <a:endCxn id="10" idx="0"/>
          </p:cNvCxnSpPr>
          <p:nvPr/>
        </p:nvCxnSpPr>
        <p:spPr>
          <a:xfrm rot="16200000" flipH="1">
            <a:off x="1050560" y="2966595"/>
            <a:ext cx="2391627" cy="14644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2" idx="2"/>
            <a:endCxn id="10" idx="0"/>
          </p:cNvCxnSpPr>
          <p:nvPr/>
        </p:nvCxnSpPr>
        <p:spPr>
          <a:xfrm flipH="1">
            <a:off x="2978584" y="2558290"/>
            <a:ext cx="1354979" cy="2336330"/>
          </a:xfrm>
          <a:prstGeom prst="bentConnector4">
            <a:avLst>
              <a:gd name="adj1" fmla="val -16871"/>
              <a:gd name="adj2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9008267" y="3787166"/>
            <a:ext cx="1690927" cy="350312"/>
          </a:xfrm>
          <a:prstGeom prst="roundRect">
            <a:avLst>
              <a:gd name="adj" fmla="val 2144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add_info_box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6352936" y="1789093"/>
            <a:ext cx="1690927" cy="441377"/>
          </a:xfrm>
          <a:prstGeom prst="roundRect">
            <a:avLst>
              <a:gd name="adj" fmla="val 2144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cbar_position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6352936" y="3345789"/>
            <a:ext cx="1824277" cy="441377"/>
          </a:xfrm>
          <a:prstGeom prst="roundRect">
            <a:avLst>
              <a:gd name="adj" fmla="val 2144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customize_axis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6352936" y="4438637"/>
            <a:ext cx="1890952" cy="333635"/>
          </a:xfrm>
          <a:prstGeom prst="roundRect">
            <a:avLst>
              <a:gd name="adj" fmla="val 2144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customize_line</a:t>
            </a:r>
            <a:endParaRPr lang="en-US" dirty="0"/>
          </a:p>
        </p:txBody>
      </p:sp>
      <p:sp>
        <p:nvSpPr>
          <p:cNvPr id="59" name="Rounded Rectangle 58"/>
          <p:cNvSpPr/>
          <p:nvPr/>
        </p:nvSpPr>
        <p:spPr>
          <a:xfrm>
            <a:off x="9008267" y="2081811"/>
            <a:ext cx="1333343" cy="333635"/>
          </a:xfrm>
          <a:prstGeom prst="roundRect">
            <a:avLst>
              <a:gd name="adj" fmla="val 2144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quiet_axis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8677274" y="1493593"/>
            <a:ext cx="1995331" cy="333636"/>
          </a:xfrm>
          <a:prstGeom prst="roundRect">
            <a:avLst>
              <a:gd name="adj" fmla="val 2144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info_box_position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8805862" y="2777770"/>
            <a:ext cx="2395381" cy="333635"/>
          </a:xfrm>
          <a:prstGeom prst="roundRect">
            <a:avLst>
              <a:gd name="adj" fmla="val 2144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decorate_xmajorticks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261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98544" y="1236092"/>
            <a:ext cx="3725632" cy="2056919"/>
            <a:chOff x="956111" y="463750"/>
            <a:chExt cx="2530040" cy="1594344"/>
          </a:xfrm>
        </p:grpSpPr>
        <p:sp>
          <p:nvSpPr>
            <p:cNvPr id="4" name="Rounded Rectangle 3"/>
            <p:cNvSpPr/>
            <p:nvPr/>
          </p:nvSpPr>
          <p:spPr>
            <a:xfrm>
              <a:off x="956111" y="527249"/>
              <a:ext cx="2530040" cy="153084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050" dirty="0" err="1" smtClean="0"/>
                <a:t>obs</a:t>
              </a:r>
              <a:r>
                <a:rPr lang="en-US" sz="1050" dirty="0" smtClean="0"/>
                <a:t>:               'mms1', 'mms2', 'mms3', 'mms4'</a:t>
              </a:r>
            </a:p>
            <a:p>
              <a:r>
                <a:rPr lang="en-US" sz="1050" dirty="0" smtClean="0"/>
                <a:t>instrument:  '</a:t>
              </a:r>
              <a:r>
                <a:rPr lang="en-US" sz="1050" dirty="0" err="1" smtClean="0"/>
                <a:t>fgm</a:t>
              </a:r>
              <a:r>
                <a:rPr lang="en-US" sz="1050" dirty="0" smtClean="0"/>
                <a:t>', '</a:t>
              </a:r>
              <a:r>
                <a:rPr lang="en-US" sz="1050" dirty="0" err="1" smtClean="0"/>
                <a:t>fpi</a:t>
              </a:r>
              <a:r>
                <a:rPr lang="en-US" sz="1050" dirty="0" smtClean="0"/>
                <a:t>',  etc.</a:t>
              </a:r>
            </a:p>
            <a:p>
              <a:r>
                <a:rPr lang="en-US" sz="1050" dirty="0" smtClean="0"/>
                <a:t>mode:           '</a:t>
              </a:r>
              <a:r>
                <a:rPr lang="en-US" sz="1050" dirty="0" err="1" smtClean="0"/>
                <a:t>brst</a:t>
              </a:r>
              <a:r>
                <a:rPr lang="en-US" sz="1050" dirty="0" smtClean="0"/>
                <a:t>','fast', or '</a:t>
              </a:r>
              <a:r>
                <a:rPr lang="en-US" sz="1050" dirty="0" err="1" smtClean="0"/>
                <a:t>srvy</a:t>
              </a:r>
              <a:r>
                <a:rPr lang="en-US" sz="1050" dirty="0" smtClean="0"/>
                <a:t>'</a:t>
              </a:r>
            </a:p>
            <a:p>
              <a:r>
                <a:rPr lang="en-US" sz="1050" dirty="0" smtClean="0"/>
                <a:t>level:             'l1a', 'l1b','l1c','l2'</a:t>
              </a:r>
            </a:p>
            <a:p>
              <a:r>
                <a:rPr lang="en-US" sz="1050" dirty="0" smtClean="0"/>
                <a:t>descriptor:  'des-</a:t>
              </a:r>
              <a:r>
                <a:rPr lang="en-US" sz="1050" dirty="0" err="1" smtClean="0"/>
                <a:t>cnts</a:t>
              </a:r>
              <a:r>
                <a:rPr lang="en-US" sz="1050" dirty="0" smtClean="0"/>
                <a:t>',  'dis-</a:t>
              </a:r>
              <a:r>
                <a:rPr lang="en-US" sz="1050" dirty="0" err="1" smtClean="0"/>
                <a:t>cnts</a:t>
              </a:r>
              <a:r>
                <a:rPr lang="en-US" sz="1050" dirty="0" smtClean="0"/>
                <a:t>', 'des-moms', 'dis-moms', </a:t>
              </a:r>
            </a:p>
            <a:p>
              <a:r>
                <a:rPr lang="en-US" sz="1050" dirty="0" smtClean="0"/>
                <a:t>                       'des-debug', 'dis-debug‘</a:t>
              </a:r>
            </a:p>
            <a:p>
              <a:r>
                <a:rPr lang="en-US" sz="1050" dirty="0" err="1" smtClean="0"/>
                <a:t>timestring</a:t>
              </a:r>
              <a:r>
                <a:rPr lang="en-US" sz="1050" dirty="0" smtClean="0"/>
                <a:t>:  </a:t>
              </a:r>
              <a:r>
                <a:rPr lang="en-US" sz="1050" dirty="0"/>
                <a:t> </a:t>
              </a:r>
              <a:r>
                <a:rPr lang="en-US" sz="1050" dirty="0" smtClean="0"/>
                <a:t>14 or 8 for '</a:t>
              </a:r>
              <a:r>
                <a:rPr lang="en-US" sz="1050" dirty="0" err="1" smtClean="0"/>
                <a:t>yyyymmddHHMMSS</a:t>
              </a:r>
              <a:r>
                <a:rPr lang="en-US" sz="1050" dirty="0" smtClean="0"/>
                <a:t>' or  '</a:t>
              </a:r>
              <a:r>
                <a:rPr lang="en-US" sz="1050" dirty="0" err="1" smtClean="0"/>
                <a:t>yyyymmdd</a:t>
              </a:r>
              <a:r>
                <a:rPr lang="en-US" sz="1050" dirty="0" smtClean="0"/>
                <a:t>‘</a:t>
              </a:r>
            </a:p>
            <a:p>
              <a:endParaRPr lang="en-US" sz="1050" dirty="0"/>
            </a:p>
            <a:p>
              <a:r>
                <a:rPr lang="en-US" sz="1050" i="1" dirty="0" err="1" smtClean="0">
                  <a:solidFill>
                    <a:schemeClr val="tx1"/>
                  </a:solidFill>
                </a:rPr>
                <a:t>regex_pattern</a:t>
              </a:r>
              <a:r>
                <a:rPr lang="en-US" sz="1050" i="1" dirty="0" smtClean="0">
                  <a:solidFill>
                    <a:schemeClr val="tx1"/>
                  </a:solidFill>
                </a:rPr>
                <a:t>:  compile regex pattern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956111" y="463750"/>
              <a:ext cx="2530040" cy="337938"/>
            </a:xfrm>
            <a:prstGeom prst="roundRect">
              <a:avLst>
                <a:gd name="adj" fmla="val 21446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dirty="0" err="1">
                  <a:solidFill>
                    <a:schemeClr val="bg1"/>
                  </a:solidFill>
                  <a:cs typeface="Courier New" panose="02070309020205020404" pitchFamily="49" charset="0"/>
                </a:rPr>
                <a:t>construct_file_selector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605737" y="1236092"/>
            <a:ext cx="2836956" cy="959331"/>
            <a:chOff x="956111" y="463751"/>
            <a:chExt cx="2530040" cy="1156372"/>
          </a:xfrm>
        </p:grpSpPr>
        <p:sp>
          <p:nvSpPr>
            <p:cNvPr id="9" name="Rounded Rectangle 8"/>
            <p:cNvSpPr/>
            <p:nvPr/>
          </p:nvSpPr>
          <p:spPr>
            <a:xfrm>
              <a:off x="956111" y="527250"/>
              <a:ext cx="2530040" cy="109287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050" dirty="0" err="1" smtClean="0"/>
                <a:t>master_list</a:t>
              </a:r>
              <a:r>
                <a:rPr lang="en-US" sz="1050" dirty="0" smtClean="0"/>
                <a:t>:   list of files found by scrape files</a:t>
              </a:r>
            </a:p>
            <a:p>
              <a:pPr algn="ctr"/>
              <a:endParaRPr lang="en-US" sz="1050" dirty="0"/>
            </a:p>
            <a:p>
              <a:pPr algn="ctr"/>
              <a:r>
                <a:rPr lang="en-US" sz="1050" b="1" i="1" dirty="0" err="1" smtClean="0">
                  <a:solidFill>
                    <a:schemeClr val="tx1"/>
                  </a:solidFill>
                </a:rPr>
                <a:t>file_dict</a:t>
              </a:r>
              <a:r>
                <a:rPr lang="en-US" sz="1050" b="1" i="1" dirty="0" smtClean="0">
                  <a:solidFill>
                    <a:schemeClr val="tx1"/>
                  </a:solidFill>
                </a:rPr>
                <a:t>:   dictionary as described in the help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56111" y="463751"/>
              <a:ext cx="2530040" cy="380741"/>
            </a:xfrm>
            <a:prstGeom prst="roundRect">
              <a:avLst>
                <a:gd name="adj" fmla="val 21446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construct_file_dict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454395" y="4794636"/>
            <a:ext cx="3141758" cy="1084292"/>
            <a:chOff x="956111" y="463750"/>
            <a:chExt cx="2530040" cy="909053"/>
          </a:xfrm>
        </p:grpSpPr>
        <p:sp>
          <p:nvSpPr>
            <p:cNvPr id="12" name="Rounded Rectangle 11"/>
            <p:cNvSpPr/>
            <p:nvPr/>
          </p:nvSpPr>
          <p:spPr>
            <a:xfrm>
              <a:off x="956111" y="527250"/>
              <a:ext cx="2530040" cy="84555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050" dirty="0" smtClean="0"/>
                <a:t>timestamp:  SOC standard (14 or 8 digit) timestamp</a:t>
              </a:r>
            </a:p>
            <a:p>
              <a:endParaRPr lang="en-US" sz="1050" dirty="0"/>
            </a:p>
            <a:p>
              <a:r>
                <a:rPr lang="en-US" sz="1050" b="1" i="1" dirty="0" err="1" smtClean="0">
                  <a:solidFill>
                    <a:schemeClr val="tx1"/>
                  </a:solidFill>
                </a:rPr>
                <a:t>formatted_timestamp</a:t>
              </a:r>
              <a:r>
                <a:rPr lang="en-US" sz="1050" b="1" i="1" dirty="0" smtClean="0">
                  <a:solidFill>
                    <a:schemeClr val="tx1"/>
                  </a:solidFill>
                </a:rPr>
                <a:t>:  human readable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56111" y="463750"/>
              <a:ext cx="2530040" cy="344736"/>
            </a:xfrm>
            <a:prstGeom prst="roundRect">
              <a:avLst>
                <a:gd name="adj" fmla="val 21446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format_timestamp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263832" y="1238885"/>
            <a:ext cx="3991163" cy="1288852"/>
            <a:chOff x="956111" y="463750"/>
            <a:chExt cx="2530040" cy="1361033"/>
          </a:xfrm>
        </p:grpSpPr>
        <p:sp>
          <p:nvSpPr>
            <p:cNvPr id="15" name="Rounded Rectangle 14"/>
            <p:cNvSpPr/>
            <p:nvPr/>
          </p:nvSpPr>
          <p:spPr>
            <a:xfrm>
              <a:off x="956111" y="527249"/>
              <a:ext cx="2530040" cy="1297534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050" dirty="0" err="1" smtClean="0"/>
                <a:t>regex_pattern</a:t>
              </a:r>
              <a:r>
                <a:rPr lang="en-US" sz="1050" dirty="0" smtClean="0"/>
                <a:t>:   compiled pattern from '</a:t>
              </a:r>
              <a:r>
                <a:rPr lang="en-US" sz="1050" dirty="0" err="1" smtClean="0"/>
                <a:t>construct_file_selector</a:t>
              </a:r>
              <a:r>
                <a:rPr lang="en-US" sz="1050" dirty="0" smtClean="0"/>
                <a:t>'</a:t>
              </a:r>
            </a:p>
            <a:p>
              <a:r>
                <a:rPr lang="en-US" sz="1050" dirty="0" smtClean="0"/>
                <a:t> </a:t>
              </a:r>
              <a:r>
                <a:rPr lang="en-US" sz="1050" dirty="0" err="1" smtClean="0"/>
                <a:t>targ_dir</a:t>
              </a:r>
              <a:r>
                <a:rPr lang="en-US" sz="1050" dirty="0" smtClean="0"/>
                <a:t>:             root directory where the </a:t>
              </a:r>
              <a:r>
                <a:rPr lang="en-US" sz="1050" dirty="0" err="1" smtClean="0"/>
                <a:t>os.walk</a:t>
              </a:r>
              <a:r>
                <a:rPr lang="en-US" sz="1050" dirty="0" smtClean="0"/>
                <a:t> starts</a:t>
              </a:r>
            </a:p>
            <a:p>
              <a:endParaRPr lang="en-US" sz="1050" dirty="0" smtClean="0"/>
            </a:p>
            <a:p>
              <a:r>
                <a:rPr lang="en-US" sz="1050" b="1" i="1" dirty="0" err="1" smtClean="0">
                  <a:solidFill>
                    <a:schemeClr val="tx1"/>
                  </a:solidFill>
                </a:rPr>
                <a:t>filtered_files</a:t>
              </a:r>
              <a:r>
                <a:rPr lang="en-US" sz="1050" b="1" i="1" dirty="0" smtClean="0">
                  <a:solidFill>
                    <a:schemeClr val="tx1"/>
                  </a:solidFill>
                </a:rPr>
                <a:t>:  list of all files that match the pattern (includes path)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956111" y="463750"/>
              <a:ext cx="2530040" cy="337938"/>
            </a:xfrm>
            <a:prstGeom prst="roundRect">
              <a:avLst>
                <a:gd name="adj" fmla="val 21446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scrape_files</a:t>
              </a:r>
              <a:endParaRPr lang="en-US" dirty="0"/>
            </a:p>
          </p:txBody>
        </p:sp>
      </p:grp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6342"/>
          </a:xfrm>
        </p:spPr>
        <p:txBody>
          <a:bodyPr/>
          <a:lstStyle/>
          <a:p>
            <a:r>
              <a:rPr lang="en-US" dirty="0" smtClean="0"/>
              <a:t>Module:  </a:t>
            </a:r>
            <a:r>
              <a:rPr lang="en-US" dirty="0" smtClean="0"/>
              <a:t>Scraper (all functions)</a:t>
            </a:r>
            <a:endParaRPr lang="en-US" dirty="0"/>
          </a:p>
        </p:txBody>
      </p:sp>
      <p:cxnSp>
        <p:nvCxnSpPr>
          <p:cNvPr id="22" name="Elbow Connector 21"/>
          <p:cNvCxnSpPr>
            <a:stCxn id="9" idx="2"/>
            <a:endCxn id="31" idx="0"/>
          </p:cNvCxnSpPr>
          <p:nvPr/>
        </p:nvCxnSpPr>
        <p:spPr>
          <a:xfrm rot="5400000">
            <a:off x="9610927" y="2608183"/>
            <a:ext cx="826048" cy="5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7991374" y="3021471"/>
            <a:ext cx="4064624" cy="1258538"/>
            <a:chOff x="956111" y="463750"/>
            <a:chExt cx="2530040" cy="1156373"/>
          </a:xfrm>
        </p:grpSpPr>
        <p:sp>
          <p:nvSpPr>
            <p:cNvPr id="30" name="Rounded Rectangle 29"/>
            <p:cNvSpPr/>
            <p:nvPr/>
          </p:nvSpPr>
          <p:spPr>
            <a:xfrm>
              <a:off x="956111" y="527250"/>
              <a:ext cx="2530040" cy="109287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050" dirty="0" smtClean="0"/>
                <a:t>filename:  standard SOC formatted filename</a:t>
              </a:r>
            </a:p>
            <a:p>
              <a:endParaRPr lang="en-US" sz="1050" dirty="0"/>
            </a:p>
            <a:p>
              <a:r>
                <a:rPr lang="en-US" sz="1050" b="1" i="1" dirty="0" smtClean="0">
                  <a:solidFill>
                    <a:schemeClr val="tx1"/>
                  </a:solidFill>
                </a:rPr>
                <a:t>tuple:  (</a:t>
              </a:r>
              <a:r>
                <a:rPr lang="en-US" sz="1050" b="1" i="1" dirty="0" err="1" smtClean="0">
                  <a:solidFill>
                    <a:schemeClr val="tx1"/>
                  </a:solidFill>
                </a:rPr>
                <a:t>obs</a:t>
              </a:r>
              <a:r>
                <a:rPr lang="en-US" sz="1050" b="1" i="1" dirty="0" smtClean="0">
                  <a:solidFill>
                    <a:schemeClr val="tx1"/>
                  </a:solidFill>
                </a:rPr>
                <a:t>, </a:t>
              </a:r>
              <a:r>
                <a:rPr lang="en-US" sz="1050" b="1" i="1" dirty="0" err="1" smtClean="0">
                  <a:solidFill>
                    <a:schemeClr val="tx1"/>
                  </a:solidFill>
                </a:rPr>
                <a:t>instr</a:t>
              </a:r>
              <a:r>
                <a:rPr lang="en-US" sz="1050" b="1" i="1" dirty="0" smtClean="0">
                  <a:solidFill>
                    <a:schemeClr val="tx1"/>
                  </a:solidFill>
                </a:rPr>
                <a:t>, mode, level, descriptor, </a:t>
              </a:r>
              <a:r>
                <a:rPr lang="en-US" sz="1050" b="1" i="1" dirty="0" err="1" smtClean="0">
                  <a:solidFill>
                    <a:schemeClr val="tx1"/>
                  </a:solidFill>
                </a:rPr>
                <a:t>formatted_timestamp</a:t>
              </a:r>
              <a:r>
                <a:rPr lang="en-US" sz="1050" b="1" i="1" dirty="0" smtClean="0">
                  <a:solidFill>
                    <a:schemeClr val="tx1"/>
                  </a:solidFill>
                </a:rPr>
                <a:t>),  </a:t>
              </a:r>
            </a:p>
            <a:p>
              <a:r>
                <a:rPr lang="en-US" sz="1050" b="1" i="1" dirty="0" smtClean="0">
                  <a:solidFill>
                    <a:schemeClr val="tx1"/>
                  </a:solidFill>
                </a:rPr>
                <a:t>string: </a:t>
              </a:r>
              <a:r>
                <a:rPr lang="en-US" sz="1050" b="1" i="1" dirty="0" err="1" smtClean="0">
                  <a:solidFill>
                    <a:schemeClr val="tx1"/>
                  </a:solidFill>
                </a:rPr>
                <a:t>ver</a:t>
              </a:r>
              <a:endParaRPr lang="en-US" sz="1050" b="1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956111" y="463750"/>
              <a:ext cx="2530040" cy="397096"/>
            </a:xfrm>
            <a:prstGeom prst="roundRect">
              <a:avLst>
                <a:gd name="adj" fmla="val 21446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get_info</a:t>
              </a:r>
              <a:endParaRPr lang="en-US" dirty="0"/>
            </a:p>
          </p:txBody>
        </p:sp>
      </p:grpSp>
      <p:cxnSp>
        <p:nvCxnSpPr>
          <p:cNvPr id="34" name="Elbow Connector 33"/>
          <p:cNvCxnSpPr>
            <a:stCxn id="30" idx="2"/>
            <a:endCxn id="13" idx="0"/>
          </p:cNvCxnSpPr>
          <p:nvPr/>
        </p:nvCxnSpPr>
        <p:spPr>
          <a:xfrm rot="16200000" flipH="1">
            <a:off x="9767167" y="4536528"/>
            <a:ext cx="514627" cy="15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513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28351</TotalTime>
  <Words>474</Words>
  <Application>Microsoft Office PowerPoint</Application>
  <PresentationFormat>Widescreen</PresentationFormat>
  <Paragraphs>99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Module:  Grapher – Helper Functions</vt:lpstr>
      <vt:lpstr>Module:  Grapher – Objects and Calls</vt:lpstr>
      <vt:lpstr>Module:  Scraper (all functions)</vt:lpstr>
    </vt:vector>
  </TitlesOfParts>
  <Company>HPES ACES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Module:Grapher</dc:title>
  <dc:creator>Schiff, Conrad (GSFC-5950)</dc:creator>
  <cp:lastModifiedBy>Schiff, Conrad (GSFC-5950)</cp:lastModifiedBy>
  <cp:revision>33</cp:revision>
  <dcterms:created xsi:type="dcterms:W3CDTF">2018-02-13T18:29:54Z</dcterms:created>
  <dcterms:modified xsi:type="dcterms:W3CDTF">2018-03-05T17:20:19Z</dcterms:modified>
</cp:coreProperties>
</file>