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8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CDE2-1788-4E6D-A4F8-5F142C8D2636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E967-6C37-4616-A93F-FCC546C3F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638800" y="76200"/>
            <a:ext cx="1453640" cy="10668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unpack_FS_dist_CDF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</a:t>
            </a:r>
            <a:r>
              <a:rPr lang="en-US" sz="900" b="1" i="1" dirty="0" err="1" smtClean="0">
                <a:solidFill>
                  <a:schemeClr val="tx1"/>
                </a:solidFill>
              </a:rPr>
              <a:t>df_fh</a:t>
            </a:r>
            <a:r>
              <a:rPr lang="en-US" sz="900" b="1" i="1" dirty="0" smtClean="0">
                <a:solidFill>
                  <a:schemeClr val="tx1"/>
                </a:solidFill>
              </a:rPr>
              <a:t>            </a:t>
            </a:r>
            <a:r>
              <a:rPr lang="en-US" sz="900" b="1" i="1" dirty="0" err="1" smtClean="0">
                <a:solidFill>
                  <a:schemeClr val="tx1"/>
                </a:solidFill>
              </a:rPr>
              <a:t>FS_dist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MMS              </a:t>
            </a:r>
            <a:r>
              <a:rPr lang="en-US" sz="900" b="1" i="1" dirty="0" err="1" smtClean="0">
                <a:solidFill>
                  <a:schemeClr val="tx1"/>
                </a:solidFill>
              </a:rPr>
              <a:t>FS_params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Species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corrections_on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correction_override</a:t>
            </a:r>
            <a:endParaRPr lang="en-US" sz="900" b="1" i="1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8001000" y="38100"/>
            <a:ext cx="1066800" cy="990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FS_dist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Dist – k, 32, 16,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Err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Epoch –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Flag – k, 32, 16, 32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81000" y="1524000"/>
            <a:ext cx="533400" cy="4572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FS CDF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81000" y="2133600"/>
            <a:ext cx="533400" cy="4572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L1a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Debug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8001000" y="1073150"/>
            <a:ext cx="1066800" cy="762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FS_params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Erg - 32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Phi - 32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Theta - 16</a:t>
            </a:r>
          </a:p>
        </p:txBody>
      </p:sp>
      <p:sp>
        <p:nvSpPr>
          <p:cNvPr id="10" name="Can 9"/>
          <p:cNvSpPr/>
          <p:nvPr/>
        </p:nvSpPr>
        <p:spPr>
          <a:xfrm>
            <a:off x="6324600" y="2617176"/>
            <a:ext cx="1066800" cy="888024"/>
          </a:xfrm>
          <a:prstGeom prst="can">
            <a:avLst>
              <a:gd name="adj" fmla="val 179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smtClean="0">
                <a:solidFill>
                  <a:schemeClr val="tx1"/>
                </a:solidFill>
              </a:rPr>
              <a:t>B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Bx</a:t>
            </a:r>
            <a:r>
              <a:rPr lang="en-US" sz="900" dirty="0" smtClean="0">
                <a:solidFill>
                  <a:schemeClr val="tx1"/>
                </a:solidFill>
              </a:rPr>
              <a:t> -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By -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err="1" smtClean="0">
                <a:solidFill>
                  <a:schemeClr val="tx1"/>
                </a:solidFill>
              </a:rPr>
              <a:t>Bz</a:t>
            </a:r>
            <a:r>
              <a:rPr lang="en-US" sz="900" dirty="0" smtClean="0">
                <a:solidFill>
                  <a:schemeClr val="tx1"/>
                </a:solidFill>
              </a:rPr>
              <a:t> – k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B - k</a:t>
            </a:r>
          </a:p>
        </p:txBody>
      </p:sp>
      <p:sp>
        <p:nvSpPr>
          <p:cNvPr id="11" name="Cube 10"/>
          <p:cNvSpPr/>
          <p:nvPr/>
        </p:nvSpPr>
        <p:spPr>
          <a:xfrm>
            <a:off x="4120640" y="2590800"/>
            <a:ext cx="1371600" cy="914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>
                <a:solidFill>
                  <a:schemeClr val="tx1"/>
                </a:solidFill>
              </a:rPr>
              <a:t>f</a:t>
            </a:r>
            <a:r>
              <a:rPr lang="en-US" sz="900" u="sng" dirty="0" err="1" smtClean="0">
                <a:solidFill>
                  <a:schemeClr val="tx1"/>
                </a:solidFill>
              </a:rPr>
              <a:t>etch_magnetic_field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cdf_fh</a:t>
            </a:r>
            <a:r>
              <a:rPr lang="en-US" sz="900" b="1" i="1" dirty="0" smtClean="0">
                <a:solidFill>
                  <a:schemeClr val="tx1"/>
                </a:solidFill>
              </a:rPr>
              <a:t> </a:t>
            </a:r>
            <a:r>
              <a:rPr lang="en-US" sz="900" b="1" i="1" dirty="0" smtClean="0">
                <a:solidFill>
                  <a:schemeClr val="tx1"/>
                </a:solidFill>
              </a:rPr>
              <a:t>         </a:t>
            </a:r>
            <a:r>
              <a:rPr lang="en-US" sz="900" b="1" i="1" dirty="0" err="1" smtClean="0">
                <a:solidFill>
                  <a:schemeClr val="tx1"/>
                </a:solidFill>
              </a:rPr>
              <a:t>B_field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MMS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Species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source = “DEBUG”</a:t>
            </a:r>
            <a:endParaRPr lang="en-US" sz="900" b="1" i="1" dirty="0" smtClean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1371600" y="2133600"/>
            <a:ext cx="15240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load_e_data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cdf_fh</a:t>
            </a:r>
            <a:r>
              <a:rPr lang="en-US" sz="900" b="1" i="1" dirty="0" smtClean="0">
                <a:solidFill>
                  <a:schemeClr val="tx1"/>
                </a:solidFill>
              </a:rPr>
              <a:t>         </a:t>
            </a:r>
            <a:r>
              <a:rPr lang="en-US" sz="900" b="1" i="1" dirty="0" err="1" smtClean="0">
                <a:solidFill>
                  <a:schemeClr val="tx1"/>
                </a:solidFill>
              </a:rPr>
              <a:t>core_data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MMS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species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v</a:t>
            </a:r>
            <a:r>
              <a:rPr lang="en-US" sz="900" b="1" i="1" dirty="0" err="1" smtClean="0">
                <a:solidFill>
                  <a:schemeClr val="tx1"/>
                </a:solidFill>
              </a:rPr>
              <a:t>er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</a:t>
            </a:r>
            <a:r>
              <a:rPr lang="en-US" sz="900" b="1" i="1" dirty="0" err="1" smtClean="0">
                <a:solidFill>
                  <a:schemeClr val="tx1"/>
                </a:solidFill>
              </a:rPr>
              <a:t>orrections_on</a:t>
            </a:r>
            <a:endParaRPr lang="en-US" sz="900" b="1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correction_override</a:t>
            </a:r>
            <a:r>
              <a:rPr lang="en-US" sz="900" b="1" i="1" dirty="0" smtClean="0">
                <a:solidFill>
                  <a:schemeClr val="tx1"/>
                </a:solidFill>
              </a:rPr>
              <a:t> = 0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source = “DEBUG”</a:t>
            </a:r>
            <a:endParaRPr lang="en-US" sz="900" b="1" i="1" dirty="0" smtClean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1515589" y="4114800"/>
            <a:ext cx="1116624" cy="1524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b="1" i="1" u="sng" dirty="0" err="1" smtClean="0">
                <a:solidFill>
                  <a:schemeClr val="tx1"/>
                </a:solidFill>
              </a:rPr>
              <a:t>core_data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edist</a:t>
            </a:r>
            <a:r>
              <a:rPr lang="en-US" sz="900" dirty="0" smtClean="0">
                <a:solidFill>
                  <a:schemeClr val="tx1"/>
                </a:solidFill>
              </a:rPr>
              <a:t> –     </a:t>
            </a:r>
            <a:r>
              <a:rPr lang="en-US" sz="900" dirty="0" err="1" smtClean="0">
                <a:solidFill>
                  <a:schemeClr val="tx1"/>
                </a:solidFill>
              </a:rPr>
              <a:t>FS_dist</a:t>
            </a:r>
            <a:r>
              <a:rPr lang="en-US" sz="9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>
                <a:solidFill>
                  <a:schemeClr val="tx1"/>
                </a:solidFill>
              </a:rPr>
              <a:t>p</a:t>
            </a:r>
            <a:r>
              <a:rPr lang="en-US" sz="900" b="1" i="1" dirty="0" err="1" smtClean="0">
                <a:solidFill>
                  <a:schemeClr val="tx1"/>
                </a:solidFill>
              </a:rPr>
              <a:t>arms</a:t>
            </a:r>
            <a:r>
              <a:rPr lang="en-US" sz="900" dirty="0" smtClean="0">
                <a:solidFill>
                  <a:schemeClr val="tx1"/>
                </a:solidFill>
              </a:rPr>
              <a:t> –  </a:t>
            </a:r>
            <a:r>
              <a:rPr lang="en-US" sz="900" dirty="0" err="1" smtClean="0">
                <a:solidFill>
                  <a:schemeClr val="tx1"/>
                </a:solidFill>
              </a:rPr>
              <a:t>FS_parms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>
                <a:solidFill>
                  <a:schemeClr val="tx1"/>
                </a:solidFill>
              </a:rPr>
              <a:t>b</a:t>
            </a:r>
            <a:r>
              <a:rPr lang="en-US" sz="900" b="1" i="1" dirty="0" err="1" smtClean="0">
                <a:solidFill>
                  <a:schemeClr val="tx1"/>
                </a:solidFill>
              </a:rPr>
              <a:t>field</a:t>
            </a:r>
            <a:r>
              <a:rPr lang="en-US" sz="900" b="1" i="1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–   B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v_dirs</a:t>
            </a:r>
            <a:r>
              <a:rPr lang="en-US" sz="900" dirty="0" smtClean="0">
                <a:solidFill>
                  <a:schemeClr val="tx1"/>
                </a:solidFill>
              </a:rPr>
              <a:t> –  v(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smtClean="0">
                <a:solidFill>
                  <a:schemeClr val="tx1"/>
                </a:solidFill>
              </a:rPr>
              <a:t>counts</a:t>
            </a:r>
            <a:r>
              <a:rPr lang="en-US" sz="900" dirty="0" smtClean="0">
                <a:solidFill>
                  <a:schemeClr val="tx1"/>
                </a:solidFill>
              </a:rPr>
              <a:t> – counts</a:t>
            </a: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jN</a:t>
            </a:r>
            <a:r>
              <a:rPr lang="en-US" sz="900" dirty="0" smtClean="0">
                <a:solidFill>
                  <a:schemeClr val="tx1"/>
                </a:solidFill>
              </a:rPr>
              <a:t> –         </a:t>
            </a:r>
            <a:r>
              <a:rPr lang="en-US" sz="900" dirty="0" err="1" smtClean="0">
                <a:solidFill>
                  <a:schemeClr val="tx1"/>
                </a:solidFill>
              </a:rPr>
              <a:t>jN</a:t>
            </a:r>
            <a:endParaRPr lang="en-US" sz="9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6324600" y="5372100"/>
            <a:ext cx="1066800" cy="381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counts -  k,32,16,32</a:t>
            </a:r>
          </a:p>
        </p:txBody>
      </p:sp>
      <p:sp>
        <p:nvSpPr>
          <p:cNvPr id="15" name="Can 14"/>
          <p:cNvSpPr/>
          <p:nvPr/>
        </p:nvSpPr>
        <p:spPr>
          <a:xfrm>
            <a:off x="6324600" y="4610100"/>
            <a:ext cx="1066800" cy="3810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v(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-  32,16,[3] </a:t>
            </a:r>
          </a:p>
        </p:txBody>
      </p:sp>
      <p:sp>
        <p:nvSpPr>
          <p:cNvPr id="17" name="Can 16"/>
          <p:cNvSpPr/>
          <p:nvPr/>
        </p:nvSpPr>
        <p:spPr>
          <a:xfrm>
            <a:off x="6248400" y="5943600"/>
            <a:ext cx="1066800" cy="609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err="1" smtClean="0">
                <a:solidFill>
                  <a:schemeClr val="tx1"/>
                </a:solidFill>
              </a:rPr>
              <a:t>jN</a:t>
            </a:r>
            <a:r>
              <a:rPr lang="en-US" sz="900" dirty="0" smtClean="0">
                <a:solidFill>
                  <a:schemeClr val="tx1"/>
                </a:solidFill>
              </a:rPr>
              <a:t> -  k,32,16,32</a:t>
            </a:r>
          </a:p>
        </p:txBody>
      </p:sp>
      <p:sp>
        <p:nvSpPr>
          <p:cNvPr id="18" name="Cube 17"/>
          <p:cNvSpPr/>
          <p:nvPr/>
        </p:nvSpPr>
        <p:spPr>
          <a:xfrm>
            <a:off x="4273040" y="5321300"/>
            <a:ext cx="10668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compute_counts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FS_dist</a:t>
            </a:r>
            <a:r>
              <a:rPr lang="en-US" sz="900" b="1" dirty="0" smtClean="0">
                <a:solidFill>
                  <a:schemeClr val="tx1"/>
                </a:solidFill>
              </a:rPr>
              <a:t>        counts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3815840" y="4559300"/>
            <a:ext cx="20574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calculate_incoming_particle_directions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parms</a:t>
            </a:r>
            <a:r>
              <a:rPr lang="en-US" sz="900" b="1" dirty="0" smtClean="0">
                <a:solidFill>
                  <a:schemeClr val="tx1"/>
                </a:solidFill>
              </a:rPr>
              <a:t>	</a:t>
            </a:r>
            <a:r>
              <a:rPr lang="en-US" sz="900" b="1" dirty="0" err="1" smtClean="0">
                <a:solidFill>
                  <a:schemeClr val="tx1"/>
                </a:solidFill>
              </a:rPr>
              <a:t>v</a:t>
            </a:r>
            <a:r>
              <a:rPr lang="en-US" sz="900" b="1" dirty="0" err="1" smtClean="0">
                <a:solidFill>
                  <a:schemeClr val="tx1"/>
                </a:solidFill>
              </a:rPr>
              <a:t>_dirs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381000" y="2743200"/>
            <a:ext cx="533400" cy="685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photo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electron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4191000" y="6007100"/>
            <a:ext cx="1371600" cy="6985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compute_number_flux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FS_dist</a:t>
            </a:r>
            <a:r>
              <a:rPr lang="en-US" sz="900" b="1" dirty="0" smtClean="0">
                <a:solidFill>
                  <a:schemeClr val="tx1"/>
                </a:solidFill>
              </a:rPr>
              <a:t>         </a:t>
            </a:r>
            <a:r>
              <a:rPr lang="en-US" sz="900" b="1" dirty="0" err="1" smtClean="0">
                <a:solidFill>
                  <a:schemeClr val="tx1"/>
                </a:solidFill>
              </a:rPr>
              <a:t>jN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FS_parms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7" idx="4"/>
            <a:endCxn id="12" idx="2"/>
          </p:cNvCxnSpPr>
          <p:nvPr/>
        </p:nvCxnSpPr>
        <p:spPr>
          <a:xfrm>
            <a:off x="914400" y="1752600"/>
            <a:ext cx="457200" cy="11294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4"/>
            <a:endCxn id="12" idx="2"/>
          </p:cNvCxnSpPr>
          <p:nvPr/>
        </p:nvCxnSpPr>
        <p:spPr>
          <a:xfrm>
            <a:off x="914400" y="2362200"/>
            <a:ext cx="457200" cy="519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" idx="4"/>
            <a:endCxn id="12" idx="2"/>
          </p:cNvCxnSpPr>
          <p:nvPr/>
        </p:nvCxnSpPr>
        <p:spPr>
          <a:xfrm flipV="1">
            <a:off x="914400" y="2882047"/>
            <a:ext cx="457200" cy="204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3" idx="1"/>
          </p:cNvCxnSpPr>
          <p:nvPr/>
        </p:nvCxnSpPr>
        <p:spPr>
          <a:xfrm rot="16200000" flipH="1">
            <a:off x="1767626" y="3808525"/>
            <a:ext cx="609600" cy="29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0"/>
            <a:endCxn id="5" idx="2"/>
          </p:cNvCxnSpPr>
          <p:nvPr/>
        </p:nvCxnSpPr>
        <p:spPr>
          <a:xfrm rot="5400000" flipH="1" flipV="1">
            <a:off x="3179886" y="-325313"/>
            <a:ext cx="1475274" cy="34425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5"/>
            <a:endCxn id="6" idx="2"/>
          </p:cNvCxnSpPr>
          <p:nvPr/>
        </p:nvCxnSpPr>
        <p:spPr>
          <a:xfrm flipV="1">
            <a:off x="7092440" y="533400"/>
            <a:ext cx="908560" cy="2747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5"/>
            <a:endCxn id="9" idx="2"/>
          </p:cNvCxnSpPr>
          <p:nvPr/>
        </p:nvCxnSpPr>
        <p:spPr>
          <a:xfrm>
            <a:off x="7092440" y="560874"/>
            <a:ext cx="908560" cy="89327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5"/>
          </p:cNvCxnSpPr>
          <p:nvPr/>
        </p:nvCxnSpPr>
        <p:spPr>
          <a:xfrm flipV="1">
            <a:off x="5492240" y="2882412"/>
            <a:ext cx="832360" cy="12382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2" idx="5"/>
            <a:endCxn id="11" idx="2"/>
          </p:cNvCxnSpPr>
          <p:nvPr/>
        </p:nvCxnSpPr>
        <p:spPr>
          <a:xfrm>
            <a:off x="2895600" y="2756752"/>
            <a:ext cx="1225040" cy="33301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2" idx="5"/>
            <a:endCxn id="19" idx="2"/>
          </p:cNvCxnSpPr>
          <p:nvPr/>
        </p:nvCxnSpPr>
        <p:spPr>
          <a:xfrm>
            <a:off x="2895600" y="2756752"/>
            <a:ext cx="920240" cy="20936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5"/>
            <a:endCxn id="18" idx="2"/>
          </p:cNvCxnSpPr>
          <p:nvPr/>
        </p:nvCxnSpPr>
        <p:spPr>
          <a:xfrm>
            <a:off x="2895600" y="2756752"/>
            <a:ext cx="1377440" cy="2855611"/>
          </a:xfrm>
          <a:prstGeom prst="bentConnector3">
            <a:avLst>
              <a:gd name="adj1" fmla="val 3388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2" idx="5"/>
            <a:endCxn id="25" idx="2"/>
          </p:cNvCxnSpPr>
          <p:nvPr/>
        </p:nvCxnSpPr>
        <p:spPr>
          <a:xfrm>
            <a:off x="2895600" y="2756752"/>
            <a:ext cx="1295400" cy="3631502"/>
          </a:xfrm>
          <a:prstGeom prst="bentConnector3">
            <a:avLst>
              <a:gd name="adj1" fmla="val 349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9" idx="5"/>
            <a:endCxn id="15" idx="2"/>
          </p:cNvCxnSpPr>
          <p:nvPr/>
        </p:nvCxnSpPr>
        <p:spPr>
          <a:xfrm flipV="1">
            <a:off x="5873240" y="4800600"/>
            <a:ext cx="451360" cy="10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5"/>
            <a:endCxn id="14" idx="2"/>
          </p:cNvCxnSpPr>
          <p:nvPr/>
        </p:nvCxnSpPr>
        <p:spPr>
          <a:xfrm flipV="1">
            <a:off x="5339840" y="5562600"/>
            <a:ext cx="984760" cy="10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5" idx="5"/>
            <a:endCxn id="17" idx="2"/>
          </p:cNvCxnSpPr>
          <p:nvPr/>
        </p:nvCxnSpPr>
        <p:spPr>
          <a:xfrm flipV="1">
            <a:off x="5562600" y="6248400"/>
            <a:ext cx="685800" cy="7604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be 89"/>
          <p:cNvSpPr/>
          <p:nvPr/>
        </p:nvSpPr>
        <p:spPr>
          <a:xfrm>
            <a:off x="5278144" y="1371600"/>
            <a:ext cx="1981710" cy="10668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subtract_internal_photoelectrons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i="1" dirty="0" err="1" smtClean="0">
                <a:solidFill>
                  <a:schemeClr val="tx1"/>
                </a:solidFill>
              </a:rPr>
              <a:t>cdf_fh</a:t>
            </a:r>
            <a:r>
              <a:rPr lang="en-US" sz="900" b="1" i="1" dirty="0" smtClean="0">
                <a:solidFill>
                  <a:schemeClr val="tx1"/>
                </a:solidFill>
              </a:rPr>
              <a:t>      </a:t>
            </a:r>
            <a:r>
              <a:rPr lang="en-US" sz="900" b="1" i="1" dirty="0" err="1" smtClean="0">
                <a:solidFill>
                  <a:schemeClr val="tx1"/>
                </a:solidFill>
              </a:rPr>
              <a:t>FS_dist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– </a:t>
            </a:r>
            <a:r>
              <a:rPr lang="en-US" sz="900" b="1" dirty="0" smtClean="0">
                <a:solidFill>
                  <a:schemeClr val="tx1"/>
                </a:solidFill>
              </a:rPr>
              <a:t>corrected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raw_DIST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MMS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s</a:t>
            </a:r>
            <a:r>
              <a:rPr lang="en-US" sz="900" b="1" dirty="0" smtClean="0">
                <a:solidFill>
                  <a:schemeClr val="tx1"/>
                </a:solidFill>
              </a:rPr>
              <a:t>pecies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</a:t>
            </a:r>
            <a:r>
              <a:rPr lang="en-US" sz="900" b="1" dirty="0" err="1" smtClean="0">
                <a:solidFill>
                  <a:schemeClr val="tx1"/>
                </a:solidFill>
              </a:rPr>
              <a:t>orrection_override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5" idx="3"/>
            <a:endCxn id="90" idx="0"/>
          </p:cNvCxnSpPr>
          <p:nvPr/>
        </p:nvCxnSpPr>
        <p:spPr>
          <a:xfrm rot="16200000" flipH="1">
            <a:off x="6203009" y="1256884"/>
            <a:ext cx="228600" cy="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486400" y="30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7338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3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962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2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191000" y="53213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4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3962400" y="60071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5</a:t>
            </a:r>
            <a:endParaRPr lang="en-US" dirty="0"/>
          </a:p>
        </p:txBody>
      </p:sp>
      <p:sp>
        <p:nvSpPr>
          <p:cNvPr id="68" name="Cube 67"/>
          <p:cNvSpPr/>
          <p:nvPr/>
        </p:nvSpPr>
        <p:spPr>
          <a:xfrm>
            <a:off x="5791200" y="3657600"/>
            <a:ext cx="1676400" cy="6858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bisect_epochs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target_epoch</a:t>
            </a:r>
            <a:r>
              <a:rPr lang="en-US" sz="900" b="1" dirty="0" smtClean="0">
                <a:solidFill>
                  <a:schemeClr val="tx1"/>
                </a:solidFill>
              </a:rPr>
              <a:t>	</a:t>
            </a:r>
            <a:r>
              <a:rPr lang="en-US" sz="900" b="1" dirty="0" err="1" smtClean="0">
                <a:solidFill>
                  <a:schemeClr val="tx1"/>
                </a:solidFill>
              </a:rPr>
              <a:t>low_index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epochs	</a:t>
            </a:r>
            <a:r>
              <a:rPr lang="en-US" sz="900" b="1" dirty="0" err="1" smtClean="0">
                <a:solidFill>
                  <a:schemeClr val="tx1"/>
                </a:solidFill>
              </a:rPr>
              <a:t>high_index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0" name="Cube 69"/>
          <p:cNvSpPr/>
          <p:nvPr/>
        </p:nvSpPr>
        <p:spPr>
          <a:xfrm>
            <a:off x="4127500" y="3752850"/>
            <a:ext cx="1219200" cy="609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f</a:t>
            </a:r>
            <a:r>
              <a:rPr lang="en-US" sz="900" u="sng" dirty="0" err="1" smtClean="0">
                <a:solidFill>
                  <a:schemeClr val="tx1"/>
                </a:solidFill>
              </a:rPr>
              <a:t>etch_AFG_B_field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cdf_fh</a:t>
            </a:r>
            <a:r>
              <a:rPr lang="en-US" sz="900" b="1" dirty="0" smtClean="0">
                <a:solidFill>
                  <a:schemeClr val="tx1"/>
                </a:solidFill>
              </a:rPr>
              <a:t>	B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species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000" y="6324600"/>
            <a:ext cx="180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 update: 11/21/16</a:t>
            </a:r>
            <a:endParaRPr lang="en-US" sz="1400" dirty="0"/>
          </a:p>
        </p:txBody>
      </p:sp>
      <p:cxnSp>
        <p:nvCxnSpPr>
          <p:cNvPr id="76" name="Elbow Connector 75"/>
          <p:cNvCxnSpPr>
            <a:stCxn id="11" idx="3"/>
            <a:endCxn id="70" idx="0"/>
          </p:cNvCxnSpPr>
          <p:nvPr/>
        </p:nvCxnSpPr>
        <p:spPr>
          <a:xfrm rot="16200000" flipH="1">
            <a:off x="4640984" y="3628891"/>
            <a:ext cx="247650" cy="2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0" idx="5"/>
            <a:endCxn id="68" idx="2"/>
          </p:cNvCxnSpPr>
          <p:nvPr/>
        </p:nvCxnSpPr>
        <p:spPr>
          <a:xfrm>
            <a:off x="5346700" y="4029807"/>
            <a:ext cx="444500" cy="20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/>
          <p:cNvSpPr/>
          <p:nvPr/>
        </p:nvSpPr>
        <p:spPr>
          <a:xfrm>
            <a:off x="381000" y="3505200"/>
            <a:ext cx="533400" cy="685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AFG data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94" idx="4"/>
            <a:endCxn id="12" idx="2"/>
          </p:cNvCxnSpPr>
          <p:nvPr/>
        </p:nvCxnSpPr>
        <p:spPr>
          <a:xfrm flipV="1">
            <a:off x="914400" y="2882047"/>
            <a:ext cx="457200" cy="966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81000" y="228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705600" y="2438400"/>
            <a:ext cx="1066800" cy="609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,)</a:t>
            </a:r>
            <a:r>
              <a:rPr lang="en-US" sz="900" dirty="0" smtClean="0">
                <a:solidFill>
                  <a:schemeClr val="tx1"/>
                </a:solidFill>
              </a:rPr>
              <a:t> -  32,16 </a:t>
            </a:r>
          </a:p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             at a given k</a:t>
            </a:r>
          </a:p>
        </p:txBody>
      </p:sp>
      <p:sp>
        <p:nvSpPr>
          <p:cNvPr id="6" name="Cube 5"/>
          <p:cNvSpPr/>
          <p:nvPr/>
        </p:nvSpPr>
        <p:spPr>
          <a:xfrm>
            <a:off x="3962400" y="152400"/>
            <a:ext cx="20574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compute_limited_PAD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          </a:t>
            </a:r>
            <a:r>
              <a:rPr lang="en-US" sz="900" b="1" dirty="0" err="1" smtClean="0">
                <a:solidFill>
                  <a:schemeClr val="tx1"/>
                </a:solidFill>
              </a:rPr>
              <a:t>Edata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min</a:t>
            </a:r>
            <a:r>
              <a:rPr lang="en-US" sz="900" b="1" dirty="0" err="1" smtClean="0">
                <a:solidFill>
                  <a:schemeClr val="tx1"/>
                </a:solidFill>
              </a:rPr>
              <a:t>E</a:t>
            </a:r>
            <a:r>
              <a:rPr lang="en-US" sz="900" b="1" dirty="0" smtClean="0">
                <a:solidFill>
                  <a:schemeClr val="tx1"/>
                </a:solidFill>
              </a:rPr>
              <a:t>                     FAC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maxE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minPA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maxPA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4089640" y="2133600"/>
            <a:ext cx="1600200" cy="7620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calculate_pitch_angles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v_dirs</a:t>
            </a:r>
            <a:r>
              <a:rPr lang="en-US" sz="900" b="1" dirty="0" smtClean="0">
                <a:solidFill>
                  <a:schemeClr val="tx1"/>
                </a:solidFill>
              </a:rPr>
              <a:t>             </a:t>
            </a:r>
            <a:r>
              <a:rPr lang="en-US" sz="900" b="1" dirty="0" err="1" smtClean="0">
                <a:solidFill>
                  <a:schemeClr val="tx1"/>
                </a:solidFill>
              </a:rPr>
              <a:t>pitch_angles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(</a:t>
            </a:r>
            <a:r>
              <a:rPr lang="en-US" sz="900" b="1" dirty="0" smtClean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bfield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1600200" y="1752600"/>
            <a:ext cx="20574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create_smooth</a:t>
            </a:r>
            <a:r>
              <a:rPr lang="en-US" sz="900" u="sng" dirty="0" err="1" smtClean="0">
                <a:solidFill>
                  <a:schemeClr val="tx1"/>
                </a:solidFill>
              </a:rPr>
              <a:t>_survey_PAD_plot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</a:t>
            </a:r>
            <a:r>
              <a:rPr lang="en-US" sz="900" b="1" dirty="0" err="1" smtClean="0">
                <a:solidFill>
                  <a:schemeClr val="tx1"/>
                </a:solidFill>
              </a:rPr>
              <a:t>ime_range_str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filepath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b="1" dirty="0" smtClean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</a:rPr>
              <a:t>minE</a:t>
            </a:r>
            <a:r>
              <a:rPr lang="en-US" sz="900" b="1" dirty="0" smtClean="0">
                <a:solidFill>
                  <a:schemeClr val="tx1"/>
                </a:solidFill>
              </a:rPr>
              <a:t> = 0, </a:t>
            </a:r>
            <a:r>
              <a:rPr lang="en-US" sz="900" b="1" dirty="0" err="1" smtClean="0">
                <a:solidFill>
                  <a:schemeClr val="tx1"/>
                </a:solidFill>
              </a:rPr>
              <a:t>maxE</a:t>
            </a:r>
            <a:r>
              <a:rPr lang="en-US" sz="900" b="1" dirty="0" smtClean="0">
                <a:solidFill>
                  <a:schemeClr val="tx1"/>
                </a:solidFill>
              </a:rPr>
              <a:t> = 32)</a:t>
            </a:r>
          </a:p>
        </p:txBody>
      </p:sp>
      <p:sp>
        <p:nvSpPr>
          <p:cNvPr id="14" name="Cube 13"/>
          <p:cNvSpPr/>
          <p:nvPr/>
        </p:nvSpPr>
        <p:spPr>
          <a:xfrm>
            <a:off x="6829138" y="363244"/>
            <a:ext cx="1600200" cy="7620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spherical_cap_area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theta                 </a:t>
            </a:r>
            <a:r>
              <a:rPr lang="en-US" sz="900" b="1" dirty="0" smtClean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Elbow Connector 14"/>
          <p:cNvCxnSpPr>
            <a:stCxn id="6" idx="3"/>
            <a:endCxn id="12" idx="0"/>
          </p:cNvCxnSpPr>
          <p:nvPr/>
        </p:nvCxnSpPr>
        <p:spPr>
          <a:xfrm rot="5400000">
            <a:off x="4621698" y="1826846"/>
            <a:ext cx="609600" cy="390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5"/>
            <a:endCxn id="14" idx="2"/>
          </p:cNvCxnSpPr>
          <p:nvPr/>
        </p:nvCxnSpPr>
        <p:spPr>
          <a:xfrm>
            <a:off x="6019800" y="775552"/>
            <a:ext cx="809338" cy="349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1600200" y="152400"/>
            <a:ext cx="20574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create_flux_survey_spectrum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</a:t>
            </a:r>
            <a:r>
              <a:rPr lang="en-US" sz="900" b="1" dirty="0" err="1" smtClean="0">
                <a:solidFill>
                  <a:schemeClr val="tx1"/>
                </a:solidFill>
              </a:rPr>
              <a:t>ime_range_str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filepath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b="1" dirty="0" smtClean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</a:rPr>
              <a:t>minE</a:t>
            </a:r>
            <a:r>
              <a:rPr lang="en-US" sz="900" b="1" dirty="0" smtClean="0">
                <a:solidFill>
                  <a:schemeClr val="tx1"/>
                </a:solidFill>
              </a:rPr>
              <a:t> = 0, </a:t>
            </a:r>
            <a:r>
              <a:rPr lang="en-US" sz="900" b="1" dirty="0" err="1" smtClean="0">
                <a:solidFill>
                  <a:schemeClr val="tx1"/>
                </a:solidFill>
              </a:rPr>
              <a:t>maxE</a:t>
            </a:r>
            <a:r>
              <a:rPr lang="en-US" sz="900" b="1" dirty="0" smtClean="0">
                <a:solidFill>
                  <a:schemeClr val="tx1"/>
                </a:solidFill>
              </a:rPr>
              <a:t> = 32)</a:t>
            </a:r>
          </a:p>
        </p:txBody>
      </p:sp>
      <p:sp>
        <p:nvSpPr>
          <p:cNvPr id="23" name="Cube 22"/>
          <p:cNvSpPr/>
          <p:nvPr/>
        </p:nvSpPr>
        <p:spPr>
          <a:xfrm>
            <a:off x="1600200" y="3352800"/>
            <a:ext cx="20574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create_raw</a:t>
            </a:r>
            <a:r>
              <a:rPr lang="en-US" sz="900" u="sng" dirty="0" err="1" smtClean="0">
                <a:solidFill>
                  <a:schemeClr val="tx1"/>
                </a:solidFill>
              </a:rPr>
              <a:t>_survey_PAD_plot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Elow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Ehigh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</a:t>
            </a:r>
            <a:r>
              <a:rPr lang="en-US" sz="900" b="1" dirty="0" err="1" smtClean="0">
                <a:solidFill>
                  <a:schemeClr val="tx1"/>
                </a:solidFill>
              </a:rPr>
              <a:t>ime_range_str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filepath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5943600" y="5067300"/>
            <a:ext cx="2590800" cy="685800"/>
          </a:xfrm>
          <a:prstGeom prst="cube">
            <a:avLst>
              <a:gd name="adj" fmla="val 194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convert_to_LM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B                 </a:t>
            </a:r>
            <a:r>
              <a:rPr lang="en-US" sz="900" b="1" dirty="0" err="1" smtClean="0">
                <a:solidFill>
                  <a:schemeClr val="tx1"/>
                </a:solidFill>
              </a:rPr>
              <a:t>np.vstack</a:t>
            </a:r>
            <a:r>
              <a:rPr lang="en-US" sz="900" b="1" dirty="0" smtClean="0">
                <a:solidFill>
                  <a:schemeClr val="tx1"/>
                </a:solidFill>
              </a:rPr>
              <a:t>((</a:t>
            </a:r>
            <a:r>
              <a:rPr lang="en-US" sz="900" b="1" dirty="0" err="1" smtClean="0">
                <a:solidFill>
                  <a:schemeClr val="tx1"/>
                </a:solidFill>
              </a:rPr>
              <a:t>x_LM,y_LM,z_LM</a:t>
            </a:r>
            <a:r>
              <a:rPr lang="en-US" sz="900" b="1" dirty="0" smtClean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25" name="Cube 24"/>
          <p:cNvSpPr/>
          <p:nvPr/>
        </p:nvSpPr>
        <p:spPr>
          <a:xfrm>
            <a:off x="3352800" y="5067300"/>
            <a:ext cx="2057400" cy="762000"/>
          </a:xfrm>
          <a:prstGeom prst="cube">
            <a:avLst>
              <a:gd name="adj" fmla="val 1379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calculate_flux_LM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           </a:t>
            </a:r>
            <a:r>
              <a:rPr lang="en-US" sz="900" b="1" dirty="0" err="1" smtClean="0">
                <a:solidFill>
                  <a:schemeClr val="tx1"/>
                </a:solidFill>
              </a:rPr>
              <a:t>jN_LM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6" name="Elbow Connector 18"/>
          <p:cNvCxnSpPr>
            <a:stCxn id="22" idx="5"/>
            <a:endCxn id="6" idx="2"/>
          </p:cNvCxnSpPr>
          <p:nvPr/>
        </p:nvCxnSpPr>
        <p:spPr>
          <a:xfrm>
            <a:off x="3657600" y="775552"/>
            <a:ext cx="304800" cy="1252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8"/>
          <p:cNvCxnSpPr>
            <a:stCxn id="13" idx="5"/>
            <a:endCxn id="12" idx="2"/>
          </p:cNvCxnSpPr>
          <p:nvPr/>
        </p:nvCxnSpPr>
        <p:spPr>
          <a:xfrm>
            <a:off x="3657600" y="2375752"/>
            <a:ext cx="432040" cy="17365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"/>
          <p:cNvCxnSpPr>
            <a:stCxn id="23" idx="5"/>
            <a:endCxn id="12" idx="2"/>
          </p:cNvCxnSpPr>
          <p:nvPr/>
        </p:nvCxnSpPr>
        <p:spPr>
          <a:xfrm flipV="1">
            <a:off x="3657600" y="2549404"/>
            <a:ext cx="432040" cy="14265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762000" y="4876800"/>
            <a:ext cx="2057400" cy="13716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create_raw</a:t>
            </a:r>
            <a:r>
              <a:rPr lang="en-US" sz="900" u="sng" dirty="0" err="1" smtClean="0">
                <a:solidFill>
                  <a:schemeClr val="tx1"/>
                </a:solidFill>
              </a:rPr>
              <a:t>_survey_PAD_plot_LM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  <a:endParaRPr lang="en-US" sz="900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time_label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Elow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Ehigh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t</a:t>
            </a:r>
            <a:r>
              <a:rPr lang="en-US" sz="900" b="1" dirty="0" err="1" smtClean="0">
                <a:solidFill>
                  <a:schemeClr val="tx1"/>
                </a:solidFill>
              </a:rPr>
              <a:t>ime_range_str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filepath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core_data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7" name="Elbow Connector 18"/>
          <p:cNvCxnSpPr>
            <a:stCxn id="25" idx="5"/>
            <a:endCxn id="24" idx="2"/>
          </p:cNvCxnSpPr>
          <p:nvPr/>
        </p:nvCxnSpPr>
        <p:spPr>
          <a:xfrm>
            <a:off x="5410200" y="5395741"/>
            <a:ext cx="533400" cy="8129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8"/>
          <p:cNvCxnSpPr>
            <a:stCxn id="36" idx="5"/>
            <a:endCxn id="25" idx="2"/>
          </p:cNvCxnSpPr>
          <p:nvPr/>
        </p:nvCxnSpPr>
        <p:spPr>
          <a:xfrm>
            <a:off x="2819400" y="5499952"/>
            <a:ext cx="533400" cy="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8"/>
          <p:cNvCxnSpPr>
            <a:stCxn id="12" idx="5"/>
            <a:endCxn id="4" idx="2"/>
          </p:cNvCxnSpPr>
          <p:nvPr/>
        </p:nvCxnSpPr>
        <p:spPr>
          <a:xfrm>
            <a:off x="5689840" y="2479796"/>
            <a:ext cx="1015760" cy="2634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52400" y="1524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Plotting Methods</a:t>
            </a:r>
            <a:endParaRPr lang="en-US" dirty="0"/>
          </a:p>
        </p:txBody>
      </p:sp>
      <p:sp>
        <p:nvSpPr>
          <p:cNvPr id="52" name="Can 51"/>
          <p:cNvSpPr/>
          <p:nvPr/>
        </p:nvSpPr>
        <p:spPr>
          <a:xfrm>
            <a:off x="6486532" y="6019800"/>
            <a:ext cx="1371600" cy="6096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r>
              <a:rPr lang="en-US" sz="900" dirty="0" err="1" smtClean="0">
                <a:solidFill>
                  <a:schemeClr val="tx1"/>
                </a:solidFill>
                <a:sym typeface="Symbol"/>
              </a:rPr>
              <a:t>jN_LM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, </a:t>
            </a:r>
            <a:r>
              <a:rPr lang="en-US" sz="900" dirty="0" smtClean="0">
                <a:solidFill>
                  <a:schemeClr val="tx1"/>
                </a:solidFill>
                <a:sym typeface="Symbol"/>
              </a:rPr>
              <a:t>,E)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-  </a:t>
            </a:r>
            <a:r>
              <a:rPr lang="en-US" sz="900" dirty="0" smtClean="0">
                <a:solidFill>
                  <a:schemeClr val="tx1"/>
                </a:solidFill>
              </a:rPr>
              <a:t>16,32,32 </a:t>
            </a:r>
            <a:endParaRPr lang="en-US" sz="900" dirty="0" smtClean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              at a given k</a:t>
            </a:r>
          </a:p>
        </p:txBody>
      </p:sp>
      <p:cxnSp>
        <p:nvCxnSpPr>
          <p:cNvPr id="53" name="Elbow Connector 18"/>
          <p:cNvCxnSpPr>
            <a:stCxn id="24" idx="3"/>
            <a:endCxn id="52" idx="1"/>
          </p:cNvCxnSpPr>
          <p:nvPr/>
        </p:nvCxnSpPr>
        <p:spPr>
          <a:xfrm rot="16200000" flipH="1">
            <a:off x="7038898" y="5886366"/>
            <a:ext cx="266700" cy="16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6324600"/>
            <a:ext cx="180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 update: 11/21/16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724400" y="1905000"/>
            <a:ext cx="533400" cy="685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48200" y="3505200"/>
            <a:ext cx="1371600" cy="533400"/>
          </a:xfrm>
          <a:prstGeom prst="cube">
            <a:avLst>
              <a:gd name="adj" fmla="val 91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0" bIns="0" rtlCol="0" anchor="t" anchorCtr="0"/>
          <a:lstStyle/>
          <a:p>
            <a:endParaRPr lang="en-US" sz="900" u="sng" dirty="0" smtClean="0">
              <a:solidFill>
                <a:schemeClr val="tx1"/>
              </a:solidFill>
            </a:endParaRPr>
          </a:p>
          <a:p>
            <a:r>
              <a:rPr lang="en-US" sz="900" u="sng" dirty="0" err="1" smtClean="0">
                <a:solidFill>
                  <a:schemeClr val="tx1"/>
                </a:solidFill>
              </a:rPr>
              <a:t>Fetch_footprint_data</a:t>
            </a:r>
            <a:r>
              <a:rPr lang="en-US" sz="900" u="sng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0"/>
          </p:cNvCxnSpPr>
          <p:nvPr/>
        </p:nvCxnSpPr>
        <p:spPr>
          <a:xfrm rot="16200000" flipH="1">
            <a:off x="4717531" y="2864368"/>
            <a:ext cx="914400" cy="3672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1295400"/>
            <a:ext cx="106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interpolate MEC data (1/30) down to the FS sampling – </a:t>
            </a:r>
            <a:r>
              <a:rPr lang="en-US" dirty="0" err="1" smtClean="0"/>
              <a:t>interp</a:t>
            </a:r>
            <a:r>
              <a:rPr lang="en-US" dirty="0" smtClean="0"/>
              <a:t> with </a:t>
            </a:r>
            <a:r>
              <a:rPr lang="en-US" dirty="0" err="1" smtClean="0"/>
              <a:t>datetime</a:t>
            </a:r>
            <a:r>
              <a:rPr lang="en-US" dirty="0" smtClean="0"/>
              <a:t> as x-values?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309</Words>
  <Application>Microsoft Office PowerPoint</Application>
  <PresentationFormat>On-screen Show (4:3)</PresentationFormat>
  <Paragraphs>150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310</cp:revision>
  <dcterms:created xsi:type="dcterms:W3CDTF">2016-10-03T12:08:38Z</dcterms:created>
  <dcterms:modified xsi:type="dcterms:W3CDTF">2016-11-21T18:23:03Z</dcterms:modified>
</cp:coreProperties>
</file>