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8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ED60-EE29-4BEE-A9B3-1196E4085DD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9F7A-45EA-4C19-ABBD-ACF2F4E2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8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ED60-EE29-4BEE-A9B3-1196E4085DD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9F7A-45EA-4C19-ABBD-ACF2F4E2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5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ED60-EE29-4BEE-A9B3-1196E4085DD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9F7A-45EA-4C19-ABBD-ACF2F4E2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5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ED60-EE29-4BEE-A9B3-1196E4085DD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9F7A-45EA-4C19-ABBD-ACF2F4E2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8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ED60-EE29-4BEE-A9B3-1196E4085DD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9F7A-45EA-4C19-ABBD-ACF2F4E2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ED60-EE29-4BEE-A9B3-1196E4085DD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9F7A-45EA-4C19-ABBD-ACF2F4E2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1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ED60-EE29-4BEE-A9B3-1196E4085DD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9F7A-45EA-4C19-ABBD-ACF2F4E2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3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ED60-EE29-4BEE-A9B3-1196E4085DD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9F7A-45EA-4C19-ABBD-ACF2F4E2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5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ED60-EE29-4BEE-A9B3-1196E4085DD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9F7A-45EA-4C19-ABBD-ACF2F4E2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8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ED60-EE29-4BEE-A9B3-1196E4085DD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9F7A-45EA-4C19-ABBD-ACF2F4E2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ED60-EE29-4BEE-A9B3-1196E4085DD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9F7A-45EA-4C19-ABBD-ACF2F4E2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8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9ED60-EE29-4BEE-A9B3-1196E4085DDF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19F7A-45EA-4C19-ABBD-ACF2F4E22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6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8894EE7-2167-46AF-9736-D23C6B0C1F49}"/>
              </a:ext>
            </a:extLst>
          </p:cNvPr>
          <p:cNvGrpSpPr/>
          <p:nvPr/>
        </p:nvGrpSpPr>
        <p:grpSpPr>
          <a:xfrm>
            <a:off x="591921" y="6116588"/>
            <a:ext cx="1823618" cy="1065261"/>
            <a:chOff x="3076099" y="6093141"/>
            <a:chExt cx="3141821" cy="10254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F3C478CD-C1DE-45D6-AD09-10C8B32E685B}"/>
                    </a:ext>
                  </a:extLst>
                </p:cNvPr>
                <p:cNvSpPr/>
                <p:nvPr/>
              </p:nvSpPr>
              <p:spPr>
                <a:xfrm>
                  <a:off x="3076099" y="6153151"/>
                  <a:ext cx="3141821" cy="965414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0" rIns="45720" bIns="0" rtlCol="0" anchor="ctr"/>
                <a:lstStyle/>
                <a:p>
                  <a:pPr/>
                  <a:endParaRPr lang="en-US" sz="10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:endParaRPr lang="en-US" sz="10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  <m:nary>
                          <m:nary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acc>
                              <m:accPr>
                                <m:chr m:val="̅"/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acc>
                          </m:e>
                        </m:nary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p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dirty="0"/>
                </a:p>
              </p:txBody>
            </p:sp>
          </mc:Choice>
          <mc:Fallback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F3C478CD-C1DE-45D6-AD09-10C8B32E68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099" y="6153151"/>
                  <a:ext cx="3141821" cy="965414"/>
                </a:xfrm>
                <a:prstGeom prst="rect">
                  <a:avLst/>
                </a:prstGeom>
                <a:blipFill>
                  <a:blip r:embed="rId2"/>
                  <a:stretch>
                    <a:fillRect t="-45181" r="-16944" b="-72289"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C74C8CD-AE6D-417A-AA8E-7160DB503665}"/>
                </a:ext>
              </a:extLst>
            </p:cNvPr>
            <p:cNvSpPr/>
            <p:nvPr/>
          </p:nvSpPr>
          <p:spPr>
            <a:xfrm>
              <a:off x="3076099" y="6093141"/>
              <a:ext cx="3141821" cy="2571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i="1" dirty="0"/>
                <a:t>Inner Product Definition </a:t>
              </a:r>
              <a:r>
                <a:rPr lang="en-US" sz="600" b="1" i="1" dirty="0"/>
                <a:t>[30,32-3]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DF3889-E911-4777-8459-3092F5BC8A02}"/>
              </a:ext>
            </a:extLst>
          </p:cNvPr>
          <p:cNvGrpSpPr/>
          <p:nvPr/>
        </p:nvGrpSpPr>
        <p:grpSpPr>
          <a:xfrm>
            <a:off x="591921" y="2389161"/>
            <a:ext cx="2820981" cy="1713804"/>
            <a:chOff x="3076099" y="6093141"/>
            <a:chExt cx="3141821" cy="13792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46F808E-1EB8-432B-803C-E79DFE866DD6}"/>
                    </a:ext>
                  </a:extLst>
                </p:cNvPr>
                <p:cNvSpPr/>
                <p:nvPr/>
              </p:nvSpPr>
              <p:spPr>
                <a:xfrm>
                  <a:off x="3076099" y="6153151"/>
                  <a:ext cx="3141821" cy="131927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tIns="0" rIns="45720" bIns="0" rtlCol="0" anchor="ctr"/>
                <a:lstStyle/>
                <a:p>
                  <a:pPr/>
                  <a:endPara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:r>
                    <a:rPr lang="en-US" sz="10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Functions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[0,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satisfy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&lt;∞</m:t>
                            </m:r>
                          </m:e>
                        </m:nary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pPr/>
                  <a:r>
                    <a:rPr lang="en-US" sz="1000" dirty="0">
                      <a:solidFill>
                        <a:schemeClr val="tx1"/>
                      </a:solidFill>
                    </a:rPr>
                    <a:t>guarantying that the Fourier series expansion converges in a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</a:rPr>
                    <a:t> normed sense (least squares trig)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=−</m:t>
                                    </m:r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𝑖𝑛𝑡</m:t>
                                        </m:r>
                                        <m: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sz="1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46F808E-1EB8-432B-803C-E79DFE866D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099" y="6153151"/>
                  <a:ext cx="3141821" cy="1319272"/>
                </a:xfrm>
                <a:prstGeom prst="rect">
                  <a:avLst/>
                </a:prstGeom>
                <a:blipFill>
                  <a:blip r:embed="rId3"/>
                  <a:stretch>
                    <a:fillRect l="-860" t="-15129" b="-38376"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4BEA234-5D84-4BED-96F4-12C7A248DDDD}"/>
                    </a:ext>
                  </a:extLst>
                </p:cNvPr>
                <p:cNvSpPr/>
                <p:nvPr/>
              </p:nvSpPr>
              <p:spPr>
                <a:xfrm>
                  <a:off x="3076099" y="6093141"/>
                  <a:ext cx="3141821" cy="257175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p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</m:oMath>
                  </a14:m>
                  <a:r>
                    <a:rPr lang="en-US" sz="1000" b="1" i="1" dirty="0"/>
                    <a:t> </a:t>
                  </a:r>
                  <a:r>
                    <a:rPr lang="en-US" sz="1000" b="1" i="1" dirty="0" err="1"/>
                    <a:t>Integrable</a:t>
                  </a:r>
                  <a:r>
                    <a:rPr lang="en-US" sz="1000" b="1" i="1" dirty="0"/>
                    <a:t> Functions </a:t>
                  </a:r>
                  <a:r>
                    <a:rPr lang="en-US" sz="600" b="1" i="1" dirty="0"/>
                    <a:t>[6]</a:t>
                  </a:r>
                </a:p>
              </p:txBody>
            </p:sp>
          </mc:Choice>
          <mc:Fallback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4BEA234-5D84-4BED-96F4-12C7A248DD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099" y="6093141"/>
                  <a:ext cx="3141821" cy="257175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B28D7B-2DEB-4BB3-AF30-5F2027341D08}"/>
              </a:ext>
            </a:extLst>
          </p:cNvPr>
          <p:cNvGrpSpPr/>
          <p:nvPr/>
        </p:nvGrpSpPr>
        <p:grpSpPr>
          <a:xfrm>
            <a:off x="2461337" y="6116589"/>
            <a:ext cx="1945778" cy="1065260"/>
            <a:chOff x="3076099" y="6093141"/>
            <a:chExt cx="3141821" cy="99298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F2EADCB-FD9C-4FCD-B166-683F9136DA98}"/>
                    </a:ext>
                  </a:extLst>
                </p:cNvPr>
                <p:cNvSpPr/>
                <p:nvPr/>
              </p:nvSpPr>
              <p:spPr>
                <a:xfrm>
                  <a:off x="3076099" y="6153151"/>
                  <a:ext cx="3141821" cy="93297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0" rIns="45720" bIns="0" rtlCol="0" anchor="ctr"/>
                <a:lstStyle/>
                <a:p>
                  <a:pPr/>
                  <a:endParaRPr lang="en-US" sz="10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pPr/>
                  <a:endParaRPr lang="en-US" sz="10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𝑛𝑚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F2EADCB-FD9C-4FCD-B166-683F9136DA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099" y="6153151"/>
                  <a:ext cx="3141821" cy="9329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F4F2D15-79CD-4568-AADE-E39C23C2F19C}"/>
                </a:ext>
              </a:extLst>
            </p:cNvPr>
            <p:cNvSpPr/>
            <p:nvPr/>
          </p:nvSpPr>
          <p:spPr>
            <a:xfrm>
              <a:off x="3076099" y="6093141"/>
              <a:ext cx="3141821" cy="2571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i="1" dirty="0"/>
                <a:t>Orthonormal Basis Vectors </a:t>
              </a:r>
              <a:r>
                <a:rPr lang="en-US" sz="600" b="1" i="1" dirty="0"/>
                <a:t>[32]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D0B2647-8326-47F6-9F46-B529FAA2E91B}"/>
              </a:ext>
            </a:extLst>
          </p:cNvPr>
          <p:cNvGrpSpPr/>
          <p:nvPr/>
        </p:nvGrpSpPr>
        <p:grpSpPr>
          <a:xfrm>
            <a:off x="3495305" y="627303"/>
            <a:ext cx="2820981" cy="1713804"/>
            <a:chOff x="3076099" y="6093141"/>
            <a:chExt cx="3141821" cy="16497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2E2AC0E-2D93-4F15-B719-D20BB46F6B9E}"/>
                    </a:ext>
                  </a:extLst>
                </p:cNvPr>
                <p:cNvSpPr/>
                <p:nvPr/>
              </p:nvSpPr>
              <p:spPr>
                <a:xfrm>
                  <a:off x="3076099" y="6153151"/>
                  <a:ext cx="3141821" cy="1589704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tIns="0" rIns="45720" bIns="0" rtlCol="0" anchor="ctr"/>
                <a:lstStyle/>
                <a:p>
                  <a:pPr/>
                  <a:endParaRPr lang="en-US" sz="10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:r>
                    <a:rPr lang="en-US" sz="10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 periodic function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can be represented by the Fourier series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𝑖𝑛𝑡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10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:r>
                    <a:rPr lang="en-US" sz="1000" dirty="0">
                      <a:solidFill>
                        <a:schemeClr val="tx1"/>
                      </a:solidFill>
                    </a:rPr>
                    <a:t>where the coefficients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</a:rPr>
                    <a:t> are given by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𝑖𝑛𝑡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pPr/>
                  <a:r>
                    <a:rPr lang="en-US" sz="1000" dirty="0">
                      <a:solidFill>
                        <a:schemeClr val="tx1"/>
                      </a:solidFill>
                    </a:rPr>
                    <a:t>Such a series converges if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mc:Choice>
          <mc:Fallback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2E2AC0E-2D93-4F15-B719-D20BB46F6B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099" y="6153151"/>
                  <a:ext cx="3141821" cy="1589704"/>
                </a:xfrm>
                <a:prstGeom prst="rect">
                  <a:avLst/>
                </a:prstGeom>
                <a:blipFill>
                  <a:blip r:embed="rId6"/>
                  <a:stretch>
                    <a:fillRect l="-860" r="-1935" b="-44689"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54721E5-9BD3-4B87-9218-E44CE4909F4A}"/>
                </a:ext>
              </a:extLst>
            </p:cNvPr>
            <p:cNvSpPr/>
            <p:nvPr/>
          </p:nvSpPr>
          <p:spPr>
            <a:xfrm>
              <a:off x="3076099" y="6093141"/>
              <a:ext cx="3141821" cy="2571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i="1" dirty="0"/>
                <a:t>Fourier Series of Periodic Functions </a:t>
              </a:r>
              <a:r>
                <a:rPr lang="en-US" sz="600" b="1" i="1" dirty="0"/>
                <a:t>[15]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F22A8AC-011C-430C-86F2-02C48F67AEF4}"/>
              </a:ext>
            </a:extLst>
          </p:cNvPr>
          <p:cNvGrpSpPr/>
          <p:nvPr/>
        </p:nvGrpSpPr>
        <p:grpSpPr>
          <a:xfrm>
            <a:off x="591922" y="627303"/>
            <a:ext cx="2820981" cy="1713804"/>
            <a:chOff x="3076099" y="6093141"/>
            <a:chExt cx="3141821" cy="13792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5083D59-6FAB-4689-94A5-8E4566328631}"/>
                    </a:ext>
                  </a:extLst>
                </p:cNvPr>
                <p:cNvSpPr/>
                <p:nvPr/>
              </p:nvSpPr>
              <p:spPr>
                <a:xfrm>
                  <a:off x="3076099" y="6153151"/>
                  <a:ext cx="3141821" cy="131927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tIns="0" rIns="45720" bIns="0" rtlCol="0" anchor="ctr"/>
                <a:lstStyle/>
                <a:p>
                  <a:pPr/>
                  <a:endPara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:r>
                    <a:rPr lang="en-US" sz="10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Periodic functions satisfy the relation</a:t>
                  </a:r>
                </a:p>
                <a:p>
                  <a:pPr/>
                  <a:endParaRPr lang="en-US" sz="10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𝑛𝑇</m:t>
                            </m:r>
                          </m:e>
                        </m:d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</m:oMath>
                    </m:oMathPara>
                  </a14:m>
                  <a:endParaRPr lang="en-US" sz="10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=0,±1,±2,…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pPr/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pPr/>
                  <a:r>
                    <a:rPr lang="en-US" sz="1000" dirty="0">
                      <a:solidFill>
                        <a:schemeClr val="tx1"/>
                      </a:solidFill>
                    </a:rPr>
                    <a:t>A finite sum of periodic functions need not be periodic (e.g.)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ad>
                          <m:radPr>
                            <m:degHide m:val="on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5083D59-6FAB-4689-94A5-8E45663286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099" y="6153151"/>
                  <a:ext cx="3141821" cy="1319272"/>
                </a:xfrm>
                <a:prstGeom prst="rect">
                  <a:avLst/>
                </a:prstGeom>
                <a:blipFill>
                  <a:blip r:embed="rId7"/>
                  <a:stretch>
                    <a:fillRect l="-860"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3E22ABAA-CE00-4F77-8224-C5E55796A119}"/>
                    </a:ext>
                  </a:extLst>
                </p:cNvPr>
                <p:cNvSpPr/>
                <p:nvPr/>
              </p:nvSpPr>
              <p:spPr>
                <a:xfrm>
                  <a:off x="3076099" y="6093141"/>
                  <a:ext cx="3141821" cy="257175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b="1" i="1" dirty="0"/>
                    <a:t>Periodic Functions with Period </a:t>
                  </a:r>
                  <a14:m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𝑻</m:t>
                      </m:r>
                    </m:oMath>
                  </a14:m>
                  <a:r>
                    <a:rPr lang="en-US" sz="600" b="1" i="1" dirty="0"/>
                    <a:t>[4-5]</a:t>
                  </a:r>
                </a:p>
              </p:txBody>
            </p:sp>
          </mc:Choice>
          <mc:Fallback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3E22ABAA-CE00-4F77-8224-C5E55796A1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099" y="6093141"/>
                  <a:ext cx="3141821" cy="257175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6C37AC-7E48-461D-993D-A4755484ADFE}"/>
              </a:ext>
            </a:extLst>
          </p:cNvPr>
          <p:cNvGrpSpPr/>
          <p:nvPr/>
        </p:nvGrpSpPr>
        <p:grpSpPr>
          <a:xfrm>
            <a:off x="3495305" y="2395084"/>
            <a:ext cx="2820981" cy="1713804"/>
            <a:chOff x="3076099" y="6093141"/>
            <a:chExt cx="3141821" cy="13792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DDA7C006-980E-4E8F-AC34-3BD97160CFD5}"/>
                    </a:ext>
                  </a:extLst>
                </p:cNvPr>
                <p:cNvSpPr/>
                <p:nvPr/>
              </p:nvSpPr>
              <p:spPr>
                <a:xfrm>
                  <a:off x="3076099" y="6153151"/>
                  <a:ext cx="3141821" cy="131927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tIns="0" rIns="45720" bIns="0" rtlCol="0" anchor="t" anchorCtr="0"/>
                <a:lstStyle/>
                <a:p>
                  <a:pPr/>
                  <a:endPara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:endPara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:endPara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:r>
                    <a:rPr lang="en-US" sz="10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A consequence of a function belonging 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[0,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is that its energy content is finite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  <m:nary>
                          <m:naryPr>
                            <m:chr m:val="∑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&lt;∞</m:t>
                        </m:r>
                      </m:oMath>
                    </m:oMathPara>
                  </a14:m>
                  <a:endParaRPr lang="en-US" sz="1000" b="0" dirty="0">
                    <a:solidFill>
                      <a:schemeClr val="tx1"/>
                    </a:solidFill>
                  </a:endParaRPr>
                </a:p>
                <a:p>
                  <a:pPr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DDA7C006-980E-4E8F-AC34-3BD97160CF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099" y="6153151"/>
                  <a:ext cx="3141821" cy="1319272"/>
                </a:xfrm>
                <a:prstGeom prst="rect">
                  <a:avLst/>
                </a:prstGeom>
                <a:blipFill>
                  <a:blip r:embed="rId9"/>
                  <a:stretch>
                    <a:fillRect l="-16559" r="-4731" b="-27675"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3C03853-1DCB-4A9E-B2F9-9D55B6811667}"/>
                </a:ext>
              </a:extLst>
            </p:cNvPr>
            <p:cNvSpPr/>
            <p:nvPr/>
          </p:nvSpPr>
          <p:spPr>
            <a:xfrm>
              <a:off x="3076099" y="6093141"/>
              <a:ext cx="3141821" cy="2571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i="1" dirty="0"/>
                <a:t>Energy Content </a:t>
              </a:r>
              <a:r>
                <a:rPr lang="en-US" sz="600" b="1" i="1" dirty="0"/>
                <a:t>[6,32]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9DD34FC-3FF7-4D64-9C30-FA06AFFA5A19}"/>
              </a:ext>
            </a:extLst>
          </p:cNvPr>
          <p:cNvGrpSpPr/>
          <p:nvPr/>
        </p:nvGrpSpPr>
        <p:grpSpPr>
          <a:xfrm>
            <a:off x="4487486" y="4163784"/>
            <a:ext cx="1828800" cy="1890464"/>
            <a:chOff x="3076099" y="6093141"/>
            <a:chExt cx="3141821" cy="15816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0357AF2-89DF-4198-8DCC-48B318B62041}"/>
                    </a:ext>
                  </a:extLst>
                </p:cNvPr>
                <p:cNvSpPr/>
                <p:nvPr/>
              </p:nvSpPr>
              <p:spPr>
                <a:xfrm>
                  <a:off x="3076099" y="6153152"/>
                  <a:ext cx="3141821" cy="152167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0" rIns="45720" bIns="0" rtlCol="0" anchor="ctr"/>
                <a:lstStyle/>
                <a:p>
                  <a:pPr/>
                  <a:endParaRPr lang="en-US" sz="10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:r>
                    <a:rPr lang="en-US" sz="10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The Fourier algebra can be recast in terms of inner products</a:t>
                  </a:r>
                  <a:endParaRPr lang="en-US" sz="1000" b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marL="228600" indent="-228600">
                    <a:buFont typeface="+mj-lt"/>
                    <a:buAutoNum type="arabicPeriod"/>
                  </a:pPr>
                  <a14:m>
                    <m:oMath xmlns:m="http://schemas.openxmlformats.org/officeDocument/2006/math">
                      <m:d>
                        <m:dPr>
                          <m:ctrlPr>
                            <a:rPr lang="en-US" sz="1000" b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positive definiteness</a:t>
                  </a:r>
                </a:p>
                <a:p>
                  <a:pPr marL="228600" indent="-228600">
                    <a:buFont typeface="+mj-lt"/>
                    <a:buAutoNum type="arabicPeriod"/>
                  </a:pPr>
                  <a14:m>
                    <m:oMath xmlns:m="http://schemas.openxmlformats.org/officeDocument/2006/math">
                      <m:d>
                        <m:dPr>
                          <m:ctrlPr>
                            <a:rPr lang="en-US" sz="1000" b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000" b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 symmetry</a:t>
                  </a:r>
                </a:p>
                <a:p>
                  <a:pPr marL="228600" indent="-228600">
                    <a:buFont typeface="+mj-lt"/>
                    <a:buAutoNum type="arabicPeriod"/>
                  </a:pPr>
                  <a14:m>
                    <m:oMath xmlns:m="http://schemas.openxmlformats.org/officeDocument/2006/math">
                      <m:d>
                        <m:dPr>
                          <m:ctrlPr>
                            <a:rPr lang="en-US" sz="1000" b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αf</m:t>
                          </m:r>
                          <m: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ctrlP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&amp;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homogeneity</a:t>
                  </a:r>
                </a:p>
                <a:p>
                  <a:pPr marL="228600" indent="-228600">
                    <a:buFont typeface="+mj-lt"/>
                    <a:buAutoNum type="arabicPeriod"/>
                  </a:pPr>
                  <a14:m>
                    <m:oMath xmlns:m="http://schemas.openxmlformats.org/officeDocument/2006/math">
                      <m:d>
                        <m:dPr>
                          <m:ctrlPr>
                            <a:rPr lang="en-US" sz="1000" b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000" b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000" b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additivity</a:t>
                  </a:r>
                </a:p>
              </p:txBody>
            </p:sp>
          </mc:Choice>
          <mc:Fallback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0357AF2-89DF-4198-8DCC-48B318B620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099" y="6153152"/>
                  <a:ext cx="3141821" cy="1521670"/>
                </a:xfrm>
                <a:prstGeom prst="rect">
                  <a:avLst/>
                </a:prstGeom>
                <a:blipFill>
                  <a:blip r:embed="rId10"/>
                  <a:stretch>
                    <a:fillRect l="-1325" b="-333"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F5A9703-CE04-4659-92C7-6C9AE0485AE8}"/>
                </a:ext>
              </a:extLst>
            </p:cNvPr>
            <p:cNvSpPr/>
            <p:nvPr/>
          </p:nvSpPr>
          <p:spPr>
            <a:xfrm>
              <a:off x="3076099" y="6093141"/>
              <a:ext cx="3141821" cy="2571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i="1" dirty="0"/>
                <a:t>Inner Product Algebra </a:t>
              </a:r>
            </a:p>
            <a:p>
              <a:r>
                <a:rPr lang="en-US" sz="600" b="1" i="1" dirty="0"/>
                <a:t>[28-9]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ED0EA05-2238-4622-8B94-23B4AC95E51C}"/>
              </a:ext>
            </a:extLst>
          </p:cNvPr>
          <p:cNvGrpSpPr/>
          <p:nvPr/>
        </p:nvGrpSpPr>
        <p:grpSpPr>
          <a:xfrm>
            <a:off x="4487486" y="6116588"/>
            <a:ext cx="1791443" cy="2608311"/>
            <a:chOff x="3076099" y="6093142"/>
            <a:chExt cx="3141821" cy="20479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132C576-E860-4ABD-8BC9-63164D141E97}"/>
                    </a:ext>
                  </a:extLst>
                </p:cNvPr>
                <p:cNvSpPr/>
                <p:nvPr/>
              </p:nvSpPr>
              <p:spPr>
                <a:xfrm>
                  <a:off x="3076099" y="6153151"/>
                  <a:ext cx="3141821" cy="198789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0" rIns="45720" bIns="0" rtlCol="0" anchor="ctr"/>
                <a:lstStyle/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The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Dirichlet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Kernel (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=0) </m:t>
                      </m:r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</a:rPr>
                    <a:t>is defined as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𝑖𝑛𝑡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The partial sum approximations to the Fourier Series are then given by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</m:nary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132C576-E860-4ABD-8BC9-63164D141E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099" y="6153151"/>
                  <a:ext cx="3141821" cy="1987899"/>
                </a:xfrm>
                <a:prstGeom prst="rect">
                  <a:avLst/>
                </a:prstGeom>
                <a:blipFill>
                  <a:blip r:embed="rId11"/>
                  <a:stretch>
                    <a:fillRect l="-3041" r="-11149" b="-18225"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5BF8198-64BE-4705-B6B3-6386E81E6082}"/>
                </a:ext>
              </a:extLst>
            </p:cNvPr>
            <p:cNvSpPr/>
            <p:nvPr/>
          </p:nvSpPr>
          <p:spPr>
            <a:xfrm>
              <a:off x="3076099" y="6093142"/>
              <a:ext cx="3141821" cy="2571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i="1" dirty="0" err="1"/>
                <a:t>Dirichlet</a:t>
              </a:r>
              <a:r>
                <a:rPr lang="en-US" sz="1200" b="1" i="1" dirty="0"/>
                <a:t> Kernel </a:t>
              </a:r>
              <a:r>
                <a:rPr lang="en-US" sz="600" b="1" i="1" dirty="0"/>
                <a:t>[59]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DBF0C58-1258-4FE2-AE6F-4258CD8DF4D3}"/>
              </a:ext>
            </a:extLst>
          </p:cNvPr>
          <p:cNvGrpSpPr/>
          <p:nvPr/>
        </p:nvGrpSpPr>
        <p:grpSpPr>
          <a:xfrm>
            <a:off x="591921" y="4177529"/>
            <a:ext cx="3815194" cy="1876719"/>
            <a:chOff x="3076099" y="6093141"/>
            <a:chExt cx="3141821" cy="18065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5E0D47E7-7BD9-4517-98E1-297DBA279D77}"/>
                    </a:ext>
                  </a:extLst>
                </p:cNvPr>
                <p:cNvSpPr/>
                <p:nvPr/>
              </p:nvSpPr>
              <p:spPr>
                <a:xfrm>
                  <a:off x="3076099" y="6153151"/>
                  <a:ext cx="3141821" cy="174652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0" rIns="45720" bIns="0" rtlCol="0" anchor="t" anchorCtr="0"/>
                <a:lstStyle/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The Fourier coefficients are independent of where in the period the integral is chosen to start since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da</m:t>
                            </m:r>
                          </m:den>
                        </m:f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nary>
                              <m:nary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𝑖𝑛𝑡</m:t>
                                    </m:r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d>
                                  <m:dPr>
                                    <m:ctrlP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𝑖𝑛𝑎</m:t>
                                </m:r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0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           =</m:t>
                        </m:r>
                        <m:f>
                          <m:f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sSup>
                          <m:sSup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𝑖𝑛𝑎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p>
                            </m:sSup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5E0D47E7-7BD9-4517-98E1-297DBA279D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099" y="6153151"/>
                  <a:ext cx="3141821" cy="1746525"/>
                </a:xfrm>
                <a:prstGeom prst="rect">
                  <a:avLst/>
                </a:prstGeom>
                <a:blipFill>
                  <a:blip r:embed="rId12"/>
                  <a:stretch>
                    <a:fillRect l="-637" t="-1338" b="-6689"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F710E121-72C4-45AF-AC7B-D21BDEF555E2}"/>
                </a:ext>
              </a:extLst>
            </p:cNvPr>
            <p:cNvSpPr/>
            <p:nvPr/>
          </p:nvSpPr>
          <p:spPr>
            <a:xfrm>
              <a:off x="3076099" y="6093141"/>
              <a:ext cx="3141821" cy="2571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i="1" dirty="0"/>
                <a:t>Fourier Coefficients </a:t>
              </a:r>
              <a:r>
                <a:rPr lang="en-US" sz="600" b="1" i="1" dirty="0"/>
                <a:t>[12]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21E62FF-AD42-4464-A70E-D77ADB4BBB6E}"/>
              </a:ext>
            </a:extLst>
          </p:cNvPr>
          <p:cNvGrpSpPr/>
          <p:nvPr/>
        </p:nvGrpSpPr>
        <p:grpSpPr>
          <a:xfrm>
            <a:off x="591921" y="7225734"/>
            <a:ext cx="3851160" cy="1499165"/>
            <a:chOff x="3076099" y="6093141"/>
            <a:chExt cx="3141821" cy="13701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2A3675E-C249-4ECD-9932-B7CA5950CC2C}"/>
                    </a:ext>
                  </a:extLst>
                </p:cNvPr>
                <p:cNvSpPr/>
                <p:nvPr/>
              </p:nvSpPr>
              <p:spPr>
                <a:xfrm>
                  <a:off x="3076099" y="6153151"/>
                  <a:ext cx="3141821" cy="131016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0" rIns="45720" bIns="0" rtlCol="0" anchor="t" anchorCtr="0"/>
                <a:lstStyle/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The Fourier coefficients, which are proportional to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</a:rPr>
                    <a:t>, have a size given by the following rules of thumb: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>
                      <a:solidFill>
                        <a:schemeClr val="tx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</a:rPr>
                    <a:t> is not continuous then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</a:rPr>
                    <a:t> should have some terms </a:t>
                  </a:r>
                  <a14:m>
                    <m:oMath xmlns:m="http://schemas.openxmlformats.org/officeDocument/2006/math">
                      <m:r>
                        <a:rPr lang="en-US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>
                      <a:solidFill>
                        <a:schemeClr val="tx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</a:rPr>
                    <a:t> is differentiable, except for corners, then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</a:rPr>
                    <a:t> should have some terms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~1/</m:t>
                      </m:r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>
                      <a:solidFill>
                        <a:schemeClr val="tx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′′(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</a:rPr>
                    <a:t> exists but is not continuous then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000" dirty="0">
                      <a:solidFill>
                        <a:schemeClr val="tx1"/>
                      </a:solidFill>
                    </a:rPr>
                    <a:t> should have some terms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~1/</m:t>
                      </m:r>
                      <m:sSup>
                        <m:s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2A3675E-C249-4ECD-9932-B7CA5950CC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099" y="6153151"/>
                  <a:ext cx="3141821" cy="1310169"/>
                </a:xfrm>
                <a:prstGeom prst="rect">
                  <a:avLst/>
                </a:prstGeom>
                <a:blipFill>
                  <a:blip r:embed="rId13"/>
                  <a:stretch>
                    <a:fillRect l="-631" b="-1266"/>
                  </a:stretch>
                </a:blip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76756AA-BD72-4D5E-8112-36B412D774D3}"/>
                </a:ext>
              </a:extLst>
            </p:cNvPr>
            <p:cNvSpPr/>
            <p:nvPr/>
          </p:nvSpPr>
          <p:spPr>
            <a:xfrm>
              <a:off x="3076099" y="6093141"/>
              <a:ext cx="3141821" cy="25717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i="1" dirty="0"/>
                <a:t>Size of Fourier Coefficients </a:t>
              </a:r>
              <a:r>
                <a:rPr lang="en-US" sz="600" b="1" i="1" dirty="0"/>
                <a:t>[52]</a:t>
              </a:r>
            </a:p>
          </p:txBody>
        </p:sp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C81DAE7-C5FB-4BEF-8289-7594383CF256}"/>
              </a:ext>
            </a:extLst>
          </p:cNvPr>
          <p:cNvSpPr/>
          <p:nvPr/>
        </p:nvSpPr>
        <p:spPr>
          <a:xfrm>
            <a:off x="591920" y="233190"/>
            <a:ext cx="5724366" cy="31954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1" dirty="0"/>
              <a:t>Chapter 1:  Fourier Series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230888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1305</TotalTime>
  <Words>413</Words>
  <Application>Microsoft Office PowerPoint</Application>
  <PresentationFormat>On-screen Show (4:3)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44</cp:revision>
  <dcterms:created xsi:type="dcterms:W3CDTF">2017-06-19T10:46:42Z</dcterms:created>
  <dcterms:modified xsi:type="dcterms:W3CDTF">2017-06-26T03:31:58Z</dcterms:modified>
</cp:coreProperties>
</file>