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1" d="100"/>
          <a:sy n="41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C94-A2A3-4721-A18E-D7E64C4D8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EB9F4-69F3-480F-BA4D-72477FFFA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1380-3444-4EF3-9948-E32A178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59C-867D-49CA-954F-5F66ED3A4BD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773FD-4A83-43C4-BBCC-E50B7E68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AA4A-B9C0-4C41-BAC1-A93A0DD0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801-94A3-4C0E-A60E-D45359A8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53D8-C37C-4C06-9800-4EDD5CF6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CD327-7BB3-41F8-9020-3A3A0B7DE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751D-0F67-4276-B37E-1266DF1E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59C-867D-49CA-954F-5F66ED3A4BD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35CEB-6D42-4401-9D5F-B386F7B1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E6BD-450F-4E08-9071-4FE233FB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801-94A3-4C0E-A60E-D45359A8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9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C7085-382C-4DFE-AAF0-0A8D99BA2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51EC9-19A5-4B95-9B0C-7333AC040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1DAA-51E9-4445-BACB-EA6E6966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59C-867D-49CA-954F-5F66ED3A4BD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AD1D-2416-410F-AD6D-565518AF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252E-D987-447B-9AA4-E183FEF0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801-94A3-4C0E-A60E-D45359A8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EF97-9585-455D-883B-1853D7FE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738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AAAF-28BA-4107-8923-A44338D9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513973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DE2C-8C04-46E2-896A-73865C65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59C-867D-49CA-954F-5F66ED3A4BD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B470-7B34-4221-A324-984C3DB4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0A66-E6B6-4606-BBED-55D59E93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801-94A3-4C0E-A60E-D45359A8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3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DB23-9175-4FB9-88ED-C76A2F5E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627A3-C04A-434D-889D-33E3215E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89F51-B96E-4152-8FC7-A62B53AF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59C-867D-49CA-954F-5F66ED3A4BD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6F0F-3259-478A-BD36-0360C5BD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3E7A2-1820-4A78-8A26-A17F8813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801-94A3-4C0E-A60E-D45359A8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5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F78A-F0B0-4EEE-A838-735B3969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BF32-4F91-4EFA-920B-0E366E7A9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09935-3989-491F-A384-04B3F0EF6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6B5FB-FE63-40F5-B2A9-55275DFA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59C-867D-49CA-954F-5F66ED3A4BD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D86C2-D243-4227-B820-968929D5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6F36B-946D-423B-B545-0402D636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801-94A3-4C0E-A60E-D45359A8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DFD5-43D8-4913-948D-EDA35F85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C7B2-6A84-419C-B802-D4FF9DA6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F75A6-D5C7-46C8-9036-E094C8FB4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9902E-2013-4E92-8AAE-E78EE0C10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D7A93-E917-4F3D-B485-DAF408CFB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A9481-E7CB-41DB-8591-0116B514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59C-867D-49CA-954F-5F66ED3A4BD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884B6-E3B4-4414-BA60-DDCFB7DE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0608A-B944-4614-9C81-27D142C0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801-94A3-4C0E-A60E-D45359A8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9A9F-7C0C-4694-9654-DFCC7149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81CC4-08E2-4114-8189-62BB3AC2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59C-867D-49CA-954F-5F66ED3A4BD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508C7-53C9-4ABA-99A0-B735D804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2BEFE-1101-4AA5-9FAB-D5E0A8BB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801-94A3-4C0E-A60E-D45359A8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4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5D935-D892-4016-906F-15DF93CA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59C-867D-49CA-954F-5F66ED3A4BD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25C4F-B941-4928-B997-66222D43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96422-1D29-4460-B6F3-FB56739B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801-94A3-4C0E-A60E-D45359A8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817-D134-4682-BA3C-8EC7C68A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4F7C-F335-4E67-B13B-E27F147B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D43D2-FB25-465D-9906-39280EC94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C9C51-B95E-4BCC-BCEA-4968EA78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59C-867D-49CA-954F-5F66ED3A4BD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48E4A-91CA-441A-8313-0B15D884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C2B25-9F31-46F4-808F-178A64E7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801-94A3-4C0E-A60E-D45359A8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4C95-A9D4-456B-9724-7EB4E440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7A631-BFDD-44A2-BA0C-EEEEAA20B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A2ED6-7266-48A2-BCD4-EC1483101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537BF-B791-4664-9618-8F6AC1D6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59C-867D-49CA-954F-5F66ED3A4BD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B9833-C172-4494-9E41-D3A07718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962AF-565E-4BEA-8B13-A77328B7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7801-94A3-4C0E-A60E-D45359A8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8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D70C1-D036-4162-BD3F-5375FE28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12A17-E4E1-4138-A76A-1C6C0E07F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D3A97-C309-4545-B259-FE11F8570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C59C-867D-49CA-954F-5F66ED3A4BD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9A61-6A44-4061-958B-E0D5A0B38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B83FC-9074-41AE-9D35-89C5C645D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7801-94A3-4C0E-A60E-D45359A8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arside.ph.utexas.edu/teaching/plasma/Plasma/node2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arside.ph.utexas.edu/teaching/plasma/Plasma/node13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rside.ph.utexas.edu/teaching/plasma/Plasma/node13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farside.ph.utexas.edu/teaching/plasma/Plasma/node1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452D-8DC0-4C5D-B881-0700E6AA2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Whirlwind Summary of Plasma Fluid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5BB21-32C2-439A-8F68-FCE0FD1E6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 Schiff – 9/23/2018</a:t>
            </a:r>
          </a:p>
          <a:p>
            <a:r>
              <a:rPr lang="en-US" dirty="0"/>
              <a:t>Based on </a:t>
            </a:r>
            <a:r>
              <a:rPr lang="en-US" dirty="0" err="1"/>
              <a:t>Fitzpatricks</a:t>
            </a:r>
            <a:r>
              <a:rPr lang="en-US" dirty="0"/>
              <a:t> notes</a:t>
            </a:r>
          </a:p>
        </p:txBody>
      </p:sp>
    </p:spTree>
    <p:extLst>
      <p:ext uri="{BB962C8B-B14F-4D97-AF65-F5344CB8AC3E}">
        <p14:creationId xmlns:p14="http://schemas.microsoft.com/office/powerpoint/2010/main" val="192032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9999-ADD4-4BA7-B7D8-86F15AFB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Collisions</a:t>
            </a:r>
            <a:r>
              <a:rPr lang="en-US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8E04C4-87AC-4C37-8006-56206AE220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Plasma physics can be regarded as the closure of Maxwell’s equations by means of constitutive relations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microscopic distribution function</a:t>
                </a:r>
              </a:p>
              <a:p>
                <a:r>
                  <a:rPr lang="en-US" dirty="0" err="1"/>
                  <a:t>Collisionless</a:t>
                </a:r>
                <a:r>
                  <a:rPr lang="en-US" dirty="0"/>
                  <a:t> plasma is one in which the collision frequency is much less than the gyrofrequency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8E04C4-87AC-4C37-8006-56206AE22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898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1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BAFA-C383-49A3-B1A2-E0F4B5BD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Single Particle Motion</a:t>
            </a:r>
            <a:r>
              <a:rPr lang="en-US" dirty="0"/>
              <a:t> </a:t>
            </a:r>
            <a:r>
              <a:rPr lang="en-US" sz="2000" dirty="0"/>
              <a:t>(1/n)</a:t>
            </a:r>
            <a:r>
              <a:rPr lang="en-US" dirty="0"/>
              <a:t> – Hopes for </a:t>
            </a:r>
            <a:r>
              <a:rPr lang="en-US" dirty="0" err="1"/>
              <a:t>Undertanding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DC90E-02D9-4B79-A5AD-37BA552F9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All descriptions of plasma behavior are ultimately based on the motions of the constituent particles</a:t>
                </a:r>
              </a:p>
              <a:p>
                <a:pPr lvl="1"/>
                <a:r>
                  <a:rPr lang="en-US" dirty="0"/>
                  <a:t>Unmagnetized plasma – simple:  collision-dominated like a neutral gas </a:t>
                </a:r>
              </a:p>
              <a:p>
                <a:pPr lvl="1"/>
                <a:r>
                  <a:rPr lang="en-US" dirty="0"/>
                  <a:t>Magnetized plasma 1 – simple if collision-dominated like a neutral gas</a:t>
                </a:r>
              </a:p>
              <a:p>
                <a:pPr lvl="1"/>
                <a:r>
                  <a:rPr lang="en-US" dirty="0"/>
                  <a:t>Magnetized plasma 2 – difficult whenever the collision frequency is much less than the gyrofrequency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In general, the motion of charged particles in nontrivial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fields is extremely complicated</a:t>
                </a:r>
              </a:p>
              <a:p>
                <a:pPr lvl="1"/>
                <a:r>
                  <a:rPr lang="en-US" dirty="0"/>
                  <a:t>Hope for understanding built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being small,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represent the typical length and time-scales over which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vary</a:t>
                </a:r>
              </a:p>
              <a:p>
                <a:pPr lvl="1"/>
                <a:r>
                  <a:rPr lang="en-US" dirty="0"/>
                  <a:t>Hope for understanding built on the concept of a drift center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DC90E-02D9-4B79-A5AD-37BA552F9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898" r="-986" b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01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BAFA-C383-49A3-B1A2-E0F4B5BD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Single Particle Motion</a:t>
            </a:r>
            <a:r>
              <a:rPr lang="en-US" dirty="0"/>
              <a:t> </a:t>
            </a:r>
            <a:r>
              <a:rPr lang="en-US" sz="2000" dirty="0"/>
              <a:t>(2/n) </a:t>
            </a:r>
            <a:r>
              <a:rPr lang="en-US" dirty="0"/>
              <a:t>– Drift Center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DC90E-02D9-4B79-A5AD-37BA552F9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37230"/>
                <a:ext cx="10924309" cy="513973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Particle motion: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Parallel motion: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:r>
                  <a:rPr lang="en-US" sz="2000" dirty="0"/>
                  <a:t>(plasmas near equilibrium don’t support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dirty="0"/>
                  <a:t>Perpendicular motion: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– gyrofrequency;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 – gyrofrequency (cyclotron frequency);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initial </a:t>
                </a:r>
                <a:r>
                  <a:rPr lang="en-US" dirty="0" err="1"/>
                  <a:t>gyrophase</a:t>
                </a:r>
                <a:endParaRPr lang="en-US" dirty="0"/>
              </a:p>
              <a:p>
                <a:pPr lvl="1"/>
                <a:r>
                  <a:rPr lang="en-US" dirty="0"/>
                  <a:t>Position: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     (gyromotion)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The concept of a guiding center provides a clue</a:t>
                </a:r>
              </a:p>
              <a:p>
                <a:pPr lvl="1"/>
                <a:r>
                  <a:rPr lang="en-US" dirty="0"/>
                  <a:t>When analyzing charged particle motion in nonuniform EM fields, we can somehow neglect the rapid gyromotion and focus on the far slower motion of the guiding center</a:t>
                </a:r>
              </a:p>
              <a:p>
                <a:pPr lvl="1"/>
                <a:r>
                  <a:rPr lang="en-US" dirty="0"/>
                  <a:t>Enter the concept of averaging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DC90E-02D9-4B79-A5AD-37BA552F9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37230"/>
                <a:ext cx="10924309" cy="5139733"/>
              </a:xfrm>
              <a:blipFill>
                <a:blip r:embed="rId3"/>
                <a:stretch>
                  <a:fillRect l="-837" b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27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BAFA-C383-49A3-B1A2-E0F4B5BD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Single Particle Motion</a:t>
            </a:r>
            <a:r>
              <a:rPr lang="en-US" dirty="0"/>
              <a:t> </a:t>
            </a:r>
            <a:r>
              <a:rPr lang="en-US" sz="2000" dirty="0"/>
              <a:t>(3/n) </a:t>
            </a:r>
            <a:r>
              <a:rPr lang="en-US" dirty="0"/>
              <a:t>– Method of Averaging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DC90E-02D9-4B79-A5AD-37BA552F9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9133"/>
                <a:ext cx="10924309" cy="599886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Consider the equation of motion: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is periodic in its last argument with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Define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then seen to be the time-scale associated with short-term periodic motion while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time-scale for long-term secular changes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Treating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as independent variables gives: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**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-average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defined by: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periodic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with vanishing mean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evolution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dirty="0"/>
                  <a:t> is determined by:</a:t>
                </a:r>
              </a:p>
              <a:p>
                <a:pPr lvl="1"/>
                <a:r>
                  <a:rPr lang="en-US" dirty="0"/>
                  <a:t>Assuming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Substituting these into ** (above) and solving order-by-order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b="0" dirty="0"/>
                  <a:t>The solution looks like</a:t>
                </a:r>
              </a:p>
              <a:p>
                <a:pPr lvl="1"/>
                <a:r>
                  <a:rPr lang="en-US" dirty="0"/>
                  <a:t>Lowest order: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With the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so on in second order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DC90E-02D9-4B79-A5AD-37BA552F9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9133"/>
                <a:ext cx="10924309" cy="5998867"/>
              </a:xfrm>
              <a:blipFill>
                <a:blip r:embed="rId3"/>
                <a:stretch>
                  <a:fillRect l="-502" t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99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10531</TotalTime>
  <Words>435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 Whirlwind Summary of Plasma Fluid Theory</vt:lpstr>
      <vt:lpstr>Collisions  </vt:lpstr>
      <vt:lpstr>Single Particle Motion (1/n) – Hopes for Undertanding</vt:lpstr>
      <vt:lpstr>Single Particle Motion (2/n) – Drift Center</vt:lpstr>
      <vt:lpstr>Single Particle Motion (3/n) – Method of Averaging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Whirlwind Summary of Plasma Fluid Theory</dc:title>
  <dc:creator>Conrad</dc:creator>
  <cp:lastModifiedBy>Conrad</cp:lastModifiedBy>
  <cp:revision>11</cp:revision>
  <dcterms:created xsi:type="dcterms:W3CDTF">2018-09-23T10:26:06Z</dcterms:created>
  <dcterms:modified xsi:type="dcterms:W3CDTF">2018-09-30T17:57:41Z</dcterms:modified>
</cp:coreProperties>
</file>