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4" r:id="rId3"/>
    <p:sldId id="309" r:id="rId4"/>
    <p:sldId id="299" r:id="rId5"/>
    <p:sldId id="310" r:id="rId6"/>
    <p:sldId id="313" r:id="rId7"/>
    <p:sldId id="311" r:id="rId8"/>
    <p:sldId id="315" r:id="rId9"/>
    <p:sldId id="257" r:id="rId10"/>
  </p:sldIdLst>
  <p:sldSz cx="9144000" cy="6858000" type="screen4x3"/>
  <p:notesSz cx="7102475" cy="9388475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2" autoAdjust="0"/>
    <p:restoredTop sz="92342" autoAdjust="0"/>
  </p:normalViewPr>
  <p:slideViewPr>
    <p:cSldViewPr>
      <p:cViewPr>
        <p:scale>
          <a:sx n="100" d="100"/>
          <a:sy n="100" d="100"/>
        </p:scale>
        <p:origin x="-1848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5" tIns="47113" rIns="94225" bIns="47113" numCol="1" anchor="t" anchorCtr="0" compatLnSpc="1">
            <a:prstTxWarp prst="textNoShape">
              <a:avLst/>
            </a:prstTxWarp>
          </a:bodyPr>
          <a:lstStyle>
            <a:lvl1pPr algn="l" defTabSz="942425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5" tIns="47113" rIns="94225" bIns="47113" numCol="1" anchor="t" anchorCtr="0" compatLnSpc="1">
            <a:prstTxWarp prst="textNoShape">
              <a:avLst/>
            </a:prstTxWarp>
          </a:bodyPr>
          <a:lstStyle>
            <a:lvl1pPr defTabSz="942425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0163"/>
            <a:ext cx="3078163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5" tIns="47113" rIns="94225" bIns="47113" numCol="1" anchor="b" anchorCtr="0" compatLnSpc="1">
            <a:prstTxWarp prst="textNoShape">
              <a:avLst/>
            </a:prstTxWarp>
          </a:bodyPr>
          <a:lstStyle>
            <a:lvl1pPr algn="l" defTabSz="942425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920163"/>
            <a:ext cx="3078162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5" tIns="47113" rIns="94225" bIns="47113" numCol="1" anchor="b" anchorCtr="0" compatLnSpc="1">
            <a:prstTxWarp prst="textNoShape">
              <a:avLst/>
            </a:prstTxWarp>
          </a:bodyPr>
          <a:lstStyle>
            <a:lvl1pPr defTabSz="942425">
              <a:defRPr sz="1300"/>
            </a:lvl1pPr>
          </a:lstStyle>
          <a:p>
            <a:pPr>
              <a:defRPr/>
            </a:pPr>
            <a:fld id="{1A99006F-A897-4DA8-A303-A8D3D7522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4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D03B0-FBD1-4E38-A022-D3475D22BE24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19FB-AC40-40F6-8E39-388B92A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18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88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r>
              <a:rPr lang="en-US" altLang="en-US" smtClean="0"/>
              <a:t>10/25/2014</a:t>
            </a:r>
            <a:endParaRPr lang="en-US" altLang="en-US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57B3C61-D93A-4384-A8C3-6A5664D9EE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1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r>
              <a:rPr lang="en-US" altLang="en-US" smtClean="0"/>
              <a:t>10/25/2014</a:t>
            </a:r>
            <a:endParaRPr lang="en-US" altLang="en-US"/>
          </a:p>
        </p:txBody>
      </p:sp>
      <p:sp>
        <p:nvSpPr>
          <p:cNvPr id="5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57B3C61-D93A-4384-A8C3-6A5664D9EE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456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r>
              <a:rPr lang="en-US" altLang="en-US" smtClean="0"/>
              <a:t>10/25/2014</a:t>
            </a:r>
            <a:endParaRPr lang="en-US" altLang="en-US"/>
          </a:p>
        </p:txBody>
      </p:sp>
      <p:sp>
        <p:nvSpPr>
          <p:cNvPr id="5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57B3C61-D93A-4384-A8C3-6A5664D9EE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11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r>
              <a:rPr lang="en-US" altLang="en-US" smtClean="0"/>
              <a:t>10/25/2014</a:t>
            </a:r>
            <a:endParaRPr lang="en-US" altLang="en-US"/>
          </a:p>
        </p:txBody>
      </p:sp>
      <p:sp>
        <p:nvSpPr>
          <p:cNvPr id="5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57B3C61-D93A-4384-A8C3-6A5664D9EE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79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79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100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r>
              <a:rPr lang="en-US" altLang="en-US" smtClean="0"/>
              <a:t>10/25/2014</a:t>
            </a:r>
            <a:endParaRPr lang="en-US" altLang="en-US"/>
          </a:p>
        </p:txBody>
      </p:sp>
      <p:sp>
        <p:nvSpPr>
          <p:cNvPr id="6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57B3C61-D93A-4384-A8C3-6A5664D9EE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48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r>
              <a:rPr lang="en-US" altLang="en-US" smtClean="0"/>
              <a:t>10/25/2014</a:t>
            </a:r>
            <a:endParaRPr lang="en-US" altLang="en-US"/>
          </a:p>
        </p:txBody>
      </p:sp>
      <p:sp>
        <p:nvSpPr>
          <p:cNvPr id="8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57B3C61-D93A-4384-A8C3-6A5664D9EE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63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r>
              <a:rPr lang="en-US" altLang="en-US" smtClean="0"/>
              <a:t>10/25/2014</a:t>
            </a:r>
            <a:endParaRPr lang="en-US" altLang="en-US"/>
          </a:p>
        </p:txBody>
      </p:sp>
      <p:sp>
        <p:nvSpPr>
          <p:cNvPr id="4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57B3C61-D93A-4384-A8C3-6A5664D9EE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48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r>
              <a:rPr lang="en-US" altLang="en-US" smtClean="0"/>
              <a:t>10/25/2014</a:t>
            </a:r>
            <a:endParaRPr lang="en-US" altLang="en-US"/>
          </a:p>
        </p:txBody>
      </p:sp>
      <p:sp>
        <p:nvSpPr>
          <p:cNvPr id="3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57B3C61-D93A-4384-A8C3-6A5664D9EE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9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r>
              <a:rPr lang="en-US" altLang="en-US" smtClean="0"/>
              <a:t>10/25/2014</a:t>
            </a:r>
            <a:endParaRPr lang="en-US" altLang="en-US"/>
          </a:p>
        </p:txBody>
      </p:sp>
      <p:sp>
        <p:nvSpPr>
          <p:cNvPr id="6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57B3C61-D93A-4384-A8C3-6A5664D9EE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33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r>
              <a:rPr lang="en-US" altLang="en-US" smtClean="0"/>
              <a:t>10/25/2014</a:t>
            </a:r>
            <a:endParaRPr lang="en-US" altLang="en-US"/>
          </a:p>
        </p:txBody>
      </p:sp>
      <p:sp>
        <p:nvSpPr>
          <p:cNvPr id="6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57B3C61-D93A-4384-A8C3-6A5664D9EE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4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6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3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0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1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2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3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5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772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" name="Rectangle 109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r>
              <a:rPr lang="en-US" altLang="en-US" smtClean="0"/>
              <a:t>10/25/2014</a:t>
            </a:r>
            <a:endParaRPr lang="en-US" altLang="en-US"/>
          </a:p>
        </p:txBody>
      </p:sp>
      <p:sp>
        <p:nvSpPr>
          <p:cNvPr id="66" name="Rectangle 109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" name="Rectangle 109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57B3C61-D93A-4384-A8C3-6A5664D9EE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Don’t We Teach the Helmholtz Theorem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Conrad Schiff</a:t>
            </a:r>
          </a:p>
          <a:p>
            <a:pPr eaLnBrk="1" hangingPunct="1"/>
            <a:r>
              <a:rPr lang="en-US" altLang="en-US" sz="1800" dirty="0" smtClean="0"/>
              <a:t>Chesapeake Chapter of AAPT</a:t>
            </a:r>
          </a:p>
          <a:p>
            <a:pPr eaLnBrk="1" hangingPunct="1"/>
            <a:r>
              <a:rPr lang="en-US" altLang="en-US" sz="1400" i="1" dirty="0" smtClean="0"/>
              <a:t>10/25/2014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Spirit of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question isn’t philosophical</a:t>
            </a:r>
          </a:p>
          <a:p>
            <a:pPr lvl="1"/>
            <a:r>
              <a:rPr lang="en-US" dirty="0" smtClean="0"/>
              <a:t>I’m not Socrates and none of you are Euthyphro</a:t>
            </a:r>
          </a:p>
          <a:p>
            <a:pPr lvl="1"/>
            <a:r>
              <a:rPr lang="en-US" dirty="0" smtClean="0"/>
              <a:t>It’s meant to open or reopen a dialog</a:t>
            </a:r>
          </a:p>
          <a:p>
            <a:pPr lvl="1"/>
            <a:endParaRPr lang="en-US" dirty="0"/>
          </a:p>
          <a:p>
            <a:r>
              <a:rPr lang="en-US" dirty="0" smtClean="0"/>
              <a:t>Full Disclosure</a:t>
            </a:r>
          </a:p>
          <a:p>
            <a:pPr lvl="1"/>
            <a:r>
              <a:rPr lang="en-US" dirty="0" smtClean="0"/>
              <a:t>I’m not an educator</a:t>
            </a:r>
          </a:p>
          <a:p>
            <a:pPr lvl="1"/>
            <a:r>
              <a:rPr lang="en-US" dirty="0" smtClean="0"/>
              <a:t>I’m not an expert in Electromagnetism</a:t>
            </a:r>
          </a:p>
          <a:p>
            <a:pPr lvl="1"/>
            <a:r>
              <a:rPr lang="en-US" dirty="0" smtClean="0"/>
              <a:t>I was (and perhaps am) a student who finds the way we commonly teach E&amp;M inadequate</a:t>
            </a:r>
          </a:p>
          <a:p>
            <a:pPr lvl="1"/>
            <a:endParaRPr lang="en-US" dirty="0"/>
          </a:p>
          <a:p>
            <a:r>
              <a:rPr lang="en-US" dirty="0" smtClean="0"/>
              <a:t>My aim is to make E&amp;M more dynamic both literally and pedagogically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10/25/2014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7B3C61-D93A-4384-A8C3-6A5664D9EEE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Current textbook approach [1-6] obscures the unity of Maxwell’s equations</a:t>
                </a:r>
              </a:p>
              <a:p>
                <a:pPr lvl="1"/>
                <a:r>
                  <a:rPr lang="en-US" dirty="0" smtClean="0"/>
                  <a:t>Starts with static fields</a:t>
                </a:r>
              </a:p>
              <a:p>
                <a:pPr lvl="1"/>
                <a:r>
                  <a:rPr lang="en-US" dirty="0" smtClean="0"/>
                  <a:t>Builds on time dependence</a:t>
                </a:r>
              </a:p>
              <a:p>
                <a:pPr lvl="1"/>
                <a:r>
                  <a:rPr lang="en-US" dirty="0" smtClean="0"/>
                  <a:t>‘Sneaks’ the displacement current in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 better approach is that of </a:t>
                </a:r>
                <a:r>
                  <a:rPr lang="en-US" dirty="0" err="1" smtClean="0"/>
                  <a:t>Solymar</a:t>
                </a:r>
                <a:r>
                  <a:rPr lang="en-US" dirty="0" smtClean="0"/>
                  <a:t> [7]</a:t>
                </a:r>
              </a:p>
              <a:p>
                <a:pPr lvl="1"/>
                <a:r>
                  <a:rPr lang="en-US" dirty="0" smtClean="0"/>
                  <a:t>Start with Maxwell’s equations as given</a:t>
                </a:r>
              </a:p>
              <a:p>
                <a:pPr lvl="1"/>
                <a:r>
                  <a:rPr lang="en-US" dirty="0" smtClean="0"/>
                  <a:t>Interrogate them to get specific results of interest</a:t>
                </a:r>
              </a:p>
              <a:p>
                <a:pPr lvl="1"/>
                <a:r>
                  <a:rPr lang="en-US" dirty="0" smtClean="0"/>
                  <a:t>No unlearning (e.g.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≠0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Even better approach is a modification of </a:t>
                </a:r>
                <a:r>
                  <a:rPr lang="en-US" dirty="0" err="1" smtClean="0"/>
                  <a:t>Solymar’s</a:t>
                </a:r>
                <a:r>
                  <a:rPr lang="en-US" dirty="0" smtClean="0"/>
                  <a:t> approach using the Helmholtz </a:t>
                </a:r>
                <a:r>
                  <a:rPr lang="en-US" dirty="0" smtClean="0"/>
                  <a:t>theorem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10/25/2014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7B3C61-D93A-4384-A8C3-6A5664D9EEE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1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Helmholtz </a:t>
            </a:r>
            <a:r>
              <a:rPr lang="en-US" altLang="en-US" dirty="0" smtClean="0"/>
              <a:t>Theorem </a:t>
            </a:r>
            <a:r>
              <a:rPr lang="en-US" dirty="0"/>
              <a:t> [8-10]</a:t>
            </a:r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sz="2000" dirty="0" smtClean="0"/>
                  <a:t>Start with the resolution of the delta function in spherical coordinates </a:t>
                </a:r>
                <a:r>
                  <a:rPr lang="en-US" sz="1400" dirty="0" smtClean="0"/>
                  <a:t>(Gauss’s law in disguise)</a:t>
                </a:r>
                <a:endParaRPr lang="en-US" sz="2000" dirty="0" smtClea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0" smtClean="0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| 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=−4</m:t>
                      </m:r>
                      <m:r>
                        <a:rPr lang="en-US" sz="2000" b="0" i="1" smtClean="0">
                          <a:latin typeface="Cambria Math"/>
                        </a:rPr>
                        <m:t>𝜋𝛿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pPr>
                  <a:defRPr/>
                </a:pPr>
                <a:r>
                  <a:rPr lang="en-US" sz="2000" dirty="0" smtClean="0"/>
                  <a:t>Decompose a function against the delta as</a:t>
                </a:r>
              </a:p>
              <a:p>
                <a:pPr marL="0" indent="0" algn="ctr">
                  <a:buNone/>
                  <a:defRPr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sz="2000" i="1" dirty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 dirty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 dirty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000" i="1" dirty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  <m:d>
                          <m:d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sz="2000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</m:d>
                      </m:e>
                    </m:nary>
                    <m:r>
                      <a:rPr lang="en-US" sz="2000" b="0" i="1" dirty="0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0" dirty="0" smtClean="0">
                                <a:latin typeface="Cambria Math"/>
                              </a:rPr>
                              <m:t>𝛻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4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en-US" sz="2000" b="0" i="1" dirty="0" smtClean="0">
                        <a:latin typeface="Cambria Math"/>
                      </a:rPr>
                      <m:t> </m:t>
                    </m:r>
                    <m:nary>
                      <m:naryPr>
                        <m:supHide m:val="on"/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f>
                          <m:f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sz="20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dirty="0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dirty="0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dirty="0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dirty="0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nary>
                    <m:r>
                      <a:rPr lang="en-US" sz="2000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sz="2000" dirty="0" smtClean="0"/>
                  <a:t>where V is a bounded volume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2000" b="0" i="1" dirty="0" smtClean="0">
                        <a:latin typeface="Cambria Math"/>
                      </a:rPr>
                      <m:t>′</m:t>
                    </m:r>
                  </m:oMath>
                </a14:m>
                <a:endParaRPr lang="en-US" sz="2000" dirty="0" smtClean="0"/>
              </a:p>
              <a:p>
                <a:pPr>
                  <a:defRPr/>
                </a:pPr>
                <a:endParaRPr lang="en-US" sz="2000" dirty="0" smtClean="0"/>
              </a:p>
              <a:p>
                <a:pPr>
                  <a:defRPr/>
                </a:pPr>
                <a:r>
                  <a:rPr lang="en-US" sz="2000" dirty="0" smtClean="0"/>
                  <a:t>Use the identity </a:t>
                </a:r>
                <a:r>
                  <a:rPr lang="en-US" sz="2000" dirty="0" err="1" smtClean="0"/>
                  <a:t>laplacian</a:t>
                </a:r>
                <a:r>
                  <a:rPr lang="en-US" sz="2000" dirty="0" smtClean="0"/>
                  <a:t>() = grad(div())-curl(curl()) </a:t>
                </a:r>
                <a:r>
                  <a:rPr lang="en-US" sz="2000" dirty="0" smtClean="0"/>
                  <a:t>and allow V to be all space</a:t>
                </a:r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=−</m:t>
                      </m:r>
                      <m:r>
                        <a:rPr lang="en-US" sz="2000" b="0" i="0" dirty="0" smtClean="0">
                          <a:latin typeface="Cambria Math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/>
                        </a:rPr>
                        <m:t>U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/>
                                </a:rPr>
                                <m:t>r</m:t>
                              </m:r>
                            </m:e>
                          </m:acc>
                        </m:e>
                      </m:d>
                      <m:r>
                        <a:rPr lang="en-US" sz="2000" b="0" i="0" dirty="0" smtClean="0">
                          <a:latin typeface="Cambria Math"/>
                        </a:rPr>
                        <m:t>+</m:t>
                      </m:r>
                      <m:r>
                        <a:rPr lang="en-US" sz="2000" b="0" i="0" dirty="0" smtClean="0">
                          <a:latin typeface="Cambria Math"/>
                        </a:rPr>
                        <m:t>𝛻</m:t>
                      </m:r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𝑊</m:t>
                          </m:r>
                        </m:e>
                      </m:acc>
                      <m:r>
                        <a:rPr lang="en-US" sz="2000" b="0" i="1" dirty="0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sz="20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  <a:defRPr/>
                </a:pPr>
                <a:endParaRPr lang="en-US" sz="2000" dirty="0" smtClean="0"/>
              </a:p>
              <a:p>
                <a:pPr marL="0" indent="0">
                  <a:buNone/>
                  <a:defRPr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nary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0" smtClean="0">
                                <a:latin typeface="Cambria Math"/>
                              </a:rPr>
                              <m:t>𝛻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⋅ 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sz="2000" dirty="0" smtClean="0"/>
                  <a:t>    and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𝑊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4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𝜋</m:t>
                        </m:r>
                      </m:den>
                    </m:f>
                    <m:nary>
                      <m:naryPr>
                        <m:supHide m:val="on"/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/>
                          </a:rPr>
                          <m:t>𝑟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′ </m:t>
                        </m:r>
                      </m:e>
                    </m:nary>
                    <m:f>
                      <m:f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0" dirty="0" smtClean="0">
                                <a:latin typeface="Cambria Math"/>
                              </a:rPr>
                              <m:t>𝛻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  <m:d>
                          <m:d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sz="2000" b="0" i="1" dirty="0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63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10/25/2014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7B3C61-D93A-4384-A8C3-6A5664D9EEE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Pedagogical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From the structure of the theorem the divergence and curl is sufficient to specify the field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800" dirty="0" smtClean="0"/>
              <a:t>Justifies why Maxwell’s equations deal only with div() and curl</a:t>
            </a:r>
            <a:r>
              <a:rPr lang="en-US" sz="1800" dirty="0" smtClean="0"/>
              <a:t>() </a:t>
            </a:r>
            <a:r>
              <a:rPr lang="en-US" sz="1400" dirty="0" smtClean="0"/>
              <a:t>(no symmetric, traceless derivative)</a:t>
            </a:r>
            <a:endParaRPr lang="en-US" sz="1800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n-US" sz="1800" dirty="0" smtClean="0"/>
              <a:t>Contrasts with ‘ordinary functions’ that need a constant of integration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Early </a:t>
            </a:r>
            <a:r>
              <a:rPr lang="en-US" sz="2000" dirty="0" smtClean="0"/>
              <a:t>exposure to the delta-function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800" dirty="0" smtClean="0"/>
              <a:t>Introduces a Green function early on in a meaningful way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800" dirty="0" smtClean="0"/>
              <a:t>Breaks </a:t>
            </a:r>
            <a:r>
              <a:rPr lang="en-US" sz="1800" dirty="0" smtClean="0"/>
              <a:t>what I call the </a:t>
            </a:r>
            <a:r>
              <a:rPr lang="en-US" sz="1800" dirty="0" smtClean="0"/>
              <a:t>‘tyranny of analytic functions’ – Penrose’s ‘message driven economy’ [11]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Derivation </a:t>
            </a:r>
            <a:r>
              <a:rPr lang="en-US" sz="2000" dirty="0" smtClean="0"/>
              <a:t>of Coulomb’s and </a:t>
            </a:r>
            <a:r>
              <a:rPr lang="en-US" sz="2000" dirty="0" err="1" smtClean="0"/>
              <a:t>Biot-Savart’s</a:t>
            </a:r>
            <a:r>
              <a:rPr lang="en-US" sz="2000" dirty="0" smtClean="0"/>
              <a:t> laws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800" dirty="0" smtClean="0"/>
              <a:t>These ‘laws’ fall out simply (see following slide)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800" dirty="0" smtClean="0"/>
              <a:t>No special symmetry, no idealized </a:t>
            </a:r>
            <a:r>
              <a:rPr lang="en-US" sz="1800" dirty="0" smtClean="0"/>
              <a:t>cases, no hand-waving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10/25/2014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7B3C61-D93A-4384-A8C3-6A5664D9EEE9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02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Maxwell’s Equations (</a:t>
            </a:r>
            <a:r>
              <a:rPr lang="en-US" dirty="0" err="1" smtClean="0"/>
              <a:t>mks</a:t>
            </a:r>
            <a:r>
              <a:rPr lang="en-US" dirty="0" smtClean="0"/>
              <a:t> units)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10/25/2014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7B3C61-D93A-4384-A8C3-6A5664D9EEE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909767"/>
                  </p:ext>
                </p:extLst>
              </p:nvPr>
            </p:nvGraphicFramePr>
            <p:xfrm>
              <a:off x="381000" y="1600200"/>
              <a:ext cx="8458199" cy="2520824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37893"/>
                    <a:gridCol w="4059936"/>
                    <a:gridCol w="296037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Basic</a:t>
                          </a:r>
                          <a:r>
                            <a:rPr lang="en-US" baseline="0" dirty="0" smtClean="0"/>
                            <a:t> Law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 Form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Static Form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Gauss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)/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)/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Monopole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=0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=0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Faraday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Ampere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r</m:t>
                                        </m:r>
                                      </m:e>
                                    </m:acc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r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b="0" i="0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</a:rPr>
                                  <m:t> 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909767"/>
                  </p:ext>
                </p:extLst>
              </p:nvPr>
            </p:nvGraphicFramePr>
            <p:xfrm>
              <a:off x="381000" y="1600200"/>
              <a:ext cx="8458199" cy="2520824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37893"/>
                    <a:gridCol w="4059936"/>
                    <a:gridCol w="296037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Basic</a:t>
                          </a:r>
                          <a:r>
                            <a:rPr lang="en-US" baseline="0" dirty="0" smtClean="0"/>
                            <a:t> Law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General Form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Static Form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9903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Gauss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5586" t="-101538" r="-72823" b="-44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86186" t="-101538" b="-443077"/>
                          </a:stretch>
                        </a:blipFill>
                      </a:tcPr>
                    </a:tc>
                  </a:tr>
                  <a:tr h="39903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Monopole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5586" t="-198485" r="-72823" b="-3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86186" t="-198485" b="-336364"/>
                          </a:stretch>
                        </a:blipFill>
                      </a:tcPr>
                    </a:tc>
                  </a:tr>
                  <a:tr h="67595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Faraday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5586" t="-179091" r="-72823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86186" t="-179091" b="-101818"/>
                          </a:stretch>
                        </a:blipFill>
                      </a:tcPr>
                    </a:tc>
                  </a:tr>
                  <a:tr h="67595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Ampere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5586" t="-276577" r="-72823" b="-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86186" t="-276577" b="-90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91000"/>
                <a:ext cx="7772400" cy="2286000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sz="1800" dirty="0" smtClean="0"/>
                  <a:t>Coulomb’s law: (Gauss and Faraday)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4</m:t>
                          </m:r>
                          <m:r>
                            <a:rPr lang="en-US" sz="1800" i="1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supHide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𝜌</m:t>
                          </m:r>
                          <m:r>
                            <a:rPr lang="en-US" sz="1800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/>
                            </a:rPr>
                            <m:t>′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sz="1800">
                          <a:latin typeface="Cambria Math"/>
                        </a:rPr>
                        <m:t>            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W</m:t>
                          </m:r>
                        </m:e>
                      </m:acc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r</m:t>
                              </m:r>
                            </m:e>
                          </m:acc>
                        </m:e>
                      </m:d>
                      <m:r>
                        <a:rPr lang="en-US" sz="1800">
                          <a:latin typeface="Cambria Math"/>
                        </a:rPr>
                        <m:t>=0        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E</m:t>
                          </m:r>
                        </m:e>
                      </m:acc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latin typeface="Cambria Math"/>
                        </a:rPr>
                        <m:t>=−</m:t>
                      </m:r>
                      <m:r>
                        <a:rPr lang="en-US" sz="1800">
                          <a:latin typeface="Cambria Math"/>
                        </a:rPr>
                        <m:t>𝛻</m:t>
                      </m:r>
                      <m:r>
                        <a:rPr lang="en-US" sz="1800" i="1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800" dirty="0"/>
              </a:p>
              <a:p>
                <a:pPr>
                  <a:defRPr/>
                </a:pPr>
                <a:endParaRPr lang="en-US" sz="1800" dirty="0" smtClean="0"/>
              </a:p>
              <a:p>
                <a:pPr>
                  <a:defRPr/>
                </a:pPr>
                <a:r>
                  <a:rPr lang="en-US" sz="1800" dirty="0" err="1" smtClean="0"/>
                  <a:t>Biot-Savart’s</a:t>
                </a:r>
                <a:r>
                  <a:rPr lang="en-US" sz="1800" dirty="0" smtClean="0"/>
                  <a:t> law: (Monopole and </a:t>
                </a:r>
                <a:r>
                  <a:rPr lang="en-US" sz="1800" dirty="0" smtClean="0"/>
                  <a:t>Ampere </a:t>
                </a:r>
                <a:r>
                  <a:rPr lang="en-US" sz="12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/>
                      </a:rPr>
                      <m:t>∇</m:t>
                    </m:r>
                    <m:r>
                      <a:rPr lang="en-US" sz="1200" b="0" i="1" smtClean="0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𝜙</m:t>
                        </m:r>
                        <m:acc>
                          <m:accPr>
                            <m:chr m:val="⃗"/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0" smtClean="0">
                            <a:latin typeface="Cambria Math"/>
                          </a:rPr>
                          <m:t>∇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𝜙</m:t>
                        </m:r>
                      </m:e>
                    </m:d>
                    <m:r>
                      <a:rPr lang="en-US" sz="1200" b="0" i="1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1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sz="1200" b="0" i="1" dirty="0" smtClean="0">
                        <a:latin typeface="Cambria Math"/>
                      </a:rPr>
                      <m:t>+</m:t>
                    </m:r>
                    <m:r>
                      <a:rPr lang="en-US" sz="1200" b="0" i="1" dirty="0" smtClean="0">
                        <a:latin typeface="Cambria Math"/>
                      </a:rPr>
                      <m:t>𝜙</m:t>
                    </m:r>
                    <m:r>
                      <a:rPr lang="en-US" sz="1200" b="0" i="0" dirty="0" smtClean="0">
                        <a:latin typeface="Cambria Math"/>
                      </a:rPr>
                      <m:t>∇</m:t>
                    </m:r>
                    <m:r>
                      <a:rPr lang="en-US" sz="1200" b="0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12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dirty="0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sz="1800" dirty="0" smtClean="0"/>
                  <a:t>)</a:t>
                </a:r>
                <a:endParaRPr lang="en-US" sz="1800" dirty="0" smtClean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b="0" i="0" smtClean="0">
                          <a:latin typeface="Cambria Math"/>
                        </a:rPr>
                        <m:t>0</m:t>
                      </m:r>
                      <m:r>
                        <a:rPr lang="en-US" sz="1800">
                          <a:latin typeface="Cambria Math"/>
                        </a:rPr>
                        <m:t>            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W</m:t>
                          </m:r>
                        </m:e>
                      </m:acc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r</m:t>
                              </m:r>
                            </m:e>
                          </m:acc>
                        </m:e>
                      </m:d>
                      <m:r>
                        <a:rPr lang="en-US" sz="1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4</m:t>
                          </m:r>
                          <m:r>
                            <a:rPr lang="en-US" sz="1800" i="1"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</m:acc>
                          <m:r>
                            <a:rPr lang="en-US" sz="1800" b="0" i="1" dirty="0" smtClean="0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800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800" b="0" i="1" dirty="0" smtClean="0">
                              <a:latin typeface="Cambria Math"/>
                            </a:rPr>
                            <m:t>′)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/>
                        </a:rPr>
                        <m:t>           </m:t>
                      </m:r>
                      <m:acc>
                        <m:accPr>
                          <m:chr m:val="⃗"/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>
                          <a:latin typeface="Cambria Math"/>
                        </a:rPr>
                        <m:t>𝛻</m:t>
                      </m:r>
                      <m:r>
                        <a:rPr lang="en-US" sz="1800" b="0" i="1" smtClean="0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𝑊</m:t>
                          </m:r>
                        </m:e>
                      </m:acc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  <a:defRPr/>
                </a:pPr>
                <a:endParaRPr lang="en-US" sz="1800" dirty="0"/>
              </a:p>
            </p:txBody>
          </p:sp>
        </mc:Choice>
        <mc:Fallback>
          <p:sp>
            <p:nvSpPr>
              <p:cNvPr id="7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91000"/>
                <a:ext cx="7772400" cy="2286000"/>
              </a:xfrm>
              <a:blipFill rotWithShape="1">
                <a:blip r:embed="rId3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4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Critique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dirty="0" smtClean="0"/>
                  <a:t>This modification of </a:t>
                </a:r>
                <a:r>
                  <a:rPr lang="en-US" dirty="0" err="1" smtClean="0"/>
                  <a:t>Solymar’s</a:t>
                </a:r>
                <a:r>
                  <a:rPr lang="en-US" dirty="0" smtClean="0"/>
                  <a:t> approach is not without </a:t>
                </a:r>
                <a:r>
                  <a:rPr lang="en-US" dirty="0" smtClean="0"/>
                  <a:t>difficulties</a:t>
                </a: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  <a:defRPr/>
                </a:pPr>
                <a:r>
                  <a:rPr lang="en-US" sz="2000" dirty="0" smtClean="0"/>
                  <a:t>Boundary </a:t>
                </a:r>
                <a:r>
                  <a:rPr lang="en-US" sz="2000" dirty="0" smtClean="0"/>
                  <a:t>conditions on the integrals </a:t>
                </a:r>
                <a:r>
                  <a:rPr lang="en-US" sz="2000" dirty="0" smtClean="0"/>
                  <a:t>and fields</a:t>
                </a:r>
              </a:p>
              <a:p>
                <a:pPr marL="857250" lvl="1" indent="-457200">
                  <a:buFont typeface="+mj-lt"/>
                  <a:buAutoNum type="alphaLcParenR"/>
                  <a:defRPr/>
                </a:pPr>
                <a:r>
                  <a:rPr lang="en-US" sz="1600" dirty="0" smtClean="0"/>
                  <a:t>If V is kept bounded there are some additiona</a:t>
                </a:r>
                <a:r>
                  <a:rPr lang="en-US" sz="1600" dirty="0" smtClean="0"/>
                  <a:t>l terms involving integrals of normal components on the boundary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𝜕</m:t>
                    </m:r>
                    <m:r>
                      <a:rPr lang="en-US" sz="1600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sz="1600" dirty="0" smtClean="0"/>
              </a:p>
              <a:p>
                <a:pPr marL="857250" lvl="1" indent="-457200">
                  <a:buFont typeface="+mj-lt"/>
                  <a:buAutoNum type="alphaLcParenR"/>
                  <a:defRPr/>
                </a:pPr>
                <a:r>
                  <a:rPr lang="en-US" sz="1600" dirty="0" smtClean="0"/>
                  <a:t>If </a:t>
                </a:r>
                <a:r>
                  <a:rPr lang="en-US" sz="1600" dirty="0" smtClean="0"/>
                  <a:t>V is all </a:t>
                </a:r>
                <a:r>
                  <a:rPr lang="en-US" sz="1600" dirty="0" smtClean="0"/>
                  <a:t>space then div </a:t>
                </a:r>
                <a:r>
                  <a:rPr lang="en-US" sz="1600" dirty="0" smtClean="0"/>
                  <a:t>and curl of the field </a:t>
                </a:r>
                <a:r>
                  <a:rPr lang="en-US" sz="1600" dirty="0" smtClean="0"/>
                  <a:t>must vanish </a:t>
                </a:r>
                <a:r>
                  <a:rPr lang="en-US" sz="1600" dirty="0" smtClean="0"/>
                  <a:t>faster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857250" lvl="1" indent="-457200">
                  <a:buFont typeface="+mj-lt"/>
                  <a:buAutoNum type="alphaLcParenR"/>
                  <a:defRPr/>
                </a:pPr>
                <a:r>
                  <a:rPr lang="en-US" sz="1600" dirty="0" smtClean="0"/>
                  <a:t>Obvious mathematical </a:t>
                </a:r>
                <a:r>
                  <a:rPr lang="en-US" sz="1600" dirty="0" smtClean="0"/>
                  <a:t>but subtle physical implications on the sources (cause and effect)</a:t>
                </a:r>
              </a:p>
              <a:p>
                <a:pPr marL="857250" lvl="1" indent="-457200">
                  <a:buFont typeface="+mj-lt"/>
                  <a:buAutoNum type="alphaLcParenR"/>
                  <a:defRPr/>
                </a:pPr>
                <a:r>
                  <a:rPr lang="en-US" sz="1600" dirty="0" smtClean="0"/>
                  <a:t>Boundary conditions </a:t>
                </a:r>
                <a:r>
                  <a:rPr lang="en-US" sz="1600" dirty="0" smtClean="0"/>
                  <a:t>in </a:t>
                </a:r>
                <a:r>
                  <a:rPr lang="en-US" sz="1600" dirty="0" smtClean="0"/>
                  <a:t>the classroom always seem a bit </a:t>
                </a:r>
                <a:r>
                  <a:rPr lang="en-US" sz="1600" dirty="0" smtClean="0"/>
                  <a:t>tricky</a:t>
                </a:r>
                <a:endParaRPr lang="en-US" sz="1800" dirty="0" smtClean="0"/>
              </a:p>
              <a:p>
                <a:pPr marL="457200" indent="-457200">
                  <a:buFont typeface="+mj-lt"/>
                  <a:buAutoNum type="arabicPeriod"/>
                  <a:defRPr/>
                </a:pPr>
                <a:endParaRPr lang="en-US" sz="2200" dirty="0" smtClean="0"/>
              </a:p>
              <a:p>
                <a:pPr marL="457200" indent="-457200">
                  <a:buFont typeface="+mj-lt"/>
                  <a:buAutoNum type="arabicPeriod"/>
                  <a:defRPr/>
                </a:pPr>
                <a:r>
                  <a:rPr lang="en-US" sz="2000" dirty="0" smtClean="0"/>
                  <a:t>Helmholtz theorem seems to only be valid for static fields</a:t>
                </a:r>
              </a:p>
              <a:p>
                <a:pPr marL="857250" lvl="1" indent="-457200">
                  <a:buFont typeface="+mj-lt"/>
                  <a:buAutoNum type="alphaLcParenR"/>
                  <a:defRPr/>
                </a:pPr>
                <a:r>
                  <a:rPr lang="en-US" sz="1600" dirty="0" smtClean="0"/>
                  <a:t>More complicated form involving retarded time </a:t>
                </a:r>
                <a:r>
                  <a:rPr lang="en-US" sz="1600" dirty="0" smtClean="0"/>
                  <a:t>is advocated </a:t>
                </a:r>
                <a:r>
                  <a:rPr lang="en-US" sz="1600" dirty="0" smtClean="0"/>
                  <a:t>that </a:t>
                </a:r>
                <a:r>
                  <a:rPr lang="en-US" sz="1600" dirty="0" smtClean="0"/>
                  <a:t>allows </a:t>
                </a:r>
                <a:r>
                  <a:rPr lang="en-US" sz="1600" dirty="0" smtClean="0"/>
                  <a:t>for the derivations of Faraday and Ampere [</a:t>
                </a:r>
                <a:r>
                  <a:rPr lang="en-US" sz="1600" dirty="0" smtClean="0"/>
                  <a:t>12,13]</a:t>
                </a:r>
                <a:endParaRPr lang="en-US" sz="1600" dirty="0" smtClean="0"/>
              </a:p>
              <a:p>
                <a:pPr marL="857250" lvl="1" indent="-457200">
                  <a:buFont typeface="+mj-lt"/>
                  <a:buAutoNum type="alphaLcParenR"/>
                  <a:defRPr/>
                </a:pPr>
                <a:r>
                  <a:rPr lang="en-US" sz="1600" dirty="0" smtClean="0"/>
                  <a:t>Retarded time is an advanced concept</a:t>
                </a:r>
              </a:p>
              <a:p>
                <a:pPr marL="857250" lvl="1" indent="-457200">
                  <a:buFont typeface="+mj-lt"/>
                  <a:buAutoNum type="alphaLcParenR"/>
                  <a:defRPr/>
                </a:pPr>
                <a:r>
                  <a:rPr lang="en-US" sz="1600" dirty="0" smtClean="0"/>
                  <a:t>This point </a:t>
                </a:r>
                <a:r>
                  <a:rPr lang="en-US" sz="1600" dirty="0" smtClean="0"/>
                  <a:t>may not </a:t>
                </a:r>
                <a:r>
                  <a:rPr lang="en-US" sz="1600" dirty="0" smtClean="0"/>
                  <a:t>be universally agreed upon (</a:t>
                </a:r>
                <a:r>
                  <a:rPr lang="en-US" sz="1600" dirty="0" err="1" smtClean="0"/>
                  <a:t>Jefimenko</a:t>
                </a:r>
                <a:r>
                  <a:rPr lang="en-US" sz="1600" dirty="0" smtClean="0"/>
                  <a:t> </a:t>
                </a:r>
                <a:r>
                  <a:rPr lang="en-US" sz="1600" i="1" u="sng" dirty="0" smtClean="0"/>
                  <a:t>seems</a:t>
                </a:r>
                <a:r>
                  <a:rPr lang="en-US" sz="1600" dirty="0" smtClean="0"/>
                  <a:t> to </a:t>
                </a:r>
                <a:r>
                  <a:rPr lang="en-US" sz="1600" dirty="0" smtClean="0"/>
                  <a:t>me to apply </a:t>
                </a:r>
                <a:r>
                  <a:rPr lang="en-US" sz="1600" dirty="0" smtClean="0"/>
                  <a:t>Helmholtz theorem </a:t>
                </a:r>
                <a:r>
                  <a:rPr lang="en-US" sz="1600" dirty="0" smtClean="0"/>
                  <a:t>universally in </a:t>
                </a:r>
                <a:r>
                  <a:rPr lang="en-US" sz="1600" dirty="0" smtClean="0"/>
                  <a:t>[</a:t>
                </a:r>
                <a:r>
                  <a:rPr lang="en-US" sz="1600" dirty="0" smtClean="0"/>
                  <a:t>14])</a:t>
                </a:r>
                <a:endParaRPr lang="en-US" sz="1600" dirty="0" smtClean="0"/>
              </a:p>
            </p:txBody>
          </p:sp>
        </mc:Choice>
        <mc:Fallback>
          <p:sp>
            <p:nvSpPr>
              <p:cNvPr id="3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5" t="-914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10/25/2014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7B3C61-D93A-4384-A8C3-6A5664D9EEE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0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10/25/2014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fld id="{B57B3C61-D93A-4384-A8C3-6A5664D9EEE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3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References</a:t>
            </a: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[1]: Physics, Parts 1&amp; 2 Combined – Halliday &amp; Resnick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[2]: Foundations of Electromagnetic Theory – Reitz, Milford, &amp; Christie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[3]: Classical Electrodynamics - Jackson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[4]: Electromagnetic Theory – </a:t>
            </a:r>
            <a:r>
              <a:rPr lang="en-US" altLang="en-US" sz="1800" dirty="0" err="1" smtClean="0"/>
              <a:t>Frankl</a:t>
            </a: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[5]: Electromagnetism – Slater &amp; Frank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[6]: Intro. to Electrodynamics – Griffiths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[7]: Lectures on Electromagnetic Theory – </a:t>
            </a:r>
            <a:r>
              <a:rPr lang="en-US" altLang="en-US" sz="1800" dirty="0" err="1" smtClean="0"/>
              <a:t>Solymar</a:t>
            </a: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[8]: Mathematical Methods for Physicists – </a:t>
            </a:r>
            <a:r>
              <a:rPr lang="en-US" altLang="en-US" sz="1800" dirty="0" err="1" smtClean="0"/>
              <a:t>Afken</a:t>
            </a: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[9]: Miller, Am. J. </a:t>
            </a:r>
            <a:r>
              <a:rPr lang="en-US" altLang="en-US" sz="1800" dirty="0" err="1" smtClean="0"/>
              <a:t>Phys</a:t>
            </a:r>
            <a:r>
              <a:rPr lang="en-US" altLang="en-US" sz="1800" dirty="0" smtClean="0"/>
              <a:t> 52, 948 (1984)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[10]: </a:t>
            </a:r>
            <a:r>
              <a:rPr lang="en-US" altLang="en-US" sz="1800" dirty="0" err="1" smtClean="0"/>
              <a:t>Mirman</a:t>
            </a:r>
            <a:r>
              <a:rPr lang="en-US" altLang="en-US" sz="1800" dirty="0" smtClean="0"/>
              <a:t>, Am. J. </a:t>
            </a:r>
            <a:r>
              <a:rPr lang="en-US" altLang="en-US" sz="1800" dirty="0" err="1" smtClean="0"/>
              <a:t>Phys</a:t>
            </a:r>
            <a:r>
              <a:rPr lang="en-US" altLang="en-US" sz="1800" dirty="0" smtClean="0"/>
              <a:t> 33, 503 (1965)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[11]: The Road to Reality – Penrose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[12]: Davis, Am. J. </a:t>
            </a:r>
            <a:r>
              <a:rPr lang="en-US" altLang="en-US" sz="1800" dirty="0" err="1" smtClean="0"/>
              <a:t>Phys</a:t>
            </a:r>
            <a:r>
              <a:rPr lang="en-US" altLang="en-US" sz="1800" dirty="0" smtClean="0"/>
              <a:t> 74, 72 (2006)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[13]: Hera, Am. J. </a:t>
            </a:r>
            <a:r>
              <a:rPr lang="en-US" altLang="en-US" sz="1800" dirty="0" err="1" smtClean="0"/>
              <a:t>Phys</a:t>
            </a:r>
            <a:r>
              <a:rPr lang="en-US" altLang="en-US" sz="1800" dirty="0" smtClean="0"/>
              <a:t> 74, 743 (2006)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[14]: Causality, Electromagnetic Induction, and Gravitation - </a:t>
            </a:r>
            <a:r>
              <a:rPr lang="en-US" altLang="en-US" sz="1800" dirty="0" err="1" smtClean="0"/>
              <a:t>Jefimenko</a:t>
            </a:r>
            <a:endParaRPr lang="en-US" altLang="en-US" sz="1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10/25/2014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7B3C61-D93A-4384-A8C3-6A5664D9EEE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25392</TotalTime>
  <Words>1081</Words>
  <Application>Microsoft Office PowerPoint</Application>
  <PresentationFormat>On-screen Show (4:3)</PresentationFormat>
  <Paragraphs>115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Blueprint</vt:lpstr>
      <vt:lpstr>Why Don’t We Teach the Helmholtz Theorem</vt:lpstr>
      <vt:lpstr>Spirit of the Talk</vt:lpstr>
      <vt:lpstr>Outline</vt:lpstr>
      <vt:lpstr>Helmholtz Theorem  [8-10]</vt:lpstr>
      <vt:lpstr>Pedagogical Advantages</vt:lpstr>
      <vt:lpstr>Maxwell’s Equations (mks units)</vt:lpstr>
      <vt:lpstr>Critique</vt:lpstr>
      <vt:lpstr>Thanks for Your Attention</vt:lpstr>
      <vt:lpstr>References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E&amp;M</dc:title>
  <dc:creator>Conrad Schiff</dc:creator>
  <cp:lastModifiedBy>Conrad</cp:lastModifiedBy>
  <cp:revision>239</cp:revision>
  <cp:lastPrinted>2014-09-01T17:48:07Z</cp:lastPrinted>
  <dcterms:created xsi:type="dcterms:W3CDTF">2011-10-27T02:40:00Z</dcterms:created>
  <dcterms:modified xsi:type="dcterms:W3CDTF">2014-10-25T11:01:05Z</dcterms:modified>
</cp:coreProperties>
</file>