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9" r:id="rId3"/>
    <p:sldId id="260" r:id="rId4"/>
    <p:sldId id="261" r:id="rId5"/>
    <p:sldId id="257" r:id="rId6"/>
    <p:sldId id="258" r:id="rId7"/>
    <p:sldId id="263"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53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4125D-C889-4825-ADCB-C2F3EA5A5EAB}" type="datetimeFigureOut">
              <a:rPr lang="en-US" smtClean="0"/>
              <a:t>4/25/2017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05D99-A3CA-4A9F-B929-EC0F36ECFA27}" type="slidenum">
              <a:rPr lang="en-US" smtClean="0"/>
              <a:t>‹#›</a:t>
            </a:fld>
            <a:endParaRPr lang="en-US"/>
          </a:p>
        </p:txBody>
      </p:sp>
    </p:spTree>
    <p:extLst>
      <p:ext uri="{BB962C8B-B14F-4D97-AF65-F5344CB8AC3E}">
        <p14:creationId xmlns:p14="http://schemas.microsoft.com/office/powerpoint/2010/main" val="3550833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18945C-5222-45FE-B597-FDF962BB827F}" type="datetime1">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7E35F-E633-4220-908F-CD891234ECBE}" type="slidenum">
              <a:rPr lang="en-US" smtClean="0"/>
              <a:t>‹#›</a:t>
            </a:fld>
            <a:endParaRPr lang="en-US"/>
          </a:p>
        </p:txBody>
      </p:sp>
    </p:spTree>
    <p:extLst>
      <p:ext uri="{BB962C8B-B14F-4D97-AF65-F5344CB8AC3E}">
        <p14:creationId xmlns:p14="http://schemas.microsoft.com/office/powerpoint/2010/main" val="2809661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FECF9-B966-4745-B4E7-171464907C80}" type="datetime1">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7E35F-E633-4220-908F-CD891234ECBE}" type="slidenum">
              <a:rPr lang="en-US" smtClean="0"/>
              <a:t>‹#›</a:t>
            </a:fld>
            <a:endParaRPr lang="en-US"/>
          </a:p>
        </p:txBody>
      </p:sp>
    </p:spTree>
    <p:extLst>
      <p:ext uri="{BB962C8B-B14F-4D97-AF65-F5344CB8AC3E}">
        <p14:creationId xmlns:p14="http://schemas.microsoft.com/office/powerpoint/2010/main" val="301107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EA427-0A90-42BE-A71C-0976D14DA716}" type="datetime1">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7E35F-E633-4220-908F-CD891234ECBE}" type="slidenum">
              <a:rPr lang="en-US" smtClean="0"/>
              <a:t>‹#›</a:t>
            </a:fld>
            <a:endParaRPr lang="en-US"/>
          </a:p>
        </p:txBody>
      </p:sp>
    </p:spTree>
    <p:extLst>
      <p:ext uri="{BB962C8B-B14F-4D97-AF65-F5344CB8AC3E}">
        <p14:creationId xmlns:p14="http://schemas.microsoft.com/office/powerpoint/2010/main" val="47082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40714"/>
          </a:xfrm>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628650" y="1175657"/>
            <a:ext cx="7886700" cy="500130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4ED46E6-9D0B-4097-A436-584788FCC5B8}" type="datetime1">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7E35F-E633-4220-908F-CD891234ECBE}" type="slidenum">
              <a:rPr lang="en-US" smtClean="0"/>
              <a:t>‹#›</a:t>
            </a:fld>
            <a:endParaRPr lang="en-US"/>
          </a:p>
        </p:txBody>
      </p:sp>
    </p:spTree>
    <p:extLst>
      <p:ext uri="{BB962C8B-B14F-4D97-AF65-F5344CB8AC3E}">
        <p14:creationId xmlns:p14="http://schemas.microsoft.com/office/powerpoint/2010/main" val="302059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3D28CC-5923-44B6-A892-91E4054A358D}" type="datetime1">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7E35F-E633-4220-908F-CD891234ECBE}" type="slidenum">
              <a:rPr lang="en-US" smtClean="0"/>
              <a:t>‹#›</a:t>
            </a:fld>
            <a:endParaRPr lang="en-US"/>
          </a:p>
        </p:txBody>
      </p:sp>
    </p:spTree>
    <p:extLst>
      <p:ext uri="{BB962C8B-B14F-4D97-AF65-F5344CB8AC3E}">
        <p14:creationId xmlns:p14="http://schemas.microsoft.com/office/powerpoint/2010/main" val="109584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67DD81-9B11-498C-A870-105B157B09A6}" type="datetime1">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7E35F-E633-4220-908F-CD891234ECBE}" type="slidenum">
              <a:rPr lang="en-US" smtClean="0"/>
              <a:t>‹#›</a:t>
            </a:fld>
            <a:endParaRPr lang="en-US"/>
          </a:p>
        </p:txBody>
      </p:sp>
    </p:spTree>
    <p:extLst>
      <p:ext uri="{BB962C8B-B14F-4D97-AF65-F5344CB8AC3E}">
        <p14:creationId xmlns:p14="http://schemas.microsoft.com/office/powerpoint/2010/main" val="316890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DB4C8-A927-416B-893B-A0304918F05C}" type="datetime1">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7E35F-E633-4220-908F-CD891234ECBE}" type="slidenum">
              <a:rPr lang="en-US" smtClean="0"/>
              <a:t>‹#›</a:t>
            </a:fld>
            <a:endParaRPr lang="en-US"/>
          </a:p>
        </p:txBody>
      </p:sp>
    </p:spTree>
    <p:extLst>
      <p:ext uri="{BB962C8B-B14F-4D97-AF65-F5344CB8AC3E}">
        <p14:creationId xmlns:p14="http://schemas.microsoft.com/office/powerpoint/2010/main" val="2422198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DF2962-C589-445C-A915-0EB7F5C36D3B}" type="datetime1">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7E35F-E633-4220-908F-CD891234ECBE}" type="slidenum">
              <a:rPr lang="en-US" smtClean="0"/>
              <a:t>‹#›</a:t>
            </a:fld>
            <a:endParaRPr lang="en-US"/>
          </a:p>
        </p:txBody>
      </p:sp>
    </p:spTree>
    <p:extLst>
      <p:ext uri="{BB962C8B-B14F-4D97-AF65-F5344CB8AC3E}">
        <p14:creationId xmlns:p14="http://schemas.microsoft.com/office/powerpoint/2010/main" val="55191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A96A9-F44B-4FD4-806B-5E16AFBA5E4C}" type="datetime1">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7E35F-E633-4220-908F-CD891234ECBE}" type="slidenum">
              <a:rPr lang="en-US" smtClean="0"/>
              <a:t>‹#›</a:t>
            </a:fld>
            <a:endParaRPr lang="en-US"/>
          </a:p>
        </p:txBody>
      </p:sp>
    </p:spTree>
    <p:extLst>
      <p:ext uri="{BB962C8B-B14F-4D97-AF65-F5344CB8AC3E}">
        <p14:creationId xmlns:p14="http://schemas.microsoft.com/office/powerpoint/2010/main" val="42965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79A5C6-759B-45D2-A775-F292E44D0176}" type="datetime1">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7E35F-E633-4220-908F-CD891234ECBE}" type="slidenum">
              <a:rPr lang="en-US" smtClean="0"/>
              <a:t>‹#›</a:t>
            </a:fld>
            <a:endParaRPr lang="en-US"/>
          </a:p>
        </p:txBody>
      </p:sp>
    </p:spTree>
    <p:extLst>
      <p:ext uri="{BB962C8B-B14F-4D97-AF65-F5344CB8AC3E}">
        <p14:creationId xmlns:p14="http://schemas.microsoft.com/office/powerpoint/2010/main" val="991721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44A7DD-759A-4265-8188-A7D3A4C157EE}" type="datetime1">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7E35F-E633-4220-908F-CD891234ECBE}" type="slidenum">
              <a:rPr lang="en-US" smtClean="0"/>
              <a:t>‹#›</a:t>
            </a:fld>
            <a:endParaRPr lang="en-US"/>
          </a:p>
        </p:txBody>
      </p:sp>
    </p:spTree>
    <p:extLst>
      <p:ext uri="{BB962C8B-B14F-4D97-AF65-F5344CB8AC3E}">
        <p14:creationId xmlns:p14="http://schemas.microsoft.com/office/powerpoint/2010/main" val="174680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B71D9-F7C9-4DE8-9B29-5B0675B6683F}" type="datetime1">
              <a:rPr lang="en-US" smtClean="0"/>
              <a:t>4/25/2017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7E35F-E633-4220-908F-CD891234ECBE}" type="slidenum">
              <a:rPr lang="en-US" smtClean="0"/>
              <a:t>‹#›</a:t>
            </a:fld>
            <a:endParaRPr lang="en-US"/>
          </a:p>
        </p:txBody>
      </p:sp>
      <p:sp>
        <p:nvSpPr>
          <p:cNvPr id="7" name="Rectangle 1"/>
          <p:cNvSpPr>
            <a:spLocks noChangeArrowheads="1"/>
          </p:cNvSpPr>
          <p:nvPr userDrawn="1"/>
        </p:nvSpPr>
        <p:spPr bwMode="auto">
          <a:xfrm>
            <a:off x="0" y="0"/>
            <a:ext cx="144463" cy="6858000"/>
          </a:xfrm>
          <a:prstGeom prst="rect">
            <a:avLst/>
          </a:prstGeom>
          <a:solidFill>
            <a:srgbClr val="0054A6"/>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Rectangle 2"/>
          <p:cNvSpPr>
            <a:spLocks noChangeArrowheads="1"/>
          </p:cNvSpPr>
          <p:nvPr userDrawn="1"/>
        </p:nvSpPr>
        <p:spPr bwMode="auto">
          <a:xfrm>
            <a:off x="0" y="0"/>
            <a:ext cx="144463" cy="1198563"/>
          </a:xfrm>
          <a:prstGeom prst="rect">
            <a:avLst/>
          </a:prstGeom>
          <a:solidFill>
            <a:srgbClr val="FFCE34"/>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570287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Some Thoughts About Particle Physics and QFT</a:t>
            </a:r>
          </a:p>
        </p:txBody>
      </p:sp>
      <p:sp>
        <p:nvSpPr>
          <p:cNvPr id="3" name="Subtitle 2"/>
          <p:cNvSpPr>
            <a:spLocks noGrp="1"/>
          </p:cNvSpPr>
          <p:nvPr>
            <p:ph type="subTitle" idx="1"/>
          </p:nvPr>
        </p:nvSpPr>
        <p:spPr/>
        <p:txBody>
          <a:bodyPr/>
          <a:lstStyle/>
          <a:p>
            <a:r>
              <a:rPr lang="en-US" dirty="0"/>
              <a:t>C. Schiff – 4/25/17</a:t>
            </a:r>
          </a:p>
          <a:p>
            <a:endParaRPr lang="en-US" dirty="0"/>
          </a:p>
        </p:txBody>
      </p:sp>
      <p:sp>
        <p:nvSpPr>
          <p:cNvPr id="4" name="Slide Number Placeholder 3"/>
          <p:cNvSpPr>
            <a:spLocks noGrp="1"/>
          </p:cNvSpPr>
          <p:nvPr>
            <p:ph type="sldNum" sz="quarter" idx="12"/>
          </p:nvPr>
        </p:nvSpPr>
        <p:spPr/>
        <p:txBody>
          <a:bodyPr/>
          <a:lstStyle/>
          <a:p>
            <a:fld id="{AB27E35F-E633-4220-908F-CD891234ECBE}" type="slidenum">
              <a:rPr lang="en-US" smtClean="0"/>
              <a:t>1</a:t>
            </a:fld>
            <a:endParaRPr lang="en-US"/>
          </a:p>
        </p:txBody>
      </p:sp>
    </p:spTree>
    <p:extLst>
      <p:ext uri="{BB962C8B-B14F-4D97-AF65-F5344CB8AC3E}">
        <p14:creationId xmlns:p14="http://schemas.microsoft.com/office/powerpoint/2010/main" val="226308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mystery?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175657"/>
                <a:ext cx="7886700" cy="5317908"/>
              </a:xfrm>
            </p:spPr>
            <p:txBody>
              <a:bodyPr>
                <a:normAutofit fontScale="85000" lnSpcReduction="20000"/>
              </a:bodyPr>
              <a:lstStyle/>
              <a:p>
                <a:r>
                  <a:rPr lang="en-US" dirty="0"/>
                  <a:t>Up to this point (with only a few teasers), we’ve dealt with only 4 types of quanta</a:t>
                </a:r>
              </a:p>
              <a:p>
                <a:pPr lvl="1"/>
                <a:r>
                  <a:rPr lang="en-US" dirty="0"/>
                  <a:t>Electrons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oMath>
                </a14:m>
                <a:endParaRPr lang="en-US" dirty="0"/>
              </a:p>
              <a:p>
                <a:pPr lvl="1"/>
                <a:r>
                  <a:rPr lang="en-US" dirty="0"/>
                  <a:t>Protons </a:t>
                </a:r>
                <a14:m>
                  <m:oMath xmlns:m="http://schemas.openxmlformats.org/officeDocument/2006/math">
                    <m:r>
                      <a:rPr lang="en-US" b="0" i="1" smtClean="0">
                        <a:latin typeface="Cambria Math" panose="02040503050406030204" pitchFamily="18" charset="0"/>
                      </a:rPr>
                      <m:t>𝑝</m:t>
                    </m:r>
                  </m:oMath>
                </a14:m>
                <a:endParaRPr lang="en-US" dirty="0"/>
              </a:p>
              <a:p>
                <a:pPr lvl="1"/>
                <a:r>
                  <a:rPr lang="en-US" dirty="0"/>
                  <a:t>Neutron </a:t>
                </a:r>
                <a14:m>
                  <m:oMath xmlns:m="http://schemas.openxmlformats.org/officeDocument/2006/math">
                    <m:r>
                      <a:rPr lang="en-US" b="0" i="1" smtClean="0">
                        <a:latin typeface="Cambria Math" panose="02040503050406030204" pitchFamily="18" charset="0"/>
                      </a:rPr>
                      <m:t>𝑛</m:t>
                    </m:r>
                  </m:oMath>
                </a14:m>
                <a:endParaRPr lang="en-US" dirty="0"/>
              </a:p>
              <a:p>
                <a:pPr lvl="1"/>
                <a:r>
                  <a:rPr lang="en-US" dirty="0"/>
                  <a:t>Photons </a:t>
                </a:r>
                <a14:m>
                  <m:oMath xmlns:m="http://schemas.openxmlformats.org/officeDocument/2006/math">
                    <m:r>
                      <a:rPr lang="en-US" b="0" i="1" smtClean="0">
                        <a:latin typeface="Cambria Math" panose="02040503050406030204" pitchFamily="18" charset="0"/>
                      </a:rPr>
                      <m:t>𝛾</m:t>
                    </m:r>
                  </m:oMath>
                </a14:m>
                <a:endParaRPr lang="en-US" dirty="0"/>
              </a:p>
              <a:p>
                <a:r>
                  <a:rPr lang="en-US" dirty="0"/>
                  <a:t>We can get very far with these 4 – all of chemistry</a:t>
                </a:r>
              </a:p>
              <a:p>
                <a:r>
                  <a:rPr lang="en-US" dirty="0"/>
                  <a:t>But some unexplained things still persist</a:t>
                </a:r>
              </a:p>
              <a:p>
                <a:pPr lvl="1"/>
                <a:r>
                  <a:rPr lang="en-US" dirty="0"/>
                  <a:t>What about special relativity and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oMath>
                </a14:m>
                <a:r>
                  <a:rPr lang="en-US" dirty="0"/>
                  <a:t>?</a:t>
                </a:r>
              </a:p>
              <a:p>
                <a:pPr lvl="1"/>
                <a:r>
                  <a:rPr lang="en-US" dirty="0"/>
                  <a:t>Where does the photon actually go?</a:t>
                </a:r>
              </a:p>
              <a:p>
                <a:pPr lvl="1"/>
                <a:r>
                  <a:rPr lang="en-US" dirty="0"/>
                  <a:t>What about the electrons magnetic moment</a:t>
                </a:r>
              </a:p>
              <a:p>
                <a:pPr lvl="1"/>
                <a:endParaRPr lang="en-US" dirty="0"/>
              </a:p>
              <a:p>
                <a:pPr marL="457200" lvl="1"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𝑒</m:t>
                          </m:r>
                        </m:num>
                        <m:den>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𝑒</m:t>
                              </m:r>
                            </m:sub>
                          </m:sSub>
                        </m:den>
                      </m:f>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𝐿</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𝑒</m:t>
                          </m:r>
                          <m:r>
                            <a:rPr lang="en-US" b="0" i="1" dirty="0" smtClean="0">
                              <a:latin typeface="Cambria Math" panose="02040503050406030204" pitchFamily="18" charset="0"/>
                            </a:rPr>
                            <m:t>ℏ</m:t>
                          </m:r>
                        </m:num>
                        <m:den>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𝑒</m:t>
                              </m:r>
                            </m:sub>
                          </m:sSub>
                        </m:den>
                      </m:f>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𝐿</m:t>
                              </m:r>
                            </m:e>
                          </m:acc>
                        </m:num>
                        <m:den>
                          <m:r>
                            <a:rPr lang="en-US" b="0" i="1" dirty="0" smtClean="0">
                              <a:latin typeface="Cambria Math" panose="02040503050406030204" pitchFamily="18" charset="0"/>
                            </a:rPr>
                            <m:t>ℏ</m:t>
                          </m:r>
                        </m:den>
                      </m:f>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𝜇</m:t>
                          </m:r>
                        </m:e>
                        <m:sub>
                          <m:r>
                            <a:rPr lang="en-US" b="0" i="1" dirty="0" smtClean="0">
                              <a:latin typeface="Cambria Math" panose="02040503050406030204" pitchFamily="18" charset="0"/>
                            </a:rPr>
                            <m:t>𝐵</m:t>
                          </m:r>
                        </m:sub>
                      </m:sSub>
                      <m:f>
                        <m:fPr>
                          <m:ctrlPr>
                            <a:rPr lang="en-US" b="0" i="1" dirty="0" smtClean="0">
                              <a:latin typeface="Cambria Math" panose="02040503050406030204" pitchFamily="18" charset="0"/>
                            </a:rPr>
                          </m:ctrlPr>
                        </m:fPr>
                        <m:num>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𝐿</m:t>
                              </m:r>
                            </m:e>
                          </m:acc>
                        </m:num>
                        <m:den>
                          <m:r>
                            <a:rPr lang="en-US" b="0" i="1" dirty="0" smtClean="0">
                              <a:latin typeface="Cambria Math" panose="02040503050406030204" pitchFamily="18" charset="0"/>
                            </a:rPr>
                            <m:t>ℏ</m:t>
                          </m:r>
                        </m:den>
                      </m:f>
                      <m:r>
                        <a:rPr lang="en-US" b="0" i="1" dirty="0" smtClean="0">
                          <a:latin typeface="Cambria Math" panose="02040503050406030204" pitchFamily="18" charset="0"/>
                        </a:rPr>
                        <m:t>  (</m:t>
                      </m:r>
                      <m:r>
                        <a:rPr lang="en-US" b="0" i="1" dirty="0" smtClean="0">
                          <a:latin typeface="Cambria Math" panose="02040503050406030204" pitchFamily="18" charset="0"/>
                        </a:rPr>
                        <m:t>𝑐𝑙𝑎𝑠𝑠𝑖𝑐𝑎𝑙</m:t>
                      </m:r>
                      <m:r>
                        <a:rPr lang="en-US" b="0" i="1" dirty="0" smtClean="0">
                          <a:latin typeface="Cambria Math" panose="02040503050406030204" pitchFamily="18" charset="0"/>
                        </a:rPr>
                        <m:t>)</m:t>
                      </m:r>
                    </m:oMath>
                  </m:oMathPara>
                </a14:m>
                <a:endParaRPr lang="en-US" dirty="0"/>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r>
                        <a:rPr lang="en-US" b="0" i="1" dirty="0" smtClean="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𝜇</m:t>
                          </m:r>
                        </m:e>
                        <m:sub>
                          <m:r>
                            <a:rPr lang="en-US" i="1" dirty="0">
                              <a:latin typeface="Cambria Math" panose="02040503050406030204" pitchFamily="18" charset="0"/>
                            </a:rPr>
                            <m:t>𝐵</m:t>
                          </m:r>
                        </m:sub>
                      </m:sSub>
                      <m:f>
                        <m:fPr>
                          <m:ctrlPr>
                            <a:rPr lang="en-US" b="0" i="1" dirty="0" smtClean="0">
                              <a:latin typeface="Cambria Math" panose="02040503050406030204" pitchFamily="18" charset="0"/>
                            </a:rPr>
                          </m:ctrlPr>
                        </m:fPr>
                        <m:num>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num>
                        <m:den>
                          <m:r>
                            <a:rPr lang="en-US" b="0" i="1" dirty="0" smtClean="0">
                              <a:latin typeface="Cambria Math" panose="02040503050406030204" pitchFamily="18" charset="0"/>
                            </a:rPr>
                            <m:t>ℏ</m:t>
                          </m:r>
                        </m:den>
                      </m:f>
                      <m:r>
                        <a:rPr lang="en-US" b="0" i="1" dirty="0" smtClean="0">
                          <a:latin typeface="Cambria Math" panose="02040503050406030204" pitchFamily="18" charset="0"/>
                        </a:rPr>
                        <m:t>    (</m:t>
                      </m:r>
                      <m:r>
                        <a:rPr lang="en-US" b="0" i="1" dirty="0" smtClean="0">
                          <a:latin typeface="Cambria Math" panose="02040503050406030204" pitchFamily="18" charset="0"/>
                        </a:rPr>
                        <m:t>𝑞𝑢𝑎𝑛𝑡𝑢𝑚</m:t>
                      </m:r>
                      <m:r>
                        <a:rPr lang="en-US" b="0" i="1" dirty="0" smtClean="0">
                          <a:latin typeface="Cambria Math" panose="02040503050406030204" pitchFamily="18" charset="0"/>
                        </a:rPr>
                        <m:t> </m:t>
                      </m:r>
                      <m:r>
                        <a:rPr lang="en-US" b="0" i="1" dirty="0" smtClean="0">
                          <a:latin typeface="Cambria Math" panose="02040503050406030204" pitchFamily="18" charset="0"/>
                        </a:rPr>
                        <m:t>𝑚𝑒𝑐h𝑎𝑛𝑖𝑐𝑠</m:t>
                      </m:r>
                      <m:r>
                        <a:rPr lang="en-US" b="0" i="1" dirty="0" smtClean="0">
                          <a:latin typeface="Cambria Math" panose="02040503050406030204" pitchFamily="18" charset="0"/>
                        </a:rPr>
                        <m:t>)</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175657"/>
                <a:ext cx="7886700" cy="5317908"/>
              </a:xfrm>
              <a:blipFill>
                <a:blip r:embed="rId2"/>
                <a:stretch>
                  <a:fillRect l="-1005" t="-263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B27E35F-E633-4220-908F-CD891234ECBE}" type="slidenum">
              <a:rPr lang="en-US" smtClean="0"/>
              <a:t>2</a:t>
            </a:fld>
            <a:endParaRPr lang="en-US"/>
          </a:p>
        </p:txBody>
      </p:sp>
    </p:spTree>
    <p:extLst>
      <p:ext uri="{BB962C8B-B14F-4D97-AF65-F5344CB8AC3E}">
        <p14:creationId xmlns:p14="http://schemas.microsoft.com/office/powerpoint/2010/main" val="44966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Ordered That?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175656"/>
                <a:ext cx="7886700" cy="5370917"/>
              </a:xfrm>
            </p:spPr>
            <p:txBody>
              <a:bodyPr>
                <a:normAutofit fontScale="85000" lnSpcReduction="20000"/>
              </a:bodyPr>
              <a:lstStyle/>
              <a:p>
                <a:r>
                  <a:rPr lang="en-US" dirty="0"/>
                  <a:t>To explain all these points, Dirac invented a theory that used </a:t>
                </a:r>
                <a14:m>
                  <m:oMath xmlns:m="http://schemas.openxmlformats.org/officeDocument/2006/math">
                    <m:r>
                      <a:rPr lang="en-US" b="0" i="1" smtClean="0">
                        <a:latin typeface="Cambria Math" panose="02040503050406030204" pitchFamily="18" charset="0"/>
                      </a:rPr>
                      <m:t>4×4</m:t>
                    </m:r>
                  </m:oMath>
                </a14:m>
                <a:r>
                  <a:rPr lang="en-US" dirty="0"/>
                  <a:t> matrices to describe the quantum mechanics of an electron</a:t>
                </a:r>
              </a:p>
              <a:p>
                <a:pPr lvl="1"/>
                <a:r>
                  <a:rPr lang="en-US" dirty="0"/>
                  <a:t>Incorporates special relativity</a:t>
                </a:r>
              </a:p>
              <a:p>
                <a:pPr lvl="1"/>
                <a:r>
                  <a:rPr lang="en-US" dirty="0"/>
                  <a:t>Correctly derives the factor of 2</a:t>
                </a:r>
              </a:p>
              <a:p>
                <a:pPr lvl="1"/>
                <a:r>
                  <a:rPr lang="en-US" dirty="0"/>
                  <a:t>Predicts an ‘evil opposite electron’ called the positron</a:t>
                </a:r>
              </a:p>
              <a:p>
                <a:endParaRPr lang="en-US" dirty="0"/>
              </a:p>
              <a:p>
                <a:r>
                  <a:rPr lang="en-US" dirty="0"/>
                  <a:t>Around the same time people started ‘observing’ a whole menagerie of particles</a:t>
                </a:r>
              </a:p>
              <a:p>
                <a:pPr lvl="1"/>
                <a14:m>
                  <m:oMath xmlns:m="http://schemas.openxmlformats.org/officeDocument/2006/math">
                    <m:r>
                      <a:rPr lang="en-US" b="0" i="1" smtClean="0">
                        <a:latin typeface="Cambria Math" panose="02040503050406030204" pitchFamily="18" charset="0"/>
                      </a:rPr>
                      <m:t>𝜇</m:t>
                    </m:r>
                  </m:oMath>
                </a14:m>
                <a:r>
                  <a:rPr lang="en-US" dirty="0"/>
                  <a:t> – muons from cosmic rays</a:t>
                </a:r>
              </a:p>
              <a:p>
                <a:pPr lvl="1"/>
                <a14:m>
                  <m:oMath xmlns:m="http://schemas.openxmlformats.org/officeDocument/2006/math">
                    <m:r>
                      <a:rPr lang="en-US" b="0" i="1" smtClean="0">
                        <a:latin typeface="Cambria Math" panose="02040503050406030204" pitchFamily="18" charset="0"/>
                      </a:rPr>
                      <m:t>𝜈</m:t>
                    </m:r>
                  </m:oMath>
                </a14:m>
                <a:r>
                  <a:rPr lang="en-US" dirty="0"/>
                  <a:t> – neutrinos from nuclear reactions</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0</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oMath>
                </a14:m>
                <a:r>
                  <a:rPr lang="en-US" dirty="0"/>
                  <a:t> - </a:t>
                </a:r>
                <a:r>
                  <a:rPr lang="en-US" dirty="0" err="1"/>
                  <a:t>pions</a:t>
                </a:r>
                <a:r>
                  <a:rPr lang="en-US" dirty="0"/>
                  <a:t> from nuclear reactions</a:t>
                </a:r>
              </a:p>
              <a:p>
                <a:pPr lvl="1"/>
                <a:endParaRPr lang="en-US" dirty="0"/>
              </a:p>
              <a:p>
                <a:r>
                  <a:rPr lang="en-US" dirty="0"/>
                  <a:t>The list grew ever larger as new machines probed higher energies</a:t>
                </a:r>
              </a:p>
              <a:p>
                <a:endParaRPr lang="en-US" dirty="0"/>
              </a:p>
              <a:p>
                <a:r>
                  <a:rPr lang="en-US" dirty="0"/>
                  <a:t>Textbook nuclear (‘fission’) reaction: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𝜈</m:t>
                            </m:r>
                          </m:e>
                        </m:acc>
                      </m:e>
                      <m:sub>
                        <m:r>
                          <a:rPr lang="en-US" b="0" i="1" dirty="0" smtClean="0">
                            <a:latin typeface="Cambria Math" panose="02040503050406030204" pitchFamily="18" charset="0"/>
                          </a:rPr>
                          <m:t>𝑒</m:t>
                        </m:r>
                      </m:sub>
                    </m:sSub>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175656"/>
                <a:ext cx="7886700" cy="5370917"/>
              </a:xfrm>
              <a:blipFill>
                <a:blip r:embed="rId2"/>
                <a:stretch>
                  <a:fillRect l="-1005" t="-2611" r="-1777" b="-22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B27E35F-E633-4220-908F-CD891234ECBE}" type="slidenum">
              <a:rPr lang="en-US" smtClean="0"/>
              <a:t>3</a:t>
            </a:fld>
            <a:endParaRPr lang="en-US"/>
          </a:p>
        </p:txBody>
      </p:sp>
    </p:spTree>
    <p:extLst>
      <p:ext uri="{BB962C8B-B14F-4D97-AF65-F5344CB8AC3E}">
        <p14:creationId xmlns:p14="http://schemas.microsoft.com/office/powerpoint/2010/main" val="3285877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War II Gets in the Way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175657"/>
                <a:ext cx="7886700" cy="5180694"/>
              </a:xfrm>
            </p:spPr>
            <p:txBody>
              <a:bodyPr>
                <a:normAutofit fontScale="92500" lnSpcReduction="20000"/>
              </a:bodyPr>
              <a:lstStyle/>
              <a:p>
                <a:r>
                  <a:rPr lang="en-US" dirty="0"/>
                  <a:t>About this time, the world decided to descend into chaos</a:t>
                </a:r>
              </a:p>
              <a:p>
                <a:r>
                  <a:rPr lang="en-US" dirty="0"/>
                  <a:t>WWII ended with the dropping of Fat Man and Little Boy – two nuclear fission weapons</a:t>
                </a:r>
              </a:p>
              <a:p>
                <a:r>
                  <a:rPr lang="en-US" dirty="0"/>
                  <a:t>The war forced a rapid technological increase, including microwave resonance chambers – this caused all the trouble</a:t>
                </a:r>
              </a:p>
              <a:p>
                <a:r>
                  <a:rPr lang="en-US" dirty="0"/>
                  <a:t>Lamb and </a:t>
                </a:r>
                <a:r>
                  <a:rPr lang="en-US" dirty="0" err="1"/>
                  <a:t>Retherford</a:t>
                </a:r>
                <a:endParaRPr lang="en-US" dirty="0"/>
              </a:p>
              <a:p>
                <a:pPr lvl="1"/>
                <a:r>
                  <a:rPr lang="en-US" dirty="0"/>
                  <a:t>Experimentally found that there is any energy difference between </a:t>
                </a:r>
                <a14:m>
                  <m:oMath xmlns:m="http://schemas.openxmlformats.org/officeDocument/2006/math">
                    <m:sPre>
                      <m:sPrePr>
                        <m:ctrlPr>
                          <a:rPr lang="en-US" i="1" smtClean="0">
                            <a:latin typeface="Cambria Math" panose="02040503050406030204" pitchFamily="18" charset="0"/>
                          </a:rPr>
                        </m:ctrlPr>
                      </m:sPrePr>
                      <m:sub/>
                      <m:sup>
                        <m:r>
                          <a:rPr lang="en-US" b="0" i="1" smtClean="0">
                            <a:latin typeface="Cambria Math" panose="02040503050406030204" pitchFamily="18" charset="0"/>
                          </a:rPr>
                          <m:t>2</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1/2</m:t>
                            </m:r>
                          </m:sub>
                        </m:sSub>
                      </m:e>
                    </m:sPre>
                  </m:oMath>
                </a14:m>
                <a:r>
                  <a:rPr lang="en-US" dirty="0"/>
                  <a:t> (</a:t>
                </a:r>
                <a14:m>
                  <m:oMath xmlns:m="http://schemas.openxmlformats.org/officeDocument/2006/math">
                    <m:r>
                      <a:rPr lang="en-US" b="0" i="1" smtClean="0">
                        <a:latin typeface="Cambria Math" panose="02040503050406030204" pitchFamily="18" charset="0"/>
                      </a:rPr>
                      <m:t>ℓ=0,</m:t>
                    </m:r>
                    <m:r>
                      <a:rPr lang="en-US" b="0" i="1" smtClean="0">
                        <a:latin typeface="Cambria Math" panose="02040503050406030204" pitchFamily="18" charset="0"/>
                      </a:rPr>
                      <m:t>𝑠</m:t>
                    </m:r>
                    <m:r>
                      <a:rPr lang="en-US" b="0" i="1" smtClean="0">
                        <a:latin typeface="Cambria Math" panose="02040503050406030204" pitchFamily="18" charset="0"/>
                      </a:rPr>
                      <m:t>=1/2, </m:t>
                    </m:r>
                    <m:r>
                      <a:rPr lang="en-US" b="0" i="1" smtClean="0">
                        <a:latin typeface="Cambria Math" panose="02040503050406030204" pitchFamily="18" charset="0"/>
                      </a:rPr>
                      <m:t>𝑗</m:t>
                    </m:r>
                    <m:r>
                      <a:rPr lang="en-US" b="0" i="1" smtClean="0">
                        <a:latin typeface="Cambria Math" panose="02040503050406030204" pitchFamily="18" charset="0"/>
                      </a:rPr>
                      <m:t>=1/2</m:t>
                    </m:r>
                  </m:oMath>
                </a14:m>
                <a:r>
                  <a:rPr lang="en-US" dirty="0"/>
                  <a:t>) and </a:t>
                </a:r>
                <a14:m>
                  <m:oMath xmlns:m="http://schemas.openxmlformats.org/officeDocument/2006/math">
                    <m:sPre>
                      <m:sPrePr>
                        <m:ctrlPr>
                          <a:rPr lang="en-US" i="1">
                            <a:latin typeface="Cambria Math" panose="02040503050406030204" pitchFamily="18" charset="0"/>
                          </a:rPr>
                        </m:ctrlPr>
                      </m:sPrePr>
                      <m:sub/>
                      <m:sup>
                        <m:r>
                          <a:rPr lang="en-US" i="1">
                            <a:latin typeface="Cambria Math" panose="02040503050406030204" pitchFamily="18" charset="0"/>
                          </a:rPr>
                          <m:t>2</m:t>
                        </m:r>
                      </m:sup>
                      <m:e>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i="1">
                                <a:latin typeface="Cambria Math" panose="02040503050406030204" pitchFamily="18" charset="0"/>
                              </a:rPr>
                              <m:t>1/2</m:t>
                            </m:r>
                          </m:sub>
                        </m:sSub>
                      </m:e>
                    </m:sPre>
                  </m:oMath>
                </a14:m>
                <a:r>
                  <a:rPr lang="en-US" dirty="0"/>
                  <a:t> (</a:t>
                </a:r>
                <a14:m>
                  <m:oMath xmlns:m="http://schemas.openxmlformats.org/officeDocument/2006/math">
                    <m:r>
                      <a:rPr lang="en-US" b="0" i="1" dirty="0" smtClean="0">
                        <a:latin typeface="Cambria Math" panose="02040503050406030204" pitchFamily="18" charset="0"/>
                      </a:rPr>
                      <m:t>ℓ=1, </m:t>
                    </m:r>
                    <m:r>
                      <a:rPr lang="en-US" b="0" i="1" dirty="0" smtClean="0">
                        <a:latin typeface="Cambria Math" panose="02040503050406030204" pitchFamily="18" charset="0"/>
                      </a:rPr>
                      <m:t>𝑠</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r>
                      <a:rPr lang="en-US" b="0" i="1" dirty="0" smtClean="0">
                        <a:latin typeface="Cambria Math" panose="02040503050406030204" pitchFamily="18" charset="0"/>
                      </a:rPr>
                      <m:t>𝑗</m:t>
                    </m:r>
                    <m:r>
                      <a:rPr lang="en-US" b="0" i="1" dirty="0" smtClean="0">
                        <a:latin typeface="Cambria Math" panose="02040503050406030204" pitchFamily="18" charset="0"/>
                      </a:rPr>
                      <m:t>=1/2</m:t>
                    </m:r>
                  </m:oMath>
                </a14:m>
                <a:r>
                  <a:rPr lang="en-US" dirty="0"/>
                  <a:t>) corresponding to 1000 Hz</a:t>
                </a:r>
              </a:p>
              <a:p>
                <a:pPr lvl="1"/>
                <a:r>
                  <a:rPr lang="en-US" dirty="0"/>
                  <a:t>Dirac theory predicts these two levels should have the same energy</a:t>
                </a:r>
              </a:p>
              <a:p>
                <a:pPr lvl="1"/>
                <a:r>
                  <a:rPr lang="en-US" dirty="0"/>
                  <a:t>This ‘Lamb shift’, more than any other thing, would force OFT onto an unsuspecting world</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175657"/>
                <a:ext cx="7886700" cy="5180694"/>
              </a:xfrm>
              <a:blipFill>
                <a:blip r:embed="rId2"/>
                <a:stretch>
                  <a:fillRect l="-1159" t="-2941" r="-7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B27E35F-E633-4220-908F-CD891234ECBE}" type="slidenum">
              <a:rPr lang="en-US" smtClean="0"/>
              <a:t>4</a:t>
            </a:fld>
            <a:endParaRPr lang="en-US"/>
          </a:p>
        </p:txBody>
      </p:sp>
    </p:spTree>
    <p:extLst>
      <p:ext uri="{BB962C8B-B14F-4D97-AF65-F5344CB8AC3E}">
        <p14:creationId xmlns:p14="http://schemas.microsoft.com/office/powerpoint/2010/main" val="299274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10530"/>
          </a:xfrm>
        </p:spPr>
        <p:txBody>
          <a:bodyPr>
            <a:noAutofit/>
          </a:bodyPr>
          <a:lstStyle/>
          <a:p>
            <a:r>
              <a:rPr lang="en-US" sz="3600" dirty="0"/>
              <a:t>Everyone Talks About QFT But Nobody Says What It Is </a:t>
            </a:r>
            <a:r>
              <a:rPr lang="en-US" sz="2400" dirty="0"/>
              <a:t>(1/2)</a:t>
            </a:r>
            <a:endParaRPr lang="en-US" sz="36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364973"/>
                <a:ext cx="7886700" cy="4811989"/>
              </a:xfrm>
            </p:spPr>
            <p:txBody>
              <a:bodyPr/>
              <a:lstStyle/>
              <a:p>
                <a:r>
                  <a:rPr lang="en-US" dirty="0"/>
                  <a:t>In the quantum mechanics we’ve been covering:</a:t>
                </a:r>
              </a:p>
              <a:p>
                <a:pPr lvl="1"/>
                <a:r>
                  <a:rPr lang="en-US" dirty="0"/>
                  <a:t>Particle described by a wave function </a:t>
                </a:r>
                <a14:m>
                  <m:oMath xmlns:m="http://schemas.openxmlformats.org/officeDocument/2006/math">
                    <m:r>
                      <a:rPr lang="en-US" b="0" i="1" smtClean="0">
                        <a:latin typeface="Cambria Math" panose="02040503050406030204" pitchFamily="18" charset="0"/>
                      </a:rPr>
                      <m:t>𝜓</m:t>
                    </m:r>
                  </m:oMath>
                </a14:m>
                <a:endParaRPr lang="en-US" dirty="0"/>
              </a:p>
              <a:p>
                <a:pPr lvl="1"/>
                <a:r>
                  <a:rPr lang="en-US" dirty="0"/>
                  <a:t>Operators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a:t> tell us its position and momentum </a:t>
                </a:r>
              </a:p>
              <a:p>
                <a:pPr marL="457200" lvl="1"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dirty="0" smtClean="0">
                          <a:latin typeface="Cambria Math" panose="02040503050406030204" pitchFamily="18" charset="0"/>
                        </a:rPr>
                        <m:t>𝜓</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𝜓</m:t>
                      </m:r>
                    </m:oMath>
                  </m:oMathPara>
                </a14:m>
                <a:endParaRPr lang="en-US" b="0" dirty="0"/>
              </a:p>
              <a:p>
                <a:pPr marL="457200" lvl="1" indent="0">
                  <a:buNone/>
                </a:pPr>
                <a:endParaRPr lang="en-US" b="0" dirty="0"/>
              </a:p>
              <a:p>
                <a:pPr marL="457200" lvl="1"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dirty="0" smtClean="0">
                          <a:latin typeface="Cambria Math" panose="02040503050406030204" pitchFamily="18" charset="0"/>
                        </a:rPr>
                        <m:t>𝜓</m:t>
                      </m:r>
                      <m:r>
                        <a:rPr lang="en-US" b="0" i="1" dirty="0" smtClean="0">
                          <a:latin typeface="Cambria Math" panose="02040503050406030204" pitchFamily="18" charset="0"/>
                        </a:rPr>
                        <m:t>=</m:t>
                      </m:r>
                      <m:r>
                        <a:rPr lang="en-US" b="0" i="1" dirty="0" smtClean="0">
                          <a:latin typeface="Cambria Math" panose="02040503050406030204" pitchFamily="18" charset="0"/>
                        </a:rPr>
                        <m:t>𝑖</m:t>
                      </m:r>
                      <m:r>
                        <a:rPr lang="en-US" b="0" i="1" dirty="0" smtClean="0">
                          <a:latin typeface="Cambria Math" panose="02040503050406030204" pitchFamily="18" charset="0"/>
                        </a:rPr>
                        <m:t>ℏ</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num>
                        <m:den>
                          <m:r>
                            <a:rPr lang="en-US" b="0" i="1" dirty="0" smtClean="0">
                              <a:latin typeface="Cambria Math" panose="02040503050406030204" pitchFamily="18" charset="0"/>
                            </a:rPr>
                            <m:t>𝜕</m:t>
                          </m:r>
                          <m:r>
                            <a:rPr lang="en-US" b="0" i="1" dirty="0" smtClean="0">
                              <a:latin typeface="Cambria Math" panose="02040503050406030204" pitchFamily="18" charset="0"/>
                            </a:rPr>
                            <m:t>𝑥</m:t>
                          </m:r>
                        </m:den>
                      </m:f>
                      <m:r>
                        <a:rPr lang="en-US" b="0" i="1" dirty="0" smtClean="0">
                          <a:latin typeface="Cambria Math" panose="02040503050406030204" pitchFamily="18" charset="0"/>
                        </a:rPr>
                        <m:t>𝜓</m:t>
                      </m:r>
                    </m:oMath>
                  </m:oMathPara>
                </a14:m>
                <a:endParaRPr lang="en-US" dirty="0"/>
              </a:p>
              <a:p>
                <a:pPr lvl="1"/>
                <a:r>
                  <a:rPr lang="en-US" dirty="0"/>
                  <a:t>Describes one and only one particle throughout it evolution</a:t>
                </a:r>
              </a:p>
              <a:p>
                <a:pPr lvl="1"/>
                <a:r>
                  <a:rPr lang="en-US" dirty="0"/>
                  <a:t>Doesn’t tell us about particle-to-particle reactions nor does it incorporate special relativity</a:t>
                </a:r>
              </a:p>
              <a:p>
                <a:pPr lvl="1"/>
                <a:r>
                  <a:rPr lang="en-US" dirty="0"/>
                  <a:t>Quantum field theory (QFT) corrects these deficiencies at the expense of a lot of mathematical machinery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364973"/>
                <a:ext cx="7886700" cy="4811989"/>
              </a:xfrm>
              <a:blipFill>
                <a:blip r:embed="rId2"/>
                <a:stretch>
                  <a:fillRect l="-1391" t="-2155" b="-25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B27E35F-E633-4220-908F-CD891234ECBE}" type="slidenum">
              <a:rPr lang="en-US" smtClean="0"/>
              <a:t>5</a:t>
            </a:fld>
            <a:endParaRPr lang="en-US"/>
          </a:p>
        </p:txBody>
      </p:sp>
    </p:spTree>
    <p:extLst>
      <p:ext uri="{BB962C8B-B14F-4D97-AF65-F5344CB8AC3E}">
        <p14:creationId xmlns:p14="http://schemas.microsoft.com/office/powerpoint/2010/main" val="123964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537607"/>
                <a:ext cx="7886700" cy="5001306"/>
              </a:xfrm>
            </p:spPr>
            <p:txBody>
              <a:bodyPr>
                <a:normAutofit lnSpcReduction="10000"/>
              </a:bodyPr>
              <a:lstStyle/>
              <a:p>
                <a:r>
                  <a:rPr lang="en-US" dirty="0"/>
                  <a:t>QFT has the following benefits</a:t>
                </a:r>
              </a:p>
              <a:p>
                <a:pPr marL="914400" lvl="1" indent="-457200">
                  <a:buFont typeface="+mj-lt"/>
                  <a:buAutoNum type="arabicPeriod"/>
                </a:pPr>
                <a:r>
                  <a:rPr lang="en-US" dirty="0"/>
                  <a:t>Demotes position and momentum as operators (goodbye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a:t>)</a:t>
                </a:r>
              </a:p>
              <a:p>
                <a:pPr marL="914400" lvl="1" indent="-457200">
                  <a:buFont typeface="+mj-lt"/>
                  <a:buAutoNum type="arabicPeriod"/>
                </a:pPr>
                <a:r>
                  <a:rPr lang="en-US" dirty="0"/>
                  <a:t>Assumes that space if filled with a field that can be excited by the right kinds of operators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i="1">
                            <a:latin typeface="Cambria Math" panose="02040503050406030204" pitchFamily="18" charset="0"/>
                          </a:rPr>
                          <m:t>†</m:t>
                        </m:r>
                      </m:sup>
                    </m:sSup>
                  </m:oMath>
                </a14:m>
                <a:endParaRPr lang="en-US" dirty="0"/>
              </a:p>
              <a:p>
                <a:pPr marL="914400" lvl="1" indent="-457200">
                  <a:buFont typeface="+mj-lt"/>
                  <a:buAutoNum type="arabicPeriod"/>
                </a:pPr>
                <a:r>
                  <a:rPr lang="en-US" dirty="0"/>
                  <a:t>These operators (called annihilation and creation operators) exist for each particle and take position and momentum as their arguments</a:t>
                </a:r>
              </a:p>
              <a:p>
                <a:pPr marL="914400" lvl="1" indent="-457200">
                  <a:buFont typeface="+mj-lt"/>
                  <a:buAutoNum type="arabicPeriod"/>
                </a:pPr>
                <a:r>
                  <a:rPr lang="en-US" dirty="0"/>
                  <a:t>Special relativity and particle-to-particle reactions are incorporated by the equations that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oMath>
                </a14:m>
                <a:r>
                  <a:rPr lang="en-US" dirty="0"/>
                  <a:t> obey</a:t>
                </a:r>
              </a:p>
              <a:p>
                <a:r>
                  <a:rPr lang="en-US" dirty="0"/>
                  <a:t>It also has some appalling problems</a:t>
                </a:r>
              </a:p>
              <a:p>
                <a:pPr marL="914400" lvl="1" indent="-457200">
                  <a:buFont typeface="+mj-lt"/>
                  <a:buAutoNum type="arabicPeriod"/>
                </a:pPr>
                <a:r>
                  <a:rPr lang="en-US" dirty="0"/>
                  <a:t>Very complicated – need to use perturbation theory</a:t>
                </a:r>
              </a:p>
              <a:p>
                <a:pPr marL="914400" lvl="1" indent="-457200">
                  <a:buFont typeface="+mj-lt"/>
                  <a:buAutoNum type="arabicPeriod"/>
                </a:pPr>
                <a:r>
                  <a:rPr lang="en-US" dirty="0"/>
                  <a:t>One often gets this kind of equation: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𝑓𝑖𝑛𝑖𝑡𝑒</m:t>
                    </m:r>
                  </m:oMath>
                </a14:m>
                <a:endParaRPr lang="en-US" dirty="0"/>
              </a:p>
              <a:p>
                <a:pPr marL="914400" lvl="1" indent="-457200">
                  <a:buFont typeface="+mj-lt"/>
                  <a:buAutoNum type="arabicPeriod"/>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537607"/>
                <a:ext cx="7886700" cy="5001306"/>
              </a:xfrm>
              <a:blipFill>
                <a:blip r:embed="rId2"/>
                <a:stretch>
                  <a:fillRect l="-1391" t="-2680" r="-13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B27E35F-E633-4220-908F-CD891234ECBE}" type="slidenum">
              <a:rPr lang="en-US" smtClean="0"/>
              <a:t>6</a:t>
            </a:fld>
            <a:endParaRPr lang="en-US"/>
          </a:p>
        </p:txBody>
      </p:sp>
      <p:sp>
        <p:nvSpPr>
          <p:cNvPr id="5" name="Title 1"/>
          <p:cNvSpPr>
            <a:spLocks noGrp="1"/>
          </p:cNvSpPr>
          <p:nvPr>
            <p:ph type="title"/>
          </p:nvPr>
        </p:nvSpPr>
        <p:spPr>
          <a:xfrm>
            <a:off x="628650" y="365127"/>
            <a:ext cx="7886700" cy="810530"/>
          </a:xfrm>
        </p:spPr>
        <p:txBody>
          <a:bodyPr>
            <a:noAutofit/>
          </a:bodyPr>
          <a:lstStyle/>
          <a:p>
            <a:r>
              <a:rPr lang="en-US" sz="3600" dirty="0"/>
              <a:t>Everyone Talks About QFT But Nobody Says What It Is </a:t>
            </a:r>
            <a:r>
              <a:rPr lang="en-US" sz="2400" dirty="0"/>
              <a:t>(2/2)</a:t>
            </a:r>
            <a:endParaRPr lang="en-US" sz="3600" dirty="0"/>
          </a:p>
        </p:txBody>
      </p:sp>
    </p:spTree>
    <p:extLst>
      <p:ext uri="{BB962C8B-B14F-4D97-AF65-F5344CB8AC3E}">
        <p14:creationId xmlns:p14="http://schemas.microsoft.com/office/powerpoint/2010/main" val="363476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Perturbation Theory and Feynman Diagrams</a:t>
            </a:r>
          </a:p>
        </p:txBody>
      </p:sp>
      <p:sp>
        <p:nvSpPr>
          <p:cNvPr id="3" name="Content Placeholder 2"/>
          <p:cNvSpPr>
            <a:spLocks noGrp="1"/>
          </p:cNvSpPr>
          <p:nvPr>
            <p:ph idx="1"/>
          </p:nvPr>
        </p:nvSpPr>
        <p:spPr/>
        <p:txBody>
          <a:bodyPr/>
          <a:lstStyle/>
          <a:p>
            <a:r>
              <a:rPr lang="en-US" dirty="0"/>
              <a:t>Feynman came up with a pictorial representation of the perturbation theory</a:t>
            </a:r>
          </a:p>
        </p:txBody>
      </p:sp>
      <p:sp>
        <p:nvSpPr>
          <p:cNvPr id="4" name="Slide Number Placeholder 3"/>
          <p:cNvSpPr>
            <a:spLocks noGrp="1"/>
          </p:cNvSpPr>
          <p:nvPr>
            <p:ph type="sldNum" sz="quarter" idx="12"/>
          </p:nvPr>
        </p:nvSpPr>
        <p:spPr/>
        <p:txBody>
          <a:bodyPr/>
          <a:lstStyle/>
          <a:p>
            <a:fld id="{AB27E35F-E633-4220-908F-CD891234ECBE}" type="slidenum">
              <a:rPr lang="en-US" smtClean="0"/>
              <a:t>7</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0641" y="1771310"/>
            <a:ext cx="3495675" cy="3810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AutoShape 1"/>
          <p:cNvSpPr>
            <a:spLocks noChangeArrowheads="1"/>
          </p:cNvSpPr>
          <p:nvPr/>
        </p:nvSpPr>
        <p:spPr bwMode="auto">
          <a:xfrm>
            <a:off x="1140032" y="2116916"/>
            <a:ext cx="3710609" cy="2495171"/>
          </a:xfrm>
          <a:custGeom>
            <a:avLst/>
            <a:gdLst/>
            <a:ahLst/>
            <a:cxnLst>
              <a:cxn ang="0">
                <a:pos x="r" y="vc"/>
              </a:cxn>
              <a:cxn ang="5400000">
                <a:pos x="hc" y="b"/>
              </a:cxn>
              <a:cxn ang="10800000">
                <a:pos x="l" y="vc"/>
              </a:cxn>
              <a:cxn ang="16200000">
                <a:pos x="hc" y="t"/>
              </a:cxn>
            </a:cxnLst>
            <a:rect l="0" t="0" r="r" b="b"/>
            <a:pathLst>
              <a:path w="21600" h="21600">
                <a:moveTo>
                  <a:pt x="0" y="0"/>
                </a:moveTo>
                <a:lnTo>
                  <a:pt x="0" y="21600"/>
                </a:lnTo>
                <a:lnTo>
                  <a:pt x="21600" y="21600"/>
                </a:lnTo>
                <a:lnTo>
                  <a:pt x="2160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9pPr>
          </a:lstStyle>
          <a:p>
            <a:r>
              <a:rPr lang="en-US" altLang="en-US" sz="1800" i="1" baseline="-25000" dirty="0"/>
              <a:t>Fig. 5. </a:t>
            </a:r>
            <a:r>
              <a:rPr lang="en-US" altLang="en-US" sz="1800" b="1" i="1" baseline="-25000" dirty="0"/>
              <a:t>The scattering of two real electrons can be approximated as a series of ever more complex emission patterns. By factorizing the calculation in this way, one can employ perturbation theory to approximate the calculation, and the calculation can be performed to an arbitrary level of precision by including the required number of terms. The relevant expansion variable is determined by the number of vertices with the absorption or emission of a photon, e.g., two in leading order, three in second leading order, four in third leading order, and so on.</a:t>
            </a:r>
          </a:p>
        </p:txBody>
      </p:sp>
      <p:sp>
        <p:nvSpPr>
          <p:cNvPr id="7" name="Text Box 2"/>
          <p:cNvSpPr txBox="1">
            <a:spLocks noChangeArrowheads="1"/>
          </p:cNvSpPr>
          <p:nvPr/>
        </p:nvSpPr>
        <p:spPr bwMode="auto">
          <a:xfrm>
            <a:off x="4850641" y="5723162"/>
            <a:ext cx="4072006"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arial" panose="020B0604020202020204" pitchFamily="34" charset="0"/>
                <a:ea typeface="ＭＳ Ｐゴシック" panose="020B0600070205080204" pitchFamily="34" charset="-128"/>
              </a:defRPr>
            </a:lvl9pPr>
          </a:lstStyle>
          <a:p>
            <a:r>
              <a:rPr lang="en-US" altLang="en-US" sz="1000" dirty="0"/>
              <a:t>Published in: Don Lincoln; </a:t>
            </a:r>
            <a:r>
              <a:rPr lang="en-US" altLang="en-US" sz="1000" i="1" dirty="0"/>
              <a:t>The Physics Teacher</a:t>
            </a:r>
            <a:r>
              <a:rPr lang="en-US" altLang="en-US" sz="1000" dirty="0"/>
              <a:t> </a:t>
            </a:r>
            <a:r>
              <a:rPr lang="en-US" altLang="en-US" sz="1000" b="1" dirty="0"/>
              <a:t> 2016, </a:t>
            </a:r>
            <a:r>
              <a:rPr lang="en-US" altLang="en-US" sz="1000" dirty="0"/>
              <a:t>54, 203-208.</a:t>
            </a:r>
          </a:p>
          <a:p>
            <a:r>
              <a:rPr lang="en-US" altLang="en-US" sz="1000" dirty="0"/>
              <a:t>DOI: 10.1119/1.4944357</a:t>
            </a:r>
          </a:p>
          <a:p>
            <a:r>
              <a:rPr lang="en-US" altLang="en-US" sz="1000" dirty="0"/>
              <a:t>Copyright © 2016 American Association of Physics Teachers</a:t>
            </a:r>
          </a:p>
        </p:txBody>
      </p:sp>
      <mc:AlternateContent xmlns:mc="http://schemas.openxmlformats.org/markup-compatibility/2006">
        <mc:Choice xmlns:a14="http://schemas.microsoft.com/office/drawing/2010/main" Requires="a14">
          <p:graphicFrame>
            <p:nvGraphicFramePr>
              <p:cNvPr id="9" name="Table 8"/>
              <p:cNvGraphicFramePr>
                <a:graphicFrameLocks noGrp="1"/>
              </p:cNvGraphicFramePr>
              <p:nvPr>
                <p:extLst>
                  <p:ext uri="{D42A27DB-BD31-4B8C-83A1-F6EECF244321}">
                    <p14:modId xmlns:p14="http://schemas.microsoft.com/office/powerpoint/2010/main" val="1682800547"/>
                  </p:ext>
                </p:extLst>
              </p:nvPr>
            </p:nvGraphicFramePr>
            <p:xfrm>
              <a:off x="221353" y="5517199"/>
              <a:ext cx="4929357" cy="1005459"/>
            </p:xfrm>
            <a:graphic>
              <a:graphicData uri="http://schemas.openxmlformats.org/drawingml/2006/table">
                <a:tbl>
                  <a:tblPr/>
                  <a:tblGrid>
                    <a:gridCol w="4721077">
                      <a:extLst>
                        <a:ext uri="{9D8B030D-6E8A-4147-A177-3AD203B41FA5}">
                          <a16:colId xmlns:a16="http://schemas.microsoft.com/office/drawing/2014/main" val="521322413"/>
                        </a:ext>
                      </a:extLst>
                    </a:gridCol>
                    <a:gridCol w="208280">
                      <a:extLst>
                        <a:ext uri="{9D8B030D-6E8A-4147-A177-3AD203B41FA5}">
                          <a16:colId xmlns:a16="http://schemas.microsoft.com/office/drawing/2014/main" val="3203426148"/>
                        </a:ext>
                      </a:extLst>
                    </a:gridCol>
                  </a:tblGrid>
                  <a:tr h="0">
                    <a:tc>
                      <a:txBody>
                        <a:bodyPr/>
                        <a:lstStyle/>
                        <a:p>
                          <a:pPr algn="ctr"/>
                          <a14:m>
                            <m:oMath xmlns:m="http://schemas.openxmlformats.org/officeDocument/2006/math">
                              <m:sSub>
                                <m:sSubPr>
                                  <m:ctrlPr>
                                    <a:rPr lang="en-US" sz="1400" b="0" i="1" u="none" strike="noStrike" smtClean="0">
                                      <a:effectLst/>
                                      <a:latin typeface="Cambria Math" panose="02040503050406030204" pitchFamily="18" charset="0"/>
                                    </a:rPr>
                                  </m:ctrlPr>
                                </m:sSubPr>
                                <m:e>
                                  <m:r>
                                    <a:rPr lang="en-US" sz="1400" b="0" i="1" u="none" strike="noStrike" smtClean="0">
                                      <a:effectLst/>
                                      <a:latin typeface="Cambria Math" panose="02040503050406030204" pitchFamily="18" charset="0"/>
                                    </a:rPr>
                                    <m:t>𝑔</m:t>
                                  </m:r>
                                </m:e>
                                <m:sub>
                                  <m:r>
                                    <a:rPr lang="en-US" sz="1400" b="0" i="1" u="none" strike="noStrike" smtClean="0">
                                      <a:effectLst/>
                                      <a:latin typeface="Cambria Math" panose="02040503050406030204" pitchFamily="18" charset="0"/>
                                    </a:rPr>
                                    <m:t>𝑚𝑒𝑎𝑠𝑢𝑟𝑒𝑑</m:t>
                                  </m:r>
                                </m:sub>
                              </m:sSub>
                              <m:r>
                                <a:rPr lang="en-US" sz="1400" b="0" i="1" u="none" strike="noStrike" smtClean="0">
                                  <a:effectLst/>
                                  <a:latin typeface="Cambria Math" panose="02040503050406030204" pitchFamily="18" charset="0"/>
                                </a:rPr>
                                <m:t>=</m:t>
                              </m:r>
                              <m:r>
                                <m:rPr>
                                  <m:nor/>
                                </m:rPr>
                                <a:rPr lang="en-US" sz="1400" b="0" i="0" u="none" strike="noStrike" kern="1200" smtClean="0">
                                  <a:solidFill>
                                    <a:schemeClr val="tx1"/>
                                  </a:solidFill>
                                  <a:effectLst/>
                                  <a:latin typeface="+mn-lt"/>
                                  <a:ea typeface="+mn-ea"/>
                                  <a:cs typeface="+mn-cs"/>
                                </a:rPr>
                                <m:t>2.00231930436146 </m:t>
                              </m:r>
                              <m:r>
                                <m:rPr>
                                  <m:nor/>
                                </m:rPr>
                                <a:rPr lang="en-US" sz="1400" b="0" i="0" u="none" strike="noStrike" kern="1200" smtClean="0">
                                  <a:solidFill>
                                    <a:schemeClr val="tx1"/>
                                  </a:solidFill>
                                  <a:effectLst/>
                                  <a:latin typeface="+mn-lt"/>
                                  <a:ea typeface="+mn-ea"/>
                                  <a:cs typeface="+mn-cs"/>
                                </a:rPr>
                                <m:t>±</m:t>
                              </m:r>
                              <m:r>
                                <m:rPr>
                                  <m:nor/>
                                </m:rPr>
                                <a:rPr lang="en-US" sz="1400" b="0" i="0" u="none" strike="noStrike" kern="1200" smtClean="0">
                                  <a:solidFill>
                                    <a:schemeClr val="tx1"/>
                                  </a:solidFill>
                                  <a:effectLst/>
                                  <a:latin typeface="+mn-lt"/>
                                  <a:ea typeface="+mn-ea"/>
                                  <a:cs typeface="+mn-cs"/>
                                </a:rPr>
                                <m:t> 0.00000000000048</m:t>
                              </m:r>
                            </m:oMath>
                          </a14:m>
                          <a:r>
                            <a:rPr lang="en-US" sz="1400" b="0" i="0" u="none" strike="noStrike" dirty="0">
                              <a:effectLst/>
                              <a:latin typeface="STIXMathJax_Main-italic"/>
                            </a:rPr>
                            <a:t> </a:t>
                          </a:r>
                          <a:endParaRPr lang="en-US" sz="1400" b="0" i="1" u="none" strike="noStrike" dirty="0">
                            <a:effectLst/>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u="none" strike="noStrike" dirty="0" smtClean="0">
                                        <a:effectLst/>
                                        <a:latin typeface="Cambria Math" panose="02040503050406030204" pitchFamily="18" charset="0"/>
                                      </a:rPr>
                                    </m:ctrlPr>
                                  </m:sSubPr>
                                  <m:e>
                                    <m:r>
                                      <a:rPr lang="en-US" sz="1400" b="0" i="1" u="none" strike="noStrike" dirty="0" smtClean="0">
                                        <a:effectLst/>
                                        <a:latin typeface="Cambria Math" panose="02040503050406030204" pitchFamily="18" charset="0"/>
                                      </a:rPr>
                                      <m:t>𝑔</m:t>
                                    </m:r>
                                  </m:e>
                                  <m:sub>
                                    <m:r>
                                      <a:rPr lang="en-US" sz="1400" b="0" i="1" u="none" strike="noStrike" dirty="0" smtClean="0">
                                        <a:effectLst/>
                                        <a:latin typeface="Cambria Math" panose="02040503050406030204" pitchFamily="18" charset="0"/>
                                      </a:rPr>
                                      <m:t>𝑝𝑟𝑒𝑑𝑖𝑐𝑡𝑒𝑑</m:t>
                                    </m:r>
                                  </m:sub>
                                </m:sSub>
                                <m:r>
                                  <a:rPr lang="en-US" sz="1400" b="0" i="1" u="none" strike="noStrike" dirty="0" smtClean="0">
                                    <a:effectLst/>
                                    <a:latin typeface="Cambria Math" panose="02040503050406030204" pitchFamily="18" charset="0"/>
                                  </a:rPr>
                                  <m:t>=</m:t>
                                </m:r>
                                <m:r>
                                  <m:rPr>
                                    <m:nor/>
                                  </m:rPr>
                                  <a:rPr lang="en-US" sz="1400" b="0" i="0" u="none" strike="noStrike" dirty="0" smtClean="0">
                                    <a:effectLst/>
                                    <a:latin typeface="STIXMathJax_Main"/>
                                  </a:rPr>
                                  <m:t>2.00231930436356 </m:t>
                                </m:r>
                                <m:r>
                                  <m:rPr>
                                    <m:nor/>
                                  </m:rPr>
                                  <a:rPr lang="en-US" sz="1400" b="0" i="0" u="none" strike="noStrike" dirty="0" smtClean="0">
                                    <a:effectLst/>
                                    <a:latin typeface="STIXMathJax_Main"/>
                                  </a:rPr>
                                  <m:t>±</m:t>
                                </m:r>
                                <m:r>
                                  <m:rPr>
                                    <m:nor/>
                                  </m:rPr>
                                  <a:rPr lang="en-US" sz="1400" b="0" i="0" u="none" strike="noStrike" dirty="0" smtClean="0">
                                    <a:effectLst/>
                                    <a:latin typeface="STIXMathJax_Main"/>
                                  </a:rPr>
                                  <m:t> 0.0000000000011</m:t>
                                </m:r>
                              </m:oMath>
                            </m:oMathPara>
                          </a14:m>
                          <a:endParaRPr lang="en-US" sz="1400" dirty="0">
                            <a:effectLst/>
                          </a:endParaRPr>
                        </a:p>
                        <a:p>
                          <a:pPr algn="ctr"/>
                          <a14:m>
                            <m:oMathPara xmlns:m="http://schemas.openxmlformats.org/officeDocument/2006/math">
                              <m:oMathParaPr>
                                <m:jc m:val="centerGroup"/>
                              </m:oMathParaPr>
                              <m:oMath xmlns:m="http://schemas.openxmlformats.org/officeDocument/2006/math">
                                <m:sSub>
                                  <m:sSubPr>
                                    <m:ctrlPr>
                                      <a:rPr lang="en-US" sz="1400" b="0" i="1" smtClean="0">
                                        <a:effectLst/>
                                        <a:latin typeface="Cambria Math" panose="02040503050406030204" pitchFamily="18" charset="0"/>
                                      </a:rPr>
                                    </m:ctrlPr>
                                  </m:sSubPr>
                                  <m:e>
                                    <m:r>
                                      <a:rPr lang="en-US" sz="1400" b="0" i="1" smtClean="0">
                                        <a:effectLst/>
                                        <a:latin typeface="Cambria Math" panose="02040503050406030204" pitchFamily="18" charset="0"/>
                                      </a:rPr>
                                      <m:t>𝑔</m:t>
                                    </m:r>
                                  </m:e>
                                  <m:sub>
                                    <m:r>
                                      <a:rPr lang="en-US" sz="1400" b="0" i="1" smtClean="0">
                                        <a:effectLst/>
                                        <a:latin typeface="Cambria Math" panose="02040503050406030204" pitchFamily="18" charset="0"/>
                                      </a:rPr>
                                      <m:t>𝑚𝑒𝑎𝑠𝑢𝑟𝑒𝑑</m:t>
                                    </m:r>
                                  </m:sub>
                                </m:sSub>
                                <m:r>
                                  <a:rPr lang="en-US" sz="1400" b="0" i="1" smtClean="0">
                                    <a:effectLst/>
                                    <a:latin typeface="Cambria Math" panose="02040503050406030204" pitchFamily="18" charset="0"/>
                                  </a:rPr>
                                  <m:t>−</m:t>
                                </m:r>
                                <m:sSub>
                                  <m:sSubPr>
                                    <m:ctrlPr>
                                      <a:rPr lang="en-US" sz="1400" b="0" i="1" smtClean="0">
                                        <a:effectLst/>
                                        <a:latin typeface="Cambria Math" panose="02040503050406030204" pitchFamily="18" charset="0"/>
                                      </a:rPr>
                                    </m:ctrlPr>
                                  </m:sSubPr>
                                  <m:e>
                                    <m:r>
                                      <a:rPr lang="en-US" sz="1400" b="0" i="1" smtClean="0">
                                        <a:effectLst/>
                                        <a:latin typeface="Cambria Math" panose="02040503050406030204" pitchFamily="18" charset="0"/>
                                      </a:rPr>
                                      <m:t>𝑔</m:t>
                                    </m:r>
                                  </m:e>
                                  <m:sub>
                                    <m:r>
                                      <a:rPr lang="en-US" sz="1400" b="0" i="1" smtClean="0">
                                        <a:effectLst/>
                                        <a:latin typeface="Cambria Math" panose="02040503050406030204" pitchFamily="18" charset="0"/>
                                      </a:rPr>
                                      <m:t>𝑝𝑟𝑒𝑑𝑖𝑐𝑡𝑒𝑑</m:t>
                                    </m:r>
                                  </m:sub>
                                </m:sSub>
                                <m:r>
                                  <a:rPr lang="en-US" sz="1400" b="0" i="1" smtClean="0">
                                    <a:effectLst/>
                                    <a:latin typeface="Cambria Math" panose="02040503050406030204" pitchFamily="18" charset="0"/>
                                  </a:rPr>
                                  <m:t>=</m:t>
                                </m:r>
                                <m:d>
                                  <m:dPr>
                                    <m:ctrlPr>
                                      <a:rPr lang="en-US" sz="1400" b="0" i="1" smtClean="0">
                                        <a:effectLst/>
                                        <a:latin typeface="Cambria Math" panose="02040503050406030204" pitchFamily="18" charset="0"/>
                                      </a:rPr>
                                    </m:ctrlPr>
                                  </m:dPr>
                                  <m:e>
                                    <m:r>
                                      <a:rPr lang="en-US" sz="1400" b="0" i="1" smtClean="0">
                                        <a:effectLst/>
                                        <a:latin typeface="Cambria Math" panose="02040503050406030204" pitchFamily="18" charset="0"/>
                                      </a:rPr>
                                      <m:t>−1.05±0.82</m:t>
                                    </m:r>
                                  </m:e>
                                </m:d>
                                <m:r>
                                  <a:rPr lang="en-US" sz="1400" b="0" i="1" smtClean="0">
                                    <a:effectLst/>
                                    <a:latin typeface="Cambria Math" panose="02040503050406030204" pitchFamily="18" charset="0"/>
                                  </a:rPr>
                                  <m:t>×</m:t>
                                </m:r>
                                <m:sSup>
                                  <m:sSupPr>
                                    <m:ctrlPr>
                                      <a:rPr lang="en-US" sz="1400" b="0" i="1" smtClean="0">
                                        <a:effectLst/>
                                        <a:latin typeface="Cambria Math" panose="02040503050406030204" pitchFamily="18" charset="0"/>
                                      </a:rPr>
                                    </m:ctrlPr>
                                  </m:sSupPr>
                                  <m:e>
                                    <m:r>
                                      <a:rPr lang="en-US" sz="1400" b="0" i="1" smtClean="0">
                                        <a:effectLst/>
                                        <a:latin typeface="Cambria Math" panose="02040503050406030204" pitchFamily="18" charset="0"/>
                                      </a:rPr>
                                      <m:t>10</m:t>
                                    </m:r>
                                  </m:e>
                                  <m:sup>
                                    <m:r>
                                      <a:rPr lang="en-US" sz="1400" b="0" i="1" smtClean="0">
                                        <a:effectLst/>
                                        <a:latin typeface="Cambria Math" panose="02040503050406030204" pitchFamily="18" charset="0"/>
                                      </a:rPr>
                                      <m:t>−12</m:t>
                                    </m:r>
                                  </m:sup>
                                </m:sSup>
                              </m:oMath>
                            </m:oMathPara>
                          </a14:m>
                          <a:endParaRPr lang="en-US" sz="1400" dirty="0">
                            <a:effectLst/>
                          </a:endParaRPr>
                        </a:p>
                        <a:p>
                          <a:pPr algn="ctr"/>
                          <a:endParaRPr lang="en-US" sz="1400" dirty="0">
                            <a:effectLst/>
                          </a:endParaRPr>
                        </a:p>
                      </a:txBody>
                      <a:tcPr anchor="ctr">
                        <a:lnL>
                          <a:noFill/>
                        </a:lnL>
                        <a:lnR>
                          <a:noFill/>
                        </a:lnR>
                        <a:lnT>
                          <a:noFill/>
                        </a:lnT>
                        <a:lnB>
                          <a:noFill/>
                        </a:lnB>
                      </a:tcPr>
                    </a:tc>
                    <a:tc>
                      <a:txBody>
                        <a:bodyPr/>
                        <a:lstStyle/>
                        <a:p>
                          <a:endParaRPr lang="en-US" sz="1400" dirty="0">
                            <a:effectLst/>
                          </a:endParaRPr>
                        </a:p>
                      </a:txBody>
                      <a:tcPr anchor="ctr">
                        <a:lnL>
                          <a:noFill/>
                        </a:lnL>
                        <a:lnR>
                          <a:noFill/>
                        </a:lnR>
                        <a:lnT>
                          <a:noFill/>
                        </a:lnT>
                        <a:lnB>
                          <a:noFill/>
                        </a:lnB>
                      </a:tcPr>
                    </a:tc>
                    <a:extLst>
                      <a:ext uri="{0D108BD9-81ED-4DB2-BD59-A6C34878D82A}">
                        <a16:rowId xmlns:a16="http://schemas.microsoft.com/office/drawing/2014/main" val="663723387"/>
                      </a:ext>
                    </a:extLst>
                  </a:tr>
                </a:tbl>
              </a:graphicData>
            </a:graphic>
          </p:graphicFrame>
        </mc:Choice>
        <mc:Fallback>
          <p:graphicFrame>
            <p:nvGraphicFramePr>
              <p:cNvPr id="9" name="Table 8"/>
              <p:cNvGraphicFramePr>
                <a:graphicFrameLocks noGrp="1"/>
              </p:cNvGraphicFramePr>
              <p:nvPr>
                <p:extLst>
                  <p:ext uri="{D42A27DB-BD31-4B8C-83A1-F6EECF244321}">
                    <p14:modId xmlns:p14="http://schemas.microsoft.com/office/powerpoint/2010/main" val="1682800547"/>
                  </p:ext>
                </p:extLst>
              </p:nvPr>
            </p:nvGraphicFramePr>
            <p:xfrm>
              <a:off x="221353" y="5517199"/>
              <a:ext cx="4929357" cy="1005459"/>
            </p:xfrm>
            <a:graphic>
              <a:graphicData uri="http://schemas.openxmlformats.org/drawingml/2006/table">
                <a:tbl>
                  <a:tblPr/>
                  <a:tblGrid>
                    <a:gridCol w="4721077">
                      <a:extLst>
                        <a:ext uri="{9D8B030D-6E8A-4147-A177-3AD203B41FA5}">
                          <a16:colId xmlns:a16="http://schemas.microsoft.com/office/drawing/2014/main" val="521322413"/>
                        </a:ext>
                      </a:extLst>
                    </a:gridCol>
                    <a:gridCol w="208280">
                      <a:extLst>
                        <a:ext uri="{9D8B030D-6E8A-4147-A177-3AD203B41FA5}">
                          <a16:colId xmlns:a16="http://schemas.microsoft.com/office/drawing/2014/main" val="3203426148"/>
                        </a:ext>
                      </a:extLst>
                    </a:gridCol>
                  </a:tblGrid>
                  <a:tr h="1005459">
                    <a:tc>
                      <a:txBody>
                        <a:bodyPr/>
                        <a:lstStyle/>
                        <a:p>
                          <a:endParaRPr lang="en-US"/>
                        </a:p>
                      </a:txBody>
                      <a:tcPr anchor="ctr">
                        <a:lnL>
                          <a:noFill/>
                        </a:lnL>
                        <a:lnR>
                          <a:noFill/>
                        </a:lnR>
                        <a:lnT>
                          <a:noFill/>
                        </a:lnT>
                        <a:lnB>
                          <a:noFill/>
                        </a:lnB>
                        <a:blipFill>
                          <a:blip r:embed="rId3"/>
                          <a:stretch>
                            <a:fillRect r="-4387"/>
                          </a:stretch>
                        </a:blipFill>
                      </a:tcPr>
                    </a:tc>
                    <a:tc>
                      <a:txBody>
                        <a:bodyPr/>
                        <a:lstStyle/>
                        <a:p>
                          <a:endParaRPr lang="en-US" sz="1400" dirty="0">
                            <a:effectLst/>
                          </a:endParaRPr>
                        </a:p>
                      </a:txBody>
                      <a:tcPr anchor="ctr">
                        <a:lnL>
                          <a:noFill/>
                        </a:lnL>
                        <a:lnR>
                          <a:noFill/>
                        </a:lnR>
                        <a:lnT>
                          <a:noFill/>
                        </a:lnT>
                        <a:lnB>
                          <a:noFill/>
                        </a:lnB>
                      </a:tcPr>
                    </a:tc>
                    <a:extLst>
                      <a:ext uri="{0D108BD9-81ED-4DB2-BD59-A6C34878D82A}">
                        <a16:rowId xmlns:a16="http://schemas.microsoft.com/office/drawing/2014/main" val="663723387"/>
                      </a:ext>
                    </a:extLst>
                  </a:tr>
                </a:tbl>
              </a:graphicData>
            </a:graphic>
          </p:graphicFrame>
        </mc:Fallback>
      </mc:AlternateContent>
      <p:pic>
        <p:nvPicPr>
          <p:cNvPr id="1027" name="Picture 3" descr="Fig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041" y="4713726"/>
            <a:ext cx="1343784" cy="66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412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Model</a:t>
            </a:r>
          </a:p>
        </p:txBody>
      </p:sp>
      <p:sp>
        <p:nvSpPr>
          <p:cNvPr id="4" name="Slide Number Placeholder 3"/>
          <p:cNvSpPr>
            <a:spLocks noGrp="1"/>
          </p:cNvSpPr>
          <p:nvPr>
            <p:ph type="sldNum" sz="quarter" idx="12"/>
          </p:nvPr>
        </p:nvSpPr>
        <p:spPr/>
        <p:txBody>
          <a:bodyPr/>
          <a:lstStyle/>
          <a:p>
            <a:fld id="{AB27E35F-E633-4220-908F-CD891234ECBE}" type="slidenum">
              <a:rPr lang="en-US" smtClean="0"/>
              <a:t>8</a:t>
            </a:fld>
            <a:endParaRPr lang="en-US"/>
          </a:p>
        </p:txBody>
      </p:sp>
      <p:sp>
        <p:nvSpPr>
          <p:cNvPr id="6" name="Content Placeholder 5"/>
          <p:cNvSpPr>
            <a:spLocks noGrp="1"/>
          </p:cNvSpPr>
          <p:nvPr>
            <p:ph idx="1"/>
          </p:nvPr>
        </p:nvSpPr>
        <p:spPr>
          <a:xfrm>
            <a:off x="601110" y="1086352"/>
            <a:ext cx="7914240" cy="1184469"/>
          </a:xfrm>
        </p:spPr>
        <p:txBody>
          <a:bodyPr>
            <a:normAutofit fontScale="85000" lnSpcReduction="20000"/>
          </a:bodyPr>
          <a:lstStyle/>
          <a:p>
            <a:r>
              <a:rPr lang="en-US" dirty="0"/>
              <a:t>Modern view is the standard model</a:t>
            </a:r>
          </a:p>
          <a:p>
            <a:pPr lvl="1"/>
            <a:r>
              <a:rPr lang="en-US" dirty="0"/>
              <a:t>3 forces (E&amp;M, Weak, and Strong)</a:t>
            </a:r>
          </a:p>
          <a:p>
            <a:pPr lvl="1"/>
            <a:r>
              <a:rPr lang="en-US" dirty="0"/>
              <a:t>Two types of fermions (leptons and quarks)</a:t>
            </a:r>
          </a:p>
          <a:p>
            <a:pPr lvl="1"/>
            <a:r>
              <a:rPr lang="en-US" dirty="0"/>
              <a:t>One Higgs boson</a:t>
            </a:r>
          </a:p>
        </p:txBody>
      </p:sp>
      <p:pic>
        <p:nvPicPr>
          <p:cNvPr id="5136" name="Picture 16" descr="Image result for standard model lagrang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39" y="3430815"/>
            <a:ext cx="3569250" cy="2538753"/>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Image result for standard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467" y="2030413"/>
            <a:ext cx="4710965" cy="4508500"/>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Left-Right 10"/>
          <p:cNvSpPr/>
          <p:nvPr/>
        </p:nvSpPr>
        <p:spPr>
          <a:xfrm>
            <a:off x="3599543" y="3695698"/>
            <a:ext cx="502924" cy="2667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37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There are literally hundreds of open questions (and more growing)</a:t>
                </a:r>
              </a:p>
              <a:p>
                <a:r>
                  <a:rPr lang="en-US" dirty="0"/>
                  <a:t>The ‘big ones’ might be:</a:t>
                </a:r>
              </a:p>
              <a:p>
                <a:pPr lvl="1"/>
                <a:r>
                  <a:rPr lang="en-US" dirty="0"/>
                  <a:t>Where is gravity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𝜇𝜈</m:t>
                        </m:r>
                      </m:sub>
                    </m:sSub>
                    <m:r>
                      <a:rPr lang="en-US" b="0" i="1" smtClean="0">
                        <a:latin typeface="Cambria Math" panose="02040503050406030204" pitchFamily="18" charset="0"/>
                      </a:rPr>
                      <m:t>=8</m:t>
                    </m:r>
                    <m:r>
                      <a:rPr lang="en-US" b="0" i="1" smtClean="0">
                        <a:latin typeface="Cambria Math" panose="02040503050406030204" pitchFamily="18" charset="0"/>
                      </a:rPr>
                      <m:t>𝜋</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𝜇𝜈</m:t>
                        </m:r>
                      </m:sub>
                    </m:sSub>
                  </m:oMath>
                </a14:m>
                <a:endParaRPr lang="en-US" dirty="0"/>
              </a:p>
              <a:p>
                <a:pPr lvl="1"/>
                <a:r>
                  <a:rPr lang="en-US" dirty="0"/>
                  <a:t>How to deal with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 (renormalization)</a:t>
                </a:r>
              </a:p>
              <a:p>
                <a:pPr lvl="1"/>
                <a:r>
                  <a:rPr lang="en-US" dirty="0"/>
                  <a:t>Dark matter/dark energy</a:t>
                </a:r>
              </a:p>
              <a:p>
                <a:pPr lvl="1"/>
                <a:endParaRPr lang="en-US" dirty="0"/>
              </a:p>
              <a:p>
                <a:pPr marL="0" indent="0">
                  <a:buNone/>
                </a:pPr>
                <a:r>
                  <a:rPr lang="en-US" dirty="0"/>
                  <a:t>What’s beyond the standard model?  </a:t>
                </a:r>
                <a:r>
                  <a:rPr lang="en-US"/>
                  <a:t>Maybe you’ll find out.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46" t="-2073" r="-154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B27E35F-E633-4220-908F-CD891234ECBE}" type="slidenum">
              <a:rPr lang="en-US" smtClean="0"/>
              <a:t>9</a:t>
            </a:fld>
            <a:endParaRPr lang="en-US"/>
          </a:p>
        </p:txBody>
      </p:sp>
    </p:spTree>
    <p:extLst>
      <p:ext uri="{BB962C8B-B14F-4D97-AF65-F5344CB8AC3E}">
        <p14:creationId xmlns:p14="http://schemas.microsoft.com/office/powerpoint/2010/main" val="17750674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776</Words>
  <Application>Microsoft Office PowerPoint</Application>
  <PresentationFormat>On-screen Show (4:3)</PresentationFormat>
  <Paragraphs>89</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PGothic</vt:lpstr>
      <vt:lpstr>arial</vt:lpstr>
      <vt:lpstr>arial</vt:lpstr>
      <vt:lpstr>Calibri</vt:lpstr>
      <vt:lpstr>Calibri Light</vt:lpstr>
      <vt:lpstr>Cambria Math</vt:lpstr>
      <vt:lpstr>STIXMathJax_Main</vt:lpstr>
      <vt:lpstr>STIXMathJax_Main-italic</vt:lpstr>
      <vt:lpstr>Office Theme</vt:lpstr>
      <vt:lpstr>Some Thoughts About Particle Physics and QFT</vt:lpstr>
      <vt:lpstr>Ongoing mystery?</vt:lpstr>
      <vt:lpstr>Who Ordered That?</vt:lpstr>
      <vt:lpstr>World War II Gets in the Way</vt:lpstr>
      <vt:lpstr>Everyone Talks About QFT But Nobody Says What It Is (1/2)</vt:lpstr>
      <vt:lpstr>Everyone Talks About QFT But Nobody Says What It Is (2/2)</vt:lpstr>
      <vt:lpstr>Perturbation Theory and Feynman Diagrams</vt:lpstr>
      <vt:lpstr>Standard Model</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Thoughts About Particle Physics and QFT</dc:title>
  <dc:creator>Conrad</dc:creator>
  <cp:lastModifiedBy>Conrad</cp:lastModifiedBy>
  <cp:revision>12</cp:revision>
  <dcterms:created xsi:type="dcterms:W3CDTF">2017-04-25T10:05:38Z</dcterms:created>
  <dcterms:modified xsi:type="dcterms:W3CDTF">2017-04-25T11:19:41Z</dcterms:modified>
</cp:coreProperties>
</file>