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45"/>
  </p:handoutMasterIdLst>
  <p:sldIdLst>
    <p:sldId id="256" r:id="rId2"/>
    <p:sldId id="257" r:id="rId3"/>
    <p:sldId id="258" r:id="rId4"/>
    <p:sldId id="290" r:id="rId5"/>
    <p:sldId id="263" r:id="rId6"/>
    <p:sldId id="264" r:id="rId7"/>
    <p:sldId id="265" r:id="rId8"/>
    <p:sldId id="275" r:id="rId9"/>
    <p:sldId id="271" r:id="rId10"/>
    <p:sldId id="280" r:id="rId11"/>
    <p:sldId id="279" r:id="rId12"/>
    <p:sldId id="277" r:id="rId13"/>
    <p:sldId id="273" r:id="rId14"/>
    <p:sldId id="281" r:id="rId15"/>
    <p:sldId id="278" r:id="rId16"/>
    <p:sldId id="266" r:id="rId17"/>
    <p:sldId id="282" r:id="rId18"/>
    <p:sldId id="270" r:id="rId19"/>
    <p:sldId id="283" r:id="rId20"/>
    <p:sldId id="286" r:id="rId21"/>
    <p:sldId id="287" r:id="rId22"/>
    <p:sldId id="288" r:id="rId23"/>
    <p:sldId id="289" r:id="rId24"/>
    <p:sldId id="284" r:id="rId25"/>
    <p:sldId id="285" r:id="rId26"/>
    <p:sldId id="298" r:id="rId27"/>
    <p:sldId id="299" r:id="rId28"/>
    <p:sldId id="300" r:id="rId29"/>
    <p:sldId id="301" r:id="rId30"/>
    <p:sldId id="302" r:id="rId31"/>
    <p:sldId id="303" r:id="rId32"/>
    <p:sldId id="307" r:id="rId33"/>
    <p:sldId id="304" r:id="rId34"/>
    <p:sldId id="291" r:id="rId35"/>
    <p:sldId id="308" r:id="rId36"/>
    <p:sldId id="309" r:id="rId37"/>
    <p:sldId id="310" r:id="rId38"/>
    <p:sldId id="311" r:id="rId39"/>
    <p:sldId id="292" r:id="rId40"/>
    <p:sldId id="294" r:id="rId41"/>
    <p:sldId id="295" r:id="rId42"/>
    <p:sldId id="296" r:id="rId43"/>
    <p:sldId id="293" r:id="rId44"/>
  </p:sldIdLst>
  <p:sldSz cx="9144000" cy="6858000" type="screen4x3"/>
  <p:notesSz cx="7102475" cy="9388475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62" autoAdjust="0"/>
    <p:restoredTop sz="92342" autoAdjust="0"/>
  </p:normalViewPr>
  <p:slideViewPr>
    <p:cSldViewPr>
      <p:cViewPr varScale="1">
        <p:scale>
          <a:sx n="104" d="100"/>
          <a:sy n="104" d="100"/>
        </p:scale>
        <p:origin x="-17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30.wmf"/><Relationship Id="rId1" Type="http://schemas.openxmlformats.org/officeDocument/2006/relationships/image" Target="../media/image45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2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4" Type="http://schemas.openxmlformats.org/officeDocument/2006/relationships/image" Target="../media/image8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0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25" tIns="47113" rIns="94225" bIns="47113" numCol="1" anchor="t" anchorCtr="0" compatLnSpc="1">
            <a:prstTxWarp prst="textNoShape">
              <a:avLst/>
            </a:prstTxWarp>
          </a:bodyPr>
          <a:lstStyle>
            <a:lvl1pPr algn="l" defTabSz="942425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25" tIns="47113" rIns="94225" bIns="47113" numCol="1" anchor="t" anchorCtr="0" compatLnSpc="1">
            <a:prstTxWarp prst="textNoShape">
              <a:avLst/>
            </a:prstTxWarp>
          </a:bodyPr>
          <a:lstStyle>
            <a:lvl1pPr defTabSz="942425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0163"/>
            <a:ext cx="3078163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25" tIns="47113" rIns="94225" bIns="47113" numCol="1" anchor="b" anchorCtr="0" compatLnSpc="1">
            <a:prstTxWarp prst="textNoShape">
              <a:avLst/>
            </a:prstTxWarp>
          </a:bodyPr>
          <a:lstStyle>
            <a:lvl1pPr algn="l" defTabSz="942425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8920163"/>
            <a:ext cx="3078162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25" tIns="47113" rIns="94225" bIns="47113" numCol="1" anchor="b" anchorCtr="0" compatLnSpc="1">
            <a:prstTxWarp prst="textNoShape">
              <a:avLst/>
            </a:prstTxWarp>
          </a:bodyPr>
          <a:lstStyle>
            <a:lvl1pPr defTabSz="942425">
              <a:defRPr sz="1300"/>
            </a:lvl1pPr>
          </a:lstStyle>
          <a:p>
            <a:pPr>
              <a:defRPr/>
            </a:pPr>
            <a:fld id="{D00AB150-245B-41E9-97C8-5C8C6FF7A9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2123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grpSp>
            <p:nvGrpSpPr>
              <p:cNvPr id="16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1090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188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7E586989-DA8B-48ED-8CF5-0E51457D7B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31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3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5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016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38100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38100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3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5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9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324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859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222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6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6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3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0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1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2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3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5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T0" fmla="*/ 1 w 43195"/>
                  <a:gd name="T1" fmla="*/ 0 h 43200"/>
                  <a:gd name="T2" fmla="*/ 0 w 43195"/>
                  <a:gd name="T3" fmla="*/ 1 h 43200"/>
                  <a:gd name="T4" fmla="*/ 1 w 43195"/>
                  <a:gd name="T5" fmla="*/ 1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772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1.png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1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1.pn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1.png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1.pn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1.png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44.wmf"/><Relationship Id="rId3" Type="http://schemas.openxmlformats.org/officeDocument/2006/relationships/image" Target="../media/image1.png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48.wmf"/><Relationship Id="rId3" Type="http://schemas.openxmlformats.org/officeDocument/2006/relationships/image" Target="../media/image1.png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7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image" Target="../media/image1.png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5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Nonlinear_optics#Wave-equation_in_a_nonlinear_material" TargetMode="External"/><Relationship Id="rId2" Type="http://schemas.openxmlformats.org/officeDocument/2006/relationships/hyperlink" Target="http://en.wikipedia.org/wiki/Maxwell_Equa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Permeability_(electromagnetism)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image" Target="../media/image1.png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5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oleObject" Target="../embeddings/oleObject61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1.wmf"/><Relationship Id="rId11" Type="http://schemas.openxmlformats.org/officeDocument/2006/relationships/image" Target="../media/image63.wmf"/><Relationship Id="rId5" Type="http://schemas.openxmlformats.org/officeDocument/2006/relationships/oleObject" Target="../embeddings/oleObject62.bin"/><Relationship Id="rId10" Type="http://schemas.openxmlformats.org/officeDocument/2006/relationships/oleObject" Target="../embeddings/oleObject64.bin"/><Relationship Id="rId4" Type="http://schemas.openxmlformats.org/officeDocument/2006/relationships/image" Target="../media/image60.wmf"/><Relationship Id="rId9" Type="http://schemas.openxmlformats.org/officeDocument/2006/relationships/image" Target="../media/image6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image" Target="../media/image1.png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6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oleObject" Target="../embeddings/oleObject73.bin"/><Relationship Id="rId3" Type="http://schemas.openxmlformats.org/officeDocument/2006/relationships/image" Target="../media/image1.png"/><Relationship Id="rId7" Type="http://schemas.openxmlformats.org/officeDocument/2006/relationships/image" Target="../media/image68.wmf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9.bin"/><Relationship Id="rId11" Type="http://schemas.openxmlformats.org/officeDocument/2006/relationships/oleObject" Target="../embeddings/oleObject72.bin"/><Relationship Id="rId5" Type="http://schemas.openxmlformats.org/officeDocument/2006/relationships/image" Target="../media/image67.w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69.wmf"/><Relationship Id="rId14" Type="http://schemas.openxmlformats.org/officeDocument/2006/relationships/image" Target="../media/image7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3.wmf"/><Relationship Id="rId11" Type="http://schemas.openxmlformats.org/officeDocument/2006/relationships/image" Target="../media/image1.png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7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7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oleObject" Target="../embeddings/oleObject84.bin"/><Relationship Id="rId7" Type="http://schemas.openxmlformats.org/officeDocument/2006/relationships/image" Target="../media/image8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85.wmf"/><Relationship Id="rId5" Type="http://schemas.openxmlformats.org/officeDocument/2006/relationships/image" Target="../media/image1.png"/><Relationship Id="rId10" Type="http://schemas.openxmlformats.org/officeDocument/2006/relationships/oleObject" Target="../embeddings/oleObject87.bin"/><Relationship Id="rId4" Type="http://schemas.openxmlformats.org/officeDocument/2006/relationships/image" Target="../media/image82.wmf"/><Relationship Id="rId9" Type="http://schemas.openxmlformats.org/officeDocument/2006/relationships/image" Target="../media/image84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86.wmf"/><Relationship Id="rId4" Type="http://schemas.openxmlformats.org/officeDocument/2006/relationships/oleObject" Target="../embeddings/oleObject8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87.wmf"/><Relationship Id="rId4" Type="http://schemas.openxmlformats.org/officeDocument/2006/relationships/oleObject" Target="../embeddings/oleObject89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88.wmf"/><Relationship Id="rId4" Type="http://schemas.openxmlformats.org/officeDocument/2006/relationships/oleObject" Target="../embeddings/oleObject9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13" Type="http://schemas.openxmlformats.org/officeDocument/2006/relationships/oleObject" Target="../embeddings/oleObject96.bin"/><Relationship Id="rId3" Type="http://schemas.openxmlformats.org/officeDocument/2006/relationships/image" Target="../media/image1.png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3.wmf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92.wmf"/><Relationship Id="rId5" Type="http://schemas.openxmlformats.org/officeDocument/2006/relationships/image" Target="../media/image89.wmf"/><Relationship Id="rId15" Type="http://schemas.openxmlformats.org/officeDocument/2006/relationships/oleObject" Target="../embeddings/oleObject98.bin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91.bin"/><Relationship Id="rId9" Type="http://schemas.openxmlformats.org/officeDocument/2006/relationships/image" Target="../media/image91.wmf"/><Relationship Id="rId14" Type="http://schemas.openxmlformats.org/officeDocument/2006/relationships/oleObject" Target="../embeddings/oleObject97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94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5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3" Type="http://schemas.openxmlformats.org/officeDocument/2006/relationships/image" Target="../media/image1.png"/><Relationship Id="rId7" Type="http://schemas.openxmlformats.org/officeDocument/2006/relationships/image" Target="../media/image10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07.bin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103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3" Type="http://schemas.openxmlformats.org/officeDocument/2006/relationships/image" Target="../media/image1.png"/><Relationship Id="rId7" Type="http://schemas.openxmlformats.org/officeDocument/2006/relationships/image" Target="../media/image10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10.bin"/><Relationship Id="rId5" Type="http://schemas.openxmlformats.org/officeDocument/2006/relationships/image" Target="../media/image104.wmf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106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13.bin"/><Relationship Id="rId5" Type="http://schemas.openxmlformats.org/officeDocument/2006/relationships/image" Target="../media/image107.wmf"/><Relationship Id="rId4" Type="http://schemas.openxmlformats.org/officeDocument/2006/relationships/oleObject" Target="../embeddings/oleObject112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image" Target="../media/image1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Notes on E&amp;M</a:t>
            </a:r>
          </a:p>
        </p:txBody>
      </p:sp>
      <p:sp>
        <p:nvSpPr>
          <p:cNvPr id="3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Conrad Schiff</a:t>
            </a:r>
          </a:p>
          <a:p>
            <a:pPr eaLnBrk="1" hangingPunct="1"/>
            <a:r>
              <a:rPr lang="en-US" altLang="en-US" sz="1400" i="1" smtClean="0"/>
              <a:t>Last revision – 8/24/14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3"/>
          <p:cNvSpPr>
            <a:spLocks noChangeArrowheads="1"/>
          </p:cNvSpPr>
          <p:nvPr/>
        </p:nvSpPr>
        <p:spPr bwMode="auto">
          <a:xfrm>
            <a:off x="5638800" y="5181600"/>
            <a:ext cx="1143000" cy="3048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12291" name="Rectangle 12"/>
          <p:cNvSpPr>
            <a:spLocks noChangeArrowheads="1"/>
          </p:cNvSpPr>
          <p:nvPr/>
        </p:nvSpPr>
        <p:spPr bwMode="auto">
          <a:xfrm>
            <a:off x="1981200" y="5562600"/>
            <a:ext cx="5029200" cy="8382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122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Connecting Potentials and Sources [1.145] – Vector</a:t>
            </a:r>
          </a:p>
          <a:p>
            <a:pPr lvl="1" eaLnBrk="1" hangingPunct="1"/>
            <a:r>
              <a:rPr lang="en-US" altLang="en-US" smtClean="0"/>
              <a:t>Start with the B-field definition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Take the curl of both sides, assuming a linear constant medium and using Ampere’s law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Multiply out and use curl(curl()) = grad(div())-laplacian()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Rearrange, simplify, and substitute 1/c</a:t>
            </a:r>
            <a:r>
              <a:rPr lang="en-US" altLang="en-US" baseline="30000" smtClean="0"/>
              <a:t>2</a:t>
            </a:r>
            <a:r>
              <a:rPr lang="en-US" altLang="en-US" smtClean="0"/>
              <a:t> = </a:t>
            </a:r>
            <a:r>
              <a:rPr lang="en-US" altLang="en-US" smtClean="0">
                <a:latin typeface="Symbol" pitchFamily="18" charset="2"/>
              </a:rPr>
              <a:t>m e  (2.403)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Maxwell’s Equations (6/21)</a:t>
            </a:r>
          </a:p>
        </p:txBody>
      </p:sp>
      <p:graphicFrame>
        <p:nvGraphicFramePr>
          <p:cNvPr id="12294" name="Object 5"/>
          <p:cNvGraphicFramePr>
            <a:graphicFrameLocks noChangeAspect="1"/>
          </p:cNvGraphicFramePr>
          <p:nvPr/>
        </p:nvGraphicFramePr>
        <p:xfrm>
          <a:off x="3657600" y="2032000"/>
          <a:ext cx="12668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4" imgW="634725" imgH="203112" progId="Equation.3">
                  <p:embed/>
                </p:oleObj>
              </mc:Choice>
              <mc:Fallback>
                <p:oleObj name="Equation" r:id="rId4" imgW="634725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032000"/>
                        <a:ext cx="12668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867400" y="2087563"/>
            <a:ext cx="1447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i="1"/>
              <a:t>B-field Definition</a:t>
            </a:r>
          </a:p>
        </p:txBody>
      </p:sp>
      <p:graphicFrame>
        <p:nvGraphicFramePr>
          <p:cNvPr id="12296" name="Object 9"/>
          <p:cNvGraphicFramePr>
            <a:graphicFrameLocks noChangeAspect="1"/>
          </p:cNvGraphicFramePr>
          <p:nvPr/>
        </p:nvGraphicFramePr>
        <p:xfrm>
          <a:off x="706438" y="3479800"/>
          <a:ext cx="81327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6" imgW="4076700" imgH="241300" progId="Equation.3">
                  <p:embed/>
                </p:oleObj>
              </mc:Choice>
              <mc:Fallback>
                <p:oleObj name="Equation" r:id="rId6" imgW="40767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3479800"/>
                        <a:ext cx="81327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10"/>
          <p:cNvGraphicFramePr>
            <a:graphicFrameLocks noChangeAspect="1"/>
          </p:cNvGraphicFramePr>
          <p:nvPr/>
        </p:nvGraphicFramePr>
        <p:xfrm>
          <a:off x="2166938" y="4597400"/>
          <a:ext cx="5067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8" imgW="2540000" imgH="254000" progId="Equation.3">
                  <p:embed/>
                </p:oleObj>
              </mc:Choice>
              <mc:Fallback>
                <p:oleObj name="Equation" r:id="rId8" imgW="2540000" imgH="254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4597400"/>
                        <a:ext cx="5067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1"/>
          <p:cNvGraphicFramePr>
            <a:graphicFrameLocks noChangeAspect="1"/>
          </p:cNvGraphicFramePr>
          <p:nvPr/>
        </p:nvGraphicFramePr>
        <p:xfrm>
          <a:off x="2032000" y="5715000"/>
          <a:ext cx="4965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10" imgW="2489200" imgH="254000" progId="Equation.3">
                  <p:embed/>
                </p:oleObj>
              </mc:Choice>
              <mc:Fallback>
                <p:oleObj name="Equation" r:id="rId10" imgW="2489200" imgH="254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5715000"/>
                        <a:ext cx="4965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4"/>
          <p:cNvSpPr>
            <a:spLocks noChangeArrowheads="1"/>
          </p:cNvSpPr>
          <p:nvPr/>
        </p:nvSpPr>
        <p:spPr bwMode="auto">
          <a:xfrm>
            <a:off x="3429000" y="1905000"/>
            <a:ext cx="2133600" cy="4572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Connecting Potentials and Sources [1.145] – Scalar</a:t>
            </a:r>
          </a:p>
          <a:p>
            <a:pPr lvl="1" eaLnBrk="1" hangingPunct="1"/>
            <a:r>
              <a:rPr lang="en-US" altLang="en-US" smtClean="0"/>
              <a:t>Start with the E-field definition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Take the divergence of both sides, assuming a linear constant medium and using Coulomb’s law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Now add and subtract c</a:t>
            </a:r>
            <a:r>
              <a:rPr lang="en-US" altLang="en-US" baseline="30000" smtClean="0"/>
              <a:t>-2</a:t>
            </a:r>
            <a:r>
              <a:rPr lang="en-US" altLang="en-US" smtClean="0">
                <a:sym typeface="Symbol" pitchFamily="18" charset="2"/>
              </a:rPr>
              <a:t></a:t>
            </a:r>
            <a:r>
              <a:rPr lang="en-US" altLang="en-US" baseline="30000" smtClean="0">
                <a:sym typeface="Symbol" pitchFamily="18" charset="2"/>
              </a:rPr>
              <a:t>2</a:t>
            </a:r>
            <a:r>
              <a:rPr lang="en-US" altLang="en-US" baseline="-25000" smtClean="0">
                <a:sym typeface="Symbol" pitchFamily="18" charset="2"/>
              </a:rPr>
              <a:t>t</a:t>
            </a:r>
            <a:r>
              <a:rPr lang="en-US" altLang="en-US" smtClean="0">
                <a:latin typeface="Symbol" pitchFamily="18" charset="2"/>
              </a:rPr>
              <a:t>j</a:t>
            </a:r>
            <a:r>
              <a:rPr lang="en-US" altLang="en-US" smtClean="0"/>
              <a:t> on the LHS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mtClean="0"/>
              <a:t>	and simplify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</p:txBody>
      </p:sp>
      <p:sp>
        <p:nvSpPr>
          <p:cNvPr id="13316" name="Rectangle 13"/>
          <p:cNvSpPr>
            <a:spLocks noChangeArrowheads="1"/>
          </p:cNvSpPr>
          <p:nvPr/>
        </p:nvSpPr>
        <p:spPr bwMode="auto">
          <a:xfrm>
            <a:off x="1981200" y="5562600"/>
            <a:ext cx="4724400" cy="8382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graphicFrame>
        <p:nvGraphicFramePr>
          <p:cNvPr id="13317" name="Object 12"/>
          <p:cNvGraphicFramePr>
            <a:graphicFrameLocks noChangeAspect="1"/>
          </p:cNvGraphicFramePr>
          <p:nvPr/>
        </p:nvGraphicFramePr>
        <p:xfrm>
          <a:off x="2020888" y="5562600"/>
          <a:ext cx="463708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4" imgW="2324100" imgH="393700" progId="Equation.3">
                  <p:embed/>
                </p:oleObj>
              </mc:Choice>
              <mc:Fallback>
                <p:oleObj name="Equation" r:id="rId4" imgW="2324100" imgH="393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88" y="5562600"/>
                        <a:ext cx="4637087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Maxwell’s Equations (7/21)</a:t>
            </a:r>
          </a:p>
        </p:txBody>
      </p:sp>
      <p:graphicFrame>
        <p:nvGraphicFramePr>
          <p:cNvPr id="13319" name="Object 4"/>
          <p:cNvGraphicFramePr>
            <a:graphicFrameLocks noChangeAspect="1"/>
          </p:cNvGraphicFramePr>
          <p:nvPr/>
        </p:nvGraphicFramePr>
        <p:xfrm>
          <a:off x="1654175" y="3048000"/>
          <a:ext cx="56022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6" imgW="2806700" imgH="482600" progId="Equation.3">
                  <p:embed/>
                </p:oleObj>
              </mc:Choice>
              <mc:Fallback>
                <p:oleObj name="Equation" r:id="rId6" imgW="28067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3048000"/>
                        <a:ext cx="560228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6"/>
          <p:cNvSpPr txBox="1">
            <a:spLocks noChangeArrowheads="1"/>
          </p:cNvSpPr>
          <p:nvPr/>
        </p:nvSpPr>
        <p:spPr bwMode="auto">
          <a:xfrm>
            <a:off x="6096000" y="2011363"/>
            <a:ext cx="1447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i="1"/>
              <a:t>E-field Definition</a:t>
            </a:r>
          </a:p>
        </p:txBody>
      </p:sp>
      <p:graphicFrame>
        <p:nvGraphicFramePr>
          <p:cNvPr id="13321" name="Object 8"/>
          <p:cNvGraphicFramePr>
            <a:graphicFrameLocks noChangeAspect="1"/>
          </p:cNvGraphicFramePr>
          <p:nvPr/>
        </p:nvGraphicFramePr>
        <p:xfrm>
          <a:off x="3479800" y="1905000"/>
          <a:ext cx="19542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8" imgW="977900" imgH="241300" progId="Equation.3">
                  <p:embed/>
                </p:oleObj>
              </mc:Choice>
              <mc:Fallback>
                <p:oleObj name="Equation" r:id="rId8" imgW="9779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1905000"/>
                        <a:ext cx="19542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1"/>
          <p:cNvGraphicFramePr>
            <a:graphicFrameLocks noChangeAspect="1"/>
          </p:cNvGraphicFramePr>
          <p:nvPr/>
        </p:nvGraphicFramePr>
        <p:xfrm>
          <a:off x="1928813" y="4495800"/>
          <a:ext cx="484028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10" imgW="2425700" imgH="393700" progId="Equation.3">
                  <p:embed/>
                </p:oleObj>
              </mc:Choice>
              <mc:Fallback>
                <p:oleObj name="Equation" r:id="rId10" imgW="24257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4495800"/>
                        <a:ext cx="4840287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9"/>
          <p:cNvSpPr>
            <a:spLocks noChangeArrowheads="1"/>
          </p:cNvSpPr>
          <p:nvPr/>
        </p:nvSpPr>
        <p:spPr bwMode="auto">
          <a:xfrm>
            <a:off x="3733800" y="4800600"/>
            <a:ext cx="1828800" cy="381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14339" name="Rectangle 8"/>
          <p:cNvSpPr>
            <a:spLocks noChangeArrowheads="1"/>
          </p:cNvSpPr>
          <p:nvPr/>
        </p:nvSpPr>
        <p:spPr bwMode="auto">
          <a:xfrm>
            <a:off x="3657600" y="2743200"/>
            <a:ext cx="1752600" cy="4572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1434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Gauge Invariance [1.144-7]:</a:t>
            </a:r>
          </a:p>
          <a:p>
            <a:pPr lvl="1" eaLnBrk="1" hangingPunct="1"/>
            <a:r>
              <a:rPr lang="en-US" altLang="en-US" smtClean="0"/>
              <a:t>The definition relations between the field and their potentials allow for a functional invariance</a:t>
            </a:r>
          </a:p>
          <a:p>
            <a:pPr lvl="1" eaLnBrk="1" hangingPunct="1"/>
            <a:r>
              <a:rPr lang="en-US" altLang="en-US" smtClean="0"/>
              <a:t>Consider the transformation</a:t>
            </a:r>
          </a:p>
          <a:p>
            <a:pPr lvl="1" eaLnBrk="1" hangingPunct="1"/>
            <a:endParaRPr lang="en-US" altLang="en-US" smtClean="0"/>
          </a:p>
          <a:p>
            <a:pPr lvl="2" eaLnBrk="1" hangingPunct="1">
              <a:buFont typeface="Wingdings" pitchFamily="2" charset="2"/>
              <a:buNone/>
            </a:pPr>
            <a:endParaRPr lang="en-US" altLang="en-US" smtClean="0"/>
          </a:p>
          <a:p>
            <a:pPr lvl="1" eaLnBrk="1" hangingPunct="1"/>
            <a:r>
              <a:rPr lang="en-US" altLang="en-US" smtClean="0"/>
              <a:t>The magnetic field is unaffected since: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And the electric field is also unaffected provided that: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Since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Maxwell’s Equations (8/21)</a:t>
            </a:r>
          </a:p>
        </p:txBody>
      </p:sp>
      <p:graphicFrame>
        <p:nvGraphicFramePr>
          <p:cNvPr id="14342" name="Object 4"/>
          <p:cNvGraphicFramePr>
            <a:graphicFrameLocks noChangeAspect="1"/>
          </p:cNvGraphicFramePr>
          <p:nvPr/>
        </p:nvGraphicFramePr>
        <p:xfrm>
          <a:off x="3821113" y="2743200"/>
          <a:ext cx="1571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4" imgW="787400" imgH="228600" progId="Equation.3">
                  <p:embed/>
                </p:oleObj>
              </mc:Choice>
              <mc:Fallback>
                <p:oleObj name="Equation" r:id="rId4" imgW="7874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13" y="2743200"/>
                        <a:ext cx="15716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5"/>
          <p:cNvGraphicFramePr>
            <a:graphicFrameLocks noChangeAspect="1"/>
          </p:cNvGraphicFramePr>
          <p:nvPr/>
        </p:nvGraphicFramePr>
        <p:xfrm>
          <a:off x="3770313" y="4752975"/>
          <a:ext cx="17922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6" imgW="812447" imgH="228501" progId="Equation.3">
                  <p:embed/>
                </p:oleObj>
              </mc:Choice>
              <mc:Fallback>
                <p:oleObj name="Equation" r:id="rId6" imgW="812447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313" y="4752975"/>
                        <a:ext cx="17922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10"/>
          <p:cNvGraphicFramePr>
            <a:graphicFrameLocks noChangeAspect="1"/>
          </p:cNvGraphicFramePr>
          <p:nvPr/>
        </p:nvGraphicFramePr>
        <p:xfrm>
          <a:off x="2289175" y="3733800"/>
          <a:ext cx="4613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8" imgW="2311400" imgH="228600" progId="Equation.3">
                  <p:embed/>
                </p:oleObj>
              </mc:Choice>
              <mc:Fallback>
                <p:oleObj name="Equation" r:id="rId8" imgW="23114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3733800"/>
                        <a:ext cx="46132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11"/>
          <p:cNvGraphicFramePr>
            <a:graphicFrameLocks noChangeAspect="1"/>
          </p:cNvGraphicFramePr>
          <p:nvPr/>
        </p:nvGraphicFramePr>
        <p:xfrm>
          <a:off x="1676400" y="5410200"/>
          <a:ext cx="6497638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10" imgW="2946400" imgH="482600" progId="Equation.3">
                  <p:embed/>
                </p:oleObj>
              </mc:Choice>
              <mc:Fallback>
                <p:oleObj name="Equation" r:id="rId10" imgW="2946400" imgH="482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410200"/>
                        <a:ext cx="6497638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1"/>
          <p:cNvSpPr>
            <a:spLocks noChangeArrowheads="1"/>
          </p:cNvSpPr>
          <p:nvPr/>
        </p:nvSpPr>
        <p:spPr bwMode="auto">
          <a:xfrm>
            <a:off x="3124200" y="4114800"/>
            <a:ext cx="2819400" cy="762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15363" name="Rectangle 10"/>
          <p:cNvSpPr>
            <a:spLocks noChangeArrowheads="1"/>
          </p:cNvSpPr>
          <p:nvPr/>
        </p:nvSpPr>
        <p:spPr bwMode="auto">
          <a:xfrm>
            <a:off x="3048000" y="3124200"/>
            <a:ext cx="3048000" cy="533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1536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Lorentz Gauge [1.144-7]:</a:t>
            </a:r>
          </a:p>
          <a:p>
            <a:pPr lvl="1" eaLnBrk="1" hangingPunct="1"/>
            <a:r>
              <a:rPr lang="en-US" altLang="en-US" smtClean="0"/>
              <a:t>Using the gauge degrees of freedom, select: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Substituted into the inhomogeneous wave equations gives: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mtClean="0"/>
              <a:t>	and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Note that the second equation also follows from the first by taking a time derivative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Maxwell’s Equations (9/21)</a:t>
            </a:r>
          </a:p>
        </p:txBody>
      </p:sp>
      <p:graphicFrame>
        <p:nvGraphicFramePr>
          <p:cNvPr id="15366" name="Object 4"/>
          <p:cNvGraphicFramePr>
            <a:graphicFrameLocks noChangeAspect="1"/>
          </p:cNvGraphicFramePr>
          <p:nvPr/>
        </p:nvGraphicFramePr>
        <p:xfrm>
          <a:off x="3162300" y="1968500"/>
          <a:ext cx="21558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4" imgW="1079032" imgH="241195" progId="Equation.3">
                  <p:embed/>
                </p:oleObj>
              </mc:Choice>
              <mc:Fallback>
                <p:oleObj name="Equation" r:id="rId4" imgW="1079032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1968500"/>
                        <a:ext cx="21558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8"/>
          <p:cNvGraphicFramePr>
            <a:graphicFrameLocks noChangeAspect="1"/>
          </p:cNvGraphicFramePr>
          <p:nvPr/>
        </p:nvGraphicFramePr>
        <p:xfrm>
          <a:off x="3130550" y="3124200"/>
          <a:ext cx="29654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6" imgW="1295400" imgH="254000" progId="Equation.3">
                  <p:embed/>
                </p:oleObj>
              </mc:Choice>
              <mc:Fallback>
                <p:oleObj name="Equation" r:id="rId6" imgW="1295400" imgH="254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3124200"/>
                        <a:ext cx="296545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9"/>
          <p:cNvGraphicFramePr>
            <a:graphicFrameLocks noChangeAspect="1"/>
          </p:cNvGraphicFramePr>
          <p:nvPr/>
        </p:nvGraphicFramePr>
        <p:xfrm>
          <a:off x="3209925" y="4005263"/>
          <a:ext cx="265747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8" imgW="1167893" imgH="393529" progId="Equation.3">
                  <p:embed/>
                </p:oleObj>
              </mc:Choice>
              <mc:Fallback>
                <p:oleObj name="Equation" r:id="rId8" imgW="1167893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4005263"/>
                        <a:ext cx="2657475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12"/>
          <p:cNvGraphicFramePr>
            <a:graphicFrameLocks noChangeAspect="1"/>
          </p:cNvGraphicFramePr>
          <p:nvPr/>
        </p:nvGraphicFramePr>
        <p:xfrm>
          <a:off x="941388" y="5759450"/>
          <a:ext cx="759301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10" imgW="3416300" imgH="254000" progId="Equation.3">
                  <p:embed/>
                </p:oleObj>
              </mc:Choice>
              <mc:Fallback>
                <p:oleObj name="Equation" r:id="rId10" imgW="3416300" imgH="254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5759450"/>
                        <a:ext cx="7593012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2"/>
          <p:cNvSpPr>
            <a:spLocks noChangeArrowheads="1"/>
          </p:cNvSpPr>
          <p:nvPr/>
        </p:nvSpPr>
        <p:spPr bwMode="auto">
          <a:xfrm>
            <a:off x="4114800" y="3886200"/>
            <a:ext cx="1524000" cy="6858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16387" name="Rectangle 11"/>
          <p:cNvSpPr>
            <a:spLocks noChangeArrowheads="1"/>
          </p:cNvSpPr>
          <p:nvPr/>
        </p:nvSpPr>
        <p:spPr bwMode="auto">
          <a:xfrm>
            <a:off x="3048000" y="3124200"/>
            <a:ext cx="3581400" cy="609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1638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Coulomb Gauge [1.144-7]:</a:t>
            </a:r>
          </a:p>
          <a:p>
            <a:pPr lvl="1" eaLnBrk="1" hangingPunct="1"/>
            <a:r>
              <a:rPr lang="en-US" altLang="en-US" smtClean="0"/>
              <a:t>Using the gauge degrees of freedom, select: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Substitute into the inhomogeneous wave equations to get: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mtClean="0"/>
              <a:t>	and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This gauge choice makes the scalar potential look like the electrostatic case</a:t>
            </a:r>
          </a:p>
          <a:p>
            <a:pPr lvl="1" eaLnBrk="1" hangingPunct="1"/>
            <a:r>
              <a:rPr lang="en-US" altLang="en-US" smtClean="0"/>
              <a:t>Note that the scalar equation follows from the vector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Maxwell’s Equations (10/21)</a:t>
            </a:r>
          </a:p>
        </p:txBody>
      </p:sp>
      <p:graphicFrame>
        <p:nvGraphicFramePr>
          <p:cNvPr id="16390" name="Object 4"/>
          <p:cNvGraphicFramePr>
            <a:graphicFrameLocks noChangeAspect="1"/>
          </p:cNvGraphicFramePr>
          <p:nvPr/>
        </p:nvGraphicFramePr>
        <p:xfrm>
          <a:off x="3681413" y="2006600"/>
          <a:ext cx="11160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4" imgW="558558" imgH="203112" progId="Equation.3">
                  <p:embed/>
                </p:oleObj>
              </mc:Choice>
              <mc:Fallback>
                <p:oleObj name="Equation" r:id="rId4" imgW="558558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413" y="2006600"/>
                        <a:ext cx="11160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8"/>
          <p:cNvGraphicFramePr>
            <a:graphicFrameLocks noChangeAspect="1"/>
          </p:cNvGraphicFramePr>
          <p:nvPr/>
        </p:nvGraphicFramePr>
        <p:xfrm>
          <a:off x="3097213" y="3200400"/>
          <a:ext cx="34956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6" imgW="1752600" imgH="254000" progId="Equation.3">
                  <p:embed/>
                </p:oleObj>
              </mc:Choice>
              <mc:Fallback>
                <p:oleObj name="Equation" r:id="rId6" imgW="1752600" imgH="254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3" y="3200400"/>
                        <a:ext cx="34956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9"/>
          <p:cNvGraphicFramePr>
            <a:graphicFrameLocks noChangeAspect="1"/>
          </p:cNvGraphicFramePr>
          <p:nvPr/>
        </p:nvGraphicFramePr>
        <p:xfrm>
          <a:off x="4148138" y="3784600"/>
          <a:ext cx="13684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8" imgW="685800" imgH="393700" progId="Equation.3">
                  <p:embed/>
                </p:oleObj>
              </mc:Choice>
              <mc:Fallback>
                <p:oleObj name="Equation" r:id="rId8" imgW="6858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138" y="3784600"/>
                        <a:ext cx="13684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10"/>
          <p:cNvGraphicFramePr>
            <a:graphicFrameLocks noChangeAspect="1"/>
          </p:cNvGraphicFramePr>
          <p:nvPr/>
        </p:nvGraphicFramePr>
        <p:xfrm>
          <a:off x="1447800" y="5715000"/>
          <a:ext cx="64595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10" imgW="3238500" imgH="254000" progId="Equation.3">
                  <p:embed/>
                </p:oleObj>
              </mc:Choice>
              <mc:Fallback>
                <p:oleObj name="Equation" r:id="rId10" imgW="3238500" imgH="254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715000"/>
                        <a:ext cx="645953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2"/>
          <p:cNvSpPr>
            <a:spLocks noChangeArrowheads="1"/>
          </p:cNvSpPr>
          <p:nvPr/>
        </p:nvSpPr>
        <p:spPr bwMode="auto">
          <a:xfrm>
            <a:off x="5867400" y="6007100"/>
            <a:ext cx="1676400" cy="533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17411" name="Rectangle 11"/>
          <p:cNvSpPr>
            <a:spLocks noChangeArrowheads="1"/>
          </p:cNvSpPr>
          <p:nvPr/>
        </p:nvSpPr>
        <p:spPr bwMode="auto">
          <a:xfrm>
            <a:off x="1981200" y="6007100"/>
            <a:ext cx="1905000" cy="533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3200400" y="2362200"/>
            <a:ext cx="3124200" cy="533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17413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Superpotential (Hertz potential) [1.144-7,2.410-1]:</a:t>
            </a:r>
          </a:p>
          <a:p>
            <a:pPr lvl="1" eaLnBrk="1" hangingPunct="1"/>
            <a:r>
              <a:rPr lang="en-US" altLang="en-US" smtClean="0"/>
              <a:t>Charge &amp; current connected through continuity equation</a:t>
            </a:r>
          </a:p>
          <a:p>
            <a:pPr lvl="1" eaLnBrk="1" hangingPunct="1"/>
            <a:r>
              <a:rPr lang="en-US" altLang="en-US" smtClean="0"/>
              <a:t>Define the Hertz polarization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The continuity equation is automatically satisfied since: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Now define the superpotential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Then the standard potentials are given by (using Lorentz gauge wave equations):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Maxwell’s Equations (11/21)</a:t>
            </a:r>
          </a:p>
        </p:txBody>
      </p:sp>
      <p:graphicFrame>
        <p:nvGraphicFramePr>
          <p:cNvPr id="17415" name="Object 4"/>
          <p:cNvGraphicFramePr>
            <a:graphicFrameLocks noChangeAspect="1"/>
          </p:cNvGraphicFramePr>
          <p:nvPr/>
        </p:nvGraphicFramePr>
        <p:xfrm>
          <a:off x="3117850" y="2349500"/>
          <a:ext cx="33464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4" imgW="1676400" imgH="241300" progId="Equation.3">
                  <p:embed/>
                </p:oleObj>
              </mc:Choice>
              <mc:Fallback>
                <p:oleObj name="Equation" r:id="rId4" imgW="16764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2349500"/>
                        <a:ext cx="33464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5"/>
          <p:cNvGraphicFramePr>
            <a:graphicFrameLocks noChangeAspect="1"/>
          </p:cNvGraphicFramePr>
          <p:nvPr/>
        </p:nvGraphicFramePr>
        <p:xfrm>
          <a:off x="2176463" y="3492500"/>
          <a:ext cx="44656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6" imgW="2235200" imgH="241300" progId="Equation.3">
                  <p:embed/>
                </p:oleObj>
              </mc:Choice>
              <mc:Fallback>
                <p:oleObj name="Equation" r:id="rId6" imgW="22352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3492500"/>
                        <a:ext cx="44656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6"/>
          <p:cNvGraphicFramePr>
            <a:graphicFrameLocks noChangeAspect="1"/>
          </p:cNvGraphicFramePr>
          <p:nvPr/>
        </p:nvGraphicFramePr>
        <p:xfrm>
          <a:off x="3251200" y="4419600"/>
          <a:ext cx="27400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8" imgW="1371600" imgH="419100" progId="Equation.3">
                  <p:embed/>
                </p:oleObj>
              </mc:Choice>
              <mc:Fallback>
                <p:oleObj name="Equation" r:id="rId8" imgW="13716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4419600"/>
                        <a:ext cx="27400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7"/>
          <p:cNvGraphicFramePr>
            <a:graphicFrameLocks noChangeAspect="1"/>
          </p:cNvGraphicFramePr>
          <p:nvPr/>
        </p:nvGraphicFramePr>
        <p:xfrm>
          <a:off x="2209800" y="6007100"/>
          <a:ext cx="52784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10" imgW="2336800" imgH="241300" progId="Equation.3">
                  <p:embed/>
                </p:oleObj>
              </mc:Choice>
              <mc:Fallback>
                <p:oleObj name="Equation" r:id="rId10" imgW="23368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6007100"/>
                        <a:ext cx="527843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0"/>
          <p:cNvSpPr>
            <a:spLocks noChangeArrowheads="1"/>
          </p:cNvSpPr>
          <p:nvPr/>
        </p:nvSpPr>
        <p:spPr bwMode="auto">
          <a:xfrm>
            <a:off x="2590800" y="6019800"/>
            <a:ext cx="3733800" cy="609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18435" name="Rectangle 19"/>
          <p:cNvSpPr>
            <a:spLocks noChangeArrowheads="1"/>
          </p:cNvSpPr>
          <p:nvPr/>
        </p:nvSpPr>
        <p:spPr bwMode="auto">
          <a:xfrm>
            <a:off x="2971800" y="2743200"/>
            <a:ext cx="3048000" cy="609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Maxwell’s Equations (12/21)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Wave Excitations - Magnetic Density &amp; Intensity:</a:t>
            </a:r>
          </a:p>
          <a:p>
            <a:pPr lvl="1" eaLnBrk="1" hangingPunct="1"/>
            <a:r>
              <a:rPr lang="en-US" altLang="en-US" smtClean="0"/>
              <a:t>Start with vector potential wave equation [2.403]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Take the curl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Use Ohms law to relate current to electric field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Then use Faraday’s law to replace </a:t>
            </a:r>
            <a:r>
              <a:rPr lang="en-US" altLang="en-US" b="1" smtClean="0"/>
              <a:t>E</a:t>
            </a:r>
            <a:r>
              <a:rPr lang="en-US" altLang="en-US" smtClean="0"/>
              <a:t> with </a:t>
            </a:r>
            <a:r>
              <a:rPr lang="en-US" altLang="en-US" b="1" smtClean="0"/>
              <a:t>B</a:t>
            </a:r>
          </a:p>
          <a:p>
            <a:pPr lvl="1" eaLnBrk="1" hangingPunct="1"/>
            <a:endParaRPr lang="en-US" altLang="en-US" b="1" smtClean="0"/>
          </a:p>
          <a:p>
            <a:pPr lvl="1" eaLnBrk="1" hangingPunct="1"/>
            <a:endParaRPr lang="en-US" altLang="en-US" b="1" smtClean="0"/>
          </a:p>
          <a:p>
            <a:pPr lvl="1" eaLnBrk="1" hangingPunct="1"/>
            <a:r>
              <a:rPr lang="en-US" altLang="en-US" smtClean="0"/>
              <a:t>Finally use </a:t>
            </a:r>
            <a:r>
              <a:rPr lang="en-US" altLang="en-US" smtClean="0">
                <a:latin typeface="Symbol" pitchFamily="18" charset="2"/>
              </a:rPr>
              <a:t>m</a:t>
            </a:r>
            <a:r>
              <a:rPr lang="en-US" altLang="en-US" smtClean="0"/>
              <a:t> </a:t>
            </a:r>
            <a:r>
              <a:rPr lang="en-US" altLang="en-US" b="1" smtClean="0"/>
              <a:t>H</a:t>
            </a:r>
            <a:r>
              <a:rPr lang="en-US" altLang="en-US" smtClean="0"/>
              <a:t> = </a:t>
            </a:r>
            <a:r>
              <a:rPr lang="en-US" altLang="en-US" b="1" smtClean="0"/>
              <a:t>B</a:t>
            </a:r>
            <a:r>
              <a:rPr lang="en-US" altLang="en-US" smtClean="0"/>
              <a:t> [2.394]</a:t>
            </a:r>
            <a:endParaRPr lang="en-US" altLang="en-US" b="1" smtClean="0"/>
          </a:p>
        </p:txBody>
      </p:sp>
      <p:graphicFrame>
        <p:nvGraphicFramePr>
          <p:cNvPr id="18438" name="Object 5"/>
          <p:cNvGraphicFramePr>
            <a:graphicFrameLocks noChangeAspect="1"/>
          </p:cNvGraphicFramePr>
          <p:nvPr/>
        </p:nvGraphicFramePr>
        <p:xfrm>
          <a:off x="3048000" y="2755900"/>
          <a:ext cx="29400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4" imgW="1473200" imgH="254000" progId="Equation.3">
                  <p:embed/>
                </p:oleObj>
              </mc:Choice>
              <mc:Fallback>
                <p:oleObj name="Equation" r:id="rId4" imgW="1473200" imgH="25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755900"/>
                        <a:ext cx="29400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8"/>
          <p:cNvSpPr txBox="1">
            <a:spLocks noChangeArrowheads="1"/>
          </p:cNvSpPr>
          <p:nvPr/>
        </p:nvSpPr>
        <p:spPr bwMode="auto">
          <a:xfrm>
            <a:off x="7239000" y="19812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i="1"/>
              <a:t>Vector potential wave equation</a:t>
            </a:r>
          </a:p>
        </p:txBody>
      </p:sp>
      <p:graphicFrame>
        <p:nvGraphicFramePr>
          <p:cNvPr id="18440" name="Object 15"/>
          <p:cNvGraphicFramePr>
            <a:graphicFrameLocks noChangeAspect="1"/>
          </p:cNvGraphicFramePr>
          <p:nvPr/>
        </p:nvGraphicFramePr>
        <p:xfrm>
          <a:off x="3248025" y="1905000"/>
          <a:ext cx="25844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6" imgW="1295400" imgH="254000" progId="Equation.3">
                  <p:embed/>
                </p:oleObj>
              </mc:Choice>
              <mc:Fallback>
                <p:oleObj name="Equation" r:id="rId6" imgW="1295400" imgH="254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5" y="1905000"/>
                        <a:ext cx="25844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16"/>
          <p:cNvGraphicFramePr>
            <a:graphicFrameLocks noChangeAspect="1"/>
          </p:cNvGraphicFramePr>
          <p:nvPr/>
        </p:nvGraphicFramePr>
        <p:xfrm>
          <a:off x="2990850" y="3886200"/>
          <a:ext cx="3143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8" imgW="1574800" imgH="254000" progId="Equation.3">
                  <p:embed/>
                </p:oleObj>
              </mc:Choice>
              <mc:Fallback>
                <p:oleObj name="Equation" r:id="rId8" imgW="1574800" imgH="254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850" y="3886200"/>
                        <a:ext cx="3143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7"/>
          <p:cNvGraphicFramePr>
            <a:graphicFrameLocks noChangeAspect="1"/>
          </p:cNvGraphicFramePr>
          <p:nvPr/>
        </p:nvGraphicFramePr>
        <p:xfrm>
          <a:off x="2997200" y="4978400"/>
          <a:ext cx="30924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10" imgW="1548728" imgH="253890" progId="Equation.3">
                  <p:embed/>
                </p:oleObj>
              </mc:Choice>
              <mc:Fallback>
                <p:oleObj name="Equation" r:id="rId10" imgW="1548728" imgH="25389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4978400"/>
                        <a:ext cx="30924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8"/>
          <p:cNvGraphicFramePr>
            <a:graphicFrameLocks noChangeAspect="1"/>
          </p:cNvGraphicFramePr>
          <p:nvPr/>
        </p:nvGraphicFramePr>
        <p:xfrm>
          <a:off x="2667000" y="6019800"/>
          <a:ext cx="35496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12" imgW="1777229" imgH="253890" progId="Equation.3">
                  <p:embed/>
                </p:oleObj>
              </mc:Choice>
              <mc:Fallback>
                <p:oleObj name="Equation" r:id="rId12" imgW="1777229" imgH="25389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6019800"/>
                        <a:ext cx="35496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4"/>
          <p:cNvSpPr>
            <a:spLocks noChangeArrowheads="1"/>
          </p:cNvSpPr>
          <p:nvPr/>
        </p:nvSpPr>
        <p:spPr bwMode="auto">
          <a:xfrm>
            <a:off x="2057400" y="5943600"/>
            <a:ext cx="4800600" cy="762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19459" name="Rectangle 13"/>
          <p:cNvSpPr>
            <a:spLocks noChangeArrowheads="1"/>
          </p:cNvSpPr>
          <p:nvPr/>
        </p:nvSpPr>
        <p:spPr bwMode="auto">
          <a:xfrm>
            <a:off x="2590800" y="4876800"/>
            <a:ext cx="3886200" cy="762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Maxwell’s Equations (13/21)</a:t>
            </a:r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Wave Excitations – Electric Field and Displacement:</a:t>
            </a:r>
          </a:p>
          <a:p>
            <a:pPr lvl="1" eaLnBrk="1" hangingPunct="1"/>
            <a:r>
              <a:rPr lang="en-US" altLang="en-US" smtClean="0"/>
              <a:t>Start with scalar potential wave equation [2.403]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Take the gradient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Factor </a:t>
            </a:r>
            <a:r>
              <a:rPr lang="en-US" altLang="en-US" b="1" smtClean="0"/>
              <a:t>A</a:t>
            </a:r>
            <a:r>
              <a:rPr lang="en-US" altLang="en-US" smtClean="0"/>
              <a:t> out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Then use vector potential wave equation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Finally substitute in Ohms law and express </a:t>
            </a:r>
            <a:r>
              <a:rPr lang="en-US" altLang="en-US" smtClean="0">
                <a:latin typeface="Symbol" pitchFamily="18" charset="2"/>
              </a:rPr>
              <a:t>r</a:t>
            </a:r>
            <a:r>
              <a:rPr lang="en-US" altLang="en-US" smtClean="0"/>
              <a:t> in terms of </a:t>
            </a:r>
            <a:r>
              <a:rPr lang="en-US" altLang="en-US" b="1" smtClean="0"/>
              <a:t>D</a:t>
            </a:r>
            <a:r>
              <a:rPr lang="en-US" altLang="en-US" smtClean="0"/>
              <a:t>/</a:t>
            </a:r>
            <a:r>
              <a:rPr lang="en-US" altLang="en-US" b="1" smtClean="0"/>
              <a:t>E</a:t>
            </a:r>
          </a:p>
        </p:txBody>
      </p:sp>
      <p:graphicFrame>
        <p:nvGraphicFramePr>
          <p:cNvPr id="19462" name="Object 5"/>
          <p:cNvGraphicFramePr>
            <a:graphicFrameLocks noChangeAspect="1"/>
          </p:cNvGraphicFramePr>
          <p:nvPr/>
        </p:nvGraphicFramePr>
        <p:xfrm>
          <a:off x="1971675" y="2578100"/>
          <a:ext cx="50942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Equation" r:id="rId4" imgW="2552700" imgH="431800" progId="Equation.3">
                  <p:embed/>
                </p:oleObj>
              </mc:Choice>
              <mc:Fallback>
                <p:oleObj name="Equation" r:id="rId4" imgW="25527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2578100"/>
                        <a:ext cx="50942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6248400" y="19812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i="1"/>
              <a:t>Scalar potential wave equation</a:t>
            </a:r>
          </a:p>
        </p:txBody>
      </p:sp>
      <p:graphicFrame>
        <p:nvGraphicFramePr>
          <p:cNvPr id="19464" name="Object 9"/>
          <p:cNvGraphicFramePr>
            <a:graphicFrameLocks noChangeAspect="1"/>
          </p:cNvGraphicFramePr>
          <p:nvPr/>
        </p:nvGraphicFramePr>
        <p:xfrm>
          <a:off x="3200400" y="1770063"/>
          <a:ext cx="265747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6" imgW="1167893" imgH="393529" progId="Equation.3">
                  <p:embed/>
                </p:oleObj>
              </mc:Choice>
              <mc:Fallback>
                <p:oleObj name="Equation" r:id="rId6" imgW="1167893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770063"/>
                        <a:ext cx="2657475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10"/>
          <p:cNvGraphicFramePr>
            <a:graphicFrameLocks noChangeAspect="1"/>
          </p:cNvGraphicFramePr>
          <p:nvPr/>
        </p:nvGraphicFramePr>
        <p:xfrm>
          <a:off x="1768475" y="3771900"/>
          <a:ext cx="53228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8" imgW="2667000" imgH="393700" progId="Equation.3">
                  <p:embed/>
                </p:oleObj>
              </mc:Choice>
              <mc:Fallback>
                <p:oleObj name="Equation" r:id="rId8" imgW="2667000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3771900"/>
                        <a:ext cx="5322888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1"/>
          <p:cNvGraphicFramePr>
            <a:graphicFrameLocks noChangeAspect="1"/>
          </p:cNvGraphicFramePr>
          <p:nvPr/>
        </p:nvGraphicFramePr>
        <p:xfrm>
          <a:off x="2689225" y="4902200"/>
          <a:ext cx="37020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Equation" r:id="rId10" imgW="1854200" imgH="393700" progId="Equation.3">
                  <p:embed/>
                </p:oleObj>
              </mc:Choice>
              <mc:Fallback>
                <p:oleObj name="Equation" r:id="rId10" imgW="18542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4902200"/>
                        <a:ext cx="370205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2"/>
          <p:cNvGraphicFramePr>
            <a:graphicFrameLocks noChangeAspect="1"/>
          </p:cNvGraphicFramePr>
          <p:nvPr/>
        </p:nvGraphicFramePr>
        <p:xfrm>
          <a:off x="2168525" y="6096000"/>
          <a:ext cx="46132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12" imgW="2311400" imgH="254000" progId="Equation.3">
                  <p:embed/>
                </p:oleObj>
              </mc:Choice>
              <mc:Fallback>
                <p:oleObj name="Equation" r:id="rId12" imgW="2311400" imgH="254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6096000"/>
                        <a:ext cx="46132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>
            <a:spLocks noChangeArrowheads="1"/>
          </p:cNvSpPr>
          <p:nvPr/>
        </p:nvSpPr>
        <p:spPr bwMode="auto">
          <a:xfrm>
            <a:off x="2171700" y="5384800"/>
            <a:ext cx="4800600" cy="8382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Maxwell’s Equations (14/21)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Poynting Theorem [2.390-393]</a:t>
            </a:r>
          </a:p>
          <a:p>
            <a:pPr lvl="1" eaLnBrk="1" hangingPunct="1"/>
            <a:r>
              <a:rPr lang="en-US" altLang="en-US" smtClean="0"/>
              <a:t>Start with Faraday’s law and dot both sides by </a:t>
            </a:r>
            <a:r>
              <a:rPr lang="en-US" altLang="en-US" b="1" smtClean="0"/>
              <a:t>H</a:t>
            </a:r>
            <a:r>
              <a:rPr lang="en-US" altLang="en-US" smtClean="0"/>
              <a:t> 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Rewrite LHS with </a:t>
            </a:r>
            <a:r>
              <a:rPr lang="en-US" altLang="en-US" sz="1600" smtClean="0"/>
              <a:t>div(cross(</a:t>
            </a:r>
            <a:r>
              <a:rPr lang="en-US" altLang="en-US" sz="1600" b="1" smtClean="0"/>
              <a:t>A</a:t>
            </a:r>
            <a:r>
              <a:rPr lang="en-US" altLang="en-US" sz="1600" smtClean="0"/>
              <a:t>,</a:t>
            </a:r>
            <a:r>
              <a:rPr lang="en-US" altLang="en-US" sz="1600" b="1" smtClean="0"/>
              <a:t>B</a:t>
            </a:r>
            <a:r>
              <a:rPr lang="en-US" altLang="en-US" sz="1600" smtClean="0"/>
              <a:t>)) =dot(curl(</a:t>
            </a:r>
            <a:r>
              <a:rPr lang="en-US" altLang="en-US" sz="1600" b="1" smtClean="0"/>
              <a:t>A</a:t>
            </a:r>
            <a:r>
              <a:rPr lang="en-US" altLang="en-US" sz="1600" smtClean="0"/>
              <a:t>),</a:t>
            </a:r>
            <a:r>
              <a:rPr lang="en-US" altLang="en-US" sz="1600" b="1" smtClean="0"/>
              <a:t>B</a:t>
            </a:r>
            <a:r>
              <a:rPr lang="en-US" altLang="en-US" sz="1600" smtClean="0"/>
              <a:t>) – dot(</a:t>
            </a:r>
            <a:r>
              <a:rPr lang="en-US" altLang="en-US" sz="1600" b="1" smtClean="0"/>
              <a:t>A</a:t>
            </a:r>
            <a:r>
              <a:rPr lang="en-US" altLang="en-US" sz="1600" smtClean="0"/>
              <a:t>,curl(</a:t>
            </a:r>
            <a:r>
              <a:rPr lang="en-US" altLang="en-US" sz="1600" b="1" smtClean="0"/>
              <a:t>B</a:t>
            </a:r>
            <a:r>
              <a:rPr lang="en-US" altLang="en-US" sz="1600" smtClean="0"/>
              <a:t>))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Use Ampere’s law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Rearrange to produce the Poynting theorem</a:t>
            </a:r>
          </a:p>
        </p:txBody>
      </p:sp>
      <p:graphicFrame>
        <p:nvGraphicFramePr>
          <p:cNvPr id="20485" name="Object 4"/>
          <p:cNvGraphicFramePr>
            <a:graphicFrameLocks noChangeAspect="1"/>
          </p:cNvGraphicFramePr>
          <p:nvPr/>
        </p:nvGraphicFramePr>
        <p:xfrm>
          <a:off x="3209925" y="1841500"/>
          <a:ext cx="24622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4" imgW="1231366" imgH="418918" progId="Equation.3">
                  <p:embed/>
                </p:oleObj>
              </mc:Choice>
              <mc:Fallback>
                <p:oleObj name="Equation" r:id="rId4" imgW="1231366" imgH="41891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1841500"/>
                        <a:ext cx="24622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5"/>
          <p:cNvGraphicFramePr>
            <a:graphicFrameLocks noChangeAspect="1"/>
          </p:cNvGraphicFramePr>
          <p:nvPr/>
        </p:nvGraphicFramePr>
        <p:xfrm>
          <a:off x="2471738" y="2971800"/>
          <a:ext cx="41576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6" imgW="2082800" imgH="419100" progId="Equation.3">
                  <p:embed/>
                </p:oleObj>
              </mc:Choice>
              <mc:Fallback>
                <p:oleObj name="Equation" r:id="rId6" imgW="20828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2971800"/>
                        <a:ext cx="415766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2197100" y="3911600"/>
          <a:ext cx="443865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8" imgW="2222500" imgH="482600" progId="Equation.3">
                  <p:embed/>
                </p:oleObj>
              </mc:Choice>
              <mc:Fallback>
                <p:oleObj name="Equation" r:id="rId8" imgW="2222500" imgH="4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3911600"/>
                        <a:ext cx="443865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10"/>
          <p:cNvGraphicFramePr>
            <a:graphicFrameLocks noChangeAspect="1"/>
          </p:cNvGraphicFramePr>
          <p:nvPr/>
        </p:nvGraphicFramePr>
        <p:xfrm>
          <a:off x="2362200" y="5410200"/>
          <a:ext cx="45148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10" imgW="2260600" imgH="419100" progId="Equation.3">
                  <p:embed/>
                </p:oleObj>
              </mc:Choice>
              <mc:Fallback>
                <p:oleObj name="Equation" r:id="rId10" imgW="22606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410200"/>
                        <a:ext cx="45148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276600" y="2819400"/>
            <a:ext cx="2362200" cy="762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Maxwell’s Equations (15/21)</a:t>
            </a:r>
          </a:p>
        </p:txBody>
      </p:sp>
      <p:sp>
        <p:nvSpPr>
          <p:cNvPr id="2150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Energy &amp; Momentum Flow [1.200-207]</a:t>
            </a:r>
          </a:p>
          <a:p>
            <a:pPr lvl="1" eaLnBrk="1" hangingPunct="1"/>
            <a:r>
              <a:rPr lang="en-US" altLang="en-US" sz="1800" smtClean="0"/>
              <a:t>Make following identifications (assuming linear constant media)</a:t>
            </a:r>
          </a:p>
          <a:p>
            <a:pPr lvl="1" eaLnBrk="1" hangingPunct="1"/>
            <a:endParaRPr lang="en-US" altLang="en-US" sz="1800" smtClean="0"/>
          </a:p>
          <a:p>
            <a:pPr lvl="2" eaLnBrk="1" hangingPunct="1"/>
            <a:endParaRPr lang="en-US" altLang="en-US" sz="1600" smtClean="0"/>
          </a:p>
          <a:p>
            <a:pPr lvl="1" eaLnBrk="1" hangingPunct="1"/>
            <a:r>
              <a:rPr lang="en-US" altLang="en-US" sz="1800" smtClean="0"/>
              <a:t>Then the Poynting theorem can be written in flux-conservative form as</a:t>
            </a:r>
          </a:p>
          <a:p>
            <a:pPr lvl="1" eaLnBrk="1" hangingPunct="1"/>
            <a:endParaRPr lang="en-US" altLang="en-US" sz="1800" smtClean="0"/>
          </a:p>
          <a:p>
            <a:pPr lvl="1" eaLnBrk="1" hangingPunct="1"/>
            <a:endParaRPr lang="en-US" altLang="en-US" sz="1800" smtClean="0"/>
          </a:p>
          <a:p>
            <a:pPr lvl="2" eaLnBrk="1" hangingPunct="1"/>
            <a:r>
              <a:rPr lang="en-US" altLang="en-US" sz="1600" smtClean="0"/>
              <a:t>u has units [N/C][C/m</a:t>
            </a:r>
            <a:r>
              <a:rPr lang="en-US" altLang="en-US" sz="1600" baseline="30000" smtClean="0"/>
              <a:t>2</a:t>
            </a:r>
            <a:r>
              <a:rPr lang="en-US" altLang="en-US" sz="1600" smtClean="0"/>
              <a:t>] + [Ns/Cm][C/sm]=[N/m</a:t>
            </a:r>
            <a:r>
              <a:rPr lang="en-US" altLang="en-US" sz="1600" baseline="30000" smtClean="0"/>
              <a:t>2</a:t>
            </a:r>
            <a:r>
              <a:rPr lang="en-US" altLang="en-US" sz="1600" smtClean="0"/>
              <a:t>] = [J/m</a:t>
            </a:r>
            <a:r>
              <a:rPr lang="en-US" altLang="en-US" sz="1600" baseline="30000" smtClean="0"/>
              <a:t>3</a:t>
            </a:r>
            <a:r>
              <a:rPr lang="en-US" altLang="en-US" sz="1600" smtClean="0"/>
              <a:t>]</a:t>
            </a:r>
          </a:p>
          <a:p>
            <a:pPr lvl="2" eaLnBrk="1" hangingPunct="1"/>
            <a:r>
              <a:rPr lang="en-US" altLang="en-US" sz="1600" smtClean="0"/>
              <a:t>S has units [N/C][C/sm] = [N/ms] = [Nm/m</a:t>
            </a:r>
            <a:r>
              <a:rPr lang="en-US" altLang="en-US" sz="1600" baseline="30000" smtClean="0"/>
              <a:t>2</a:t>
            </a:r>
            <a:r>
              <a:rPr lang="en-US" altLang="en-US" sz="1600" smtClean="0"/>
              <a:t>s] = [J/m</a:t>
            </a:r>
            <a:r>
              <a:rPr lang="en-US" altLang="en-US" sz="1600" baseline="30000" smtClean="0"/>
              <a:t>2</a:t>
            </a:r>
            <a:r>
              <a:rPr lang="en-US" altLang="en-US" sz="1600" smtClean="0"/>
              <a:t>s]</a:t>
            </a:r>
          </a:p>
          <a:p>
            <a:pPr lvl="2" eaLnBrk="1" hangingPunct="1"/>
            <a:r>
              <a:rPr lang="en-US" altLang="en-US" sz="1600" smtClean="0"/>
              <a:t>dot(</a:t>
            </a:r>
            <a:r>
              <a:rPr lang="en-US" altLang="en-US" sz="1600" b="1" smtClean="0"/>
              <a:t>E</a:t>
            </a:r>
            <a:r>
              <a:rPr lang="en-US" altLang="en-US" sz="1600" smtClean="0"/>
              <a:t>,</a:t>
            </a:r>
            <a:r>
              <a:rPr lang="en-US" altLang="en-US" sz="1600" b="1" smtClean="0"/>
              <a:t>J</a:t>
            </a:r>
            <a:r>
              <a:rPr lang="en-US" altLang="en-US" sz="1600" smtClean="0"/>
              <a:t>) has units [N/C][C/m</a:t>
            </a:r>
            <a:r>
              <a:rPr lang="en-US" altLang="en-US" sz="1600" baseline="30000" smtClean="0"/>
              <a:t>2</a:t>
            </a:r>
            <a:r>
              <a:rPr lang="en-US" altLang="en-US" sz="1600" smtClean="0"/>
              <a:t>s]=[Nm/m</a:t>
            </a:r>
            <a:r>
              <a:rPr lang="en-US" altLang="en-US" sz="1600" baseline="30000" smtClean="0"/>
              <a:t>3</a:t>
            </a:r>
            <a:r>
              <a:rPr lang="en-US" altLang="en-US" sz="1600" smtClean="0"/>
              <a:t>s] = [J/m</a:t>
            </a:r>
            <a:r>
              <a:rPr lang="en-US" altLang="en-US" sz="1600" baseline="30000" smtClean="0"/>
              <a:t>3</a:t>
            </a:r>
            <a:r>
              <a:rPr lang="en-US" altLang="en-US" sz="1600" smtClean="0"/>
              <a:t>s]</a:t>
            </a:r>
          </a:p>
          <a:p>
            <a:pPr lvl="2" eaLnBrk="1" hangingPunct="1"/>
            <a:r>
              <a:rPr lang="en-US" altLang="en-US" sz="1600" smtClean="0"/>
              <a:t>div(S) has units [N/m</a:t>
            </a:r>
            <a:r>
              <a:rPr lang="en-US" altLang="en-US" sz="1600" baseline="30000" smtClean="0"/>
              <a:t>2</a:t>
            </a:r>
            <a:r>
              <a:rPr lang="en-US" altLang="en-US" sz="1600" smtClean="0"/>
              <a:t>s] = [Nm/m</a:t>
            </a:r>
            <a:r>
              <a:rPr lang="en-US" altLang="en-US" sz="1600" baseline="30000" smtClean="0"/>
              <a:t>3</a:t>
            </a:r>
            <a:r>
              <a:rPr lang="en-US" altLang="en-US" sz="1600" smtClean="0"/>
              <a:t>s] = [J/m</a:t>
            </a:r>
            <a:r>
              <a:rPr lang="en-US" altLang="en-US" sz="1600" baseline="30000" smtClean="0"/>
              <a:t>3</a:t>
            </a:r>
            <a:r>
              <a:rPr lang="en-US" altLang="en-US" sz="1600" smtClean="0"/>
              <a:t>s]</a:t>
            </a:r>
          </a:p>
          <a:p>
            <a:pPr lvl="2" eaLnBrk="1" hangingPunct="1"/>
            <a:r>
              <a:rPr lang="en-US" altLang="en-US" sz="1600" smtClean="0"/>
              <a:t>diff(u,t) has units [J/m</a:t>
            </a:r>
            <a:r>
              <a:rPr lang="en-US" altLang="en-US" sz="1600" baseline="30000" smtClean="0"/>
              <a:t>3</a:t>
            </a:r>
            <a:r>
              <a:rPr lang="en-US" altLang="en-US" sz="1600" smtClean="0"/>
              <a:t>][1/s] = [J/m</a:t>
            </a:r>
            <a:r>
              <a:rPr lang="en-US" altLang="en-US" sz="1600" baseline="30000" smtClean="0"/>
              <a:t>3</a:t>
            </a:r>
            <a:r>
              <a:rPr lang="en-US" altLang="en-US" sz="1600" smtClean="0"/>
              <a:t>s]</a:t>
            </a:r>
          </a:p>
          <a:p>
            <a:pPr lvl="1" eaLnBrk="1" hangingPunct="1"/>
            <a:endParaRPr lang="en-US" altLang="en-US" sz="1800" smtClean="0"/>
          </a:p>
          <a:p>
            <a:pPr lvl="1" eaLnBrk="1" hangingPunct="1"/>
            <a:r>
              <a:rPr lang="en-US" altLang="en-US" sz="1800" smtClean="0"/>
              <a:t>The obvious interpretation is that u is an energy density, </a:t>
            </a:r>
            <a:r>
              <a:rPr lang="en-US" altLang="en-US" sz="1800" b="1" smtClean="0"/>
              <a:t>S</a:t>
            </a:r>
            <a:r>
              <a:rPr lang="en-US" altLang="en-US" sz="1800" smtClean="0"/>
              <a:t> is the energy flow (flux) and the dot(</a:t>
            </a:r>
            <a:r>
              <a:rPr lang="en-US" altLang="en-US" sz="1800" b="1" smtClean="0"/>
              <a:t>E</a:t>
            </a:r>
            <a:r>
              <a:rPr lang="en-US" altLang="en-US" sz="1800" smtClean="0"/>
              <a:t>,</a:t>
            </a:r>
            <a:r>
              <a:rPr lang="en-US" altLang="en-US" sz="1800" b="1" smtClean="0"/>
              <a:t>J</a:t>
            </a:r>
            <a:r>
              <a:rPr lang="en-US" altLang="en-US" sz="1800" smtClean="0"/>
              <a:t>) is the work done</a:t>
            </a:r>
          </a:p>
          <a:p>
            <a:pPr lvl="1" eaLnBrk="1" hangingPunct="1"/>
            <a:endParaRPr lang="en-US" altLang="en-US" sz="1800" smtClean="0"/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2238375" y="1828800"/>
          <a:ext cx="50768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4" imgW="2540000" imgH="393700" progId="Equation.3">
                  <p:embed/>
                </p:oleObj>
              </mc:Choice>
              <mc:Fallback>
                <p:oleObj name="Equation" r:id="rId4" imgW="25400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1828800"/>
                        <a:ext cx="50768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9"/>
          <p:cNvGraphicFramePr>
            <a:graphicFrameLocks noChangeAspect="1"/>
          </p:cNvGraphicFramePr>
          <p:nvPr/>
        </p:nvGraphicFramePr>
        <p:xfrm>
          <a:off x="3352800" y="2794000"/>
          <a:ext cx="23082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6" imgW="1155700" imgH="393700" progId="Equation.3">
                  <p:embed/>
                </p:oleObj>
              </mc:Choice>
              <mc:Fallback>
                <p:oleObj name="Equation" r:id="rId6" imgW="11557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794000"/>
                        <a:ext cx="23082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References</a:t>
            </a:r>
          </a:p>
        </p:txBody>
      </p:sp>
      <p:sp>
        <p:nvSpPr>
          <p:cNvPr id="4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[1]: Electromagnetic Theory – Frankl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[2]: Foundations of Electromagnetic Theory – Reitz, Milford, &amp; Christie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[3]: Lectures on Electromagnetic Theory - Solymar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[4]: Maxwell’s Equations – wikipedia.org  </a:t>
            </a:r>
            <a:r>
              <a:rPr lang="en-US" altLang="en-US" smtClean="0">
                <a:hlinkClick r:id="rId2"/>
              </a:rPr>
              <a:t>http://en.wikipedia.org/wiki/Maxwell_Equations</a:t>
            </a:r>
            <a:r>
              <a:rPr lang="en-US" altLang="en-US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[5]: Nonlinear optics – wikipedia.org </a:t>
            </a:r>
            <a:r>
              <a:rPr lang="en-US" altLang="en-US" smtClean="0">
                <a:hlinkClick r:id="rId3"/>
              </a:rPr>
              <a:t>http://en.wikipedia.org/wiki/Nonlinear_optics#Wave-equation_in_a_nonlinear_material</a:t>
            </a: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[6]: Nonlinear magnetic materials – wikipedia.org </a:t>
            </a:r>
            <a:r>
              <a:rPr lang="en-US" altLang="en-US" smtClean="0">
                <a:hlinkClick r:id="rId4"/>
              </a:rPr>
              <a:t>http://en.wikipedia.org/wiki/Permeability_(electromagnetism)</a:t>
            </a:r>
            <a:r>
              <a:rPr lang="en-US" altLang="en-US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[7]: Google search on ‘nonlinear electrical conductivity’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"/>
          <p:cNvSpPr>
            <a:spLocks noChangeArrowheads="1"/>
          </p:cNvSpPr>
          <p:nvPr/>
        </p:nvSpPr>
        <p:spPr bwMode="auto">
          <a:xfrm>
            <a:off x="2209800" y="4419600"/>
            <a:ext cx="3733800" cy="8382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276600" y="2362200"/>
            <a:ext cx="2362200" cy="76835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Maxwell’s Equations (16/21)</a:t>
            </a:r>
          </a:p>
        </p:txBody>
      </p:sp>
      <p:sp>
        <p:nvSpPr>
          <p:cNvPr id="22533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Energy &amp; Momentum Flow [1.200-207]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There is a way to connect the Poynting theorem to momentum since photons obey E</a:t>
            </a:r>
            <a:r>
              <a:rPr lang="en-US" altLang="en-US" sz="1800" baseline="30000" smtClean="0"/>
              <a:t>2</a:t>
            </a:r>
            <a:r>
              <a:rPr lang="en-US" altLang="en-US" sz="1800" smtClean="0"/>
              <a:t> = c</a:t>
            </a:r>
            <a:r>
              <a:rPr lang="en-US" altLang="en-US" sz="1800" baseline="30000" smtClean="0"/>
              <a:t>2</a:t>
            </a:r>
            <a:r>
              <a:rPr lang="en-US" altLang="en-US" sz="1800" smtClean="0"/>
              <a:t> </a:t>
            </a:r>
            <a:r>
              <a:rPr lang="en-US" altLang="en-US" sz="1800" b="1" smtClean="0"/>
              <a:t>p</a:t>
            </a:r>
            <a:r>
              <a:rPr lang="en-US" altLang="en-US" sz="1800" baseline="30000" smtClean="0"/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Poynting vector in free space (absence of matter)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 smtClean="0"/>
          </a:p>
          <a:p>
            <a:pPr lvl="1" eaLnBrk="1" hangingPunct="1">
              <a:lnSpc>
                <a:spcPct val="90000"/>
              </a:lnSpc>
            </a:pPr>
            <a:endParaRPr lang="en-US" altLang="en-US" sz="1800" smtClean="0"/>
          </a:p>
          <a:p>
            <a:pPr lvl="1" eaLnBrk="1" hangingPunct="1">
              <a:lnSpc>
                <a:spcPct val="90000"/>
              </a:lnSpc>
            </a:pPr>
            <a:endParaRPr lang="en-US" alt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Check the Poynting vector units [A</a:t>
            </a:r>
            <a:r>
              <a:rPr lang="en-US" altLang="en-US" sz="1800" baseline="30000" smtClean="0"/>
              <a:t>2</a:t>
            </a:r>
            <a:r>
              <a:rPr lang="en-US" altLang="en-US" sz="1800" smtClean="0"/>
              <a:t>/N][N/C][Ns/Cm] = [N/ms]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smtClean="0"/>
              <a:t>= [Nm/m</a:t>
            </a:r>
            <a:r>
              <a:rPr lang="en-US" altLang="en-US" sz="1600" baseline="30000" smtClean="0"/>
              <a:t>3</a:t>
            </a:r>
            <a:r>
              <a:rPr lang="en-US" altLang="en-US" sz="1600" smtClean="0"/>
              <a:t>][m/s] = [J/m</a:t>
            </a:r>
            <a:r>
              <a:rPr lang="en-US" altLang="en-US" sz="1600" baseline="30000" smtClean="0"/>
              <a:t>3</a:t>
            </a:r>
            <a:r>
              <a:rPr lang="en-US" altLang="en-US" sz="1600" smtClean="0"/>
              <a:t>][m/s] = energy density * speed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smtClean="0"/>
              <a:t>= [Nm][1/m</a:t>
            </a:r>
            <a:r>
              <a:rPr lang="en-US" altLang="en-US" sz="1600" baseline="30000" smtClean="0"/>
              <a:t>2</a:t>
            </a:r>
            <a:r>
              <a:rPr lang="en-US" altLang="en-US" sz="1600" smtClean="0"/>
              <a:t>/s] = [J/m</a:t>
            </a:r>
            <a:r>
              <a:rPr lang="en-US" altLang="en-US" sz="1600" baseline="30000" smtClean="0"/>
              <a:t>2</a:t>
            </a:r>
            <a:r>
              <a:rPr lang="en-US" altLang="en-US" sz="1600" smtClean="0"/>
              <a:t>/s] = [J/s/m</a:t>
            </a:r>
            <a:r>
              <a:rPr lang="en-US" altLang="en-US" sz="1600" baseline="30000" smtClean="0"/>
              <a:t>2</a:t>
            </a:r>
            <a:r>
              <a:rPr lang="en-US" altLang="en-US" sz="1600" smtClean="0"/>
              <a:t>] = [W/m</a:t>
            </a:r>
            <a:r>
              <a:rPr lang="en-US" altLang="en-US" sz="1600" baseline="30000" smtClean="0"/>
              <a:t>2</a:t>
            </a:r>
            <a:r>
              <a:rPr lang="en-US" altLang="en-US" sz="1600" smtClean="0"/>
              <a:t>] = energy flux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Now divide by the speed of light (c = 1/</a:t>
            </a:r>
            <a:r>
              <a:rPr lang="en-US" altLang="en-US" sz="1800" smtClean="0">
                <a:latin typeface="Symbol" pitchFamily="18" charset="2"/>
              </a:rPr>
              <a:t>m</a:t>
            </a:r>
            <a:r>
              <a:rPr lang="en-US" altLang="en-US" sz="1800" baseline="-25000" smtClean="0"/>
              <a:t>0</a:t>
            </a:r>
            <a:r>
              <a:rPr lang="en-US" altLang="en-US" sz="1800" smtClean="0"/>
              <a:t> </a:t>
            </a:r>
            <a:r>
              <a:rPr lang="en-US" altLang="en-US" sz="1800" smtClean="0">
                <a:latin typeface="Symbol" pitchFamily="18" charset="2"/>
              </a:rPr>
              <a:t>e</a:t>
            </a:r>
            <a:r>
              <a:rPr lang="en-US" altLang="en-US" sz="1800" baseline="-25000" smtClean="0"/>
              <a:t>0</a:t>
            </a:r>
            <a:r>
              <a:rPr lang="en-US" altLang="en-US" sz="18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 smtClean="0"/>
          </a:p>
          <a:p>
            <a:pPr lvl="1" eaLnBrk="1" hangingPunct="1">
              <a:lnSpc>
                <a:spcPct val="90000"/>
              </a:lnSpc>
            </a:pPr>
            <a:endParaRPr lang="en-US" altLang="en-US" sz="1800" smtClean="0"/>
          </a:p>
          <a:p>
            <a:pPr lvl="1" eaLnBrk="1" hangingPunct="1">
              <a:lnSpc>
                <a:spcPct val="90000"/>
              </a:lnSpc>
            </a:pPr>
            <a:endParaRPr lang="en-US" alt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The units of </a:t>
            </a:r>
            <a:r>
              <a:rPr lang="en-US" altLang="en-US" sz="1800" b="1" smtClean="0"/>
              <a:t>S</a:t>
            </a:r>
            <a:r>
              <a:rPr lang="en-US" altLang="en-US" sz="1800" smtClean="0"/>
              <a:t>/c are then [s/m][N/ms] = [kg/ms</a:t>
            </a:r>
            <a:r>
              <a:rPr lang="en-US" altLang="en-US" sz="1800" baseline="30000" smtClean="0"/>
              <a:t>2</a:t>
            </a:r>
            <a:r>
              <a:rPr lang="en-US" altLang="en-US" sz="1800" smtClean="0"/>
              <a:t>]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smtClean="0"/>
              <a:t>= [kg m/s</a:t>
            </a:r>
            <a:r>
              <a:rPr lang="en-US" altLang="en-US" sz="1600" baseline="30000" smtClean="0"/>
              <a:t>2</a:t>
            </a:r>
            <a:r>
              <a:rPr lang="en-US" altLang="en-US" sz="1600" smtClean="0"/>
              <a:t>][1/m</a:t>
            </a:r>
            <a:r>
              <a:rPr lang="en-US" altLang="en-US" sz="1600" baseline="30000" smtClean="0"/>
              <a:t>2</a:t>
            </a:r>
            <a:r>
              <a:rPr lang="en-US" altLang="en-US" sz="1600" smtClean="0"/>
              <a:t>] = [kg m/s] [1/m</a:t>
            </a:r>
            <a:r>
              <a:rPr lang="en-US" altLang="en-US" sz="1600" baseline="30000" smtClean="0"/>
              <a:t>2</a:t>
            </a:r>
            <a:r>
              <a:rPr lang="en-US" altLang="en-US" sz="1600" smtClean="0"/>
              <a:t>/s] = momentum flux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smtClean="0"/>
              <a:t>= [kg m/s][1/m</a:t>
            </a:r>
            <a:r>
              <a:rPr lang="en-US" altLang="en-US" sz="1600" baseline="30000" smtClean="0"/>
              <a:t>3</a:t>
            </a:r>
            <a:r>
              <a:rPr lang="en-US" altLang="en-US" sz="1600" smtClean="0"/>
              <a:t>][m/s] = momentum density *speed</a:t>
            </a:r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3657600" y="2362200"/>
          <a:ext cx="15621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4" imgW="812447" imgH="431613" progId="Equation.3">
                  <p:embed/>
                </p:oleObj>
              </mc:Choice>
              <mc:Fallback>
                <p:oleObj name="Equation" r:id="rId4" imgW="812447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362200"/>
                        <a:ext cx="15621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9"/>
          <p:cNvGraphicFramePr>
            <a:graphicFrameLocks noChangeAspect="1"/>
          </p:cNvGraphicFramePr>
          <p:nvPr/>
        </p:nvGraphicFramePr>
        <p:xfrm>
          <a:off x="2279650" y="4370388"/>
          <a:ext cx="37084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6" imgW="1930400" imgH="482600" progId="Equation.3">
                  <p:embed/>
                </p:oleObj>
              </mc:Choice>
              <mc:Fallback>
                <p:oleObj name="Equation" r:id="rId6" imgW="1930400" imgH="482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4370388"/>
                        <a:ext cx="3708400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2"/>
          <p:cNvSpPr>
            <a:spLocks noChangeArrowheads="1"/>
          </p:cNvSpPr>
          <p:nvPr/>
        </p:nvSpPr>
        <p:spPr bwMode="auto">
          <a:xfrm>
            <a:off x="1676400" y="6096000"/>
            <a:ext cx="5943600" cy="533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1600200" y="4368800"/>
            <a:ext cx="5943600" cy="10668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3556" name="Rectangle 10"/>
          <p:cNvSpPr>
            <a:spLocks noChangeArrowheads="1"/>
          </p:cNvSpPr>
          <p:nvPr/>
        </p:nvSpPr>
        <p:spPr bwMode="auto">
          <a:xfrm>
            <a:off x="3505200" y="2590800"/>
            <a:ext cx="2819400" cy="990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35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Maxwell’s Equations (17/21)</a:t>
            </a:r>
          </a:p>
        </p:txBody>
      </p:sp>
      <p:sp>
        <p:nvSpPr>
          <p:cNvPr id="23558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Energy &amp; Momentum Flow [1.200-207]</a:t>
            </a:r>
          </a:p>
          <a:p>
            <a:pPr lvl="1" eaLnBrk="1" hangingPunct="1"/>
            <a:r>
              <a:rPr lang="en-US" altLang="en-US" smtClean="0"/>
              <a:t>Since S/c has units of momentum density * speed one may guess that S/c</a:t>
            </a:r>
            <a:r>
              <a:rPr lang="en-US" altLang="en-US" baseline="30000" smtClean="0"/>
              <a:t>2 </a:t>
            </a:r>
            <a:r>
              <a:rPr lang="en-US" altLang="en-US" smtClean="0"/>
              <a:t>is the field momentum density</a:t>
            </a:r>
          </a:p>
          <a:p>
            <a:pPr lvl="1" eaLnBrk="1" hangingPunct="1"/>
            <a:r>
              <a:rPr lang="en-US" altLang="en-US" smtClean="0"/>
              <a:t>In fact, it is true that (even in the presence of matter)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Frankl [1.203-4], presents a nice argument based on Lorentz force law that shows 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To see this start with the Lorentz force law in terms of densities (using Ampere’s and Coulomb’s laws)</a:t>
            </a:r>
          </a:p>
        </p:txBody>
      </p:sp>
      <p:graphicFrame>
        <p:nvGraphicFramePr>
          <p:cNvPr id="23559" name="Object 8"/>
          <p:cNvGraphicFramePr>
            <a:graphicFrameLocks noChangeAspect="1"/>
          </p:cNvGraphicFramePr>
          <p:nvPr/>
        </p:nvGraphicFramePr>
        <p:xfrm>
          <a:off x="1690688" y="4371975"/>
          <a:ext cx="571182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4" imgW="3352800" imgH="635000" progId="Equation.3">
                  <p:embed/>
                </p:oleObj>
              </mc:Choice>
              <mc:Fallback>
                <p:oleObj name="Equation" r:id="rId4" imgW="3352800" imgH="635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4371975"/>
                        <a:ext cx="5711825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9"/>
          <p:cNvGraphicFramePr>
            <a:graphicFrameLocks noChangeAspect="1"/>
          </p:cNvGraphicFramePr>
          <p:nvPr/>
        </p:nvGraphicFramePr>
        <p:xfrm>
          <a:off x="3563938" y="2603500"/>
          <a:ext cx="268446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6" imgW="1333500" imgH="482600" progId="Equation.3">
                  <p:embed/>
                </p:oleObj>
              </mc:Choice>
              <mc:Fallback>
                <p:oleObj name="Equation" r:id="rId6" imgW="1333500" imgH="482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603500"/>
                        <a:ext cx="2684462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11"/>
          <p:cNvGraphicFramePr>
            <a:graphicFrameLocks noChangeAspect="1"/>
          </p:cNvGraphicFramePr>
          <p:nvPr/>
        </p:nvGraphicFramePr>
        <p:xfrm>
          <a:off x="1666875" y="6143625"/>
          <a:ext cx="59055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8" imgW="2933700" imgH="241300" progId="Equation.3">
                  <p:embed/>
                </p:oleObj>
              </mc:Choice>
              <mc:Fallback>
                <p:oleObj name="Equation" r:id="rId8" imgW="2933700" imgH="241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6143625"/>
                        <a:ext cx="59055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Maxwell’s Equations (18/21)</a:t>
            </a:r>
          </a:p>
        </p:txBody>
      </p:sp>
      <p:sp>
        <p:nvSpPr>
          <p:cNvPr id="24579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Energy &amp; Momentum Flow [1.200-207]</a:t>
            </a:r>
          </a:p>
          <a:p>
            <a:pPr lvl="1" eaLnBrk="1" hangingPunct="1"/>
            <a:r>
              <a:rPr lang="en-US" altLang="en-US" smtClean="0"/>
              <a:t>Using the monopole and Faraday’s laws gives 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Adding the above relation to the Lorentz force law gives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Integrate over all space to get the force on the particles and use</a:t>
            </a:r>
          </a:p>
          <a:p>
            <a:pPr lvl="1" eaLnBrk="1" hangingPunct="1"/>
            <a:endParaRPr lang="en-US" altLang="en-US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mtClean="0"/>
              <a:t>	to transform two of the volume integrals to surface integrals resulting in</a:t>
            </a:r>
          </a:p>
        </p:txBody>
      </p:sp>
      <p:graphicFrame>
        <p:nvGraphicFramePr>
          <p:cNvPr id="24580" name="Object 7"/>
          <p:cNvGraphicFramePr>
            <a:graphicFrameLocks noChangeAspect="1"/>
          </p:cNvGraphicFramePr>
          <p:nvPr/>
        </p:nvGraphicFramePr>
        <p:xfrm>
          <a:off x="1144588" y="3095625"/>
          <a:ext cx="716121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3" imgW="4203700" imgH="241300" progId="Equation.3">
                  <p:embed/>
                </p:oleObj>
              </mc:Choice>
              <mc:Fallback>
                <p:oleObj name="Equation" r:id="rId3" imgW="42037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3095625"/>
                        <a:ext cx="7161212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8"/>
          <p:cNvGraphicFramePr>
            <a:graphicFrameLocks noChangeAspect="1"/>
          </p:cNvGraphicFramePr>
          <p:nvPr/>
        </p:nvGraphicFramePr>
        <p:xfrm>
          <a:off x="2551113" y="1905000"/>
          <a:ext cx="3087687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5" imgW="1600200" imgH="482600" progId="Equation.3">
                  <p:embed/>
                </p:oleObj>
              </mc:Choice>
              <mc:Fallback>
                <p:oleObj name="Equation" r:id="rId5" imgW="1600200" imgH="48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1905000"/>
                        <a:ext cx="3087687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Rectangle 11"/>
          <p:cNvSpPr>
            <a:spLocks noChangeArrowheads="1"/>
          </p:cNvSpPr>
          <p:nvPr/>
        </p:nvSpPr>
        <p:spPr bwMode="auto">
          <a:xfrm>
            <a:off x="2362200" y="5181600"/>
            <a:ext cx="4572000" cy="10668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graphicFrame>
        <p:nvGraphicFramePr>
          <p:cNvPr id="24583" name="Object 12"/>
          <p:cNvGraphicFramePr>
            <a:graphicFrameLocks noChangeAspect="1"/>
          </p:cNvGraphicFramePr>
          <p:nvPr/>
        </p:nvGraphicFramePr>
        <p:xfrm>
          <a:off x="2557463" y="5181600"/>
          <a:ext cx="4284662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8" imgW="2514600" imgH="596900" progId="Equation.3">
                  <p:embed/>
                </p:oleObj>
              </mc:Choice>
              <mc:Fallback>
                <p:oleObj name="Equation" r:id="rId8" imgW="2514600" imgH="596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5181600"/>
                        <a:ext cx="4284662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14"/>
          <p:cNvGraphicFramePr>
            <a:graphicFrameLocks noChangeAspect="1"/>
          </p:cNvGraphicFramePr>
          <p:nvPr/>
        </p:nvGraphicFramePr>
        <p:xfrm>
          <a:off x="2309813" y="3944938"/>
          <a:ext cx="5538787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10" imgW="3251200" imgH="279400" progId="Equation.3">
                  <p:embed/>
                </p:oleObj>
              </mc:Choice>
              <mc:Fallback>
                <p:oleObj name="Equation" r:id="rId10" imgW="3251200" imgH="279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3944938"/>
                        <a:ext cx="5538787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3"/>
          <p:cNvSpPr>
            <a:spLocks noChangeArrowheads="1"/>
          </p:cNvSpPr>
          <p:nvPr/>
        </p:nvSpPr>
        <p:spPr bwMode="auto">
          <a:xfrm>
            <a:off x="3505200" y="6096000"/>
            <a:ext cx="2286000" cy="609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Maxwell’s Equations (19/21)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Energy &amp; Momentum Flow [1.200-207]</a:t>
            </a:r>
          </a:p>
          <a:p>
            <a:pPr lvl="1" eaLnBrk="1" hangingPunct="1"/>
            <a:r>
              <a:rPr lang="en-US" altLang="en-US" smtClean="0"/>
              <a:t>Finally attach meaning to the surface integrals I</a:t>
            </a:r>
            <a:r>
              <a:rPr lang="en-US" altLang="en-US" b="1" baseline="-25000" smtClean="0"/>
              <a:t>E</a:t>
            </a:r>
            <a:r>
              <a:rPr lang="en-US" altLang="en-US" smtClean="0"/>
              <a:t> &amp; I</a:t>
            </a:r>
            <a:r>
              <a:rPr lang="en-US" altLang="en-US" b="1" baseline="-25000" smtClean="0"/>
              <a:t>H</a:t>
            </a:r>
            <a:r>
              <a:rPr lang="en-US" altLang="en-US" smtClean="0"/>
              <a:t> by first looking at the situation when the fields are static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From this equation, identify I</a:t>
            </a:r>
            <a:r>
              <a:rPr lang="en-US" altLang="en-US" b="1" baseline="-25000" smtClean="0"/>
              <a:t>E</a:t>
            </a:r>
            <a:r>
              <a:rPr lang="en-US" altLang="en-US" smtClean="0"/>
              <a:t> + I</a:t>
            </a:r>
            <a:r>
              <a:rPr lang="en-US" altLang="en-US" b="1" baseline="-25000" smtClean="0"/>
              <a:t>H</a:t>
            </a:r>
            <a:r>
              <a:rPr lang="en-US" altLang="en-US" smtClean="0"/>
              <a:t> is the total force being exerted on the particles</a:t>
            </a:r>
          </a:p>
          <a:p>
            <a:pPr lvl="1" eaLnBrk="1" hangingPunct="1"/>
            <a:r>
              <a:rPr lang="en-US" altLang="en-US" smtClean="0"/>
              <a:t>Since the instantaneous configuration of the fields and the particles cannot ‘know’ the future, I</a:t>
            </a:r>
            <a:r>
              <a:rPr lang="en-US" altLang="en-US" b="1" baseline="-25000" smtClean="0"/>
              <a:t>E</a:t>
            </a:r>
            <a:r>
              <a:rPr lang="en-US" altLang="en-US" smtClean="0"/>
              <a:t> + I</a:t>
            </a:r>
            <a:r>
              <a:rPr lang="en-US" altLang="en-US" b="1" baseline="-25000" smtClean="0"/>
              <a:t>H</a:t>
            </a:r>
            <a:r>
              <a:rPr lang="en-US" altLang="en-US" smtClean="0"/>
              <a:t> must always be the total force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So define the field momentum as</a:t>
            </a:r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2438400" y="4648200"/>
            <a:ext cx="4572000" cy="8382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graphicFrame>
        <p:nvGraphicFramePr>
          <p:cNvPr id="25606" name="Object 7"/>
          <p:cNvGraphicFramePr>
            <a:graphicFrameLocks noChangeAspect="1"/>
          </p:cNvGraphicFramePr>
          <p:nvPr/>
        </p:nvGraphicFramePr>
        <p:xfrm>
          <a:off x="2546350" y="4645025"/>
          <a:ext cx="43068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4" imgW="2527300" imgH="495300" progId="Equation.3">
                  <p:embed/>
                </p:oleObj>
              </mc:Choice>
              <mc:Fallback>
                <p:oleObj name="Equation" r:id="rId4" imgW="2527300" imgH="495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4645025"/>
                        <a:ext cx="430688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9"/>
          <p:cNvGraphicFramePr>
            <a:graphicFrameLocks noChangeAspect="1"/>
          </p:cNvGraphicFramePr>
          <p:nvPr/>
        </p:nvGraphicFramePr>
        <p:xfrm>
          <a:off x="3230563" y="2146300"/>
          <a:ext cx="248443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6" imgW="1256755" imgH="495085" progId="Equation.3">
                  <p:embed/>
                </p:oleObj>
              </mc:Choice>
              <mc:Fallback>
                <p:oleObj name="Equation" r:id="rId6" imgW="1256755" imgH="49508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563" y="2146300"/>
                        <a:ext cx="248443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12"/>
          <p:cNvGraphicFramePr>
            <a:graphicFrameLocks noChangeAspect="1"/>
          </p:cNvGraphicFramePr>
          <p:nvPr/>
        </p:nvGraphicFramePr>
        <p:xfrm>
          <a:off x="3733800" y="6100763"/>
          <a:ext cx="19050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8" imgW="1002865" imgH="279279" progId="Equation.3">
                  <p:embed/>
                </p:oleObj>
              </mc:Choice>
              <mc:Fallback>
                <p:oleObj name="Equation" r:id="rId8" imgW="1002865" imgH="27927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6100763"/>
                        <a:ext cx="190500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Maxwell’s Equations (20/21)</a:t>
            </a:r>
          </a:p>
        </p:txBody>
      </p:sp>
      <p:sp>
        <p:nvSpPr>
          <p:cNvPr id="26627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772400" cy="3276600"/>
          </a:xfrm>
        </p:spPr>
        <p:txBody>
          <a:bodyPr/>
          <a:lstStyle/>
          <a:p>
            <a:pPr eaLnBrk="1" hangingPunct="1"/>
            <a:r>
              <a:rPr lang="en-US" altLang="en-US" smtClean="0"/>
              <a:t>Boundary Conditions - Approach [1.209-211]</a:t>
            </a:r>
          </a:p>
          <a:p>
            <a:pPr lvl="1" eaLnBrk="1" hangingPunct="1"/>
            <a:r>
              <a:rPr lang="en-US" altLang="en-US" smtClean="0"/>
              <a:t>At boundaries between materials, some components of the fields will be continuous and some will jump</a:t>
            </a:r>
          </a:p>
          <a:p>
            <a:pPr lvl="1" eaLnBrk="1" hangingPunct="1"/>
            <a:r>
              <a:rPr lang="en-US" altLang="en-US" smtClean="0"/>
              <a:t>To determine which is which</a:t>
            </a:r>
          </a:p>
          <a:p>
            <a:pPr lvl="2" eaLnBrk="1" hangingPunct="1"/>
            <a:r>
              <a:rPr lang="en-US" altLang="en-US" smtClean="0"/>
              <a:t>Pillbox for those Maxwell equations expressed in terms of div</a:t>
            </a:r>
          </a:p>
          <a:p>
            <a:pPr lvl="3" eaLnBrk="1" hangingPunct="1"/>
            <a:r>
              <a:rPr lang="en-US" altLang="en-US" smtClean="0"/>
              <a:t>Integrate over the pillbox volume as it shrinks to zero</a:t>
            </a:r>
          </a:p>
          <a:p>
            <a:pPr lvl="2" eaLnBrk="1" hangingPunct="1"/>
            <a:r>
              <a:rPr lang="en-US" altLang="en-US" smtClean="0"/>
              <a:t>Rectangular loop for those Maxwell equations expressed in terms of curl</a:t>
            </a:r>
          </a:p>
          <a:p>
            <a:pPr lvl="3" eaLnBrk="1" hangingPunct="1"/>
            <a:r>
              <a:rPr lang="en-US" altLang="en-US" smtClean="0"/>
              <a:t>Integrate around the circuit of the loop as its area goes to zero</a:t>
            </a:r>
          </a:p>
        </p:txBody>
      </p:sp>
      <p:sp>
        <p:nvSpPr>
          <p:cNvPr id="26628" name="AutoShape 10"/>
          <p:cNvSpPr>
            <a:spLocks noChangeArrowheads="1"/>
          </p:cNvSpPr>
          <p:nvPr/>
        </p:nvSpPr>
        <p:spPr bwMode="auto">
          <a:xfrm>
            <a:off x="533400" y="5076825"/>
            <a:ext cx="3581400" cy="914400"/>
          </a:xfrm>
          <a:prstGeom prst="parallelogram">
            <a:avLst>
              <a:gd name="adj" fmla="val 979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6629" name="Text Box 12"/>
          <p:cNvSpPr txBox="1">
            <a:spLocks noChangeArrowheads="1"/>
          </p:cNvSpPr>
          <p:nvPr/>
        </p:nvSpPr>
        <p:spPr bwMode="auto">
          <a:xfrm>
            <a:off x="3200400" y="5076825"/>
            <a:ext cx="685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900" i="1"/>
              <a:t>interface</a:t>
            </a:r>
          </a:p>
        </p:txBody>
      </p:sp>
      <p:sp>
        <p:nvSpPr>
          <p:cNvPr id="26630" name="AutoShape 16"/>
          <p:cNvSpPr>
            <a:spLocks noChangeArrowheads="1"/>
          </p:cNvSpPr>
          <p:nvPr/>
        </p:nvSpPr>
        <p:spPr bwMode="auto">
          <a:xfrm rot="-10739030">
            <a:off x="1600200" y="5457825"/>
            <a:ext cx="762000" cy="457200"/>
          </a:xfrm>
          <a:prstGeom prst="can">
            <a:avLst>
              <a:gd name="adj" fmla="val 25000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6631" name="AutoShape 15"/>
          <p:cNvSpPr>
            <a:spLocks noChangeArrowheads="1"/>
          </p:cNvSpPr>
          <p:nvPr/>
        </p:nvSpPr>
        <p:spPr bwMode="auto">
          <a:xfrm>
            <a:off x="1600200" y="5153025"/>
            <a:ext cx="762000" cy="457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6632" name="Line 17"/>
          <p:cNvSpPr>
            <a:spLocks noChangeShapeType="1"/>
          </p:cNvSpPr>
          <p:nvPr/>
        </p:nvSpPr>
        <p:spPr bwMode="auto">
          <a:xfrm flipV="1">
            <a:off x="1981200" y="46958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3" name="Line 18"/>
          <p:cNvSpPr>
            <a:spLocks noChangeShapeType="1"/>
          </p:cNvSpPr>
          <p:nvPr/>
        </p:nvSpPr>
        <p:spPr bwMode="auto">
          <a:xfrm>
            <a:off x="1981200" y="58388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4" name="Text Box 20"/>
          <p:cNvSpPr txBox="1">
            <a:spLocks noChangeArrowheads="1"/>
          </p:cNvSpPr>
          <p:nvPr/>
        </p:nvSpPr>
        <p:spPr bwMode="auto">
          <a:xfrm>
            <a:off x="2438400" y="5686425"/>
            <a:ext cx="838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900" i="1">
                <a:solidFill>
                  <a:srgbClr val="000000"/>
                </a:solidFill>
              </a:rPr>
              <a:t>Medium 1</a:t>
            </a:r>
          </a:p>
        </p:txBody>
      </p:sp>
      <p:sp>
        <p:nvSpPr>
          <p:cNvPr id="26635" name="Text Box 21"/>
          <p:cNvSpPr txBox="1">
            <a:spLocks noChangeArrowheads="1"/>
          </p:cNvSpPr>
          <p:nvPr/>
        </p:nvSpPr>
        <p:spPr bwMode="auto">
          <a:xfrm>
            <a:off x="2438400" y="5991225"/>
            <a:ext cx="838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900" i="1">
                <a:solidFill>
                  <a:srgbClr val="000000"/>
                </a:solidFill>
              </a:rPr>
              <a:t>Medium 2</a:t>
            </a:r>
          </a:p>
        </p:txBody>
      </p:sp>
      <p:sp>
        <p:nvSpPr>
          <p:cNvPr id="26636" name="Line 22"/>
          <p:cNvSpPr>
            <a:spLocks noChangeShapeType="1"/>
          </p:cNvSpPr>
          <p:nvPr/>
        </p:nvSpPr>
        <p:spPr bwMode="auto">
          <a:xfrm flipV="1">
            <a:off x="1371600" y="48482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6637" name="Object 23"/>
          <p:cNvGraphicFramePr>
            <a:graphicFrameLocks noChangeAspect="1"/>
          </p:cNvGraphicFramePr>
          <p:nvPr/>
        </p:nvGraphicFramePr>
        <p:xfrm>
          <a:off x="1143000" y="4619625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name="Equation" r:id="rId4" imgW="126725" imgH="177415" progId="Equation.3">
                  <p:embed/>
                </p:oleObj>
              </mc:Choice>
              <mc:Fallback>
                <p:oleObj name="Equation" r:id="rId4" imgW="126725" imgH="17741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619625"/>
                        <a:ext cx="1905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24"/>
          <p:cNvGraphicFramePr>
            <a:graphicFrameLocks noChangeAspect="1"/>
          </p:cNvGraphicFramePr>
          <p:nvPr/>
        </p:nvGraphicFramePr>
        <p:xfrm>
          <a:off x="2095500" y="4591050"/>
          <a:ext cx="2667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name="Equation" r:id="rId6" imgW="177569" imgH="215619" progId="Equation.3">
                  <p:embed/>
                </p:oleObj>
              </mc:Choice>
              <mc:Fallback>
                <p:oleObj name="Equation" r:id="rId6" imgW="177569" imgH="21561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4591050"/>
                        <a:ext cx="2667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25"/>
          <p:cNvGraphicFramePr>
            <a:graphicFrameLocks noChangeAspect="1"/>
          </p:cNvGraphicFramePr>
          <p:nvPr/>
        </p:nvGraphicFramePr>
        <p:xfrm>
          <a:off x="2000250" y="6238875"/>
          <a:ext cx="4191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name="Equation" r:id="rId8" imgW="279279" imgH="215806" progId="Equation.3">
                  <p:embed/>
                </p:oleObj>
              </mc:Choice>
              <mc:Fallback>
                <p:oleObj name="Equation" r:id="rId8" imgW="279279" imgH="21580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6238875"/>
                        <a:ext cx="4191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0" name="Text Box 26"/>
          <p:cNvSpPr txBox="1">
            <a:spLocks noChangeArrowheads="1"/>
          </p:cNvSpPr>
          <p:nvPr/>
        </p:nvSpPr>
        <p:spPr bwMode="auto">
          <a:xfrm>
            <a:off x="609600" y="63246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Pillbox</a:t>
            </a:r>
          </a:p>
        </p:txBody>
      </p:sp>
      <p:sp>
        <p:nvSpPr>
          <p:cNvPr id="26641" name="Text Box 27"/>
          <p:cNvSpPr txBox="1">
            <a:spLocks noChangeArrowheads="1"/>
          </p:cNvSpPr>
          <p:nvPr/>
        </p:nvSpPr>
        <p:spPr bwMode="auto">
          <a:xfrm>
            <a:off x="6477000" y="6292850"/>
            <a:ext cx="1981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Rectangular Loop</a:t>
            </a:r>
          </a:p>
        </p:txBody>
      </p:sp>
      <p:sp>
        <p:nvSpPr>
          <p:cNvPr id="26642" name="AutoShape 28"/>
          <p:cNvSpPr>
            <a:spLocks noChangeArrowheads="1"/>
          </p:cNvSpPr>
          <p:nvPr/>
        </p:nvSpPr>
        <p:spPr bwMode="auto">
          <a:xfrm>
            <a:off x="5105400" y="5076825"/>
            <a:ext cx="3581400" cy="914400"/>
          </a:xfrm>
          <a:prstGeom prst="parallelogram">
            <a:avLst>
              <a:gd name="adj" fmla="val 979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6643" name="Text Box 29"/>
          <p:cNvSpPr txBox="1">
            <a:spLocks noChangeArrowheads="1"/>
          </p:cNvSpPr>
          <p:nvPr/>
        </p:nvSpPr>
        <p:spPr bwMode="auto">
          <a:xfrm>
            <a:off x="7772400" y="5076825"/>
            <a:ext cx="685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900" i="1"/>
              <a:t>interface</a:t>
            </a:r>
          </a:p>
        </p:txBody>
      </p:sp>
      <p:sp>
        <p:nvSpPr>
          <p:cNvPr id="26644" name="Rectangle 34"/>
          <p:cNvSpPr>
            <a:spLocks noChangeArrowheads="1"/>
          </p:cNvSpPr>
          <p:nvPr/>
        </p:nvSpPr>
        <p:spPr bwMode="auto">
          <a:xfrm>
            <a:off x="6180138" y="5705475"/>
            <a:ext cx="749300" cy="1524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6645" name="Text Box 35"/>
          <p:cNvSpPr txBox="1">
            <a:spLocks noChangeArrowheads="1"/>
          </p:cNvSpPr>
          <p:nvPr/>
        </p:nvSpPr>
        <p:spPr bwMode="auto">
          <a:xfrm>
            <a:off x="5257800" y="5686425"/>
            <a:ext cx="838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900" i="1">
                <a:solidFill>
                  <a:srgbClr val="000000"/>
                </a:solidFill>
              </a:rPr>
              <a:t>Medium 1</a:t>
            </a:r>
          </a:p>
        </p:txBody>
      </p:sp>
      <p:sp>
        <p:nvSpPr>
          <p:cNvPr id="26646" name="Text Box 36"/>
          <p:cNvSpPr txBox="1">
            <a:spLocks noChangeArrowheads="1"/>
          </p:cNvSpPr>
          <p:nvPr/>
        </p:nvSpPr>
        <p:spPr bwMode="auto">
          <a:xfrm>
            <a:off x="5257800" y="5991225"/>
            <a:ext cx="838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900" i="1">
                <a:solidFill>
                  <a:srgbClr val="000000"/>
                </a:solidFill>
              </a:rPr>
              <a:t>Medium 2</a:t>
            </a:r>
          </a:p>
        </p:txBody>
      </p:sp>
      <p:sp>
        <p:nvSpPr>
          <p:cNvPr id="26647" name="Line 37"/>
          <p:cNvSpPr>
            <a:spLocks noChangeShapeType="1"/>
          </p:cNvSpPr>
          <p:nvPr/>
        </p:nvSpPr>
        <p:spPr bwMode="auto">
          <a:xfrm flipV="1">
            <a:off x="5943600" y="48482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6648" name="Object 38"/>
          <p:cNvGraphicFramePr>
            <a:graphicFrameLocks noChangeAspect="1"/>
          </p:cNvGraphicFramePr>
          <p:nvPr/>
        </p:nvGraphicFramePr>
        <p:xfrm>
          <a:off x="5715000" y="4619625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Equation" r:id="rId10" imgW="126725" imgH="177415" progId="Equation.3">
                  <p:embed/>
                </p:oleObj>
              </mc:Choice>
              <mc:Fallback>
                <p:oleObj name="Equation" r:id="rId10" imgW="126725" imgH="177415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619625"/>
                        <a:ext cx="1905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9" name="Object 39"/>
          <p:cNvGraphicFramePr>
            <a:graphicFrameLocks noChangeAspect="1"/>
          </p:cNvGraphicFramePr>
          <p:nvPr/>
        </p:nvGraphicFramePr>
        <p:xfrm>
          <a:off x="6400800" y="5638800"/>
          <a:ext cx="2667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9" name="Equation" r:id="rId11" imgW="177569" imgH="215619" progId="Equation.3">
                  <p:embed/>
                </p:oleObj>
              </mc:Choice>
              <mc:Fallback>
                <p:oleObj name="Equation" r:id="rId11" imgW="177569" imgH="215619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638800"/>
                        <a:ext cx="2667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0" name="Line 42"/>
          <p:cNvSpPr>
            <a:spLocks noChangeShapeType="1"/>
          </p:cNvSpPr>
          <p:nvPr/>
        </p:nvSpPr>
        <p:spPr bwMode="auto">
          <a:xfrm flipV="1">
            <a:off x="5943600" y="5410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6651" name="Object 43"/>
          <p:cNvGraphicFramePr>
            <a:graphicFrameLocks noChangeAspect="1"/>
          </p:cNvGraphicFramePr>
          <p:nvPr/>
        </p:nvGraphicFramePr>
        <p:xfrm>
          <a:off x="6172200" y="5105400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Equation" r:id="rId13" imgW="101512" imgH="203024" progId="Equation.3">
                  <p:embed/>
                </p:oleObj>
              </mc:Choice>
              <mc:Fallback>
                <p:oleObj name="Equation" r:id="rId13" imgW="101512" imgH="203024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105400"/>
                        <a:ext cx="152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2" name="Rectangle 44"/>
          <p:cNvSpPr>
            <a:spLocks noChangeArrowheads="1"/>
          </p:cNvSpPr>
          <p:nvPr/>
        </p:nvSpPr>
        <p:spPr bwMode="auto">
          <a:xfrm>
            <a:off x="6705600" y="5181600"/>
            <a:ext cx="838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6653" name="Rectangle 45"/>
          <p:cNvSpPr>
            <a:spLocks noChangeArrowheads="1"/>
          </p:cNvSpPr>
          <p:nvPr/>
        </p:nvSpPr>
        <p:spPr bwMode="auto">
          <a:xfrm>
            <a:off x="6705600" y="54864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6654" name="Line 46"/>
          <p:cNvSpPr>
            <a:spLocks noChangeShapeType="1"/>
          </p:cNvSpPr>
          <p:nvPr/>
        </p:nvSpPr>
        <p:spPr bwMode="auto">
          <a:xfrm flipH="1">
            <a:off x="6705600" y="5486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Maxwell’s Equations (21/21)</a:t>
            </a:r>
          </a:p>
        </p:txBody>
      </p:sp>
      <p:sp>
        <p:nvSpPr>
          <p:cNvPr id="27651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Boundary conditions [1.209-211,1.237-238]</a:t>
            </a:r>
          </a:p>
          <a:p>
            <a:pPr lvl="1" eaLnBrk="1" hangingPunct="1"/>
            <a:r>
              <a:rPr lang="en-US" altLang="en-US" sz="1800" smtClean="0"/>
              <a:t>Using the pillbox on Gauss’s law shows a jump discontinuity in the normal component of </a:t>
            </a:r>
            <a:r>
              <a:rPr lang="en-US" altLang="en-US" sz="1800" b="1" smtClean="0"/>
              <a:t>D</a:t>
            </a:r>
            <a:r>
              <a:rPr lang="en-US" altLang="en-US" sz="1800" smtClean="0"/>
              <a:t> is possible</a:t>
            </a:r>
          </a:p>
          <a:p>
            <a:pPr lvl="1" eaLnBrk="1" hangingPunct="1"/>
            <a:endParaRPr lang="en-US" altLang="en-US" sz="1800" smtClean="0"/>
          </a:p>
          <a:p>
            <a:pPr lvl="1" eaLnBrk="1" hangingPunct="1"/>
            <a:endParaRPr lang="en-US" altLang="en-US" sz="1800" smtClean="0"/>
          </a:p>
          <a:p>
            <a:pPr lvl="1" eaLnBrk="1" hangingPunct="1"/>
            <a:r>
              <a:rPr lang="en-US" altLang="en-US" sz="1800" smtClean="0"/>
              <a:t>Using the rectangular loop on Faraday’s law shows that the tangential component of </a:t>
            </a:r>
            <a:r>
              <a:rPr lang="en-US" altLang="en-US" sz="1800" b="1" smtClean="0"/>
              <a:t>E</a:t>
            </a:r>
            <a:r>
              <a:rPr lang="en-US" altLang="en-US" sz="1800" smtClean="0"/>
              <a:t> is always continuous</a:t>
            </a:r>
          </a:p>
          <a:p>
            <a:pPr lvl="1" eaLnBrk="1" hangingPunct="1"/>
            <a:endParaRPr lang="en-US" altLang="en-US" sz="1800" smtClean="0"/>
          </a:p>
          <a:p>
            <a:pPr lvl="1" eaLnBrk="1" hangingPunct="1"/>
            <a:endParaRPr lang="en-US" altLang="en-US" sz="1800" smtClean="0"/>
          </a:p>
          <a:p>
            <a:pPr lvl="1" eaLnBrk="1" hangingPunct="1"/>
            <a:r>
              <a:rPr lang="en-US" altLang="en-US" sz="1800" smtClean="0"/>
              <a:t>Using the pillbox on the Monopole law shows that the normal component of </a:t>
            </a:r>
            <a:r>
              <a:rPr lang="en-US" altLang="en-US" sz="1800" b="1" smtClean="0"/>
              <a:t>B</a:t>
            </a:r>
            <a:r>
              <a:rPr lang="en-US" altLang="en-US" sz="1800" smtClean="0"/>
              <a:t> is always continuous </a:t>
            </a:r>
          </a:p>
          <a:p>
            <a:pPr lvl="1" eaLnBrk="1" hangingPunct="1"/>
            <a:endParaRPr lang="en-US" altLang="en-US" sz="1800" smtClean="0"/>
          </a:p>
          <a:p>
            <a:pPr lvl="1" eaLnBrk="1" hangingPunct="1"/>
            <a:endParaRPr lang="en-US" altLang="en-US" sz="1800" smtClean="0"/>
          </a:p>
          <a:p>
            <a:pPr lvl="1" eaLnBrk="1" hangingPunct="1"/>
            <a:r>
              <a:rPr lang="en-US" altLang="en-US" sz="1800" smtClean="0"/>
              <a:t>Using the rectangular loop on Ampere’s law shows that the tangential component of H can have a jump discontinuity</a:t>
            </a:r>
          </a:p>
        </p:txBody>
      </p:sp>
      <p:graphicFrame>
        <p:nvGraphicFramePr>
          <p:cNvPr id="27652" name="Object 6"/>
          <p:cNvGraphicFramePr>
            <a:graphicFrameLocks noChangeAspect="1"/>
          </p:cNvGraphicFramePr>
          <p:nvPr/>
        </p:nvGraphicFramePr>
        <p:xfrm>
          <a:off x="3405188" y="3581400"/>
          <a:ext cx="18526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Equation" r:id="rId3" imgW="927100" imgH="228600" progId="Equation.3">
                  <p:embed/>
                </p:oleObj>
              </mc:Choice>
              <mc:Fallback>
                <p:oleObj name="Equation" r:id="rId3" imgW="9271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8" y="3581400"/>
                        <a:ext cx="18526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9"/>
          <p:cNvGraphicFramePr>
            <a:graphicFrameLocks noChangeAspect="1"/>
          </p:cNvGraphicFramePr>
          <p:nvPr/>
        </p:nvGraphicFramePr>
        <p:xfrm>
          <a:off x="3328988" y="2286000"/>
          <a:ext cx="20050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5" imgW="1002865" imgH="228501" progId="Equation.3">
                  <p:embed/>
                </p:oleObj>
              </mc:Choice>
              <mc:Fallback>
                <p:oleObj name="Equation" r:id="rId5" imgW="1002865" imgH="2285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88" y="2286000"/>
                        <a:ext cx="20050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10"/>
          <p:cNvGraphicFramePr>
            <a:graphicFrameLocks noChangeAspect="1"/>
          </p:cNvGraphicFramePr>
          <p:nvPr/>
        </p:nvGraphicFramePr>
        <p:xfrm>
          <a:off x="3416300" y="4800600"/>
          <a:ext cx="18780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Equation" r:id="rId7" imgW="939800" imgH="228600" progId="Equation.3">
                  <p:embed/>
                </p:oleObj>
              </mc:Choice>
              <mc:Fallback>
                <p:oleObj name="Equation" r:id="rId7" imgW="9398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4800600"/>
                        <a:ext cx="18780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11"/>
          <p:cNvGraphicFramePr>
            <a:graphicFrameLocks noChangeAspect="1"/>
          </p:cNvGraphicFramePr>
          <p:nvPr/>
        </p:nvGraphicFramePr>
        <p:xfrm>
          <a:off x="3302000" y="6083300"/>
          <a:ext cx="21066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Equation" r:id="rId9" imgW="1054100" imgH="241300" progId="Equation.3">
                  <p:embed/>
                </p:oleObj>
              </mc:Choice>
              <mc:Fallback>
                <p:oleObj name="Equation" r:id="rId9" imgW="1054100" imgH="241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6083300"/>
                        <a:ext cx="21066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Text Box 12"/>
          <p:cNvSpPr txBox="1">
            <a:spLocks noChangeArrowheads="1"/>
          </p:cNvSpPr>
          <p:nvPr/>
        </p:nvSpPr>
        <p:spPr bwMode="auto">
          <a:xfrm>
            <a:off x="5715000" y="233045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11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Symbol" pitchFamily="18" charset="2"/>
              </a:rPr>
              <a:t>s</a:t>
            </a:r>
            <a:r>
              <a:rPr lang="en-US" altLang="en-US" sz="1600">
                <a:solidFill>
                  <a:srgbClr val="000000"/>
                </a:solidFill>
              </a:rPr>
              <a:t> – surface charge density</a:t>
            </a:r>
          </a:p>
        </p:txBody>
      </p:sp>
      <p:sp>
        <p:nvSpPr>
          <p:cNvPr id="27657" name="Text Box 13"/>
          <p:cNvSpPr txBox="1">
            <a:spLocks noChangeArrowheads="1"/>
          </p:cNvSpPr>
          <p:nvPr/>
        </p:nvSpPr>
        <p:spPr bwMode="auto">
          <a:xfrm>
            <a:off x="5715000" y="61722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11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j</a:t>
            </a:r>
            <a:r>
              <a:rPr lang="en-US" altLang="en-US" sz="1600">
                <a:solidFill>
                  <a:srgbClr val="000000"/>
                </a:solidFill>
              </a:rPr>
              <a:t> – surface current density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Helmholtz Theorem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Helmholtz Theorem (1/4)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Start with the resolution of the delta function in spherical coordinates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And decompose a function against the delta as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/>
              <a:t>where V is a bounded volume containing </a:t>
            </a:r>
            <a:r>
              <a:rPr lang="en-US" b="1" dirty="0" smtClean="0"/>
              <a:t>r’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Now use the identity </a:t>
            </a:r>
            <a:r>
              <a:rPr lang="en-US" dirty="0" err="1" smtClean="0"/>
              <a:t>laplacian</a:t>
            </a:r>
            <a:r>
              <a:rPr lang="en-US" dirty="0" smtClean="0"/>
              <a:t>() = grad(div())-curl(curl()), to get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29700" name="Object 3"/>
          <p:cNvGraphicFramePr>
            <a:graphicFrameLocks noChangeAspect="1"/>
          </p:cNvGraphicFramePr>
          <p:nvPr/>
        </p:nvGraphicFramePr>
        <p:xfrm>
          <a:off x="2670175" y="1854200"/>
          <a:ext cx="337343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Equation" r:id="rId3" imgW="1688760" imgH="507960" progId="Equation.3">
                  <p:embed/>
                </p:oleObj>
              </mc:Choice>
              <mc:Fallback>
                <p:oleObj name="Equation" r:id="rId3" imgW="1688760" imgH="507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1854200"/>
                        <a:ext cx="337343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4"/>
          <p:cNvGraphicFramePr>
            <a:graphicFrameLocks noChangeAspect="1"/>
          </p:cNvGraphicFramePr>
          <p:nvPr/>
        </p:nvGraphicFramePr>
        <p:xfrm>
          <a:off x="609600" y="3276600"/>
          <a:ext cx="815181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Equation" r:id="rId5" imgW="4673520" imgH="507960" progId="Equation.3">
                  <p:embed/>
                </p:oleObj>
              </mc:Choice>
              <mc:Fallback>
                <p:oleObj name="Equation" r:id="rId5" imgW="4673520" imgH="507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76600"/>
                        <a:ext cx="8151813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1450975" y="5357813"/>
          <a:ext cx="6467475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Equation" r:id="rId7" imgW="3708360" imgH="685800" progId="Equation.3">
                  <p:embed/>
                </p:oleObj>
              </mc:Choice>
              <mc:Fallback>
                <p:oleObj name="Equation" r:id="rId7" imgW="3708360" imgH="685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5357813"/>
                        <a:ext cx="6467475" cy="119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Helmholtz Theorem (2/4)</a:t>
            </a:r>
          </a:p>
        </p:txBody>
      </p:sp>
      <p:sp>
        <p:nvSpPr>
          <p:cNvPr id="3072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strategy for handling these terms is to</a:t>
            </a:r>
          </a:p>
          <a:p>
            <a:pPr marL="914400" lvl="1" indent="-457200">
              <a:buFont typeface="Tahoma" pitchFamily="34" charset="0"/>
              <a:buAutoNum type="arabicPeriod"/>
            </a:pPr>
            <a:r>
              <a:rPr lang="en-US" altLang="en-US" smtClean="0"/>
              <a:t>bring the derivative operator wrt </a:t>
            </a:r>
            <a:r>
              <a:rPr lang="en-US" altLang="en-US" b="1" smtClean="0"/>
              <a:t>r </a:t>
            </a:r>
            <a:r>
              <a:rPr lang="en-US" altLang="en-US" smtClean="0"/>
              <a:t>into the integral</a:t>
            </a:r>
          </a:p>
          <a:p>
            <a:pPr marL="914400" lvl="1" indent="-457200">
              <a:buFont typeface="Tahoma" pitchFamily="34" charset="0"/>
              <a:buAutoNum type="arabicPeriod"/>
            </a:pPr>
            <a:r>
              <a:rPr lang="en-US" altLang="en-US" smtClean="0"/>
              <a:t>switch it with </a:t>
            </a:r>
            <a:r>
              <a:rPr lang="en-US" altLang="en-US" b="1" smtClean="0"/>
              <a:t>r’</a:t>
            </a:r>
            <a:r>
              <a:rPr lang="en-US" altLang="en-US" smtClean="0"/>
              <a:t>, at the cost of a minus sign </a:t>
            </a:r>
          </a:p>
          <a:p>
            <a:pPr marL="914400" lvl="1" indent="-457200">
              <a:buFont typeface="Tahoma" pitchFamily="34" charset="0"/>
              <a:buAutoNum type="arabicPeriod"/>
            </a:pPr>
            <a:r>
              <a:rPr lang="en-US" altLang="en-US" smtClean="0"/>
              <a:t>integrate by parts</a:t>
            </a:r>
          </a:p>
          <a:p>
            <a:pPr marL="914400" lvl="1" indent="-457200">
              <a:buFont typeface="Tahoma" pitchFamily="34" charset="0"/>
              <a:buAutoNum type="arabicPeriod"/>
            </a:pPr>
            <a:r>
              <a:rPr lang="en-US" altLang="en-US" smtClean="0"/>
              <a:t>apply the appropriate boundary integral version of the divergence theorem to the total derivative piece</a:t>
            </a:r>
          </a:p>
          <a:p>
            <a:pPr marL="914400" lvl="1" indent="-457200">
              <a:buFont typeface="Tahoma" pitchFamily="34" charset="0"/>
              <a:buAutoNum type="arabicPeriod"/>
            </a:pPr>
            <a:r>
              <a:rPr lang="en-US" altLang="en-US" smtClean="0"/>
              <a:t>allow the surface for evaluation in step 4 to go to infinity</a:t>
            </a:r>
          </a:p>
          <a:p>
            <a:r>
              <a:rPr lang="en-US" altLang="en-US" smtClean="0"/>
              <a:t>Application of this to the first integral I</a:t>
            </a:r>
            <a:r>
              <a:rPr lang="en-US" altLang="en-US" baseline="-25000" smtClean="0"/>
              <a:t>V</a:t>
            </a:r>
            <a:r>
              <a:rPr lang="en-US" altLang="en-US" smtClean="0"/>
              <a:t> yields (where the I01 form for the divergence theorem is used)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graphicFrame>
        <p:nvGraphicFramePr>
          <p:cNvPr id="30724" name="Object 3"/>
          <p:cNvGraphicFramePr>
            <a:graphicFrameLocks noChangeAspect="1"/>
          </p:cNvGraphicFramePr>
          <p:nvPr/>
        </p:nvGraphicFramePr>
        <p:xfrm>
          <a:off x="1417638" y="4572000"/>
          <a:ext cx="6532562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Equation" r:id="rId3" imgW="3746160" imgH="1041120" progId="Equation.3">
                  <p:embed/>
                </p:oleObj>
              </mc:Choice>
              <mc:Fallback>
                <p:oleObj name="Equation" r:id="rId3" imgW="3746160" imgH="1041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4572000"/>
                        <a:ext cx="6532562" cy="181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Letting the surface recede to infinity (volume becomes all space), assuming the field </a:t>
            </a:r>
            <a:r>
              <a:rPr lang="en-US" altLang="en-US" b="1" smtClean="0"/>
              <a:t>F </a:t>
            </a:r>
            <a:r>
              <a:rPr lang="en-US" altLang="en-US" smtClean="0"/>
              <a:t>falls off faster than 1/r</a:t>
            </a:r>
            <a:r>
              <a:rPr lang="en-US" altLang="en-US" baseline="30000" smtClean="0"/>
              <a:t>2</a:t>
            </a:r>
            <a:r>
              <a:rPr lang="en-US" altLang="en-US" smtClean="0"/>
              <a:t> for convergence, gives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Next manipulate the I</a:t>
            </a:r>
            <a:r>
              <a:rPr lang="en-US" altLang="en-US" baseline="-25000" smtClean="0"/>
              <a:t>S</a:t>
            </a:r>
            <a:r>
              <a:rPr lang="en-US" altLang="en-US" smtClean="0"/>
              <a:t> integral</a:t>
            </a:r>
          </a:p>
        </p:txBody>
      </p:sp>
      <p:sp>
        <p:nvSpPr>
          <p:cNvPr id="317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Helmholtz Theorem (3/4)</a:t>
            </a:r>
          </a:p>
        </p:txBody>
      </p:sp>
      <p:graphicFrame>
        <p:nvGraphicFramePr>
          <p:cNvPr id="31748" name="Object 3"/>
          <p:cNvGraphicFramePr>
            <a:graphicFrameLocks noChangeAspect="1"/>
          </p:cNvGraphicFramePr>
          <p:nvPr/>
        </p:nvGraphicFramePr>
        <p:xfrm>
          <a:off x="2819400" y="2362200"/>
          <a:ext cx="23685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Equation" r:id="rId3" imgW="1358640" imgH="495000" progId="Equation.3">
                  <p:embed/>
                </p:oleObj>
              </mc:Choice>
              <mc:Fallback>
                <p:oleObj name="Equation" r:id="rId3" imgW="1358640" imgH="49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362200"/>
                        <a:ext cx="23685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6"/>
          <p:cNvGraphicFramePr>
            <a:graphicFrameLocks noChangeAspect="1"/>
          </p:cNvGraphicFramePr>
          <p:nvPr/>
        </p:nvGraphicFramePr>
        <p:xfrm>
          <a:off x="1447800" y="4205288"/>
          <a:ext cx="6313488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Equation" r:id="rId5" imgW="3619440" imgH="1041120" progId="Equation.3">
                  <p:embed/>
                </p:oleObj>
              </mc:Choice>
              <mc:Fallback>
                <p:oleObj name="Equation" r:id="rId5" imgW="3619440" imgH="1041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205288"/>
                        <a:ext cx="6313488" cy="181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E&amp;M Equations</a:t>
            </a: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The equations of electromagnetic theory are built on</a:t>
            </a:r>
            <a:endParaRPr lang="en-US" altLang="en-US" sz="2000" u="sng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u="sng" smtClean="0"/>
              <a:t>Maxwell’s equations</a:t>
            </a:r>
            <a:r>
              <a:rPr lang="en-US" altLang="en-US" sz="1800" smtClean="0"/>
              <a:t> – 4 linear PDEs in 5 vector functions and 1 scalar function (16 variables) [1.142]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b="1" smtClean="0"/>
              <a:t>E</a:t>
            </a:r>
            <a:r>
              <a:rPr lang="en-US" altLang="en-US" sz="1600" smtClean="0"/>
              <a:t> – electric field [N/C] or [V/m]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b="1" smtClean="0"/>
              <a:t>D</a:t>
            </a:r>
            <a:r>
              <a:rPr lang="en-US" altLang="en-US" sz="1600" smtClean="0"/>
              <a:t> – electric displacement [C/m</a:t>
            </a:r>
            <a:r>
              <a:rPr lang="en-US" altLang="en-US" sz="1600" baseline="30000" smtClean="0"/>
              <a:t>2</a:t>
            </a:r>
            <a:r>
              <a:rPr lang="en-US" altLang="en-US" sz="1600" smtClean="0"/>
              <a:t>]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b="1" smtClean="0"/>
              <a:t>B</a:t>
            </a:r>
            <a:r>
              <a:rPr lang="en-US" altLang="en-US" sz="1600" smtClean="0"/>
              <a:t> – magnetic flux density [Ns/Cm] or [kg/Cs]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b="1" smtClean="0"/>
              <a:t>H</a:t>
            </a:r>
            <a:r>
              <a:rPr lang="en-US" altLang="en-US" sz="1600" smtClean="0"/>
              <a:t> – magnetic intensity [A/m]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b="1" smtClean="0"/>
              <a:t>J</a:t>
            </a:r>
            <a:r>
              <a:rPr lang="en-US" altLang="en-US" sz="1600" smtClean="0"/>
              <a:t> – electric current density [C/m</a:t>
            </a:r>
            <a:r>
              <a:rPr lang="en-US" altLang="en-US" sz="1600" baseline="30000" smtClean="0"/>
              <a:t>2</a:t>
            </a:r>
            <a:r>
              <a:rPr lang="en-US" altLang="en-US" sz="1600" smtClean="0"/>
              <a:t>/s]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smtClean="0">
                <a:latin typeface="Symbol" pitchFamily="18" charset="2"/>
              </a:rPr>
              <a:t>r</a:t>
            </a:r>
            <a:r>
              <a:rPr lang="en-US" altLang="en-US" sz="1600" smtClean="0"/>
              <a:t> – electric charge density [C/m</a:t>
            </a:r>
            <a:r>
              <a:rPr lang="en-US" altLang="en-US" sz="1600" baseline="30000" smtClean="0"/>
              <a:t>3</a:t>
            </a:r>
            <a:r>
              <a:rPr lang="en-US" altLang="en-US" sz="1600" smtClean="0"/>
              <a:t>]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u="sng" smtClean="0"/>
              <a:t>Lorentz Force law</a:t>
            </a:r>
            <a:r>
              <a:rPr lang="en-US" altLang="en-US" sz="1800" smtClean="0"/>
              <a:t> – </a:t>
            </a:r>
            <a:r>
              <a:rPr lang="en-US" altLang="en-US" sz="1800" b="1" smtClean="0"/>
              <a:t>F</a:t>
            </a:r>
            <a:r>
              <a:rPr lang="en-US" altLang="en-US" sz="1800" smtClean="0"/>
              <a:t> = q(</a:t>
            </a:r>
            <a:r>
              <a:rPr lang="en-US" altLang="en-US" sz="1800" b="1" smtClean="0"/>
              <a:t>E</a:t>
            </a:r>
            <a:r>
              <a:rPr lang="en-US" altLang="en-US" sz="1800" smtClean="0"/>
              <a:t> + </a:t>
            </a:r>
            <a:r>
              <a:rPr lang="en-US" altLang="en-US" sz="1800" b="1" smtClean="0"/>
              <a:t>v</a:t>
            </a:r>
            <a:r>
              <a:rPr lang="en-US" altLang="en-US" sz="1800" smtClean="0"/>
              <a:t> x </a:t>
            </a:r>
            <a:r>
              <a:rPr lang="en-US" altLang="en-US" sz="1800" b="1" smtClean="0"/>
              <a:t>B</a:t>
            </a:r>
            <a:r>
              <a:rPr lang="en-US" altLang="en-US" sz="1800" smtClean="0"/>
              <a:t>) vector equation relating the force on a charge q to applied electric field, </a:t>
            </a:r>
            <a:r>
              <a:rPr lang="en-US" altLang="en-US" sz="1800" b="1" smtClean="0"/>
              <a:t>E</a:t>
            </a:r>
            <a:r>
              <a:rPr lang="en-US" altLang="en-US" sz="1800" smtClean="0"/>
              <a:t>, the velocity of the charge, </a:t>
            </a:r>
            <a:r>
              <a:rPr lang="en-US" altLang="en-US" sz="1800" b="1" smtClean="0"/>
              <a:t>v</a:t>
            </a:r>
            <a:r>
              <a:rPr lang="en-US" altLang="en-US" sz="1800" smtClean="0"/>
              <a:t>, and the applied magnetic flux density, </a:t>
            </a:r>
            <a:r>
              <a:rPr lang="en-US" altLang="en-US" sz="1800" b="1" smtClean="0"/>
              <a:t>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u="sng" smtClean="0"/>
              <a:t>Constitutive equations for matter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b="1" smtClean="0"/>
              <a:t>D</a:t>
            </a:r>
            <a:r>
              <a:rPr lang="en-US" altLang="en-US" sz="1600" smtClean="0"/>
              <a:t> = </a:t>
            </a:r>
            <a:r>
              <a:rPr lang="en-US" altLang="en-US" sz="1600" b="1" smtClean="0"/>
              <a:t>D</a:t>
            </a:r>
            <a:r>
              <a:rPr lang="en-US" altLang="en-US" sz="1600" smtClean="0"/>
              <a:t>(</a:t>
            </a:r>
            <a:r>
              <a:rPr lang="en-US" altLang="en-US" sz="1600" b="1" smtClean="0"/>
              <a:t>E</a:t>
            </a:r>
            <a:r>
              <a:rPr lang="en-US" altLang="en-US" sz="1600" smtClean="0"/>
              <a:t>); usually through </a:t>
            </a:r>
            <a:r>
              <a:rPr lang="en-US" altLang="en-US" sz="1600" b="1" smtClean="0"/>
              <a:t>D</a:t>
            </a:r>
            <a:r>
              <a:rPr lang="en-US" altLang="en-US" sz="1600" smtClean="0"/>
              <a:t> = </a:t>
            </a:r>
            <a:r>
              <a:rPr lang="en-US" altLang="en-US" sz="1600" b="1" smtClean="0"/>
              <a:t>E</a:t>
            </a:r>
            <a:r>
              <a:rPr lang="en-US" altLang="en-US" sz="1600" smtClean="0"/>
              <a:t> + </a:t>
            </a:r>
            <a:r>
              <a:rPr lang="en-US" altLang="en-US" sz="1600" b="1" smtClean="0"/>
              <a:t>P</a:t>
            </a:r>
            <a:r>
              <a:rPr lang="en-US" altLang="en-US" sz="1600" smtClean="0"/>
              <a:t>(</a:t>
            </a:r>
            <a:r>
              <a:rPr lang="en-US" altLang="en-US" sz="1600" b="1" smtClean="0"/>
              <a:t>E</a:t>
            </a:r>
            <a:r>
              <a:rPr lang="en-US" altLang="en-US" sz="1600" smtClean="0"/>
              <a:t>) = </a:t>
            </a:r>
            <a:r>
              <a:rPr lang="en-US" altLang="en-US" sz="1600" smtClean="0">
                <a:latin typeface="Symbol" pitchFamily="18" charset="2"/>
              </a:rPr>
              <a:t>e </a:t>
            </a:r>
            <a:r>
              <a:rPr lang="en-US" altLang="en-US" sz="1600" b="1" smtClean="0"/>
              <a:t>E</a:t>
            </a:r>
            <a:r>
              <a:rPr lang="en-US" altLang="en-US" sz="1600" smtClean="0"/>
              <a:t>  for linear polarization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b="1" smtClean="0"/>
              <a:t>H</a:t>
            </a:r>
            <a:r>
              <a:rPr lang="en-US" altLang="en-US" sz="1600" smtClean="0"/>
              <a:t> = </a:t>
            </a:r>
            <a:r>
              <a:rPr lang="en-US" altLang="en-US" sz="1600" b="1" smtClean="0"/>
              <a:t>H</a:t>
            </a:r>
            <a:r>
              <a:rPr lang="en-US" altLang="en-US" sz="1600" smtClean="0"/>
              <a:t>(</a:t>
            </a:r>
            <a:r>
              <a:rPr lang="en-US" altLang="en-US" sz="1600" b="1" smtClean="0"/>
              <a:t>B</a:t>
            </a:r>
            <a:r>
              <a:rPr lang="en-US" altLang="en-US" sz="1600" smtClean="0"/>
              <a:t>); usually through </a:t>
            </a:r>
            <a:r>
              <a:rPr lang="en-US" altLang="en-US" sz="1600" b="1" smtClean="0"/>
              <a:t>H</a:t>
            </a:r>
            <a:r>
              <a:rPr lang="en-US" altLang="en-US" sz="1600" smtClean="0"/>
              <a:t> = </a:t>
            </a:r>
            <a:r>
              <a:rPr lang="en-US" altLang="en-US" sz="1600" b="1" smtClean="0"/>
              <a:t>B</a:t>
            </a:r>
            <a:r>
              <a:rPr lang="en-US" altLang="en-US" sz="1600" smtClean="0"/>
              <a:t> + </a:t>
            </a:r>
            <a:r>
              <a:rPr lang="en-US" altLang="en-US" sz="1600" b="1" smtClean="0"/>
              <a:t>M</a:t>
            </a:r>
            <a:r>
              <a:rPr lang="en-US" altLang="en-US" sz="1600" smtClean="0"/>
              <a:t>(</a:t>
            </a:r>
            <a:r>
              <a:rPr lang="en-US" altLang="en-US" sz="1600" b="1" smtClean="0"/>
              <a:t>B</a:t>
            </a:r>
            <a:r>
              <a:rPr lang="en-US" altLang="en-US" sz="1600" smtClean="0"/>
              <a:t>) = 1/</a:t>
            </a:r>
            <a:r>
              <a:rPr lang="en-US" altLang="en-US" sz="1600" smtClean="0">
                <a:latin typeface="Symbol" pitchFamily="18" charset="2"/>
              </a:rPr>
              <a:t>m</a:t>
            </a:r>
            <a:r>
              <a:rPr lang="en-US" altLang="en-US" sz="1600" smtClean="0"/>
              <a:t> </a:t>
            </a:r>
            <a:r>
              <a:rPr lang="en-US" altLang="en-US" sz="1600" b="1" smtClean="0"/>
              <a:t>B</a:t>
            </a:r>
            <a:r>
              <a:rPr lang="en-US" altLang="en-US" sz="1600" smtClean="0"/>
              <a:t> for linear magnetic materials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b="1" smtClean="0"/>
              <a:t>J</a:t>
            </a:r>
            <a:r>
              <a:rPr lang="en-US" altLang="en-US" sz="1600" smtClean="0"/>
              <a:t> = </a:t>
            </a:r>
            <a:r>
              <a:rPr lang="en-US" altLang="en-US" sz="1600" b="1" smtClean="0"/>
              <a:t>J</a:t>
            </a:r>
            <a:r>
              <a:rPr lang="en-US" altLang="en-US" sz="1600" smtClean="0"/>
              <a:t>(</a:t>
            </a:r>
            <a:r>
              <a:rPr lang="en-US" altLang="en-US" sz="1600" b="1" smtClean="0"/>
              <a:t>E</a:t>
            </a:r>
            <a:r>
              <a:rPr lang="en-US" altLang="en-US" sz="1600" smtClean="0"/>
              <a:t>); usually </a:t>
            </a:r>
            <a:r>
              <a:rPr lang="en-US" altLang="en-US" sz="1600" b="1" smtClean="0"/>
              <a:t>J</a:t>
            </a:r>
            <a:r>
              <a:rPr lang="en-US" altLang="en-US" sz="1600" smtClean="0"/>
              <a:t> = g </a:t>
            </a:r>
            <a:r>
              <a:rPr lang="en-US" altLang="en-US" sz="1600" b="1" smtClean="0"/>
              <a:t>E</a:t>
            </a:r>
            <a:r>
              <a:rPr lang="en-US" altLang="en-US" sz="1600" smtClean="0"/>
              <a:t> linear conductivity for conductors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smtClean="0"/>
              <a:t>Note that </a:t>
            </a:r>
            <a:r>
              <a:rPr lang="en-US" altLang="en-US" sz="1600" smtClean="0">
                <a:latin typeface="Symbol" pitchFamily="18" charset="2"/>
              </a:rPr>
              <a:t>e </a:t>
            </a:r>
            <a:r>
              <a:rPr lang="en-US" altLang="en-US" sz="1600" smtClean="0"/>
              <a:t>[C</a:t>
            </a:r>
            <a:r>
              <a:rPr lang="en-US" altLang="en-US" sz="1600" baseline="30000" smtClean="0"/>
              <a:t>2</a:t>
            </a:r>
            <a:r>
              <a:rPr lang="en-US" altLang="en-US" sz="1600" smtClean="0"/>
              <a:t>/Nm], </a:t>
            </a:r>
            <a:r>
              <a:rPr lang="en-US" altLang="en-US" sz="1600" smtClean="0">
                <a:latin typeface="Symbol" pitchFamily="18" charset="2"/>
              </a:rPr>
              <a:t>m </a:t>
            </a:r>
            <a:r>
              <a:rPr lang="en-US" altLang="en-US" sz="1600" smtClean="0"/>
              <a:t>[N/A</a:t>
            </a:r>
            <a:r>
              <a:rPr lang="en-US" altLang="en-US" sz="1600" baseline="30000" smtClean="0"/>
              <a:t>2</a:t>
            </a:r>
            <a:r>
              <a:rPr lang="en-US" altLang="en-US" sz="1600" smtClean="0"/>
              <a:t>], &amp; g [A/V] can be either scalars or tensors for isotropic or anisotropic materials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smtClean="0"/>
              <a:t>Nonlinear behavior occurs for all three cases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Helmholtz Theorem (4/4)</a:t>
            </a:r>
          </a:p>
        </p:txBody>
      </p:sp>
      <p:sp>
        <p:nvSpPr>
          <p:cNvPr id="3277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Again assuming that the field falls off faster than 1/r</a:t>
            </a:r>
            <a:r>
              <a:rPr lang="en-US" altLang="en-US" baseline="30000" smtClean="0"/>
              <a:t>2</a:t>
            </a:r>
            <a:r>
              <a:rPr lang="en-US" altLang="en-US" smtClean="0"/>
              <a:t> so that the surface can be taken to infinity 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pPr lvl="1"/>
            <a:endParaRPr lang="en-US" altLang="en-US" smtClean="0"/>
          </a:p>
          <a:p>
            <a:r>
              <a:rPr lang="en-US" altLang="en-US" smtClean="0"/>
              <a:t>So in general a vector field (falling off faster than 1/r</a:t>
            </a:r>
            <a:r>
              <a:rPr lang="en-US" altLang="en-US" baseline="30000" smtClean="0"/>
              <a:t>2</a:t>
            </a:r>
            <a:r>
              <a:rPr lang="en-US" altLang="en-US" smtClean="0"/>
              <a:t>) can always be decomposed as</a:t>
            </a:r>
          </a:p>
          <a:p>
            <a:endParaRPr lang="en-US" altLang="en-US" smtClean="0"/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2863850" y="2057400"/>
          <a:ext cx="22796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Equation" r:id="rId3" imgW="1307880" imgH="495000" progId="Equation.3">
                  <p:embed/>
                </p:oleObj>
              </mc:Choice>
              <mc:Fallback>
                <p:oleObj name="Equation" r:id="rId3" imgW="1307880" imgH="49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2057400"/>
                        <a:ext cx="22796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Rectangle 6"/>
          <p:cNvSpPr>
            <a:spLocks noChangeArrowheads="1"/>
          </p:cNvSpPr>
          <p:nvPr/>
        </p:nvSpPr>
        <p:spPr bwMode="auto">
          <a:xfrm>
            <a:off x="3048000" y="4343400"/>
            <a:ext cx="2209800" cy="381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3082925" y="4348163"/>
          <a:ext cx="21463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Equation" r:id="rId6" imgW="1231560" imgH="228600" progId="Equation.3">
                  <p:embed/>
                </p:oleObj>
              </mc:Choice>
              <mc:Fallback>
                <p:oleObj name="Equation" r:id="rId6" imgW="123156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925" y="4348163"/>
                        <a:ext cx="21463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1093788" y="5334000"/>
            <a:ext cx="2590800" cy="8382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1119188" y="5334000"/>
          <a:ext cx="25685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Equation" r:id="rId8" imgW="1473120" imgH="495000" progId="Equation.3">
                  <p:embed/>
                </p:oleObj>
              </mc:Choice>
              <mc:Fallback>
                <p:oleObj name="Equation" r:id="rId8" imgW="1473120" imgH="495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5334000"/>
                        <a:ext cx="25685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Rectangle 6"/>
          <p:cNvSpPr>
            <a:spLocks noChangeArrowheads="1"/>
          </p:cNvSpPr>
          <p:nvPr/>
        </p:nvSpPr>
        <p:spPr bwMode="auto">
          <a:xfrm>
            <a:off x="4819650" y="5346700"/>
            <a:ext cx="2590800" cy="8382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graphicFrame>
        <p:nvGraphicFramePr>
          <p:cNvPr id="32778" name="Object 10"/>
          <p:cNvGraphicFramePr>
            <a:graphicFrameLocks noChangeAspect="1"/>
          </p:cNvGraphicFramePr>
          <p:nvPr/>
        </p:nvGraphicFramePr>
        <p:xfrm>
          <a:off x="4810125" y="5346700"/>
          <a:ext cx="26558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Equation" r:id="rId10" imgW="1523880" imgH="495000" progId="Equation.3">
                  <p:embed/>
                </p:oleObj>
              </mc:Choice>
              <mc:Fallback>
                <p:oleObj name="Equation" r:id="rId10" imgW="1523880" imgH="495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5346700"/>
                        <a:ext cx="26558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On Deriving the Conventional Laws of Electro- and Magnetostatics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Deriving Coloumb’s Law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Start with Maxwell’s equations that specify div(</a:t>
            </a:r>
            <a:r>
              <a:rPr lang="en-US" b="1" dirty="0" smtClean="0"/>
              <a:t>E</a:t>
            </a:r>
            <a:r>
              <a:rPr lang="en-US" dirty="0" smtClean="0"/>
              <a:t>)</a:t>
            </a:r>
            <a:r>
              <a:rPr lang="en-US" b="1" dirty="0" smtClean="0"/>
              <a:t> </a:t>
            </a:r>
            <a:r>
              <a:rPr lang="en-US" dirty="0" smtClean="0"/>
              <a:t> and </a:t>
            </a:r>
            <a:r>
              <a:rPr lang="en-US" b="1" dirty="0" smtClean="0"/>
              <a:t>curl</a:t>
            </a:r>
            <a:r>
              <a:rPr lang="en-US" dirty="0" smtClean="0"/>
              <a:t>(</a:t>
            </a:r>
            <a:r>
              <a:rPr lang="en-US" b="1" dirty="0" smtClean="0"/>
              <a:t>E</a:t>
            </a:r>
            <a:r>
              <a:rPr lang="en-US" dirty="0" smtClean="0"/>
              <a:t>)</a:t>
            </a:r>
            <a:r>
              <a:rPr lang="en-US" b="1" dirty="0" smtClean="0"/>
              <a:t> </a:t>
            </a:r>
            <a:r>
              <a:rPr lang="en-US" dirty="0" smtClean="0"/>
              <a:t>(Gauss’s and Faraday’s laws)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Assume</a:t>
            </a:r>
          </a:p>
          <a:p>
            <a:pPr lvl="1">
              <a:defRPr/>
            </a:pPr>
            <a:r>
              <a:rPr lang="en-US" dirty="0" smtClean="0"/>
              <a:t>no time varying fields (electrostatic assumption)</a:t>
            </a:r>
          </a:p>
          <a:p>
            <a:pPr lvl="1">
              <a:defRPr/>
            </a:pPr>
            <a:r>
              <a:rPr lang="en-US" dirty="0" smtClean="0"/>
              <a:t>bare charge in vacuum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As a consequence of those assumptions, div(</a:t>
            </a:r>
            <a:r>
              <a:rPr lang="en-US" b="1" dirty="0" smtClean="0"/>
              <a:t>E</a:t>
            </a:r>
            <a:r>
              <a:rPr lang="en-US" dirty="0" smtClean="0"/>
              <a:t>) = </a:t>
            </a:r>
            <a:r>
              <a:rPr lang="en-US" dirty="0" smtClean="0">
                <a:latin typeface="Symbol" panose="05050102010706020507" pitchFamily="18" charset="2"/>
              </a:rPr>
              <a:t>r</a:t>
            </a:r>
            <a:r>
              <a:rPr lang="en-US" dirty="0" smtClean="0"/>
              <a:t>/</a:t>
            </a:r>
            <a:r>
              <a:rPr lang="en-US" dirty="0" smtClean="0">
                <a:latin typeface="Symbol" panose="05050102010706020507" pitchFamily="18" charset="2"/>
              </a:rPr>
              <a:t>e</a:t>
            </a:r>
            <a:r>
              <a:rPr lang="en-US" baseline="-25000" dirty="0" smtClean="0">
                <a:latin typeface="Symbol" panose="05050102010706020507" pitchFamily="18" charset="2"/>
              </a:rPr>
              <a:t>0</a:t>
            </a:r>
            <a:r>
              <a:rPr lang="en-US" dirty="0" smtClean="0"/>
              <a:t> and </a:t>
            </a:r>
            <a:r>
              <a:rPr lang="en-US" b="1" dirty="0" smtClean="0"/>
              <a:t>curl</a:t>
            </a:r>
            <a:r>
              <a:rPr lang="en-US" dirty="0" smtClean="0"/>
              <a:t>(</a:t>
            </a:r>
            <a:r>
              <a:rPr lang="en-US" b="1" dirty="0" smtClean="0"/>
              <a:t>E</a:t>
            </a:r>
            <a:r>
              <a:rPr lang="en-US" dirty="0" smtClean="0"/>
              <a:t>) = </a:t>
            </a:r>
            <a:r>
              <a:rPr lang="en-US" b="1" dirty="0" smtClean="0"/>
              <a:t>0</a:t>
            </a: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Using Helmholtz’s theorem gives Coulomb’s law</a:t>
            </a:r>
          </a:p>
        </p:txBody>
      </p:sp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2743200" y="5715000"/>
            <a:ext cx="3581400" cy="914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graphicFrame>
        <p:nvGraphicFramePr>
          <p:cNvPr id="34821" name="Object 3"/>
          <p:cNvGraphicFramePr>
            <a:graphicFrameLocks noChangeAspect="1"/>
          </p:cNvGraphicFramePr>
          <p:nvPr/>
        </p:nvGraphicFramePr>
        <p:xfrm>
          <a:off x="2819400" y="5703888"/>
          <a:ext cx="34067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Equation" r:id="rId4" imgW="1955520" imgH="507960" progId="Equation.3">
                  <p:embed/>
                </p:oleObj>
              </mc:Choice>
              <mc:Fallback>
                <p:oleObj name="Equation" r:id="rId4" imgW="1955520" imgH="507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703888"/>
                        <a:ext cx="34067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Deriving Biot-Savart’s Law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143000"/>
            <a:ext cx="7772400" cy="449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Start with Maxwell’s equations that specify div(</a:t>
            </a:r>
            <a:r>
              <a:rPr lang="en-US" b="1" dirty="0" smtClean="0"/>
              <a:t>B</a:t>
            </a:r>
            <a:r>
              <a:rPr lang="en-US" dirty="0" smtClean="0"/>
              <a:t>)</a:t>
            </a:r>
            <a:r>
              <a:rPr lang="en-US" b="1" dirty="0" smtClean="0"/>
              <a:t> </a:t>
            </a:r>
            <a:r>
              <a:rPr lang="en-US" dirty="0" smtClean="0"/>
              <a:t> and </a:t>
            </a:r>
            <a:r>
              <a:rPr lang="en-US" b="1" dirty="0" smtClean="0"/>
              <a:t>curl</a:t>
            </a:r>
            <a:r>
              <a:rPr lang="en-US" dirty="0" smtClean="0"/>
              <a:t>(</a:t>
            </a:r>
            <a:r>
              <a:rPr lang="en-US" b="1" dirty="0" smtClean="0"/>
              <a:t>B</a:t>
            </a:r>
            <a:r>
              <a:rPr lang="en-US" dirty="0" smtClean="0"/>
              <a:t>)</a:t>
            </a:r>
            <a:r>
              <a:rPr lang="en-US" b="1" dirty="0" smtClean="0"/>
              <a:t> </a:t>
            </a:r>
            <a:r>
              <a:rPr lang="en-US" dirty="0" smtClean="0"/>
              <a:t>(Monopole and Ampere’s laws)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Assume</a:t>
            </a:r>
          </a:p>
          <a:p>
            <a:pPr lvl="1">
              <a:defRPr/>
            </a:pPr>
            <a:r>
              <a:rPr lang="en-US" dirty="0" smtClean="0"/>
              <a:t>no time varying fields (</a:t>
            </a:r>
            <a:r>
              <a:rPr lang="en-US" dirty="0" err="1" smtClean="0"/>
              <a:t>magnetostatic</a:t>
            </a:r>
            <a:r>
              <a:rPr lang="en-US" dirty="0" smtClean="0"/>
              <a:t> assumption)</a:t>
            </a:r>
          </a:p>
          <a:p>
            <a:pPr lvl="1">
              <a:defRPr/>
            </a:pPr>
            <a:r>
              <a:rPr lang="en-US" dirty="0" smtClean="0"/>
              <a:t>bare current in vacuum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As a consequence of those assumptions, div(</a:t>
            </a:r>
            <a:r>
              <a:rPr lang="en-US" b="1" dirty="0" smtClean="0"/>
              <a:t>B</a:t>
            </a:r>
            <a:r>
              <a:rPr lang="en-US" dirty="0" smtClean="0"/>
              <a:t>) = </a:t>
            </a:r>
            <a:r>
              <a:rPr lang="en-US" dirty="0" smtClean="0">
                <a:latin typeface="Symbol" panose="05050102010706020507" pitchFamily="18" charset="2"/>
              </a:rPr>
              <a:t>0</a:t>
            </a:r>
            <a:r>
              <a:rPr lang="en-US" dirty="0" smtClean="0"/>
              <a:t> and </a:t>
            </a:r>
            <a:r>
              <a:rPr lang="en-US" b="1" dirty="0" smtClean="0"/>
              <a:t>curl</a:t>
            </a:r>
            <a:r>
              <a:rPr lang="en-US" dirty="0" smtClean="0"/>
              <a:t>(</a:t>
            </a:r>
            <a:r>
              <a:rPr lang="en-US" b="1" dirty="0" smtClean="0"/>
              <a:t>B</a:t>
            </a:r>
            <a:r>
              <a:rPr lang="en-US" dirty="0" smtClean="0"/>
              <a:t>) =</a:t>
            </a:r>
            <a:r>
              <a:rPr lang="en-US" dirty="0" smtClean="0">
                <a:latin typeface="Symbol" panose="05050102010706020507" pitchFamily="18" charset="2"/>
              </a:rPr>
              <a:t>m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b="1" dirty="0" smtClean="0"/>
              <a:t>J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Using Helmholtz’s theorem (&amp; D09) gives </a:t>
            </a:r>
            <a:r>
              <a:rPr lang="en-US" dirty="0" err="1" smtClean="0"/>
              <a:t>Biot-Savart’s</a:t>
            </a:r>
            <a:r>
              <a:rPr lang="en-US" dirty="0" smtClean="0"/>
              <a:t> law</a:t>
            </a:r>
          </a:p>
        </p:txBody>
      </p:sp>
      <p:sp>
        <p:nvSpPr>
          <p:cNvPr id="35844" name="Rectangle 6"/>
          <p:cNvSpPr>
            <a:spLocks noChangeArrowheads="1"/>
          </p:cNvSpPr>
          <p:nvPr/>
        </p:nvSpPr>
        <p:spPr bwMode="auto">
          <a:xfrm>
            <a:off x="1633538" y="5573713"/>
            <a:ext cx="6062662" cy="914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graphicFrame>
        <p:nvGraphicFramePr>
          <p:cNvPr id="35845" name="Object 3"/>
          <p:cNvGraphicFramePr>
            <a:graphicFrameLocks noChangeAspect="1"/>
          </p:cNvGraphicFramePr>
          <p:nvPr/>
        </p:nvGraphicFramePr>
        <p:xfrm>
          <a:off x="1665288" y="5562600"/>
          <a:ext cx="601821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Equation" r:id="rId4" imgW="3454200" imgH="507960" progId="Equation.3">
                  <p:embed/>
                </p:oleObj>
              </mc:Choice>
              <mc:Fallback>
                <p:oleObj name="Equation" r:id="rId4" imgW="3454200" imgH="507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5562600"/>
                        <a:ext cx="6018212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On Dielectrics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Electrostatic Force </a:t>
            </a:r>
            <a:r>
              <a:rPr lang="en-US" altLang="en-US" sz="1000" smtClean="0"/>
              <a:t>(1/2)</a:t>
            </a:r>
          </a:p>
        </p:txBody>
      </p:sp>
      <p:sp>
        <p:nvSpPr>
          <p:cNvPr id="37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Experiments lead to the observation that the forces between two charges q1 and q2 can be repulsive</a:t>
            </a:r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smtClean="0"/>
              <a:t>	or attractive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000" smtClean="0"/>
          </a:p>
          <a:p>
            <a:pPr eaLnBrk="1" hangingPunct="1">
              <a:buFont typeface="Wingdings" pitchFamily="2" charset="2"/>
              <a:buNone/>
            </a:pPr>
            <a:endParaRPr lang="en-US" altLang="en-US" sz="20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smtClean="0"/>
              <a:t>	but is always equal in magnitude to and along the direction joining the charges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000" smtClean="0"/>
          </a:p>
          <a:p>
            <a:pPr eaLnBrk="1" hangingPunct="1">
              <a:buFont typeface="Wingdings" pitchFamily="2" charset="2"/>
              <a:buNone/>
            </a:pPr>
            <a:endParaRPr lang="en-US" altLang="en-US" sz="2000" smtClean="0"/>
          </a:p>
          <a:p>
            <a:pPr eaLnBrk="1" hangingPunct="1">
              <a:buFont typeface="Wingdings" pitchFamily="2" charset="2"/>
              <a:buNone/>
            </a:pPr>
            <a:endParaRPr lang="en-US" altLang="en-US" sz="20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smtClean="0"/>
              <a:t>	where by convention </a:t>
            </a:r>
            <a:r>
              <a:rPr lang="en-US" altLang="en-US" sz="2000" b="1" smtClean="0"/>
              <a:t>F</a:t>
            </a:r>
            <a:r>
              <a:rPr lang="en-US" altLang="en-US" sz="2000" baseline="-25000" smtClean="0"/>
              <a:t>12</a:t>
            </a:r>
            <a:r>
              <a:rPr lang="en-US" altLang="en-US" sz="2000" smtClean="0"/>
              <a:t> is the force on q1 due to q2 and </a:t>
            </a:r>
            <a:r>
              <a:rPr lang="en-US" altLang="en-US" sz="2000" b="1" smtClean="0"/>
              <a:t>r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 – </a:t>
            </a:r>
            <a:r>
              <a:rPr lang="en-US" altLang="en-US" sz="2000" b="1" smtClean="0"/>
              <a:t>r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 is the vector from q2 to q1 (mnemonic: all vectors start at the object with the second index) and where K</a:t>
            </a:r>
            <a:r>
              <a:rPr lang="en-US" altLang="en-US" sz="2000" baseline="-25000" smtClean="0"/>
              <a:t>f</a:t>
            </a:r>
            <a:r>
              <a:rPr lang="en-US" altLang="en-US" sz="2000" smtClean="0"/>
              <a:t> = 1/4</a:t>
            </a:r>
            <a:r>
              <a:rPr lang="en-US" altLang="en-US" sz="2000" smtClean="0">
                <a:latin typeface="Symbol" pitchFamily="18" charset="2"/>
              </a:rPr>
              <a:t>pe</a:t>
            </a:r>
            <a:r>
              <a:rPr lang="en-US" altLang="en-US" sz="2000" baseline="-25000" smtClean="0"/>
              <a:t>0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000" smtClean="0"/>
          </a:p>
        </p:txBody>
      </p:sp>
      <p:grpSp>
        <p:nvGrpSpPr>
          <p:cNvPr id="37892" name="Group 14"/>
          <p:cNvGrpSpPr>
            <a:grpSpLocks/>
          </p:cNvGrpSpPr>
          <p:nvPr/>
        </p:nvGrpSpPr>
        <p:grpSpPr bwMode="auto">
          <a:xfrm>
            <a:off x="609600" y="1981200"/>
            <a:ext cx="6934200" cy="609600"/>
            <a:chOff x="384" y="1488"/>
            <a:chExt cx="4368" cy="384"/>
          </a:xfrm>
        </p:grpSpPr>
        <p:sp>
          <p:nvSpPr>
            <p:cNvPr id="37902" name="Oval 4"/>
            <p:cNvSpPr>
              <a:spLocks noChangeArrowheads="1"/>
            </p:cNvSpPr>
            <p:nvPr/>
          </p:nvSpPr>
          <p:spPr bwMode="auto">
            <a:xfrm>
              <a:off x="1200" y="14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q1</a:t>
              </a:r>
            </a:p>
          </p:txBody>
        </p:sp>
        <p:sp>
          <p:nvSpPr>
            <p:cNvPr id="37903" name="Oval 5"/>
            <p:cNvSpPr>
              <a:spLocks noChangeArrowheads="1"/>
            </p:cNvSpPr>
            <p:nvPr/>
          </p:nvSpPr>
          <p:spPr bwMode="auto">
            <a:xfrm>
              <a:off x="3552" y="15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q2</a:t>
              </a:r>
            </a:p>
          </p:txBody>
        </p:sp>
        <p:sp>
          <p:nvSpPr>
            <p:cNvPr id="37904" name="AutoShape 6"/>
            <p:cNvSpPr>
              <a:spLocks noChangeArrowheads="1"/>
            </p:cNvSpPr>
            <p:nvPr/>
          </p:nvSpPr>
          <p:spPr bwMode="auto">
            <a:xfrm>
              <a:off x="3936" y="1488"/>
              <a:ext cx="816" cy="384"/>
            </a:xfrm>
            <a:prstGeom prst="rightArrow">
              <a:avLst>
                <a:gd name="adj1" fmla="val 50000"/>
                <a:gd name="adj2" fmla="val 53125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F</a:t>
              </a:r>
              <a:r>
                <a:rPr lang="en-US" altLang="en-US" sz="1400" b="1" baseline="-25000"/>
                <a:t>21</a:t>
              </a:r>
            </a:p>
          </p:txBody>
        </p:sp>
        <p:sp>
          <p:nvSpPr>
            <p:cNvPr id="37905" name="AutoShape 8"/>
            <p:cNvSpPr>
              <a:spLocks noChangeArrowheads="1"/>
            </p:cNvSpPr>
            <p:nvPr/>
          </p:nvSpPr>
          <p:spPr bwMode="auto">
            <a:xfrm>
              <a:off x="384" y="1488"/>
              <a:ext cx="768" cy="384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F</a:t>
              </a:r>
              <a:r>
                <a:rPr lang="en-US" altLang="en-US" sz="1400" b="1" baseline="-25000"/>
                <a:t>12</a:t>
              </a:r>
            </a:p>
          </p:txBody>
        </p:sp>
      </p:grpSp>
      <p:graphicFrame>
        <p:nvGraphicFramePr>
          <p:cNvPr id="37893" name="Object 9"/>
          <p:cNvGraphicFramePr>
            <a:graphicFrameLocks noChangeAspect="1"/>
          </p:cNvGraphicFramePr>
          <p:nvPr/>
        </p:nvGraphicFramePr>
        <p:xfrm>
          <a:off x="2590800" y="4394200"/>
          <a:ext cx="35512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name="Equation" r:id="rId4" imgW="1777680" imgH="431640" progId="Equation.3">
                  <p:embed/>
                </p:oleObj>
              </mc:Choice>
              <mc:Fallback>
                <p:oleObj name="Equation" r:id="rId4" imgW="177768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394200"/>
                        <a:ext cx="355123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4" name="Group 15"/>
          <p:cNvGrpSpPr>
            <a:grpSpLocks/>
          </p:cNvGrpSpPr>
          <p:nvPr/>
        </p:nvGrpSpPr>
        <p:grpSpPr bwMode="auto">
          <a:xfrm>
            <a:off x="1905000" y="2971800"/>
            <a:ext cx="4267200" cy="609600"/>
            <a:chOff x="1200" y="1824"/>
            <a:chExt cx="2688" cy="384"/>
          </a:xfrm>
        </p:grpSpPr>
        <p:sp>
          <p:nvSpPr>
            <p:cNvPr id="37898" name="Oval 10"/>
            <p:cNvSpPr>
              <a:spLocks noChangeArrowheads="1"/>
            </p:cNvSpPr>
            <p:nvPr/>
          </p:nvSpPr>
          <p:spPr bwMode="auto">
            <a:xfrm>
              <a:off x="1200" y="182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q1</a:t>
              </a:r>
            </a:p>
          </p:txBody>
        </p:sp>
        <p:sp>
          <p:nvSpPr>
            <p:cNvPr id="37899" name="Oval 11"/>
            <p:cNvSpPr>
              <a:spLocks noChangeArrowheads="1"/>
            </p:cNvSpPr>
            <p:nvPr/>
          </p:nvSpPr>
          <p:spPr bwMode="auto">
            <a:xfrm>
              <a:off x="355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q2</a:t>
              </a:r>
            </a:p>
          </p:txBody>
        </p:sp>
        <p:sp>
          <p:nvSpPr>
            <p:cNvPr id="37900" name="AutoShape 12"/>
            <p:cNvSpPr>
              <a:spLocks noChangeArrowheads="1"/>
            </p:cNvSpPr>
            <p:nvPr/>
          </p:nvSpPr>
          <p:spPr bwMode="auto">
            <a:xfrm>
              <a:off x="1680" y="1824"/>
              <a:ext cx="816" cy="384"/>
            </a:xfrm>
            <a:prstGeom prst="rightArrow">
              <a:avLst>
                <a:gd name="adj1" fmla="val 50000"/>
                <a:gd name="adj2" fmla="val 53125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F</a:t>
              </a:r>
              <a:r>
                <a:rPr lang="en-US" altLang="en-US" sz="1400" b="1" baseline="-25000"/>
                <a:t>12</a:t>
              </a:r>
            </a:p>
          </p:txBody>
        </p:sp>
        <p:sp>
          <p:nvSpPr>
            <p:cNvPr id="37901" name="AutoShape 13"/>
            <p:cNvSpPr>
              <a:spLocks noChangeArrowheads="1"/>
            </p:cNvSpPr>
            <p:nvPr/>
          </p:nvSpPr>
          <p:spPr bwMode="auto">
            <a:xfrm>
              <a:off x="2688" y="1824"/>
              <a:ext cx="768" cy="384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F</a:t>
              </a:r>
              <a:r>
                <a:rPr lang="en-US" altLang="en-US" sz="1400" b="1" baseline="-25000"/>
                <a:t>21</a:t>
              </a:r>
            </a:p>
          </p:txBody>
        </p:sp>
      </p:grpSp>
      <p:sp>
        <p:nvSpPr>
          <p:cNvPr id="37895" name="Text Box 16"/>
          <p:cNvSpPr txBox="1">
            <a:spLocks noChangeArrowheads="1"/>
          </p:cNvSpPr>
          <p:nvPr/>
        </p:nvSpPr>
        <p:spPr bwMode="auto">
          <a:xfrm>
            <a:off x="7848600" y="2057400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/>
              <a:t>q1 &amp; q2 same sign</a:t>
            </a:r>
          </a:p>
        </p:txBody>
      </p:sp>
      <p:sp>
        <p:nvSpPr>
          <p:cNvPr id="37896" name="Text Box 17"/>
          <p:cNvSpPr txBox="1">
            <a:spLocks noChangeArrowheads="1"/>
          </p:cNvSpPr>
          <p:nvPr/>
        </p:nvSpPr>
        <p:spPr bwMode="auto">
          <a:xfrm>
            <a:off x="7772400" y="31242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/>
              <a:t>q1 &amp; q2 opposite sign</a:t>
            </a:r>
          </a:p>
        </p:txBody>
      </p:sp>
      <p:sp>
        <p:nvSpPr>
          <p:cNvPr id="37897" name="Text Box 17"/>
          <p:cNvSpPr txBox="1">
            <a:spLocks noChangeArrowheads="1"/>
          </p:cNvSpPr>
          <p:nvPr/>
        </p:nvSpPr>
        <p:spPr bwMode="auto">
          <a:xfrm>
            <a:off x="7313613" y="4267200"/>
            <a:ext cx="990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/>
              <a:t>Coulomb’s law as derived above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Electrostatic Force </a:t>
            </a:r>
            <a:r>
              <a:rPr lang="en-US" altLang="en-US" sz="1000" smtClean="0"/>
              <a:t>(2/2)</a:t>
            </a:r>
          </a:p>
        </p:txBody>
      </p:sp>
      <p:sp>
        <p:nvSpPr>
          <p:cNvPr id="3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Easy to confuse signs, directions, and conventions</a:t>
            </a:r>
          </a:p>
          <a:p>
            <a:pPr eaLnBrk="1" hangingPunct="1"/>
            <a:r>
              <a:rPr lang="en-US" altLang="en-US" smtClean="0"/>
              <a:t>The case when q1 and q2 have same sign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The case when q1 and q2 have opposite signs</a:t>
            </a:r>
          </a:p>
        </p:txBody>
      </p:sp>
      <p:sp>
        <p:nvSpPr>
          <p:cNvPr id="38916" name="Oval 17"/>
          <p:cNvSpPr>
            <a:spLocks noChangeArrowheads="1"/>
          </p:cNvSpPr>
          <p:nvPr/>
        </p:nvSpPr>
        <p:spPr bwMode="auto">
          <a:xfrm>
            <a:off x="17526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q1</a:t>
            </a:r>
          </a:p>
        </p:txBody>
      </p:sp>
      <p:sp>
        <p:nvSpPr>
          <p:cNvPr id="38917" name="Oval 18"/>
          <p:cNvSpPr>
            <a:spLocks noChangeArrowheads="1"/>
          </p:cNvSpPr>
          <p:nvPr/>
        </p:nvSpPr>
        <p:spPr bwMode="auto">
          <a:xfrm>
            <a:off x="5257800" y="2514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q2</a:t>
            </a:r>
          </a:p>
        </p:txBody>
      </p:sp>
      <p:sp>
        <p:nvSpPr>
          <p:cNvPr id="38918" name="Line 19"/>
          <p:cNvSpPr>
            <a:spLocks noChangeShapeType="1"/>
          </p:cNvSpPr>
          <p:nvPr/>
        </p:nvSpPr>
        <p:spPr bwMode="auto">
          <a:xfrm flipH="1" flipV="1">
            <a:off x="2057400" y="28956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19" name="Line 20"/>
          <p:cNvSpPr>
            <a:spLocks noChangeShapeType="1"/>
          </p:cNvSpPr>
          <p:nvPr/>
        </p:nvSpPr>
        <p:spPr bwMode="auto">
          <a:xfrm flipV="1">
            <a:off x="3124200" y="2819400"/>
            <a:ext cx="2133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20" name="AutoShape 25"/>
          <p:cNvSpPr>
            <a:spLocks noChangeArrowheads="1"/>
          </p:cNvSpPr>
          <p:nvPr/>
        </p:nvSpPr>
        <p:spPr bwMode="auto">
          <a:xfrm>
            <a:off x="609600" y="1981200"/>
            <a:ext cx="1219200" cy="533400"/>
          </a:xfrm>
          <a:prstGeom prst="leftArrow">
            <a:avLst>
              <a:gd name="adj1" fmla="val 50000"/>
              <a:gd name="adj2" fmla="val 57143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F</a:t>
            </a:r>
            <a:r>
              <a:rPr lang="en-US" altLang="en-US" sz="1400" b="1" baseline="-25000"/>
              <a:t>12</a:t>
            </a:r>
          </a:p>
        </p:txBody>
      </p:sp>
      <p:graphicFrame>
        <p:nvGraphicFramePr>
          <p:cNvPr id="38921" name="Object 26"/>
          <p:cNvGraphicFramePr>
            <a:graphicFrameLocks noChangeAspect="1"/>
          </p:cNvGraphicFramePr>
          <p:nvPr/>
        </p:nvGraphicFramePr>
        <p:xfrm>
          <a:off x="2286000" y="3276600"/>
          <a:ext cx="2524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8" name="Equation" r:id="rId4" imgW="126780" imgH="215526" progId="Equation.3">
                  <p:embed/>
                </p:oleObj>
              </mc:Choice>
              <mc:Fallback>
                <p:oleObj name="Equation" r:id="rId4" imgW="126780" imgH="21552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76600"/>
                        <a:ext cx="2524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27"/>
          <p:cNvGraphicFramePr>
            <a:graphicFrameLocks noChangeAspect="1"/>
          </p:cNvGraphicFramePr>
          <p:nvPr/>
        </p:nvGraphicFramePr>
        <p:xfrm>
          <a:off x="4267200" y="3276600"/>
          <a:ext cx="277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9" name="Equation" r:id="rId6" imgW="139579" imgH="215713" progId="Equation.3">
                  <p:embed/>
                </p:oleObj>
              </mc:Choice>
              <mc:Fallback>
                <p:oleObj name="Equation" r:id="rId6" imgW="139579" imgH="215713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276600"/>
                        <a:ext cx="2778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3" name="Line 28"/>
          <p:cNvSpPr>
            <a:spLocks noChangeShapeType="1"/>
          </p:cNvSpPr>
          <p:nvPr/>
        </p:nvSpPr>
        <p:spPr bwMode="auto">
          <a:xfrm flipH="1">
            <a:off x="2133600" y="27432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38924" name="Object 29"/>
          <p:cNvGraphicFramePr>
            <a:graphicFrameLocks noChangeAspect="1"/>
          </p:cNvGraphicFramePr>
          <p:nvPr/>
        </p:nvGraphicFramePr>
        <p:xfrm>
          <a:off x="3201988" y="2286000"/>
          <a:ext cx="7334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0" name="Equation" r:id="rId8" imgW="368140" imgH="215806" progId="Equation.3">
                  <p:embed/>
                </p:oleObj>
              </mc:Choice>
              <mc:Fallback>
                <p:oleObj name="Equation" r:id="rId8" imgW="368140" imgH="215806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988" y="2286000"/>
                        <a:ext cx="7334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5" name="Object 30"/>
          <p:cNvGraphicFramePr>
            <a:graphicFrameLocks noChangeAspect="1"/>
          </p:cNvGraphicFramePr>
          <p:nvPr/>
        </p:nvGraphicFramePr>
        <p:xfrm>
          <a:off x="5691188" y="2895600"/>
          <a:ext cx="30146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1" name="Equation" r:id="rId10" imgW="1511280" imgH="241200" progId="Equation.3">
                  <p:embed/>
                </p:oleObj>
              </mc:Choice>
              <mc:Fallback>
                <p:oleObj name="Equation" r:id="rId10" imgW="1511280" imgH="241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188" y="2895600"/>
                        <a:ext cx="30146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6" name="Text Box 31"/>
          <p:cNvSpPr txBox="1">
            <a:spLocks noChangeArrowheads="1"/>
          </p:cNvSpPr>
          <p:nvPr/>
        </p:nvSpPr>
        <p:spPr bwMode="auto">
          <a:xfrm>
            <a:off x="6553200" y="3352800"/>
            <a:ext cx="1447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/>
              <a:t>The mnemonic checks</a:t>
            </a:r>
          </a:p>
        </p:txBody>
      </p:sp>
      <p:sp>
        <p:nvSpPr>
          <p:cNvPr id="38927" name="Oval 32"/>
          <p:cNvSpPr>
            <a:spLocks noChangeArrowheads="1"/>
          </p:cNvSpPr>
          <p:nvPr/>
        </p:nvSpPr>
        <p:spPr bwMode="auto">
          <a:xfrm>
            <a:off x="19812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q1</a:t>
            </a:r>
          </a:p>
        </p:txBody>
      </p:sp>
      <p:sp>
        <p:nvSpPr>
          <p:cNvPr id="38928" name="Oval 33"/>
          <p:cNvSpPr>
            <a:spLocks noChangeArrowheads="1"/>
          </p:cNvSpPr>
          <p:nvPr/>
        </p:nvSpPr>
        <p:spPr bwMode="auto">
          <a:xfrm>
            <a:off x="5486400" y="5257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q2</a:t>
            </a:r>
          </a:p>
        </p:txBody>
      </p:sp>
      <p:sp>
        <p:nvSpPr>
          <p:cNvPr id="38929" name="Line 34"/>
          <p:cNvSpPr>
            <a:spLocks noChangeShapeType="1"/>
          </p:cNvSpPr>
          <p:nvPr/>
        </p:nvSpPr>
        <p:spPr bwMode="auto">
          <a:xfrm flipH="1" flipV="1">
            <a:off x="2286000" y="56388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30" name="Line 35"/>
          <p:cNvSpPr>
            <a:spLocks noChangeShapeType="1"/>
          </p:cNvSpPr>
          <p:nvPr/>
        </p:nvSpPr>
        <p:spPr bwMode="auto">
          <a:xfrm flipV="1">
            <a:off x="3352800" y="5562600"/>
            <a:ext cx="2133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38931" name="Object 37"/>
          <p:cNvGraphicFramePr>
            <a:graphicFrameLocks noChangeAspect="1"/>
          </p:cNvGraphicFramePr>
          <p:nvPr/>
        </p:nvGraphicFramePr>
        <p:xfrm>
          <a:off x="2514600" y="6019800"/>
          <a:ext cx="2524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2" name="Equation" r:id="rId12" imgW="126780" imgH="215526" progId="Equation.3">
                  <p:embed/>
                </p:oleObj>
              </mc:Choice>
              <mc:Fallback>
                <p:oleObj name="Equation" r:id="rId12" imgW="126780" imgH="215526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6019800"/>
                        <a:ext cx="2524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2" name="Object 38"/>
          <p:cNvGraphicFramePr>
            <a:graphicFrameLocks noChangeAspect="1"/>
          </p:cNvGraphicFramePr>
          <p:nvPr/>
        </p:nvGraphicFramePr>
        <p:xfrm>
          <a:off x="4495800" y="6019800"/>
          <a:ext cx="277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3" name="Equation" r:id="rId13" imgW="139579" imgH="215713" progId="Equation.3">
                  <p:embed/>
                </p:oleObj>
              </mc:Choice>
              <mc:Fallback>
                <p:oleObj name="Equation" r:id="rId13" imgW="139579" imgH="215713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19800"/>
                        <a:ext cx="2778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3" name="Line 39"/>
          <p:cNvSpPr>
            <a:spLocks noChangeShapeType="1"/>
          </p:cNvSpPr>
          <p:nvPr/>
        </p:nvSpPr>
        <p:spPr bwMode="auto">
          <a:xfrm flipH="1">
            <a:off x="2362200" y="54864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38934" name="Object 40"/>
          <p:cNvGraphicFramePr>
            <a:graphicFrameLocks noChangeAspect="1"/>
          </p:cNvGraphicFramePr>
          <p:nvPr/>
        </p:nvGraphicFramePr>
        <p:xfrm>
          <a:off x="3430588" y="5029200"/>
          <a:ext cx="7334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4" name="Equation" r:id="rId14" imgW="368140" imgH="215806" progId="Equation.3">
                  <p:embed/>
                </p:oleObj>
              </mc:Choice>
              <mc:Fallback>
                <p:oleObj name="Equation" r:id="rId14" imgW="368140" imgH="215806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5029200"/>
                        <a:ext cx="7334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5" name="AutoShape 44"/>
          <p:cNvSpPr>
            <a:spLocks noChangeArrowheads="1"/>
          </p:cNvSpPr>
          <p:nvPr/>
        </p:nvSpPr>
        <p:spPr bwMode="auto">
          <a:xfrm>
            <a:off x="2057400" y="4724400"/>
            <a:ext cx="1295400" cy="533400"/>
          </a:xfrm>
          <a:prstGeom prst="rightArrow">
            <a:avLst>
              <a:gd name="adj1" fmla="val 50000"/>
              <a:gd name="adj2" fmla="val 60714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F</a:t>
            </a:r>
            <a:r>
              <a:rPr lang="en-US" altLang="en-US" sz="1400" b="1" baseline="-25000"/>
              <a:t>12</a:t>
            </a:r>
          </a:p>
        </p:txBody>
      </p:sp>
      <p:graphicFrame>
        <p:nvGraphicFramePr>
          <p:cNvPr id="38936" name="Object 46"/>
          <p:cNvGraphicFramePr>
            <a:graphicFrameLocks noChangeAspect="1"/>
          </p:cNvGraphicFramePr>
          <p:nvPr/>
        </p:nvGraphicFramePr>
        <p:xfrm>
          <a:off x="5741988" y="4800600"/>
          <a:ext cx="32178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5" name="Equation" r:id="rId15" imgW="1612800" imgH="241200" progId="Equation.3">
                  <p:embed/>
                </p:oleObj>
              </mc:Choice>
              <mc:Fallback>
                <p:oleObj name="Equation" r:id="rId15" imgW="1612800" imgH="2412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1988" y="4800600"/>
                        <a:ext cx="32178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7" name="Text Box 47"/>
          <p:cNvSpPr txBox="1">
            <a:spLocks noChangeArrowheads="1"/>
          </p:cNvSpPr>
          <p:nvPr/>
        </p:nvSpPr>
        <p:spPr bwMode="auto">
          <a:xfrm>
            <a:off x="6705600" y="5410200"/>
            <a:ext cx="1447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/>
              <a:t>The mnemonic checks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Electric Field </a:t>
            </a:r>
            <a:r>
              <a:rPr lang="en-US" altLang="en-US" sz="1000" smtClean="0"/>
              <a:t>(1/2)</a:t>
            </a:r>
          </a:p>
        </p:txBody>
      </p:sp>
      <p:sp>
        <p:nvSpPr>
          <p:cNvPr id="368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1" dirty="0" smtClean="0"/>
              <a:t>E</a:t>
            </a:r>
            <a:r>
              <a:rPr lang="en-US" altLang="en-US" dirty="0" smtClean="0"/>
              <a:t> – the electric field (strength) has units of N/C (or V/m) and is defined as the force a unit charge q would feel at </a:t>
            </a:r>
            <a:r>
              <a:rPr lang="en-US" altLang="en-US" b="1" dirty="0" smtClean="0"/>
              <a:t>r</a:t>
            </a: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dirty="0" smtClean="0"/>
              <a:t>In the previous case (q2 acting on q1), the electric field would be written as</a:t>
            </a:r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dirty="0" smtClean="0"/>
              <a:t>	where we imagine that </a:t>
            </a:r>
            <a:r>
              <a:rPr lang="en-US" altLang="en-US" b="1" dirty="0" smtClean="0"/>
              <a:t>r</a:t>
            </a:r>
            <a:r>
              <a:rPr lang="en-US" altLang="en-US" dirty="0" smtClean="0"/>
              <a:t>, the location of the test charge, can be anywhere in space.</a:t>
            </a:r>
          </a:p>
          <a:p>
            <a:pPr eaLnBrk="1" hangingPunct="1">
              <a:defRPr/>
            </a:pPr>
            <a:r>
              <a:rPr lang="en-US" altLang="en-US" dirty="0" smtClean="0"/>
              <a:t>The generalization to a set of discrete charges and a continuous distribution are</a:t>
            </a:r>
          </a:p>
          <a:p>
            <a:pPr eaLnBrk="1" hangingPunct="1">
              <a:defRPr/>
            </a:pPr>
            <a:endParaRPr lang="en-US" altLang="en-US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en-US" dirty="0" smtClean="0"/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en-US" dirty="0" smtClean="0"/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2847975" y="3022600"/>
          <a:ext cx="27908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Equation" r:id="rId3" imgW="1397000" imgH="431800" progId="Equation.3">
                  <p:embed/>
                </p:oleObj>
              </mc:Choice>
              <mc:Fallback>
                <p:oleObj name="Equation" r:id="rId3" imgW="13970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3022600"/>
                        <a:ext cx="27908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762000" y="5562600"/>
          <a:ext cx="31956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Equation" r:id="rId5" imgW="1600200" imgH="431800" progId="Equation.3">
                  <p:embed/>
                </p:oleObj>
              </mc:Choice>
              <mc:Fallback>
                <p:oleObj name="Equation" r:id="rId5" imgW="16002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562600"/>
                        <a:ext cx="319563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4621213" y="5638800"/>
          <a:ext cx="41608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Equation" r:id="rId7" imgW="2082600" imgH="419040" progId="Equation.3">
                  <p:embed/>
                </p:oleObj>
              </mc:Choice>
              <mc:Fallback>
                <p:oleObj name="Equation" r:id="rId7" imgW="208260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213" y="5638800"/>
                        <a:ext cx="416083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Electric Field </a:t>
            </a:r>
            <a:r>
              <a:rPr lang="en-US" altLang="en-US" sz="1000" smtClean="0"/>
              <a:t>(1/2)</a:t>
            </a:r>
          </a:p>
        </p:txBody>
      </p:sp>
      <p:sp>
        <p:nvSpPr>
          <p:cNvPr id="4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Special cases [1.8-10,22]</a:t>
            </a:r>
          </a:p>
          <a:p>
            <a:pPr lvl="1" eaLnBrk="1" hangingPunct="1"/>
            <a:r>
              <a:rPr lang="en-US" altLang="en-US" smtClean="0"/>
              <a:t>Uniform line of charge (</a:t>
            </a:r>
            <a:r>
              <a:rPr lang="en-US" altLang="en-US" smtClean="0">
                <a:latin typeface="Symbol" pitchFamily="18" charset="2"/>
              </a:rPr>
              <a:t>l</a:t>
            </a:r>
            <a:r>
              <a:rPr lang="en-US" altLang="en-US" smtClean="0"/>
              <a:t> linear density, s cylindrical radius)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Uniform plane of charge (</a:t>
            </a:r>
            <a:r>
              <a:rPr lang="en-US" altLang="en-US" smtClean="0">
                <a:latin typeface="Symbol" pitchFamily="18" charset="2"/>
              </a:rPr>
              <a:t>s</a:t>
            </a:r>
            <a:r>
              <a:rPr lang="en-US" altLang="en-US" smtClean="0"/>
              <a:t> planar density)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Uniform ring of charge (</a:t>
            </a:r>
            <a:r>
              <a:rPr lang="en-US" altLang="en-US" smtClean="0">
                <a:latin typeface="Symbol" pitchFamily="18" charset="2"/>
              </a:rPr>
              <a:t>l</a:t>
            </a:r>
            <a:r>
              <a:rPr lang="en-US" altLang="en-US" smtClean="0"/>
              <a:t> linear density, </a:t>
            </a:r>
            <a:r>
              <a:rPr lang="en-US" altLang="en-US" i="1" smtClean="0"/>
              <a:t>a</a:t>
            </a:r>
            <a:r>
              <a:rPr lang="en-US" altLang="en-US" smtClean="0"/>
              <a:t> is the ring radius)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Ideal electric dipole (important for dielectrics)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3429000" y="1905000"/>
          <a:ext cx="19288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Equation" r:id="rId3" imgW="965200" imgH="419100" progId="Equation.3">
                  <p:embed/>
                </p:oleObj>
              </mc:Choice>
              <mc:Fallback>
                <p:oleObj name="Equation" r:id="rId3" imgW="9652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05000"/>
                        <a:ext cx="19288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3049588" y="3048000"/>
          <a:ext cx="25892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Equation" r:id="rId5" imgW="1295400" imgH="419100" progId="Equation.3">
                  <p:embed/>
                </p:oleObj>
              </mc:Choice>
              <mc:Fallback>
                <p:oleObj name="Equation" r:id="rId5" imgW="12954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3048000"/>
                        <a:ext cx="25892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2501900" y="4305300"/>
          <a:ext cx="35290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Equation" r:id="rId7" imgW="1765300" imgH="457200" progId="Equation.3">
                  <p:embed/>
                </p:oleObj>
              </mc:Choice>
              <mc:Fallback>
                <p:oleObj name="Equation" r:id="rId7" imgW="17653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4305300"/>
                        <a:ext cx="35290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1"/>
          <p:cNvGraphicFramePr>
            <a:graphicFrameLocks noChangeAspect="1"/>
          </p:cNvGraphicFramePr>
          <p:nvPr/>
        </p:nvGraphicFramePr>
        <p:xfrm>
          <a:off x="2947988" y="5637213"/>
          <a:ext cx="2995612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Equation" r:id="rId9" imgW="1688760" imgH="558720" progId="Equation.3">
                  <p:embed/>
                </p:oleObj>
              </mc:Choice>
              <mc:Fallback>
                <p:oleObj name="Equation" r:id="rId9" imgW="1688760" imgH="5587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5637213"/>
                        <a:ext cx="2995612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 Definitions and Observations</a:t>
            </a:r>
          </a:p>
        </p:txBody>
      </p:sp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By definition, an ideal dielectric has no free charges [2.97]</a:t>
            </a:r>
          </a:p>
          <a:p>
            <a:pPr eaLnBrk="1" hangingPunct="1"/>
            <a:r>
              <a:rPr lang="en-US" altLang="en-US" smtClean="0"/>
              <a:t>All matter is composed of charged particles (protons and electrons) which due to competing effects, cannot exactly neutralize each others forces</a:t>
            </a:r>
          </a:p>
          <a:p>
            <a:pPr lvl="1" eaLnBrk="1" hangingPunct="1"/>
            <a:r>
              <a:rPr lang="en-US" altLang="en-US" smtClean="0"/>
              <a:t>Quantum effects (uncertainty principle) tend to keep them separated</a:t>
            </a:r>
          </a:p>
          <a:p>
            <a:pPr lvl="1" eaLnBrk="1" hangingPunct="1"/>
            <a:r>
              <a:rPr lang="en-US" altLang="en-US" smtClean="0"/>
              <a:t>Coloumbic forces tend to keep them close</a:t>
            </a:r>
          </a:p>
          <a:p>
            <a:pPr eaLnBrk="1" hangingPunct="1"/>
            <a:r>
              <a:rPr lang="en-US" altLang="en-US" smtClean="0"/>
              <a:t>Overall effect is that bulk material is typically neutral but with ‘stray’ fields</a:t>
            </a:r>
          </a:p>
          <a:p>
            <a:pPr eaLnBrk="1" hangingPunct="1"/>
            <a:r>
              <a:rPr lang="en-US" altLang="en-US" smtClean="0"/>
              <a:t>Stray fields are due to multipole moments of charge neutral configurations</a:t>
            </a:r>
          </a:p>
          <a:p>
            <a:pPr eaLnBrk="1" hangingPunct="1"/>
            <a:r>
              <a:rPr lang="en-US" altLang="en-US" smtClean="0"/>
              <a:t>Simplest being a dipole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1988" name="AutoShape 55"/>
          <p:cNvSpPr>
            <a:spLocks noChangeArrowheads="1"/>
          </p:cNvSpPr>
          <p:nvPr/>
        </p:nvSpPr>
        <p:spPr bwMode="auto">
          <a:xfrm>
            <a:off x="4876800" y="5867400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-        +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General Theory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ChangeArrowheads="1"/>
          </p:cNvSpPr>
          <p:nvPr/>
        </p:nvSpPr>
        <p:spPr bwMode="auto">
          <a:xfrm>
            <a:off x="5791200" y="5334000"/>
            <a:ext cx="3048000" cy="990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Dipole Field (1/3)</a:t>
            </a:r>
          </a:p>
        </p:txBody>
      </p:sp>
      <p:sp>
        <p:nvSpPr>
          <p:cNvPr id="430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electric dipole field</a:t>
            </a:r>
          </a:p>
        </p:txBody>
      </p:sp>
      <p:grpSp>
        <p:nvGrpSpPr>
          <p:cNvPr id="43013" name="Group 12"/>
          <p:cNvGrpSpPr>
            <a:grpSpLocks/>
          </p:cNvGrpSpPr>
          <p:nvPr/>
        </p:nvGrpSpPr>
        <p:grpSpPr bwMode="auto">
          <a:xfrm>
            <a:off x="838200" y="1600200"/>
            <a:ext cx="7848600" cy="1543050"/>
            <a:chOff x="144" y="3216"/>
            <a:chExt cx="4944" cy="972"/>
          </a:xfrm>
        </p:grpSpPr>
        <p:sp>
          <p:nvSpPr>
            <p:cNvPr id="43024" name="AutoShape 4"/>
            <p:cNvSpPr>
              <a:spLocks noChangeArrowheads="1"/>
            </p:cNvSpPr>
            <p:nvPr/>
          </p:nvSpPr>
          <p:spPr bwMode="auto">
            <a:xfrm rot="-5400000">
              <a:off x="1056" y="3600"/>
              <a:ext cx="672" cy="192"/>
            </a:xfrm>
            <a:prstGeom prst="roundRect">
              <a:avLst>
                <a:gd name="adj" fmla="val 125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-        +</a:t>
              </a:r>
            </a:p>
          </p:txBody>
        </p:sp>
        <p:sp>
          <p:nvSpPr>
            <p:cNvPr id="43025" name="Oval 5"/>
            <p:cNvSpPr>
              <a:spLocks noChangeArrowheads="1"/>
            </p:cNvSpPr>
            <p:nvPr/>
          </p:nvSpPr>
          <p:spPr bwMode="auto">
            <a:xfrm>
              <a:off x="4176" y="321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43026" name="Line 6"/>
            <p:cNvSpPr>
              <a:spLocks noChangeShapeType="1"/>
            </p:cNvSpPr>
            <p:nvPr/>
          </p:nvSpPr>
          <p:spPr bwMode="auto">
            <a:xfrm flipV="1">
              <a:off x="1488" y="3360"/>
              <a:ext cx="26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27" name="Line 7"/>
            <p:cNvSpPr>
              <a:spLocks noChangeShapeType="1"/>
            </p:cNvSpPr>
            <p:nvPr/>
          </p:nvSpPr>
          <p:spPr bwMode="auto">
            <a:xfrm flipV="1">
              <a:off x="1488" y="3312"/>
              <a:ext cx="26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28" name="Text Box 9"/>
            <p:cNvSpPr txBox="1">
              <a:spLocks noChangeArrowheads="1"/>
            </p:cNvSpPr>
            <p:nvPr/>
          </p:nvSpPr>
          <p:spPr bwMode="auto">
            <a:xfrm>
              <a:off x="144" y="3360"/>
              <a:ext cx="1104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/>
                <a:t>Positive and negative  charges at z = d/2 and z = -d/2, respectively</a:t>
              </a:r>
            </a:p>
          </p:txBody>
        </p:sp>
        <p:sp>
          <p:nvSpPr>
            <p:cNvPr id="43029" name="Text Box 10"/>
            <p:cNvSpPr txBox="1">
              <a:spLocks noChangeArrowheads="1"/>
            </p:cNvSpPr>
            <p:nvPr/>
          </p:nvSpPr>
          <p:spPr bwMode="auto">
            <a:xfrm>
              <a:off x="3984" y="3504"/>
              <a:ext cx="110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/>
                <a:t>Observer located at </a:t>
              </a:r>
              <a:r>
                <a:rPr lang="en-US" altLang="en-US" sz="1600" b="1"/>
                <a:t>R</a:t>
              </a:r>
              <a:r>
                <a:rPr lang="en-US" altLang="en-US" sz="1600"/>
                <a:t> = [X,Y,Z]</a:t>
              </a:r>
            </a:p>
          </p:txBody>
        </p:sp>
      </p:grpSp>
      <p:graphicFrame>
        <p:nvGraphicFramePr>
          <p:cNvPr id="43014" name="Object 11"/>
          <p:cNvGraphicFramePr>
            <a:graphicFrameLocks noChangeAspect="1"/>
          </p:cNvGraphicFramePr>
          <p:nvPr/>
        </p:nvGraphicFramePr>
        <p:xfrm>
          <a:off x="1981200" y="2717800"/>
          <a:ext cx="43434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0" name="Equation" r:id="rId4" imgW="2400300" imgH="939800" progId="Equation.3">
                  <p:embed/>
                </p:oleObj>
              </mc:Choice>
              <mc:Fallback>
                <p:oleObj name="Equation" r:id="rId4" imgW="2400300" imgH="939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717800"/>
                        <a:ext cx="4343400" cy="170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Rectangle 13"/>
          <p:cNvSpPr>
            <a:spLocks noChangeArrowheads="1"/>
          </p:cNvSpPr>
          <p:nvPr/>
        </p:nvSpPr>
        <p:spPr bwMode="auto">
          <a:xfrm>
            <a:off x="6248400" y="3321050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Exact Expression</a:t>
            </a:r>
          </a:p>
        </p:txBody>
      </p:sp>
      <p:sp>
        <p:nvSpPr>
          <p:cNvPr id="43016" name="Rectangle 14"/>
          <p:cNvSpPr>
            <a:spLocks noChangeArrowheads="1"/>
          </p:cNvSpPr>
          <p:nvPr/>
        </p:nvSpPr>
        <p:spPr bwMode="auto">
          <a:xfrm>
            <a:off x="152400" y="6248400"/>
            <a:ext cx="3276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Imagine |</a:t>
            </a:r>
            <a:r>
              <a:rPr lang="en-US" altLang="en-US" sz="1600" b="1"/>
              <a:t>R</a:t>
            </a:r>
            <a:r>
              <a:rPr lang="en-US" altLang="en-US" sz="1600"/>
              <a:t>| &gt;&gt; d as would be for molecules in a human-scale lab</a:t>
            </a:r>
          </a:p>
        </p:txBody>
      </p:sp>
      <p:graphicFrame>
        <p:nvGraphicFramePr>
          <p:cNvPr id="43017" name="Object 15"/>
          <p:cNvGraphicFramePr>
            <a:graphicFrameLocks noChangeAspect="1"/>
          </p:cNvGraphicFramePr>
          <p:nvPr/>
        </p:nvGraphicFramePr>
        <p:xfrm>
          <a:off x="152400" y="4572000"/>
          <a:ext cx="4832350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1" name="Equation" r:id="rId6" imgW="3390900" imgH="1168400" progId="Equation.3">
                  <p:embed/>
                </p:oleObj>
              </mc:Choice>
              <mc:Fallback>
                <p:oleObj name="Equation" r:id="rId6" imgW="3390900" imgH="1168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572000"/>
                        <a:ext cx="4832350" cy="166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Line 16"/>
          <p:cNvSpPr>
            <a:spLocks noChangeShapeType="1"/>
          </p:cNvSpPr>
          <p:nvPr/>
        </p:nvSpPr>
        <p:spPr bwMode="auto">
          <a:xfrm flipH="1">
            <a:off x="2438400" y="40386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43019" name="Object 18"/>
          <p:cNvGraphicFramePr>
            <a:graphicFrameLocks noChangeAspect="1"/>
          </p:cNvGraphicFramePr>
          <p:nvPr/>
        </p:nvGraphicFramePr>
        <p:xfrm>
          <a:off x="5756275" y="4343400"/>
          <a:ext cx="3082925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2" name="Equation" r:id="rId8" imgW="1968500" imgH="1244600" progId="Equation.3">
                  <p:embed/>
                </p:oleObj>
              </mc:Choice>
              <mc:Fallback>
                <p:oleObj name="Equation" r:id="rId8" imgW="1968500" imgH="1244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6275" y="4343400"/>
                        <a:ext cx="3082925" cy="195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0" name="Line 19"/>
          <p:cNvSpPr>
            <a:spLocks noChangeShapeType="1"/>
          </p:cNvSpPr>
          <p:nvPr/>
        </p:nvSpPr>
        <p:spPr bwMode="auto">
          <a:xfrm>
            <a:off x="5257800" y="563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21" name="Oval 20"/>
          <p:cNvSpPr>
            <a:spLocks noChangeArrowheads="1"/>
          </p:cNvSpPr>
          <p:nvPr/>
        </p:nvSpPr>
        <p:spPr bwMode="auto">
          <a:xfrm>
            <a:off x="2438400" y="4114800"/>
            <a:ext cx="228600" cy="228600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022" name="Oval 21"/>
          <p:cNvSpPr>
            <a:spLocks noChangeArrowheads="1"/>
          </p:cNvSpPr>
          <p:nvPr/>
        </p:nvSpPr>
        <p:spPr bwMode="auto">
          <a:xfrm>
            <a:off x="5334000" y="5257800"/>
            <a:ext cx="228600" cy="228600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023" name="Rectangle 22"/>
          <p:cNvSpPr>
            <a:spLocks noChangeArrowheads="1"/>
          </p:cNvSpPr>
          <p:nvPr/>
        </p:nvSpPr>
        <p:spPr bwMode="auto">
          <a:xfrm>
            <a:off x="5410200" y="6324600"/>
            <a:ext cx="3505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Where the dipole moment </a:t>
            </a:r>
            <a:r>
              <a:rPr lang="en-US" altLang="en-US" sz="1600" b="1"/>
              <a:t>p</a:t>
            </a:r>
            <a:r>
              <a:rPr lang="en-US" altLang="en-US" sz="1600"/>
              <a:t> = q d </a:t>
            </a:r>
            <a:r>
              <a:rPr lang="en-US" altLang="en-US" sz="1600" b="1"/>
              <a:t>z</a:t>
            </a:r>
            <a:endParaRPr lang="en-US" altLang="en-US" sz="1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1"/>
          <p:cNvSpPr>
            <a:spLocks noChangeArrowheads="1"/>
          </p:cNvSpPr>
          <p:nvPr/>
        </p:nvSpPr>
        <p:spPr bwMode="auto">
          <a:xfrm>
            <a:off x="6324600" y="4876800"/>
            <a:ext cx="1981200" cy="914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Dipole Field (2/3)</a:t>
            </a:r>
          </a:p>
        </p:txBody>
      </p:sp>
      <p:sp>
        <p:nvSpPr>
          <p:cNvPr id="440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potential for a dipole is derived similarly</a:t>
            </a:r>
          </a:p>
        </p:txBody>
      </p:sp>
      <p:grpSp>
        <p:nvGrpSpPr>
          <p:cNvPr id="44037" name="Group 4"/>
          <p:cNvGrpSpPr>
            <a:grpSpLocks/>
          </p:cNvGrpSpPr>
          <p:nvPr/>
        </p:nvGrpSpPr>
        <p:grpSpPr bwMode="auto">
          <a:xfrm>
            <a:off x="838200" y="1600200"/>
            <a:ext cx="7848600" cy="1543050"/>
            <a:chOff x="144" y="3216"/>
            <a:chExt cx="4944" cy="972"/>
          </a:xfrm>
        </p:grpSpPr>
        <p:sp>
          <p:nvSpPr>
            <p:cNvPr id="44048" name="AutoShape 5"/>
            <p:cNvSpPr>
              <a:spLocks noChangeArrowheads="1"/>
            </p:cNvSpPr>
            <p:nvPr/>
          </p:nvSpPr>
          <p:spPr bwMode="auto">
            <a:xfrm rot="-5400000">
              <a:off x="1056" y="3600"/>
              <a:ext cx="672" cy="192"/>
            </a:xfrm>
            <a:prstGeom prst="roundRect">
              <a:avLst>
                <a:gd name="adj" fmla="val 125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-        +</a:t>
              </a:r>
            </a:p>
          </p:txBody>
        </p:sp>
        <p:sp>
          <p:nvSpPr>
            <p:cNvPr id="44049" name="Oval 6"/>
            <p:cNvSpPr>
              <a:spLocks noChangeArrowheads="1"/>
            </p:cNvSpPr>
            <p:nvPr/>
          </p:nvSpPr>
          <p:spPr bwMode="auto">
            <a:xfrm>
              <a:off x="4176" y="321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44050" name="Line 7"/>
            <p:cNvSpPr>
              <a:spLocks noChangeShapeType="1"/>
            </p:cNvSpPr>
            <p:nvPr/>
          </p:nvSpPr>
          <p:spPr bwMode="auto">
            <a:xfrm flipV="1">
              <a:off x="1488" y="3360"/>
              <a:ext cx="26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51" name="Line 8"/>
            <p:cNvSpPr>
              <a:spLocks noChangeShapeType="1"/>
            </p:cNvSpPr>
            <p:nvPr/>
          </p:nvSpPr>
          <p:spPr bwMode="auto">
            <a:xfrm flipV="1">
              <a:off x="1488" y="3312"/>
              <a:ext cx="26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52" name="Text Box 9"/>
            <p:cNvSpPr txBox="1">
              <a:spLocks noChangeArrowheads="1"/>
            </p:cNvSpPr>
            <p:nvPr/>
          </p:nvSpPr>
          <p:spPr bwMode="auto">
            <a:xfrm>
              <a:off x="144" y="3360"/>
              <a:ext cx="1104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/>
                <a:t>Positive and negative  charges at z = d/2 and z = -d/2, respectively</a:t>
              </a:r>
            </a:p>
          </p:txBody>
        </p:sp>
        <p:sp>
          <p:nvSpPr>
            <p:cNvPr id="44053" name="Text Box 10"/>
            <p:cNvSpPr txBox="1">
              <a:spLocks noChangeArrowheads="1"/>
            </p:cNvSpPr>
            <p:nvPr/>
          </p:nvSpPr>
          <p:spPr bwMode="auto">
            <a:xfrm>
              <a:off x="3984" y="3504"/>
              <a:ext cx="110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/>
                <a:t>Observer located at </a:t>
              </a:r>
              <a:r>
                <a:rPr lang="en-US" altLang="en-US" sz="1600" b="1"/>
                <a:t>R</a:t>
              </a:r>
              <a:r>
                <a:rPr lang="en-US" altLang="en-US" sz="1600"/>
                <a:t> = [X,Y,Z]</a:t>
              </a:r>
            </a:p>
          </p:txBody>
        </p:sp>
      </p:grpSp>
      <p:graphicFrame>
        <p:nvGraphicFramePr>
          <p:cNvPr id="44038" name="Object 11"/>
          <p:cNvGraphicFramePr>
            <a:graphicFrameLocks noChangeAspect="1"/>
          </p:cNvGraphicFramePr>
          <p:nvPr/>
        </p:nvGraphicFramePr>
        <p:xfrm>
          <a:off x="2176463" y="2786063"/>
          <a:ext cx="3952875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4" name="Equation" r:id="rId4" imgW="2184400" imgH="863600" progId="Equation.3">
                  <p:embed/>
                </p:oleObj>
              </mc:Choice>
              <mc:Fallback>
                <p:oleObj name="Equation" r:id="rId4" imgW="2184400" imgH="863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2786063"/>
                        <a:ext cx="3952875" cy="156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Rectangle 12"/>
          <p:cNvSpPr>
            <a:spLocks noChangeArrowheads="1"/>
          </p:cNvSpPr>
          <p:nvPr/>
        </p:nvSpPr>
        <p:spPr bwMode="auto">
          <a:xfrm>
            <a:off x="6248400" y="3321050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Exact Expression</a:t>
            </a:r>
          </a:p>
        </p:txBody>
      </p:sp>
      <p:sp>
        <p:nvSpPr>
          <p:cNvPr id="44040" name="Rectangle 13"/>
          <p:cNvSpPr>
            <a:spLocks noChangeArrowheads="1"/>
          </p:cNvSpPr>
          <p:nvPr/>
        </p:nvSpPr>
        <p:spPr bwMode="auto">
          <a:xfrm>
            <a:off x="152400" y="6248400"/>
            <a:ext cx="4876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Imagine |</a:t>
            </a:r>
            <a:r>
              <a:rPr lang="en-US" altLang="en-US" sz="1600" b="1"/>
              <a:t>R</a:t>
            </a:r>
            <a:r>
              <a:rPr lang="en-US" altLang="en-US" sz="1600"/>
              <a:t>| &gt; d as would be for molecules in a human-scale lab (same approx. on previous slide)</a:t>
            </a:r>
          </a:p>
        </p:txBody>
      </p:sp>
      <p:graphicFrame>
        <p:nvGraphicFramePr>
          <p:cNvPr id="44041" name="Object 14"/>
          <p:cNvGraphicFramePr>
            <a:graphicFrameLocks noChangeAspect="1"/>
          </p:cNvGraphicFramePr>
          <p:nvPr/>
        </p:nvGraphicFramePr>
        <p:xfrm>
          <a:off x="387350" y="4589463"/>
          <a:ext cx="4360863" cy="163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" name="Equation" r:id="rId6" imgW="3060700" imgH="1143000" progId="Equation.3">
                  <p:embed/>
                </p:oleObj>
              </mc:Choice>
              <mc:Fallback>
                <p:oleObj name="Equation" r:id="rId6" imgW="3060700" imgH="1143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4589463"/>
                        <a:ext cx="4360863" cy="163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Line 15"/>
          <p:cNvSpPr>
            <a:spLocks noChangeShapeType="1"/>
          </p:cNvSpPr>
          <p:nvPr/>
        </p:nvSpPr>
        <p:spPr bwMode="auto">
          <a:xfrm flipH="1">
            <a:off x="2438400" y="40386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44043" name="Object 16"/>
          <p:cNvGraphicFramePr>
            <a:graphicFrameLocks noChangeAspect="1"/>
          </p:cNvGraphicFramePr>
          <p:nvPr/>
        </p:nvGraphicFramePr>
        <p:xfrm>
          <a:off x="6381750" y="4910138"/>
          <a:ext cx="183038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" name="Equation" r:id="rId8" imgW="1168400" imgH="520700" progId="Equation.3">
                  <p:embed/>
                </p:oleObj>
              </mc:Choice>
              <mc:Fallback>
                <p:oleObj name="Equation" r:id="rId8" imgW="1168400" imgH="5207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0" y="4910138"/>
                        <a:ext cx="1830388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4" name="Line 17"/>
          <p:cNvSpPr>
            <a:spLocks noChangeShapeType="1"/>
          </p:cNvSpPr>
          <p:nvPr/>
        </p:nvSpPr>
        <p:spPr bwMode="auto">
          <a:xfrm>
            <a:off x="5257800" y="563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45" name="Oval 18"/>
          <p:cNvSpPr>
            <a:spLocks noChangeArrowheads="1"/>
          </p:cNvSpPr>
          <p:nvPr/>
        </p:nvSpPr>
        <p:spPr bwMode="auto">
          <a:xfrm>
            <a:off x="2438400" y="4114800"/>
            <a:ext cx="228600" cy="228600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4046" name="Oval 19"/>
          <p:cNvSpPr>
            <a:spLocks noChangeArrowheads="1"/>
          </p:cNvSpPr>
          <p:nvPr/>
        </p:nvSpPr>
        <p:spPr bwMode="auto">
          <a:xfrm>
            <a:off x="5334000" y="5257800"/>
            <a:ext cx="228600" cy="228600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4047" name="Rectangle 20"/>
          <p:cNvSpPr>
            <a:spLocks noChangeArrowheads="1"/>
          </p:cNvSpPr>
          <p:nvPr/>
        </p:nvSpPr>
        <p:spPr bwMode="auto">
          <a:xfrm>
            <a:off x="5410200" y="6324600"/>
            <a:ext cx="3505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Where the dipole moment </a:t>
            </a:r>
            <a:r>
              <a:rPr lang="en-US" altLang="en-US" sz="1600" b="1"/>
              <a:t>p</a:t>
            </a:r>
            <a:r>
              <a:rPr lang="en-US" altLang="en-US" sz="1600"/>
              <a:t> = q d </a:t>
            </a:r>
            <a:r>
              <a:rPr lang="en-US" altLang="en-US" sz="1600" b="1"/>
              <a:t>z</a:t>
            </a:r>
            <a:endParaRPr lang="en-US" altLang="en-US" sz="16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2"/>
          <p:cNvSpPr>
            <a:spLocks noChangeArrowheads="1"/>
          </p:cNvSpPr>
          <p:nvPr/>
        </p:nvSpPr>
        <p:spPr bwMode="auto">
          <a:xfrm>
            <a:off x="3962400" y="5562600"/>
            <a:ext cx="2286000" cy="609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Dipole Field (3/3)</a:t>
            </a:r>
          </a:p>
        </p:txBody>
      </p:sp>
      <p:sp>
        <p:nvSpPr>
          <p:cNvPr id="450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interaction energy for a dipole placed in an external field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with the identification that </a:t>
            </a:r>
            <a:r>
              <a:rPr lang="en-US" altLang="en-US" b="1" smtClean="0"/>
              <a:t>p</a:t>
            </a:r>
            <a:r>
              <a:rPr lang="en-US" altLang="en-US" smtClean="0"/>
              <a:t> = q </a:t>
            </a:r>
            <a:r>
              <a:rPr lang="en-US" altLang="en-US" b="1" smtClean="0"/>
              <a:t>d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Assuming that the electric field is –grad(</a:t>
            </a:r>
            <a:r>
              <a:rPr lang="en-US" altLang="en-US" smtClean="0">
                <a:latin typeface="Symbol" pitchFamily="18" charset="2"/>
              </a:rPr>
              <a:t>j</a:t>
            </a:r>
            <a:r>
              <a:rPr lang="en-US" altLang="en-US" smtClean="0"/>
              <a:t>) (i.e. </a:t>
            </a:r>
            <a:r>
              <a:rPr lang="en-US" altLang="en-US" smtClean="0">
                <a:sym typeface="Symbol" pitchFamily="18" charset="2"/>
              </a:rPr>
              <a:t></a:t>
            </a:r>
            <a:r>
              <a:rPr lang="en-US" altLang="en-US" baseline="-25000" smtClean="0">
                <a:sym typeface="Symbol" pitchFamily="18" charset="2"/>
              </a:rPr>
              <a:t>t</a:t>
            </a:r>
            <a:r>
              <a:rPr lang="en-US" altLang="en-US" b="1" smtClean="0"/>
              <a:t>A</a:t>
            </a:r>
            <a:r>
              <a:rPr lang="en-US" altLang="en-US" smtClean="0"/>
              <a:t> is zero)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</p:txBody>
      </p:sp>
      <p:sp>
        <p:nvSpPr>
          <p:cNvPr id="45061" name="AutoShape 5"/>
          <p:cNvSpPr>
            <a:spLocks noChangeArrowheads="1"/>
          </p:cNvSpPr>
          <p:nvPr/>
        </p:nvSpPr>
        <p:spPr bwMode="auto">
          <a:xfrm rot="-5400000">
            <a:off x="2286000" y="2632075"/>
            <a:ext cx="1066800" cy="304800"/>
          </a:xfrm>
          <a:prstGeom prst="roundRect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-        +</a:t>
            </a:r>
          </a:p>
        </p:txBody>
      </p:sp>
      <p:sp>
        <p:nvSpPr>
          <p:cNvPr id="45062" name="Text Box 9"/>
          <p:cNvSpPr txBox="1">
            <a:spLocks noChangeArrowheads="1"/>
          </p:cNvSpPr>
          <p:nvPr/>
        </p:nvSpPr>
        <p:spPr bwMode="auto">
          <a:xfrm>
            <a:off x="609600" y="2251075"/>
            <a:ext cx="19812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Positive and negative  charges at </a:t>
            </a:r>
            <a:r>
              <a:rPr lang="en-US" altLang="en-US" sz="1600" b="1"/>
              <a:t>r+l</a:t>
            </a:r>
            <a:r>
              <a:rPr lang="en-US" altLang="en-US" sz="1600"/>
              <a:t> and </a:t>
            </a:r>
            <a:r>
              <a:rPr lang="en-US" altLang="en-US" sz="1600" b="1"/>
              <a:t>r </a:t>
            </a:r>
            <a:r>
              <a:rPr lang="en-US" altLang="en-US" sz="1600"/>
              <a:t>respectively</a:t>
            </a:r>
          </a:p>
        </p:txBody>
      </p:sp>
      <p:graphicFrame>
        <p:nvGraphicFramePr>
          <p:cNvPr id="45063" name="Object 11"/>
          <p:cNvGraphicFramePr>
            <a:graphicFrameLocks noChangeAspect="1"/>
          </p:cNvGraphicFramePr>
          <p:nvPr/>
        </p:nvGraphicFramePr>
        <p:xfrm>
          <a:off x="3079750" y="2327275"/>
          <a:ext cx="56515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Equation" r:id="rId4" imgW="2362200" imgH="965200" progId="Equation.3">
                  <p:embed/>
                </p:oleObj>
              </mc:Choice>
              <mc:Fallback>
                <p:oleObj name="Equation" r:id="rId4" imgW="2362200" imgH="965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2327275"/>
                        <a:ext cx="5651500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21"/>
          <p:cNvGraphicFramePr>
            <a:graphicFrameLocks noChangeAspect="1"/>
          </p:cNvGraphicFramePr>
          <p:nvPr/>
        </p:nvGraphicFramePr>
        <p:xfrm>
          <a:off x="4200525" y="5597525"/>
          <a:ext cx="18843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Equation" r:id="rId6" imgW="787400" imgH="241300" progId="Equation.3">
                  <p:embed/>
                </p:oleObj>
              </mc:Choice>
              <mc:Fallback>
                <p:oleObj name="Equation" r:id="rId6" imgW="787400" imgH="2413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525" y="5597525"/>
                        <a:ext cx="188436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 Images and Definitions</a:t>
            </a:r>
          </a:p>
        </p:txBody>
      </p:sp>
      <p:sp>
        <p:nvSpPr>
          <p:cNvPr id="46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ideal dielectric has no free charges [2.97]</a:t>
            </a:r>
          </a:p>
          <a:p>
            <a:pPr eaLnBrk="1" hangingPunct="1"/>
            <a:r>
              <a:rPr lang="en-US" altLang="en-US" smtClean="0"/>
              <a:t>All matter is composed of protons and electrons which leads to an electric center</a:t>
            </a:r>
          </a:p>
        </p:txBody>
      </p:sp>
      <p:sp>
        <p:nvSpPr>
          <p:cNvPr id="46084" name="Freeform 4"/>
          <p:cNvSpPr>
            <a:spLocks/>
          </p:cNvSpPr>
          <p:nvPr/>
        </p:nvSpPr>
        <p:spPr bwMode="auto">
          <a:xfrm>
            <a:off x="2957513" y="3352800"/>
            <a:ext cx="4235450" cy="2351088"/>
          </a:xfrm>
          <a:custGeom>
            <a:avLst/>
            <a:gdLst>
              <a:gd name="T0" fmla="*/ 1892638138 w 2668"/>
              <a:gd name="T1" fmla="*/ 194052866 h 1481"/>
              <a:gd name="T2" fmla="*/ 1565017825 w 2668"/>
              <a:gd name="T3" fmla="*/ 375504155 h 1481"/>
              <a:gd name="T4" fmla="*/ 1166833138 w 2668"/>
              <a:gd name="T5" fmla="*/ 556955443 h 1481"/>
              <a:gd name="T6" fmla="*/ 493950625 w 2668"/>
              <a:gd name="T7" fmla="*/ 992941774 h 1481"/>
              <a:gd name="T8" fmla="*/ 239415638 w 2668"/>
              <a:gd name="T9" fmla="*/ 1209675257 h 1481"/>
              <a:gd name="T10" fmla="*/ 57964388 w 2668"/>
              <a:gd name="T11" fmla="*/ 1754029123 h 1481"/>
              <a:gd name="T12" fmla="*/ 57964388 w 2668"/>
              <a:gd name="T13" fmla="*/ 2147483647 h 1481"/>
              <a:gd name="T14" fmla="*/ 531753763 w 2668"/>
              <a:gd name="T15" fmla="*/ 2147483647 h 1481"/>
              <a:gd name="T16" fmla="*/ 1111389700 w 2668"/>
              <a:gd name="T17" fmla="*/ 2147483647 h 1481"/>
              <a:gd name="T18" fmla="*/ 1439010013 w 2668"/>
              <a:gd name="T19" fmla="*/ 2147483647 h 1481"/>
              <a:gd name="T20" fmla="*/ 1456650313 w 2668"/>
              <a:gd name="T21" fmla="*/ 2147483647 h 1481"/>
              <a:gd name="T22" fmla="*/ 1491932500 w 2668"/>
              <a:gd name="T23" fmla="*/ 2147483647 h 1481"/>
              <a:gd name="T24" fmla="*/ 1728827188 w 2668"/>
              <a:gd name="T25" fmla="*/ 2147483647 h 1481"/>
              <a:gd name="T26" fmla="*/ 2147483647 w 2668"/>
              <a:gd name="T27" fmla="*/ 2147483647 h 1481"/>
              <a:gd name="T28" fmla="*/ 2147483647 w 2668"/>
              <a:gd name="T29" fmla="*/ 2147483647 h 1481"/>
              <a:gd name="T30" fmla="*/ 2147483647 w 2668"/>
              <a:gd name="T31" fmla="*/ 2147483647 h 1481"/>
              <a:gd name="T32" fmla="*/ 2147483647 w 2668"/>
              <a:gd name="T33" fmla="*/ 2147483647 h 1481"/>
              <a:gd name="T34" fmla="*/ 2147483647 w 2668"/>
              <a:gd name="T35" fmla="*/ 2147483647 h 1481"/>
              <a:gd name="T36" fmla="*/ 2147483647 w 2668"/>
              <a:gd name="T37" fmla="*/ 2147483647 h 1481"/>
              <a:gd name="T38" fmla="*/ 2147483647 w 2668"/>
              <a:gd name="T39" fmla="*/ 2147483647 h 1481"/>
              <a:gd name="T40" fmla="*/ 2147483647 w 2668"/>
              <a:gd name="T41" fmla="*/ 2147483647 h 1481"/>
              <a:gd name="T42" fmla="*/ 2147483647 w 2668"/>
              <a:gd name="T43" fmla="*/ 2147483647 h 1481"/>
              <a:gd name="T44" fmla="*/ 2147483647 w 2668"/>
              <a:gd name="T45" fmla="*/ 2147483647 h 1481"/>
              <a:gd name="T46" fmla="*/ 2147483647 w 2668"/>
              <a:gd name="T47" fmla="*/ 2147483647 h 1481"/>
              <a:gd name="T48" fmla="*/ 2147483647 w 2668"/>
              <a:gd name="T49" fmla="*/ 1935480412 h 1481"/>
              <a:gd name="T50" fmla="*/ 2147483647 w 2668"/>
              <a:gd name="T51" fmla="*/ 1607860029 h 1481"/>
              <a:gd name="T52" fmla="*/ 2147483647 w 2668"/>
              <a:gd name="T53" fmla="*/ 1537295639 h 1481"/>
              <a:gd name="T54" fmla="*/ 2147483647 w 2668"/>
              <a:gd name="T55" fmla="*/ 1318042793 h 1481"/>
              <a:gd name="T56" fmla="*/ 2147483647 w 2668"/>
              <a:gd name="T57" fmla="*/ 1265118707 h 1481"/>
              <a:gd name="T58" fmla="*/ 2147483647 w 2668"/>
              <a:gd name="T59" fmla="*/ 1154231808 h 1481"/>
              <a:gd name="T60" fmla="*/ 2147483647 w 2668"/>
              <a:gd name="T61" fmla="*/ 1010583665 h 1481"/>
              <a:gd name="T62" fmla="*/ 2147483647 w 2668"/>
              <a:gd name="T63" fmla="*/ 773688927 h 1481"/>
              <a:gd name="T64" fmla="*/ 2147483647 w 2668"/>
              <a:gd name="T65" fmla="*/ 466229799 h 1481"/>
              <a:gd name="T66" fmla="*/ 2147483647 w 2668"/>
              <a:gd name="T67" fmla="*/ 211693170 h 1481"/>
              <a:gd name="T68" fmla="*/ 2147483647 w 2668"/>
              <a:gd name="T69" fmla="*/ 103327222 h 1481"/>
              <a:gd name="T70" fmla="*/ 2147483647 w 2668"/>
              <a:gd name="T71" fmla="*/ 85685331 h 1481"/>
              <a:gd name="T72" fmla="*/ 2147483647 w 2668"/>
              <a:gd name="T73" fmla="*/ 12601578 h 1481"/>
              <a:gd name="T74" fmla="*/ 2147483647 w 2668"/>
              <a:gd name="T75" fmla="*/ 30241881 h 1481"/>
              <a:gd name="T76" fmla="*/ 2109371575 w 2668"/>
              <a:gd name="T77" fmla="*/ 47883773 h 1481"/>
              <a:gd name="T78" fmla="*/ 1945560625 w 2668"/>
              <a:gd name="T79" fmla="*/ 156249721 h 1481"/>
              <a:gd name="T80" fmla="*/ 1892638138 w 2668"/>
              <a:gd name="T81" fmla="*/ 176410975 h 1481"/>
              <a:gd name="T82" fmla="*/ 1892638138 w 2668"/>
              <a:gd name="T83" fmla="*/ 194052866 h 148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668" h="1481">
                <a:moveTo>
                  <a:pt x="751" y="77"/>
                </a:moveTo>
                <a:cubicBezTo>
                  <a:pt x="719" y="122"/>
                  <a:pt x="670" y="129"/>
                  <a:pt x="621" y="149"/>
                </a:cubicBezTo>
                <a:cubicBezTo>
                  <a:pt x="568" y="171"/>
                  <a:pt x="515" y="197"/>
                  <a:pt x="463" y="221"/>
                </a:cubicBezTo>
                <a:cubicBezTo>
                  <a:pt x="364" y="266"/>
                  <a:pt x="295" y="353"/>
                  <a:pt x="196" y="394"/>
                </a:cubicBezTo>
                <a:cubicBezTo>
                  <a:pt x="166" y="424"/>
                  <a:pt x="131" y="457"/>
                  <a:pt x="95" y="480"/>
                </a:cubicBezTo>
                <a:cubicBezTo>
                  <a:pt x="52" y="539"/>
                  <a:pt x="35" y="624"/>
                  <a:pt x="23" y="696"/>
                </a:cubicBezTo>
                <a:cubicBezTo>
                  <a:pt x="18" y="781"/>
                  <a:pt x="0" y="858"/>
                  <a:pt x="23" y="941"/>
                </a:cubicBezTo>
                <a:cubicBezTo>
                  <a:pt x="43" y="1014"/>
                  <a:pt x="148" y="1039"/>
                  <a:pt x="211" y="1056"/>
                </a:cubicBezTo>
                <a:cubicBezTo>
                  <a:pt x="284" y="1075"/>
                  <a:pt x="372" y="1082"/>
                  <a:pt x="441" y="1106"/>
                </a:cubicBezTo>
                <a:cubicBezTo>
                  <a:pt x="488" y="1122"/>
                  <a:pt x="527" y="1143"/>
                  <a:pt x="571" y="1164"/>
                </a:cubicBezTo>
                <a:cubicBezTo>
                  <a:pt x="605" y="1216"/>
                  <a:pt x="619" y="1230"/>
                  <a:pt x="578" y="1294"/>
                </a:cubicBezTo>
                <a:cubicBezTo>
                  <a:pt x="583" y="1320"/>
                  <a:pt x="584" y="1347"/>
                  <a:pt x="592" y="1373"/>
                </a:cubicBezTo>
                <a:cubicBezTo>
                  <a:pt x="601" y="1400"/>
                  <a:pt x="665" y="1415"/>
                  <a:pt x="686" y="1423"/>
                </a:cubicBezTo>
                <a:cubicBezTo>
                  <a:pt x="789" y="1461"/>
                  <a:pt x="894" y="1470"/>
                  <a:pt x="1003" y="1481"/>
                </a:cubicBezTo>
                <a:cubicBezTo>
                  <a:pt x="1150" y="1472"/>
                  <a:pt x="1296" y="1465"/>
                  <a:pt x="1442" y="1445"/>
                </a:cubicBezTo>
                <a:cubicBezTo>
                  <a:pt x="1488" y="1439"/>
                  <a:pt x="1533" y="1426"/>
                  <a:pt x="1579" y="1423"/>
                </a:cubicBezTo>
                <a:cubicBezTo>
                  <a:pt x="1656" y="1418"/>
                  <a:pt x="1733" y="1414"/>
                  <a:pt x="1809" y="1402"/>
                </a:cubicBezTo>
                <a:cubicBezTo>
                  <a:pt x="1912" y="1386"/>
                  <a:pt x="2009" y="1350"/>
                  <a:pt x="2111" y="1330"/>
                </a:cubicBezTo>
                <a:cubicBezTo>
                  <a:pt x="2173" y="1299"/>
                  <a:pt x="2240" y="1274"/>
                  <a:pt x="2299" y="1236"/>
                </a:cubicBezTo>
                <a:cubicBezTo>
                  <a:pt x="2381" y="1184"/>
                  <a:pt x="2298" y="1232"/>
                  <a:pt x="2356" y="1178"/>
                </a:cubicBezTo>
                <a:cubicBezTo>
                  <a:pt x="2376" y="1160"/>
                  <a:pt x="2404" y="1150"/>
                  <a:pt x="2421" y="1128"/>
                </a:cubicBezTo>
                <a:cubicBezTo>
                  <a:pt x="2454" y="1085"/>
                  <a:pt x="2497" y="1048"/>
                  <a:pt x="2543" y="1020"/>
                </a:cubicBezTo>
                <a:cubicBezTo>
                  <a:pt x="2560" y="987"/>
                  <a:pt x="2597" y="962"/>
                  <a:pt x="2630" y="941"/>
                </a:cubicBezTo>
                <a:cubicBezTo>
                  <a:pt x="2636" y="933"/>
                  <a:pt x="2665" y="895"/>
                  <a:pt x="2666" y="883"/>
                </a:cubicBezTo>
                <a:cubicBezTo>
                  <a:pt x="2668" y="845"/>
                  <a:pt x="2663" y="806"/>
                  <a:pt x="2659" y="768"/>
                </a:cubicBezTo>
                <a:cubicBezTo>
                  <a:pt x="2653" y="716"/>
                  <a:pt x="2590" y="671"/>
                  <a:pt x="2558" y="638"/>
                </a:cubicBezTo>
                <a:cubicBezTo>
                  <a:pt x="2546" y="626"/>
                  <a:pt x="2527" y="622"/>
                  <a:pt x="2515" y="610"/>
                </a:cubicBezTo>
                <a:cubicBezTo>
                  <a:pt x="2475" y="570"/>
                  <a:pt x="2495" y="592"/>
                  <a:pt x="2443" y="523"/>
                </a:cubicBezTo>
                <a:cubicBezTo>
                  <a:pt x="2438" y="516"/>
                  <a:pt x="2428" y="502"/>
                  <a:pt x="2428" y="502"/>
                </a:cubicBezTo>
                <a:cubicBezTo>
                  <a:pt x="2408" y="439"/>
                  <a:pt x="2437" y="524"/>
                  <a:pt x="2407" y="458"/>
                </a:cubicBezTo>
                <a:cubicBezTo>
                  <a:pt x="2399" y="439"/>
                  <a:pt x="2385" y="401"/>
                  <a:pt x="2385" y="401"/>
                </a:cubicBezTo>
                <a:cubicBezTo>
                  <a:pt x="2382" y="369"/>
                  <a:pt x="2388" y="334"/>
                  <a:pt x="2371" y="307"/>
                </a:cubicBezTo>
                <a:cubicBezTo>
                  <a:pt x="2334" y="246"/>
                  <a:pt x="2261" y="213"/>
                  <a:pt x="2198" y="185"/>
                </a:cubicBezTo>
                <a:cubicBezTo>
                  <a:pt x="2069" y="128"/>
                  <a:pt x="1941" y="107"/>
                  <a:pt x="1802" y="84"/>
                </a:cubicBezTo>
                <a:cubicBezTo>
                  <a:pt x="1747" y="75"/>
                  <a:pt x="1692" y="44"/>
                  <a:pt x="1636" y="41"/>
                </a:cubicBezTo>
                <a:cubicBezTo>
                  <a:pt x="1550" y="37"/>
                  <a:pt x="1463" y="36"/>
                  <a:pt x="1377" y="34"/>
                </a:cubicBezTo>
                <a:cubicBezTo>
                  <a:pt x="1335" y="19"/>
                  <a:pt x="1290" y="19"/>
                  <a:pt x="1247" y="5"/>
                </a:cubicBezTo>
                <a:cubicBezTo>
                  <a:pt x="1158" y="11"/>
                  <a:pt x="1077" y="20"/>
                  <a:pt x="988" y="12"/>
                </a:cubicBezTo>
                <a:cubicBezTo>
                  <a:pt x="938" y="0"/>
                  <a:pt x="887" y="3"/>
                  <a:pt x="837" y="19"/>
                </a:cubicBezTo>
                <a:cubicBezTo>
                  <a:pt x="787" y="53"/>
                  <a:pt x="809" y="39"/>
                  <a:pt x="772" y="62"/>
                </a:cubicBezTo>
                <a:cubicBezTo>
                  <a:pt x="766" y="66"/>
                  <a:pt x="757" y="66"/>
                  <a:pt x="751" y="70"/>
                </a:cubicBezTo>
                <a:cubicBezTo>
                  <a:pt x="749" y="71"/>
                  <a:pt x="751" y="75"/>
                  <a:pt x="751" y="7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3200400" y="4114800"/>
            <a:ext cx="609600" cy="152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-   +</a:t>
            </a:r>
          </a:p>
        </p:txBody>
      </p:sp>
      <p:sp>
        <p:nvSpPr>
          <p:cNvPr id="46086" name="AutoShape 6"/>
          <p:cNvSpPr>
            <a:spLocks noChangeArrowheads="1"/>
          </p:cNvSpPr>
          <p:nvPr/>
        </p:nvSpPr>
        <p:spPr bwMode="auto">
          <a:xfrm>
            <a:off x="3886200" y="4114800"/>
            <a:ext cx="609600" cy="152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-   +</a:t>
            </a:r>
          </a:p>
        </p:txBody>
      </p:sp>
      <p:sp>
        <p:nvSpPr>
          <p:cNvPr id="46087" name="AutoShape 7"/>
          <p:cNvSpPr>
            <a:spLocks noChangeArrowheads="1"/>
          </p:cNvSpPr>
          <p:nvPr/>
        </p:nvSpPr>
        <p:spPr bwMode="auto">
          <a:xfrm>
            <a:off x="4572000" y="4114800"/>
            <a:ext cx="609600" cy="152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-   +</a:t>
            </a:r>
          </a:p>
        </p:txBody>
      </p:sp>
      <p:sp>
        <p:nvSpPr>
          <p:cNvPr id="46088" name="AutoShape 8"/>
          <p:cNvSpPr>
            <a:spLocks noChangeArrowheads="1"/>
          </p:cNvSpPr>
          <p:nvPr/>
        </p:nvSpPr>
        <p:spPr bwMode="auto">
          <a:xfrm>
            <a:off x="5257800" y="4114800"/>
            <a:ext cx="609600" cy="152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-   +</a:t>
            </a:r>
          </a:p>
        </p:txBody>
      </p:sp>
      <p:sp>
        <p:nvSpPr>
          <p:cNvPr id="46089" name="AutoShape 9"/>
          <p:cNvSpPr>
            <a:spLocks noChangeArrowheads="1"/>
          </p:cNvSpPr>
          <p:nvPr/>
        </p:nvSpPr>
        <p:spPr bwMode="auto">
          <a:xfrm>
            <a:off x="5943600" y="4114800"/>
            <a:ext cx="609600" cy="152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-   +</a:t>
            </a:r>
          </a:p>
        </p:txBody>
      </p:sp>
      <p:sp>
        <p:nvSpPr>
          <p:cNvPr id="46090" name="AutoShape 10"/>
          <p:cNvSpPr>
            <a:spLocks noChangeArrowheads="1"/>
          </p:cNvSpPr>
          <p:nvPr/>
        </p:nvSpPr>
        <p:spPr bwMode="auto">
          <a:xfrm>
            <a:off x="3048000" y="4419600"/>
            <a:ext cx="609600" cy="152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-   +</a:t>
            </a:r>
          </a:p>
        </p:txBody>
      </p:sp>
      <p:sp>
        <p:nvSpPr>
          <p:cNvPr id="46091" name="AutoShape 11"/>
          <p:cNvSpPr>
            <a:spLocks noChangeArrowheads="1"/>
          </p:cNvSpPr>
          <p:nvPr/>
        </p:nvSpPr>
        <p:spPr bwMode="auto">
          <a:xfrm>
            <a:off x="3733800" y="4419600"/>
            <a:ext cx="609600" cy="152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-   +</a:t>
            </a:r>
          </a:p>
        </p:txBody>
      </p:sp>
      <p:sp>
        <p:nvSpPr>
          <p:cNvPr id="46092" name="AutoShape 12"/>
          <p:cNvSpPr>
            <a:spLocks noChangeArrowheads="1"/>
          </p:cNvSpPr>
          <p:nvPr/>
        </p:nvSpPr>
        <p:spPr bwMode="auto">
          <a:xfrm>
            <a:off x="4419600" y="4419600"/>
            <a:ext cx="609600" cy="152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-   +</a:t>
            </a:r>
          </a:p>
        </p:txBody>
      </p:sp>
      <p:sp>
        <p:nvSpPr>
          <p:cNvPr id="46093" name="AutoShape 13"/>
          <p:cNvSpPr>
            <a:spLocks noChangeArrowheads="1"/>
          </p:cNvSpPr>
          <p:nvPr/>
        </p:nvSpPr>
        <p:spPr bwMode="auto">
          <a:xfrm>
            <a:off x="5105400" y="4419600"/>
            <a:ext cx="609600" cy="152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-   +</a:t>
            </a:r>
          </a:p>
        </p:txBody>
      </p:sp>
      <p:sp>
        <p:nvSpPr>
          <p:cNvPr id="46094" name="AutoShape 14"/>
          <p:cNvSpPr>
            <a:spLocks noChangeArrowheads="1"/>
          </p:cNvSpPr>
          <p:nvPr/>
        </p:nvSpPr>
        <p:spPr bwMode="auto">
          <a:xfrm>
            <a:off x="5791200" y="4419600"/>
            <a:ext cx="609600" cy="152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-   +</a:t>
            </a:r>
          </a:p>
        </p:txBody>
      </p:sp>
      <p:sp>
        <p:nvSpPr>
          <p:cNvPr id="46095" name="AutoShape 15"/>
          <p:cNvSpPr>
            <a:spLocks noChangeArrowheads="1"/>
          </p:cNvSpPr>
          <p:nvPr/>
        </p:nvSpPr>
        <p:spPr bwMode="auto">
          <a:xfrm>
            <a:off x="3048000" y="4724400"/>
            <a:ext cx="609600" cy="152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-   +</a:t>
            </a:r>
          </a:p>
        </p:txBody>
      </p:sp>
      <p:sp>
        <p:nvSpPr>
          <p:cNvPr id="46096" name="AutoShape 16"/>
          <p:cNvSpPr>
            <a:spLocks noChangeArrowheads="1"/>
          </p:cNvSpPr>
          <p:nvPr/>
        </p:nvSpPr>
        <p:spPr bwMode="auto">
          <a:xfrm>
            <a:off x="3733800" y="4724400"/>
            <a:ext cx="609600" cy="152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-   +</a:t>
            </a:r>
          </a:p>
        </p:txBody>
      </p:sp>
      <p:sp>
        <p:nvSpPr>
          <p:cNvPr id="46097" name="AutoShape 17"/>
          <p:cNvSpPr>
            <a:spLocks noChangeArrowheads="1"/>
          </p:cNvSpPr>
          <p:nvPr/>
        </p:nvSpPr>
        <p:spPr bwMode="auto">
          <a:xfrm>
            <a:off x="4419600" y="4724400"/>
            <a:ext cx="609600" cy="152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-   +</a:t>
            </a:r>
          </a:p>
        </p:txBody>
      </p:sp>
      <p:sp>
        <p:nvSpPr>
          <p:cNvPr id="46098" name="AutoShape 18"/>
          <p:cNvSpPr>
            <a:spLocks noChangeArrowheads="1"/>
          </p:cNvSpPr>
          <p:nvPr/>
        </p:nvSpPr>
        <p:spPr bwMode="auto">
          <a:xfrm>
            <a:off x="5105400" y="4724400"/>
            <a:ext cx="609600" cy="152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-   +</a:t>
            </a:r>
          </a:p>
        </p:txBody>
      </p:sp>
      <p:sp>
        <p:nvSpPr>
          <p:cNvPr id="46099" name="AutoShape 19"/>
          <p:cNvSpPr>
            <a:spLocks noChangeArrowheads="1"/>
          </p:cNvSpPr>
          <p:nvPr/>
        </p:nvSpPr>
        <p:spPr bwMode="auto">
          <a:xfrm>
            <a:off x="5791200" y="4724400"/>
            <a:ext cx="609600" cy="152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-   +</a:t>
            </a:r>
          </a:p>
        </p:txBody>
      </p:sp>
      <p:sp>
        <p:nvSpPr>
          <p:cNvPr id="46100" name="AutoShape 20"/>
          <p:cNvSpPr>
            <a:spLocks noChangeArrowheads="1"/>
          </p:cNvSpPr>
          <p:nvPr/>
        </p:nvSpPr>
        <p:spPr bwMode="auto">
          <a:xfrm>
            <a:off x="3886200" y="5029200"/>
            <a:ext cx="609600" cy="152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-   +</a:t>
            </a:r>
          </a:p>
        </p:txBody>
      </p:sp>
      <p:sp>
        <p:nvSpPr>
          <p:cNvPr id="46101" name="AutoShape 21"/>
          <p:cNvSpPr>
            <a:spLocks noChangeArrowheads="1"/>
          </p:cNvSpPr>
          <p:nvPr/>
        </p:nvSpPr>
        <p:spPr bwMode="auto">
          <a:xfrm>
            <a:off x="4572000" y="5029200"/>
            <a:ext cx="609600" cy="152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-   +</a:t>
            </a:r>
          </a:p>
        </p:txBody>
      </p:sp>
      <p:sp>
        <p:nvSpPr>
          <p:cNvPr id="46102" name="AutoShape 22"/>
          <p:cNvSpPr>
            <a:spLocks noChangeArrowheads="1"/>
          </p:cNvSpPr>
          <p:nvPr/>
        </p:nvSpPr>
        <p:spPr bwMode="auto">
          <a:xfrm>
            <a:off x="5257800" y="5029200"/>
            <a:ext cx="609600" cy="152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-   +</a:t>
            </a:r>
          </a:p>
        </p:txBody>
      </p:sp>
      <p:sp>
        <p:nvSpPr>
          <p:cNvPr id="46103" name="AutoShape 23"/>
          <p:cNvSpPr>
            <a:spLocks noChangeArrowheads="1"/>
          </p:cNvSpPr>
          <p:nvPr/>
        </p:nvSpPr>
        <p:spPr bwMode="auto">
          <a:xfrm>
            <a:off x="5943600" y="5029200"/>
            <a:ext cx="609600" cy="152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-   +</a:t>
            </a:r>
          </a:p>
        </p:txBody>
      </p:sp>
      <p:sp>
        <p:nvSpPr>
          <p:cNvPr id="46104" name="AutoShape 24"/>
          <p:cNvSpPr>
            <a:spLocks noChangeArrowheads="1"/>
          </p:cNvSpPr>
          <p:nvPr/>
        </p:nvSpPr>
        <p:spPr bwMode="auto">
          <a:xfrm>
            <a:off x="6477000" y="4419600"/>
            <a:ext cx="609600" cy="152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-   +</a:t>
            </a:r>
          </a:p>
        </p:txBody>
      </p:sp>
      <p:sp>
        <p:nvSpPr>
          <p:cNvPr id="46105" name="AutoShape 25"/>
          <p:cNvSpPr>
            <a:spLocks noChangeArrowheads="1"/>
          </p:cNvSpPr>
          <p:nvPr/>
        </p:nvSpPr>
        <p:spPr bwMode="auto">
          <a:xfrm>
            <a:off x="4038600" y="5334000"/>
            <a:ext cx="609600" cy="152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-   +</a:t>
            </a:r>
          </a:p>
        </p:txBody>
      </p:sp>
      <p:sp>
        <p:nvSpPr>
          <p:cNvPr id="46106" name="AutoShape 26"/>
          <p:cNvSpPr>
            <a:spLocks noChangeArrowheads="1"/>
          </p:cNvSpPr>
          <p:nvPr/>
        </p:nvSpPr>
        <p:spPr bwMode="auto">
          <a:xfrm>
            <a:off x="4724400" y="5334000"/>
            <a:ext cx="609600" cy="152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-   +</a:t>
            </a:r>
          </a:p>
        </p:txBody>
      </p:sp>
      <p:sp>
        <p:nvSpPr>
          <p:cNvPr id="46107" name="AutoShape 27"/>
          <p:cNvSpPr>
            <a:spLocks noChangeArrowheads="1"/>
          </p:cNvSpPr>
          <p:nvPr/>
        </p:nvSpPr>
        <p:spPr bwMode="auto">
          <a:xfrm>
            <a:off x="5410200" y="5334000"/>
            <a:ext cx="609600" cy="152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-   +</a:t>
            </a:r>
          </a:p>
        </p:txBody>
      </p:sp>
      <p:sp>
        <p:nvSpPr>
          <p:cNvPr id="46108" name="AutoShape 28"/>
          <p:cNvSpPr>
            <a:spLocks noChangeArrowheads="1"/>
          </p:cNvSpPr>
          <p:nvPr/>
        </p:nvSpPr>
        <p:spPr bwMode="auto">
          <a:xfrm>
            <a:off x="6477000" y="4724400"/>
            <a:ext cx="609600" cy="152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-   +</a:t>
            </a:r>
          </a:p>
        </p:txBody>
      </p:sp>
      <p:sp>
        <p:nvSpPr>
          <p:cNvPr id="46109" name="AutoShape 29"/>
          <p:cNvSpPr>
            <a:spLocks noChangeArrowheads="1"/>
          </p:cNvSpPr>
          <p:nvPr/>
        </p:nvSpPr>
        <p:spPr bwMode="auto">
          <a:xfrm>
            <a:off x="3429000" y="3886200"/>
            <a:ext cx="609600" cy="152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-   +</a:t>
            </a:r>
          </a:p>
        </p:txBody>
      </p:sp>
      <p:sp>
        <p:nvSpPr>
          <p:cNvPr id="46110" name="AutoShape 30"/>
          <p:cNvSpPr>
            <a:spLocks noChangeArrowheads="1"/>
          </p:cNvSpPr>
          <p:nvPr/>
        </p:nvSpPr>
        <p:spPr bwMode="auto">
          <a:xfrm>
            <a:off x="4114800" y="3886200"/>
            <a:ext cx="609600" cy="152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-   +</a:t>
            </a:r>
          </a:p>
        </p:txBody>
      </p:sp>
      <p:sp>
        <p:nvSpPr>
          <p:cNvPr id="46111" name="AutoShape 31"/>
          <p:cNvSpPr>
            <a:spLocks noChangeArrowheads="1"/>
          </p:cNvSpPr>
          <p:nvPr/>
        </p:nvSpPr>
        <p:spPr bwMode="auto">
          <a:xfrm>
            <a:off x="4800600" y="3886200"/>
            <a:ext cx="609600" cy="152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-   +</a:t>
            </a:r>
          </a:p>
        </p:txBody>
      </p:sp>
      <p:sp>
        <p:nvSpPr>
          <p:cNvPr id="46112" name="AutoShape 32"/>
          <p:cNvSpPr>
            <a:spLocks noChangeArrowheads="1"/>
          </p:cNvSpPr>
          <p:nvPr/>
        </p:nvSpPr>
        <p:spPr bwMode="auto">
          <a:xfrm>
            <a:off x="5486400" y="3886200"/>
            <a:ext cx="609600" cy="152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-   +</a:t>
            </a:r>
          </a:p>
        </p:txBody>
      </p:sp>
      <p:sp>
        <p:nvSpPr>
          <p:cNvPr id="46113" name="AutoShape 33"/>
          <p:cNvSpPr>
            <a:spLocks noChangeArrowheads="1"/>
          </p:cNvSpPr>
          <p:nvPr/>
        </p:nvSpPr>
        <p:spPr bwMode="auto">
          <a:xfrm>
            <a:off x="3810000" y="3657600"/>
            <a:ext cx="609600" cy="152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-   +</a:t>
            </a:r>
          </a:p>
        </p:txBody>
      </p:sp>
      <p:sp>
        <p:nvSpPr>
          <p:cNvPr id="46114" name="AutoShape 34"/>
          <p:cNvSpPr>
            <a:spLocks noChangeArrowheads="1"/>
          </p:cNvSpPr>
          <p:nvPr/>
        </p:nvSpPr>
        <p:spPr bwMode="auto">
          <a:xfrm>
            <a:off x="4495800" y="3657600"/>
            <a:ext cx="609600" cy="152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-   +</a:t>
            </a:r>
          </a:p>
        </p:txBody>
      </p:sp>
      <p:sp>
        <p:nvSpPr>
          <p:cNvPr id="46115" name="AutoShape 35"/>
          <p:cNvSpPr>
            <a:spLocks noChangeArrowheads="1"/>
          </p:cNvSpPr>
          <p:nvPr/>
        </p:nvSpPr>
        <p:spPr bwMode="auto">
          <a:xfrm>
            <a:off x="5181600" y="3657600"/>
            <a:ext cx="609600" cy="152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-   +</a:t>
            </a:r>
          </a:p>
        </p:txBody>
      </p:sp>
      <p:sp>
        <p:nvSpPr>
          <p:cNvPr id="46116" name="AutoShape 36"/>
          <p:cNvSpPr>
            <a:spLocks noChangeArrowheads="1"/>
          </p:cNvSpPr>
          <p:nvPr/>
        </p:nvSpPr>
        <p:spPr bwMode="auto">
          <a:xfrm>
            <a:off x="5867400" y="3657600"/>
            <a:ext cx="609600" cy="152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-   +</a:t>
            </a:r>
          </a:p>
        </p:txBody>
      </p:sp>
      <p:sp>
        <p:nvSpPr>
          <p:cNvPr id="46117" name="AutoShape 37"/>
          <p:cNvSpPr>
            <a:spLocks noChangeArrowheads="1"/>
          </p:cNvSpPr>
          <p:nvPr/>
        </p:nvSpPr>
        <p:spPr bwMode="auto">
          <a:xfrm>
            <a:off x="4267200" y="3429000"/>
            <a:ext cx="609600" cy="152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-   +</a:t>
            </a:r>
          </a:p>
        </p:txBody>
      </p:sp>
      <p:sp>
        <p:nvSpPr>
          <p:cNvPr id="46118" name="AutoShape 38"/>
          <p:cNvSpPr>
            <a:spLocks noChangeArrowheads="1"/>
          </p:cNvSpPr>
          <p:nvPr/>
        </p:nvSpPr>
        <p:spPr bwMode="auto">
          <a:xfrm>
            <a:off x="4953000" y="3429000"/>
            <a:ext cx="609600" cy="152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-   +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Maxwell’s Equations (1/21)</a:t>
            </a:r>
          </a:p>
        </p:txBody>
      </p:sp>
      <p:sp>
        <p:nvSpPr>
          <p:cNvPr id="7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Maxwell Equations are [1.142,2.389] (mks units – see previous slide):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3440113" y="1841500"/>
          <a:ext cx="20034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3" imgW="1002865" imgH="418918" progId="Equation.3">
                  <p:embed/>
                </p:oleObj>
              </mc:Choice>
              <mc:Fallback>
                <p:oleObj name="Equation" r:id="rId3" imgW="1002865" imgH="41891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1841500"/>
                        <a:ext cx="20034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681413" y="2832100"/>
          <a:ext cx="16732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5" imgW="838200" imgH="419100" progId="Equation.3">
                  <p:embed/>
                </p:oleObj>
              </mc:Choice>
              <mc:Fallback>
                <p:oleObj name="Equation" r:id="rId5" imgW="8382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413" y="2832100"/>
                        <a:ext cx="16732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3922713" y="3937000"/>
          <a:ext cx="11922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7" imgW="596900" imgH="228600" progId="Equation.3">
                  <p:embed/>
                </p:oleObj>
              </mc:Choice>
              <mc:Fallback>
                <p:oleObj name="Equation" r:id="rId7" imgW="5969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713" y="3937000"/>
                        <a:ext cx="11922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4037013" y="4953000"/>
          <a:ext cx="11160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9" imgW="558558" imgH="203112" progId="Equation.3">
                  <p:embed/>
                </p:oleObj>
              </mc:Choice>
              <mc:Fallback>
                <p:oleObj name="Equation" r:id="rId9" imgW="558558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013" y="4953000"/>
                        <a:ext cx="11160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096000" y="2133600"/>
            <a:ext cx="1447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11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i="1"/>
              <a:t>Ampere’s Law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6096000" y="3124200"/>
            <a:ext cx="1447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11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i="1"/>
              <a:t>Faraday’s Law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6096000" y="39624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11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i="1"/>
              <a:t>Gauss’s Law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6096000" y="5059363"/>
            <a:ext cx="1447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11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i="1"/>
              <a:t>Monopole Law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Maxwell’s Equations (2/21)</a:t>
            </a: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The Maxwell Equations exhibit:</a:t>
            </a:r>
          </a:p>
          <a:p>
            <a:pPr lvl="1" eaLnBrk="1" hangingPunct="1"/>
            <a:r>
              <a:rPr lang="en-US" altLang="en-US" sz="1800" smtClean="0"/>
              <a:t>Charge conservation</a:t>
            </a:r>
          </a:p>
          <a:p>
            <a:pPr lvl="1" eaLnBrk="1" hangingPunct="1"/>
            <a:r>
              <a:rPr lang="en-US" altLang="en-US" sz="1800" smtClean="0"/>
              <a:t>Well-posed initial value problem</a:t>
            </a:r>
          </a:p>
          <a:p>
            <a:pPr lvl="1" eaLnBrk="1" hangingPunct="1"/>
            <a:r>
              <a:rPr lang="en-US" altLang="en-US" sz="1800" smtClean="0"/>
              <a:t>Compact expression in terms of potentials</a:t>
            </a:r>
          </a:p>
          <a:p>
            <a:pPr lvl="2" eaLnBrk="1" hangingPunct="1"/>
            <a:r>
              <a:rPr lang="en-US" altLang="en-US" sz="1600" smtClean="0"/>
              <a:t>Vector &amp; Scalar Potentials – connected to fields</a:t>
            </a:r>
          </a:p>
          <a:p>
            <a:pPr lvl="2" eaLnBrk="1" hangingPunct="1"/>
            <a:r>
              <a:rPr lang="en-US" altLang="en-US" sz="1600" smtClean="0"/>
              <a:t>Connecting Potentials &amp; Sources – inhomogeneous wave eqns</a:t>
            </a:r>
          </a:p>
          <a:p>
            <a:pPr lvl="2" eaLnBrk="1" hangingPunct="1"/>
            <a:r>
              <a:rPr lang="en-US" altLang="en-US" sz="1600" smtClean="0"/>
              <a:t>Super potential – all from one</a:t>
            </a:r>
          </a:p>
          <a:p>
            <a:pPr lvl="2" eaLnBrk="1" hangingPunct="1"/>
            <a:r>
              <a:rPr lang="en-US" altLang="en-US" sz="1600" smtClean="0"/>
              <a:t>Gauge invariance</a:t>
            </a:r>
          </a:p>
          <a:p>
            <a:pPr lvl="2" eaLnBrk="1" hangingPunct="1"/>
            <a:r>
              <a:rPr lang="en-US" altLang="en-US" sz="1600" smtClean="0"/>
              <a:t>Lorentz gauge</a:t>
            </a:r>
          </a:p>
          <a:p>
            <a:pPr lvl="2" eaLnBrk="1" hangingPunct="1"/>
            <a:r>
              <a:rPr lang="en-US" altLang="en-US" sz="1600" smtClean="0"/>
              <a:t>Coulomb gauge</a:t>
            </a:r>
          </a:p>
          <a:p>
            <a:pPr lvl="1" eaLnBrk="1" hangingPunct="1"/>
            <a:r>
              <a:rPr lang="en-US" altLang="en-US" sz="1800" smtClean="0"/>
              <a:t>Wave excitations</a:t>
            </a:r>
          </a:p>
          <a:p>
            <a:pPr lvl="2" eaLnBrk="1" hangingPunct="1"/>
            <a:r>
              <a:rPr lang="en-US" altLang="en-US" sz="1600" smtClean="0"/>
              <a:t>Magnetic Intensity</a:t>
            </a:r>
          </a:p>
          <a:p>
            <a:pPr lvl="2" eaLnBrk="1" hangingPunct="1"/>
            <a:r>
              <a:rPr lang="en-US" altLang="en-US" sz="1600" smtClean="0"/>
              <a:t>Electric Field</a:t>
            </a:r>
          </a:p>
          <a:p>
            <a:pPr lvl="1" eaLnBrk="1" hangingPunct="1"/>
            <a:r>
              <a:rPr lang="en-US" altLang="en-US" sz="1800" smtClean="0"/>
              <a:t>Conservation of Energy</a:t>
            </a:r>
          </a:p>
          <a:p>
            <a:pPr lvl="2" eaLnBrk="1" hangingPunct="1"/>
            <a:r>
              <a:rPr lang="en-US" altLang="en-US" sz="1600" smtClean="0"/>
              <a:t>Poynting Theorem</a:t>
            </a:r>
          </a:p>
          <a:p>
            <a:pPr lvl="2" eaLnBrk="1" hangingPunct="1"/>
            <a:r>
              <a:rPr lang="en-US" altLang="en-US" sz="1600" smtClean="0"/>
              <a:t>Interpretation in terms of energy &amp; momentum flow </a:t>
            </a:r>
          </a:p>
          <a:p>
            <a:pPr lvl="1" eaLnBrk="1" hangingPunct="1"/>
            <a:r>
              <a:rPr lang="en-US" altLang="en-US" sz="1800" smtClean="0"/>
              <a:t>Well-defined Boundary Conditions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5"/>
          <p:cNvSpPr>
            <a:spLocks noChangeArrowheads="1"/>
          </p:cNvSpPr>
          <p:nvPr/>
        </p:nvSpPr>
        <p:spPr bwMode="auto">
          <a:xfrm>
            <a:off x="4495800" y="6019800"/>
            <a:ext cx="1828800" cy="762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Maxwell’s Equations (3/21)</a:t>
            </a:r>
          </a:p>
        </p:txBody>
      </p:sp>
      <p:sp>
        <p:nvSpPr>
          <p:cNvPr id="92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Charge conservation [1.143-4]:</a:t>
            </a:r>
          </a:p>
          <a:p>
            <a:pPr lvl="1" eaLnBrk="1" hangingPunct="1"/>
            <a:r>
              <a:rPr lang="en-US" altLang="en-US" smtClean="0"/>
              <a:t>Start with Ampere’s Law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Take the divergence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Since the divergence of a curl is zero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Finally interchange the divergence and the time derivative and use Coulomb’s law</a:t>
            </a:r>
          </a:p>
        </p:txBody>
      </p:sp>
      <p:graphicFrame>
        <p:nvGraphicFramePr>
          <p:cNvPr id="9221" name="Object 4"/>
          <p:cNvGraphicFramePr>
            <a:graphicFrameLocks noChangeAspect="1"/>
          </p:cNvGraphicFramePr>
          <p:nvPr/>
        </p:nvGraphicFramePr>
        <p:xfrm>
          <a:off x="3440113" y="1981200"/>
          <a:ext cx="20034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4" imgW="1002865" imgH="418918" progId="Equation.3">
                  <p:embed/>
                </p:oleObj>
              </mc:Choice>
              <mc:Fallback>
                <p:oleObj name="Equation" r:id="rId4" imgW="1002865" imgH="41891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1981200"/>
                        <a:ext cx="20034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8"/>
          <p:cNvSpPr txBox="1">
            <a:spLocks noChangeArrowheads="1"/>
          </p:cNvSpPr>
          <p:nvPr/>
        </p:nvSpPr>
        <p:spPr bwMode="auto">
          <a:xfrm>
            <a:off x="6096000" y="2273300"/>
            <a:ext cx="1447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i="1"/>
              <a:t>Ampere’s Law</a:t>
            </a:r>
          </a:p>
        </p:txBody>
      </p:sp>
      <p:graphicFrame>
        <p:nvGraphicFramePr>
          <p:cNvPr id="9223" name="Object 11"/>
          <p:cNvGraphicFramePr>
            <a:graphicFrameLocks noChangeAspect="1"/>
          </p:cNvGraphicFramePr>
          <p:nvPr/>
        </p:nvGraphicFramePr>
        <p:xfrm>
          <a:off x="1330325" y="3149600"/>
          <a:ext cx="65182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6" imgW="3263900" imgH="482600" progId="Equation.3">
                  <p:embed/>
                </p:oleObj>
              </mc:Choice>
              <mc:Fallback>
                <p:oleObj name="Equation" r:id="rId6" imgW="3263900" imgH="482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3149600"/>
                        <a:ext cx="651827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12"/>
          <p:cNvGraphicFramePr>
            <a:graphicFrameLocks noChangeAspect="1"/>
          </p:cNvGraphicFramePr>
          <p:nvPr/>
        </p:nvGraphicFramePr>
        <p:xfrm>
          <a:off x="3124200" y="4495800"/>
          <a:ext cx="21558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8" imgW="1079500" imgH="419100" progId="Equation.3">
                  <p:embed/>
                </p:oleObj>
              </mc:Choice>
              <mc:Fallback>
                <p:oleObj name="Equation" r:id="rId8" imgW="1079500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495800"/>
                        <a:ext cx="21558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13"/>
          <p:cNvGraphicFramePr>
            <a:graphicFrameLocks noChangeAspect="1"/>
          </p:cNvGraphicFramePr>
          <p:nvPr/>
        </p:nvGraphicFramePr>
        <p:xfrm>
          <a:off x="2392363" y="5943600"/>
          <a:ext cx="38560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10" imgW="1930400" imgH="419100" progId="Equation.3">
                  <p:embed/>
                </p:oleObj>
              </mc:Choice>
              <mc:Fallback>
                <p:oleObj name="Equation" r:id="rId10" imgW="1930400" imgH="419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5943600"/>
                        <a:ext cx="385603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Initial Value Formulation [1.144-7]:</a:t>
            </a:r>
          </a:p>
          <a:p>
            <a:pPr lvl="1" eaLnBrk="1" hangingPunct="1"/>
            <a:r>
              <a:rPr lang="en-US" altLang="en-US" smtClean="0"/>
              <a:t>Take the divergence of Ampere’s law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Using charge conservation, eliminate div(</a:t>
            </a:r>
            <a:r>
              <a:rPr lang="en-US" altLang="en-US" b="1" smtClean="0"/>
              <a:t>J</a:t>
            </a:r>
            <a:r>
              <a:rPr lang="en-US" altLang="en-US" smtClean="0"/>
              <a:t>) in favor of </a:t>
            </a:r>
            <a:r>
              <a:rPr lang="en-US" altLang="en-US" smtClean="0">
                <a:sym typeface="Symbol" pitchFamily="18" charset="2"/>
              </a:rPr>
              <a:t></a:t>
            </a:r>
            <a:r>
              <a:rPr lang="en-US" altLang="en-US" baseline="-25000" smtClean="0">
                <a:sym typeface="Symbol" pitchFamily="18" charset="2"/>
              </a:rPr>
              <a:t>t</a:t>
            </a:r>
            <a:r>
              <a:rPr lang="en-US" altLang="en-US" smtClean="0">
                <a:latin typeface="Symbol" pitchFamily="18" charset="2"/>
              </a:rPr>
              <a:t>r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Likewise take the divergence of Faraday’s law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Thus, once both Coulomb’s Law and the Monopole Law are satisfied at at the initial conditions, they stay satisfied for all time</a:t>
            </a:r>
          </a:p>
        </p:txBody>
      </p:sp>
      <p:sp>
        <p:nvSpPr>
          <p:cNvPr id="10243" name="Rectangle 1032"/>
          <p:cNvSpPr>
            <a:spLocks noChangeArrowheads="1"/>
          </p:cNvSpPr>
          <p:nvPr/>
        </p:nvSpPr>
        <p:spPr bwMode="auto">
          <a:xfrm>
            <a:off x="4876800" y="3124200"/>
            <a:ext cx="2133600" cy="533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10244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Maxwell’s Equations (4/21)</a:t>
            </a:r>
          </a:p>
        </p:txBody>
      </p:sp>
      <p:graphicFrame>
        <p:nvGraphicFramePr>
          <p:cNvPr id="10245" name="Object 1028"/>
          <p:cNvGraphicFramePr>
            <a:graphicFrameLocks noChangeAspect="1"/>
          </p:cNvGraphicFramePr>
          <p:nvPr/>
        </p:nvGraphicFramePr>
        <p:xfrm>
          <a:off x="1887538" y="2057400"/>
          <a:ext cx="57324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4" imgW="2870200" imgH="241300" progId="Equation.3">
                  <p:embed/>
                </p:oleObj>
              </mc:Choice>
              <mc:Fallback>
                <p:oleObj name="Equation" r:id="rId4" imgW="2870200" imgH="2413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538" y="2057400"/>
                        <a:ext cx="57324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029"/>
          <p:cNvGraphicFramePr>
            <a:graphicFrameLocks noChangeAspect="1"/>
          </p:cNvGraphicFramePr>
          <p:nvPr/>
        </p:nvGraphicFramePr>
        <p:xfrm>
          <a:off x="1809750" y="3187700"/>
          <a:ext cx="51244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6" imgW="2565400" imgH="241300" progId="Equation.3">
                  <p:embed/>
                </p:oleObj>
              </mc:Choice>
              <mc:Fallback>
                <p:oleObj name="Equation" r:id="rId6" imgW="2565400" imgH="2413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3187700"/>
                        <a:ext cx="51244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1033"/>
          <p:cNvSpPr>
            <a:spLocks noChangeArrowheads="1"/>
          </p:cNvSpPr>
          <p:nvPr/>
        </p:nvSpPr>
        <p:spPr bwMode="auto">
          <a:xfrm>
            <a:off x="4724400" y="4191000"/>
            <a:ext cx="1676400" cy="533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graphicFrame>
        <p:nvGraphicFramePr>
          <p:cNvPr id="10248" name="Object 1030"/>
          <p:cNvGraphicFramePr>
            <a:graphicFrameLocks noChangeAspect="1"/>
          </p:cNvGraphicFramePr>
          <p:nvPr/>
        </p:nvGraphicFramePr>
        <p:xfrm>
          <a:off x="1982788" y="4267200"/>
          <a:ext cx="45910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8" imgW="2298700" imgH="241300" progId="Equation.3">
                  <p:embed/>
                </p:oleObj>
              </mc:Choice>
              <mc:Fallback>
                <p:oleObj name="Equation" r:id="rId8" imgW="2298700" imgH="2413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4267200"/>
                        <a:ext cx="45910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35"/>
          <p:cNvSpPr>
            <a:spLocks noChangeArrowheads="1"/>
          </p:cNvSpPr>
          <p:nvPr/>
        </p:nvSpPr>
        <p:spPr bwMode="auto">
          <a:xfrm>
            <a:off x="3276600" y="5791200"/>
            <a:ext cx="2133600" cy="533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11267" name="Rectangle 1034"/>
          <p:cNvSpPr>
            <a:spLocks noChangeArrowheads="1"/>
          </p:cNvSpPr>
          <p:nvPr/>
        </p:nvSpPr>
        <p:spPr bwMode="auto">
          <a:xfrm>
            <a:off x="4495800" y="1905000"/>
            <a:ext cx="1447800" cy="533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11268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Vector &amp; Scalar Potentials [1.144-7]:</a:t>
            </a:r>
          </a:p>
          <a:p>
            <a:pPr lvl="1" eaLnBrk="1" hangingPunct="1"/>
            <a:r>
              <a:rPr lang="en-US" altLang="en-US" smtClean="0"/>
              <a:t>The Monopole Law implies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Substitute into Faraday’s law yields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Which can be written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When the curl of a vector field is zero then there is a scalar potential such that</a:t>
            </a:r>
          </a:p>
        </p:txBody>
      </p:sp>
      <p:sp>
        <p:nvSpPr>
          <p:cNvPr id="1126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Maxwell’s Equations (5/21)</a:t>
            </a:r>
          </a:p>
        </p:txBody>
      </p:sp>
      <p:graphicFrame>
        <p:nvGraphicFramePr>
          <p:cNvPr id="11270" name="Object 1028"/>
          <p:cNvGraphicFramePr>
            <a:graphicFrameLocks noChangeAspect="1"/>
          </p:cNvGraphicFramePr>
          <p:nvPr/>
        </p:nvGraphicFramePr>
        <p:xfrm>
          <a:off x="2667000" y="1981200"/>
          <a:ext cx="31448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4" imgW="1574800" imgH="228600" progId="Equation.3">
                  <p:embed/>
                </p:oleObj>
              </mc:Choice>
              <mc:Fallback>
                <p:oleObj name="Equation" r:id="rId4" imgW="1574800" imgH="2286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981200"/>
                        <a:ext cx="31448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1030"/>
          <p:cNvGraphicFramePr>
            <a:graphicFrameLocks noChangeAspect="1"/>
          </p:cNvGraphicFramePr>
          <p:nvPr/>
        </p:nvGraphicFramePr>
        <p:xfrm>
          <a:off x="2392363" y="2971800"/>
          <a:ext cx="36274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6" imgW="1816100" imgH="457200" progId="Equation.3">
                  <p:embed/>
                </p:oleObj>
              </mc:Choice>
              <mc:Fallback>
                <p:oleObj name="Equation" r:id="rId6" imgW="1816100" imgH="4572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2971800"/>
                        <a:ext cx="362743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1031"/>
          <p:cNvGraphicFramePr>
            <a:graphicFrameLocks noChangeAspect="1"/>
          </p:cNvGraphicFramePr>
          <p:nvPr/>
        </p:nvGraphicFramePr>
        <p:xfrm>
          <a:off x="3238500" y="4267200"/>
          <a:ext cx="20796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8" imgW="1040948" imgH="241195" progId="Equation.3">
                  <p:embed/>
                </p:oleObj>
              </mc:Choice>
              <mc:Fallback>
                <p:oleObj name="Equation" r:id="rId8" imgW="1040948" imgH="241195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4267200"/>
                        <a:ext cx="20796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1032"/>
          <p:cNvGraphicFramePr>
            <a:graphicFrameLocks noChangeAspect="1"/>
          </p:cNvGraphicFramePr>
          <p:nvPr/>
        </p:nvGraphicFramePr>
        <p:xfrm>
          <a:off x="3355975" y="5816600"/>
          <a:ext cx="19288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10" imgW="965200" imgH="241300" progId="Equation.3">
                  <p:embed/>
                </p:oleObj>
              </mc:Choice>
              <mc:Fallback>
                <p:oleObj name="Equation" r:id="rId10" imgW="965200" imgH="2413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975" y="5816600"/>
                        <a:ext cx="19288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Text Box 1033"/>
          <p:cNvSpPr txBox="1">
            <a:spLocks noChangeArrowheads="1"/>
          </p:cNvSpPr>
          <p:nvPr/>
        </p:nvSpPr>
        <p:spPr bwMode="auto">
          <a:xfrm>
            <a:off x="6096000" y="5867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i="1"/>
              <a:t>Minus sign chosen by convention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24134</TotalTime>
  <Words>2545</Words>
  <Application>Microsoft Office PowerPoint</Application>
  <PresentationFormat>On-screen Show (4:3)</PresentationFormat>
  <Paragraphs>498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Tahoma</vt:lpstr>
      <vt:lpstr>Arial</vt:lpstr>
      <vt:lpstr>Wingdings</vt:lpstr>
      <vt:lpstr>Calibri</vt:lpstr>
      <vt:lpstr>Symbol</vt:lpstr>
      <vt:lpstr>Blueprint</vt:lpstr>
      <vt:lpstr>Microsoft Equation 3.0</vt:lpstr>
      <vt:lpstr>Notes on E&amp;M</vt:lpstr>
      <vt:lpstr>References</vt:lpstr>
      <vt:lpstr>E&amp;M Equations</vt:lpstr>
      <vt:lpstr>PowerPoint Presentation</vt:lpstr>
      <vt:lpstr>Maxwell’s Equations (1/21)</vt:lpstr>
      <vt:lpstr>Maxwell’s Equations (2/21)</vt:lpstr>
      <vt:lpstr>Maxwell’s Equations (3/21)</vt:lpstr>
      <vt:lpstr>Maxwell’s Equations (4/21)</vt:lpstr>
      <vt:lpstr>Maxwell’s Equations (5/21)</vt:lpstr>
      <vt:lpstr>Maxwell’s Equations (6/21)</vt:lpstr>
      <vt:lpstr>Maxwell’s Equations (7/21)</vt:lpstr>
      <vt:lpstr>Maxwell’s Equations (8/21)</vt:lpstr>
      <vt:lpstr>Maxwell’s Equations (9/21)</vt:lpstr>
      <vt:lpstr>Maxwell’s Equations (10/21)</vt:lpstr>
      <vt:lpstr>Maxwell’s Equations (11/21)</vt:lpstr>
      <vt:lpstr>Maxwell’s Equations (12/21)</vt:lpstr>
      <vt:lpstr>Maxwell’s Equations (13/21)</vt:lpstr>
      <vt:lpstr>Maxwell’s Equations (14/21)</vt:lpstr>
      <vt:lpstr>Maxwell’s Equations (15/21)</vt:lpstr>
      <vt:lpstr>Maxwell’s Equations (16/21)</vt:lpstr>
      <vt:lpstr>Maxwell’s Equations (17/21)</vt:lpstr>
      <vt:lpstr>Maxwell’s Equations (18/21)</vt:lpstr>
      <vt:lpstr>Maxwell’s Equations (19/21)</vt:lpstr>
      <vt:lpstr>Maxwell’s Equations (20/21)</vt:lpstr>
      <vt:lpstr>Maxwell’s Equations (21/21)</vt:lpstr>
      <vt:lpstr>PowerPoint Presentation</vt:lpstr>
      <vt:lpstr>Helmholtz Theorem (1/4)</vt:lpstr>
      <vt:lpstr>Helmholtz Theorem (2/4)</vt:lpstr>
      <vt:lpstr>Helmholtz Theorem (3/4)</vt:lpstr>
      <vt:lpstr>Helmholtz Theorem (4/4)</vt:lpstr>
      <vt:lpstr>PowerPoint Presentation</vt:lpstr>
      <vt:lpstr>Deriving Coloumb’s Law</vt:lpstr>
      <vt:lpstr>Deriving Biot-Savart’s Law</vt:lpstr>
      <vt:lpstr>PowerPoint Presentation</vt:lpstr>
      <vt:lpstr>Electrostatic Force (1/2)</vt:lpstr>
      <vt:lpstr>Electrostatic Force (2/2)</vt:lpstr>
      <vt:lpstr>The Electric Field (1/2)</vt:lpstr>
      <vt:lpstr>The Electric Field (1/2)</vt:lpstr>
      <vt:lpstr>Basic Definitions and Observations</vt:lpstr>
      <vt:lpstr>Dipole Field (1/3)</vt:lpstr>
      <vt:lpstr>Dipole Field (2/3)</vt:lpstr>
      <vt:lpstr>Dipole Field (3/3)</vt:lpstr>
      <vt:lpstr>Basic Images and Definitions</vt:lpstr>
    </vt:vector>
  </TitlesOfParts>
  <Company>self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 E&amp;M</dc:title>
  <dc:creator>Conrad Schiff</dc:creator>
  <cp:lastModifiedBy>Conrad</cp:lastModifiedBy>
  <cp:revision>190</cp:revision>
  <cp:lastPrinted>2014-09-01T17:48:07Z</cp:lastPrinted>
  <dcterms:created xsi:type="dcterms:W3CDTF">2011-10-27T02:40:00Z</dcterms:created>
  <dcterms:modified xsi:type="dcterms:W3CDTF">2014-11-10T00:35:30Z</dcterms:modified>
</cp:coreProperties>
</file>