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7102475" cy="9388475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2" autoAdjust="0"/>
    <p:restoredTop sz="99886" autoAdjust="0"/>
  </p:normalViewPr>
  <p:slideViewPr>
    <p:cSldViewPr>
      <p:cViewPr>
        <p:scale>
          <a:sx n="125" d="100"/>
          <a:sy n="125" d="100"/>
        </p:scale>
        <p:origin x="-1140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t" anchorCtr="0" compatLnSpc="1">
            <a:prstTxWarp prst="textNoShape">
              <a:avLst/>
            </a:prstTxWarp>
          </a:bodyPr>
          <a:lstStyle>
            <a:lvl1pPr algn="l"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t" anchorCtr="0" compatLnSpc="1">
            <a:prstTxWarp prst="textNoShape">
              <a:avLst/>
            </a:prstTxWarp>
          </a:bodyPr>
          <a:lstStyle>
            <a:lvl1pPr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30781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b" anchorCtr="0" compatLnSpc="1">
            <a:prstTxWarp prst="textNoShape">
              <a:avLst/>
            </a:prstTxWarp>
          </a:bodyPr>
          <a:lstStyle>
            <a:lvl1pPr algn="l"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920163"/>
            <a:ext cx="30781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b" anchorCtr="0" compatLnSpc="1">
            <a:prstTxWarp prst="textNoShape">
              <a:avLst/>
            </a:prstTxWarp>
          </a:bodyPr>
          <a:lstStyle>
            <a:lvl1pPr defTabSz="942425">
              <a:defRPr sz="1300"/>
            </a:lvl1pPr>
          </a:lstStyle>
          <a:p>
            <a:pPr>
              <a:defRPr/>
            </a:pPr>
            <a:fld id="{0D91EC0A-043C-44E7-AEFE-0C552F6BD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3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CCF71-D6F9-414F-9FB2-D8051D401154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A61E-B1A9-4A70-988A-D562BD20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34F55AD-98F2-44DE-83BA-61841FBE9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1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411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030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273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273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22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9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509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135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17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80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7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0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1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3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 i="1"/>
            </a:lvl1pPr>
          </a:lstStyle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Notes on </a:t>
            </a:r>
            <a:r>
              <a:rPr lang="en-US" altLang="en-US" dirty="0" smtClean="0"/>
              <a:t>Lisp</a:t>
            </a:r>
            <a:endParaRPr lang="en-US" altLang="en-US" dirty="0" smtClean="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Conrad Schiff</a:t>
            </a:r>
          </a:p>
          <a:p>
            <a:pPr eaLnBrk="1" hangingPunct="1"/>
            <a:r>
              <a:rPr lang="en-US" altLang="en-US" sz="1400" i="1" dirty="0" smtClean="0"/>
              <a:t>Last revision – </a:t>
            </a:r>
            <a:r>
              <a:rPr lang="en-US" altLang="en-US" sz="1400" i="1" dirty="0" smtClean="0"/>
              <a:t>11/11/14</a:t>
            </a:r>
            <a:endParaRPr lang="en-US" altLang="en-US" sz="1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‘cons’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 is the building block in Lisp and is graphically represented as</a:t>
            </a:r>
          </a:p>
          <a:p>
            <a:endParaRPr lang="en-US" dirty="0" smtClean="0"/>
          </a:p>
          <a:p>
            <a:r>
              <a:rPr lang="en-US" dirty="0" smtClean="0"/>
              <a:t>cons cell has </a:t>
            </a:r>
          </a:p>
          <a:p>
            <a:pPr lvl="1"/>
            <a:r>
              <a:rPr lang="en-US" dirty="0" smtClean="0"/>
              <a:t>two pointers, denoted by the arrows</a:t>
            </a:r>
          </a:p>
          <a:p>
            <a:pPr lvl="1"/>
            <a:r>
              <a:rPr lang="en-US" dirty="0" smtClean="0"/>
              <a:t>Two connectors (only for the sake of the graphical representation)</a:t>
            </a:r>
          </a:p>
          <a:p>
            <a:pPr lvl="1"/>
            <a:endParaRPr lang="en-US" dirty="0"/>
          </a:p>
          <a:p>
            <a:r>
              <a:rPr lang="en-US" dirty="0" smtClean="0"/>
              <a:t>Pointers can point to</a:t>
            </a:r>
          </a:p>
          <a:p>
            <a:pPr lvl="1"/>
            <a:r>
              <a:rPr lang="en-US" dirty="0" smtClean="0"/>
              <a:t>atoms</a:t>
            </a:r>
          </a:p>
          <a:p>
            <a:pPr lvl="2"/>
            <a:r>
              <a:rPr lang="en-US" dirty="0" smtClean="0"/>
              <a:t>Symbols</a:t>
            </a:r>
          </a:p>
          <a:p>
            <a:pPr lvl="2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other cons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85848" y="1676400"/>
            <a:ext cx="607219" cy="711994"/>
            <a:chOff x="1921669" y="721519"/>
            <a:chExt cx="607219" cy="711994"/>
          </a:xfrm>
        </p:grpSpPr>
        <p:sp>
          <p:nvSpPr>
            <p:cNvPr id="7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4"/>
            </p:cNvCxnSpPr>
            <p:nvPr/>
          </p:nvCxnSpPr>
          <p:spPr>
            <a:xfrm flipH="1">
              <a:off x="2000250" y="1007269"/>
              <a:ext cx="69056" cy="426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</p:cNvCxnSpPr>
            <p:nvPr/>
          </p:nvCxnSpPr>
          <p:spPr>
            <a:xfrm>
              <a:off x="2381250" y="1007269"/>
              <a:ext cx="69056" cy="426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9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Command &amp; the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cons command is used to build a cons cell</a:t>
            </a:r>
          </a:p>
          <a:p>
            <a:pPr lvl="1"/>
            <a:r>
              <a:rPr lang="en-US" sz="1600" dirty="0" smtClean="0"/>
              <a:t>(cons &lt;expression 1&gt; &lt;expression 2&gt;)</a:t>
            </a:r>
          </a:p>
          <a:p>
            <a:endParaRPr lang="en-US" sz="2000" dirty="0" smtClean="0"/>
          </a:p>
          <a:p>
            <a:r>
              <a:rPr lang="en-US" sz="2000" dirty="0" smtClean="0"/>
              <a:t>Let &lt;expression 1&gt; be the number 1 and &lt;expression2&gt; be the number 2</a:t>
            </a:r>
          </a:p>
          <a:p>
            <a:pPr lvl="1"/>
            <a:r>
              <a:rPr lang="en-US" sz="1600" dirty="0" smtClean="0"/>
              <a:t>(cons 1 2) returns (1 . 2)</a:t>
            </a:r>
          </a:p>
          <a:p>
            <a:pPr lvl="1"/>
            <a:r>
              <a:rPr lang="en-US" sz="1600" dirty="0" smtClean="0"/>
              <a:t>(cons 1 2) graphs to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2000" dirty="0" smtClean="0"/>
              <a:t>Let &lt;expression 1&gt; be the symbol ‘A and &lt;expression2&gt; be ‘B</a:t>
            </a:r>
          </a:p>
          <a:p>
            <a:pPr lvl="1"/>
            <a:r>
              <a:rPr lang="en-US" sz="1600" dirty="0" smtClean="0"/>
              <a:t>(cons ‘A ‘B) returns (A . B)</a:t>
            </a:r>
          </a:p>
          <a:p>
            <a:pPr lvl="1"/>
            <a:r>
              <a:rPr lang="en-US" sz="1600" dirty="0" smtClean="0"/>
              <a:t>(cons ‘A ‘B) graphs to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44158" y="3252716"/>
            <a:ext cx="607219" cy="557284"/>
            <a:chOff x="1921669" y="721519"/>
            <a:chExt cx="607219" cy="557284"/>
          </a:xfrm>
        </p:grpSpPr>
        <p:sp>
          <p:nvSpPr>
            <p:cNvPr id="58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4"/>
              <a:endCxn id="64" idx="0"/>
            </p:cNvCxnSpPr>
            <p:nvPr/>
          </p:nvCxnSpPr>
          <p:spPr>
            <a:xfrm flipH="1">
              <a:off x="1967531" y="1007269"/>
              <a:ext cx="101775" cy="2715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3"/>
              <a:endCxn id="65" idx="0"/>
            </p:cNvCxnSpPr>
            <p:nvPr/>
          </p:nvCxnSpPr>
          <p:spPr>
            <a:xfrm>
              <a:off x="2381250" y="1007269"/>
              <a:ext cx="89795" cy="2715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856075" y="3810000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359589" y="3810000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769167" y="4843903"/>
            <a:ext cx="645644" cy="675394"/>
            <a:chOff x="1883244" y="721519"/>
            <a:chExt cx="645644" cy="675394"/>
          </a:xfrm>
        </p:grpSpPr>
        <p:sp>
          <p:nvSpPr>
            <p:cNvPr id="69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4"/>
              <a:endCxn id="75" idx="0"/>
            </p:cNvCxnSpPr>
            <p:nvPr/>
          </p:nvCxnSpPr>
          <p:spPr>
            <a:xfrm flipH="1">
              <a:off x="1883244" y="1007269"/>
              <a:ext cx="186062" cy="389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3"/>
              <a:endCxn id="76" idx="0"/>
            </p:cNvCxnSpPr>
            <p:nvPr/>
          </p:nvCxnSpPr>
          <p:spPr>
            <a:xfrm>
              <a:off x="2381250" y="1007269"/>
              <a:ext cx="101560" cy="389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3635222" y="5519297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234788" y="5519297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(cons ‘A ‘B) yields (A . B) and graphs to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(cons ‘A nil) yields the list (A) graphs to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list (A B) graphs to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</a:t>
            </a:r>
            <a:r>
              <a:rPr lang="en-US" sz="2000" dirty="0" smtClean="0"/>
              <a:t>nd comes from (cons ‘A (cons ‘B nil))</a:t>
            </a:r>
          </a:p>
          <a:p>
            <a:endParaRPr lang="en-US" sz="2000" dirty="0" smtClean="0"/>
          </a:p>
          <a:p>
            <a:r>
              <a:rPr lang="en-US" sz="2000" dirty="0" smtClean="0"/>
              <a:t>Reverse the flow: use the graphics to translate the list form to the cons form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25145" y="1165074"/>
            <a:ext cx="629293" cy="675394"/>
            <a:chOff x="1899595" y="721519"/>
            <a:chExt cx="629293" cy="675394"/>
          </a:xfrm>
        </p:grpSpPr>
        <p:sp>
          <p:nvSpPr>
            <p:cNvPr id="6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4"/>
              <a:endCxn id="12" idx="0"/>
            </p:cNvCxnSpPr>
            <p:nvPr/>
          </p:nvCxnSpPr>
          <p:spPr>
            <a:xfrm flipH="1">
              <a:off x="1899595" y="1007269"/>
              <a:ext cx="169711" cy="389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14" idx="0"/>
            </p:cNvCxnSpPr>
            <p:nvPr/>
          </p:nvCxnSpPr>
          <p:spPr>
            <a:xfrm>
              <a:off x="2381250" y="1007269"/>
              <a:ext cx="88701" cy="389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91200" y="1840468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1556" y="1840468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861386" y="2244459"/>
            <a:ext cx="694028" cy="623220"/>
            <a:chOff x="1900177" y="721519"/>
            <a:chExt cx="694028" cy="623220"/>
          </a:xfrm>
        </p:grpSpPr>
        <p:sp>
          <p:nvSpPr>
            <p:cNvPr id="23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4"/>
              <a:endCxn id="29" idx="0"/>
            </p:cNvCxnSpPr>
            <p:nvPr/>
          </p:nvCxnSpPr>
          <p:spPr>
            <a:xfrm flipH="1">
              <a:off x="1900177" y="1007269"/>
              <a:ext cx="169129" cy="337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3"/>
              <a:endCxn id="30" idx="0"/>
            </p:cNvCxnSpPr>
            <p:nvPr/>
          </p:nvCxnSpPr>
          <p:spPr>
            <a:xfrm>
              <a:off x="2381250" y="1007269"/>
              <a:ext cx="212955" cy="3252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7441" y="2867679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16419" y="2855487"/>
            <a:ext cx="477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629155" y="3429000"/>
            <a:ext cx="663607" cy="697233"/>
            <a:chOff x="1899595" y="721519"/>
            <a:chExt cx="663607" cy="697233"/>
          </a:xfrm>
        </p:grpSpPr>
        <p:sp>
          <p:nvSpPr>
            <p:cNvPr id="35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4"/>
              <a:endCxn id="41" idx="0"/>
            </p:cNvCxnSpPr>
            <p:nvPr/>
          </p:nvCxnSpPr>
          <p:spPr>
            <a:xfrm flipH="1">
              <a:off x="1899595" y="1007269"/>
              <a:ext cx="169711" cy="389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3"/>
              <a:endCxn id="47" idx="1"/>
            </p:cNvCxnSpPr>
            <p:nvPr/>
          </p:nvCxnSpPr>
          <p:spPr>
            <a:xfrm>
              <a:off x="2381250" y="1007269"/>
              <a:ext cx="181952" cy="4114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495210" y="4104394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63145" y="4115074"/>
            <a:ext cx="741548" cy="697194"/>
            <a:chOff x="1903223" y="721519"/>
            <a:chExt cx="741548" cy="697194"/>
          </a:xfrm>
        </p:grpSpPr>
        <p:sp>
          <p:nvSpPr>
            <p:cNvPr id="46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4"/>
              <a:endCxn id="53" idx="0"/>
            </p:cNvCxnSpPr>
            <p:nvPr/>
          </p:nvCxnSpPr>
          <p:spPr>
            <a:xfrm flipH="1">
              <a:off x="1903223" y="1007269"/>
              <a:ext cx="166083" cy="411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6" idx="3"/>
              <a:endCxn id="55" idx="0"/>
            </p:cNvCxnSpPr>
            <p:nvPr/>
          </p:nvCxnSpPr>
          <p:spPr>
            <a:xfrm>
              <a:off x="2381250" y="1007269"/>
              <a:ext cx="263521" cy="389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9200" y="4812268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65698" y="4790468"/>
            <a:ext cx="477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list ‘(A (B C) D)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=&gt;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the graphics the correct cons expression is</a:t>
            </a:r>
          </a:p>
          <a:p>
            <a:pPr marL="0" indent="0" algn="ctr">
              <a:buNone/>
            </a:pPr>
            <a:r>
              <a:rPr lang="en-US" sz="1800" dirty="0" smtClean="0"/>
              <a:t>(cons ‘A (cons </a:t>
            </a:r>
            <a:r>
              <a:rPr lang="en-US" sz="1800" dirty="0" smtClean="0">
                <a:solidFill>
                  <a:srgbClr val="FF0000"/>
                </a:solidFill>
              </a:rPr>
              <a:t>(cons ‘B (cons ‘C nil))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92D050"/>
                </a:solidFill>
              </a:rPr>
              <a:t>(cons D nil) </a:t>
            </a:r>
            <a:r>
              <a:rPr lang="en-US" sz="1800" dirty="0" smtClean="0"/>
              <a:t>) ) </a:t>
            </a:r>
          </a:p>
          <a:p>
            <a:pPr marL="0" indent="0">
              <a:buNone/>
            </a:pPr>
            <a:r>
              <a:rPr lang="en-US" sz="1200" dirty="0" smtClean="0"/>
              <a:t>(where the colors are added as a guide to the eye)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4F55AD-98F2-44DE-83BA-61841FBE949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87673" y="1835420"/>
            <a:ext cx="789208" cy="775311"/>
            <a:chOff x="1861542" y="721519"/>
            <a:chExt cx="789208" cy="775311"/>
          </a:xfrm>
        </p:grpSpPr>
        <p:sp>
          <p:nvSpPr>
            <p:cNvPr id="6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4"/>
              <a:endCxn id="40" idx="0"/>
            </p:cNvCxnSpPr>
            <p:nvPr/>
          </p:nvCxnSpPr>
          <p:spPr>
            <a:xfrm flipH="1">
              <a:off x="1861542" y="1007269"/>
              <a:ext cx="207764" cy="27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14" idx="0"/>
            </p:cNvCxnSpPr>
            <p:nvPr/>
          </p:nvCxnSpPr>
          <p:spPr>
            <a:xfrm>
              <a:off x="2381250" y="1007269"/>
              <a:ext cx="269500" cy="489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954351" y="2610731"/>
            <a:ext cx="724226" cy="827794"/>
            <a:chOff x="1837251" y="721519"/>
            <a:chExt cx="724226" cy="827794"/>
          </a:xfrm>
        </p:grpSpPr>
        <p:sp>
          <p:nvSpPr>
            <p:cNvPr id="13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4"/>
              <a:endCxn id="41" idx="0"/>
            </p:cNvCxnSpPr>
            <p:nvPr/>
          </p:nvCxnSpPr>
          <p:spPr>
            <a:xfrm flipH="1">
              <a:off x="1837251" y="1007269"/>
              <a:ext cx="232055" cy="5420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1" idx="1"/>
            </p:cNvCxnSpPr>
            <p:nvPr/>
          </p:nvCxnSpPr>
          <p:spPr>
            <a:xfrm>
              <a:off x="2381250" y="1007269"/>
              <a:ext cx="180227" cy="500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67406" y="3385661"/>
            <a:ext cx="622600" cy="652939"/>
            <a:chOff x="1921669" y="721519"/>
            <a:chExt cx="622600" cy="652939"/>
          </a:xfrm>
        </p:grpSpPr>
        <p:sp>
          <p:nvSpPr>
            <p:cNvPr id="20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4"/>
              <a:endCxn id="44" idx="0"/>
            </p:cNvCxnSpPr>
            <p:nvPr/>
          </p:nvCxnSpPr>
          <p:spPr>
            <a:xfrm flipH="1">
              <a:off x="1926608" y="1007269"/>
              <a:ext cx="142698" cy="3671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3"/>
              <a:endCxn id="52" idx="0"/>
            </p:cNvCxnSpPr>
            <p:nvPr/>
          </p:nvCxnSpPr>
          <p:spPr>
            <a:xfrm>
              <a:off x="2381250" y="1007269"/>
              <a:ext cx="163019" cy="3671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242851" y="3394597"/>
            <a:ext cx="624634" cy="996502"/>
            <a:chOff x="1921669" y="721519"/>
            <a:chExt cx="624634" cy="996502"/>
          </a:xfrm>
          <a:solidFill>
            <a:srgbClr val="FF0000"/>
          </a:solidFill>
        </p:grpSpPr>
        <p:sp>
          <p:nvSpPr>
            <p:cNvPr id="27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4"/>
              <a:endCxn id="42" idx="0"/>
            </p:cNvCxnSpPr>
            <p:nvPr/>
          </p:nvCxnSpPr>
          <p:spPr>
            <a:xfrm flipH="1">
              <a:off x="1982059" y="1007269"/>
              <a:ext cx="87247" cy="5426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3"/>
              <a:endCxn id="35" idx="7"/>
            </p:cNvCxnSpPr>
            <p:nvPr/>
          </p:nvCxnSpPr>
          <p:spPr>
            <a:xfrm>
              <a:off x="2381250" y="1007269"/>
              <a:ext cx="165053" cy="710752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02432" y="4379940"/>
            <a:ext cx="607219" cy="737128"/>
            <a:chOff x="1921669" y="721519"/>
            <a:chExt cx="607219" cy="737128"/>
          </a:xfrm>
          <a:solidFill>
            <a:srgbClr val="FF0000"/>
          </a:solidFill>
        </p:grpSpPr>
        <p:sp>
          <p:nvSpPr>
            <p:cNvPr id="34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4"/>
              <a:endCxn id="43" idx="0"/>
            </p:cNvCxnSpPr>
            <p:nvPr/>
          </p:nvCxnSpPr>
          <p:spPr>
            <a:xfrm flipH="1">
              <a:off x="1994188" y="1007269"/>
              <a:ext cx="75118" cy="440638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  <a:endCxn id="87" idx="0"/>
            </p:cNvCxnSpPr>
            <p:nvPr/>
          </p:nvCxnSpPr>
          <p:spPr>
            <a:xfrm>
              <a:off x="2381250" y="1007269"/>
              <a:ext cx="85393" cy="451378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253728" y="2397752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52098" y="3438525"/>
            <a:ext cx="8045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 C)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69296" y="4223011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1006" y="5106328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4038600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51011" y="4038600"/>
            <a:ext cx="477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310122" y="1807428"/>
            <a:ext cx="789208" cy="775311"/>
            <a:chOff x="1861542" y="721519"/>
            <a:chExt cx="789208" cy="775311"/>
          </a:xfrm>
        </p:grpSpPr>
        <p:sp>
          <p:nvSpPr>
            <p:cNvPr id="55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5" idx="4"/>
            </p:cNvCxnSpPr>
            <p:nvPr/>
          </p:nvCxnSpPr>
          <p:spPr>
            <a:xfrm flipH="1">
              <a:off x="1861542" y="1007269"/>
              <a:ext cx="207764" cy="27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5" idx="3"/>
              <a:endCxn id="63" idx="0"/>
            </p:cNvCxnSpPr>
            <p:nvPr/>
          </p:nvCxnSpPr>
          <p:spPr>
            <a:xfrm>
              <a:off x="2381250" y="1007269"/>
              <a:ext cx="269500" cy="489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80963" y="2582739"/>
            <a:ext cx="1220063" cy="811858"/>
            <a:chOff x="1341414" y="721519"/>
            <a:chExt cx="1220063" cy="811858"/>
          </a:xfrm>
        </p:grpSpPr>
        <p:sp>
          <p:nvSpPr>
            <p:cNvPr id="62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2" idx="4"/>
              <a:endCxn id="28" idx="0"/>
            </p:cNvCxnSpPr>
            <p:nvPr/>
          </p:nvCxnSpPr>
          <p:spPr>
            <a:xfrm flipH="1">
              <a:off x="1341414" y="1007269"/>
              <a:ext cx="727892" cy="5261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2" idx="3"/>
              <a:endCxn id="70" idx="1"/>
            </p:cNvCxnSpPr>
            <p:nvPr/>
          </p:nvCxnSpPr>
          <p:spPr>
            <a:xfrm>
              <a:off x="2381250" y="1007269"/>
              <a:ext cx="180227" cy="5003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489855" y="3357669"/>
            <a:ext cx="622600" cy="652939"/>
            <a:chOff x="1921669" y="721519"/>
            <a:chExt cx="622600" cy="652939"/>
          </a:xfrm>
          <a:solidFill>
            <a:srgbClr val="92D050"/>
          </a:solidFill>
        </p:grpSpPr>
        <p:sp>
          <p:nvSpPr>
            <p:cNvPr id="69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4"/>
            </p:cNvCxnSpPr>
            <p:nvPr/>
          </p:nvCxnSpPr>
          <p:spPr>
            <a:xfrm flipH="1">
              <a:off x="1926608" y="1007269"/>
              <a:ext cx="142698" cy="367189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3"/>
            </p:cNvCxnSpPr>
            <p:nvPr/>
          </p:nvCxnSpPr>
          <p:spPr>
            <a:xfrm>
              <a:off x="2381250" y="1007269"/>
              <a:ext cx="163019" cy="367189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176177" y="2369760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60849" y="4010608"/>
            <a:ext cx="2678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73460" y="4010608"/>
            <a:ext cx="477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nil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08411" y="5117068"/>
            <a:ext cx="4779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 388"/>
          <p:cNvSpPr/>
          <p:nvPr/>
        </p:nvSpPr>
        <p:spPr bwMode="auto">
          <a:xfrm>
            <a:off x="6191396" y="6516832"/>
            <a:ext cx="718307" cy="1673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7" name="Rectangle 386"/>
          <p:cNvSpPr/>
          <p:nvPr/>
        </p:nvSpPr>
        <p:spPr bwMode="auto">
          <a:xfrm>
            <a:off x="3739321" y="6520109"/>
            <a:ext cx="2350553" cy="1673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6" name="Rectangle 385"/>
          <p:cNvSpPr/>
          <p:nvPr/>
        </p:nvSpPr>
        <p:spPr bwMode="auto">
          <a:xfrm>
            <a:off x="4571242" y="6519141"/>
            <a:ext cx="1237817" cy="167307"/>
          </a:xfrm>
          <a:prstGeom prst="rect">
            <a:avLst/>
          </a:prstGeom>
          <a:solidFill>
            <a:srgbClr val="FF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5" name="Rectangle 384"/>
          <p:cNvSpPr/>
          <p:nvPr/>
        </p:nvSpPr>
        <p:spPr bwMode="auto">
          <a:xfrm>
            <a:off x="1427626" y="5186706"/>
            <a:ext cx="1675192" cy="1137894"/>
          </a:xfrm>
          <a:prstGeom prst="rect">
            <a:avLst/>
          </a:prstGeom>
          <a:solidFill>
            <a:srgbClr val="FF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8" name="Rectangle 357"/>
          <p:cNvSpPr/>
          <p:nvPr/>
        </p:nvSpPr>
        <p:spPr bwMode="auto">
          <a:xfrm>
            <a:off x="3419223" y="3907737"/>
            <a:ext cx="919626" cy="1245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807058" y="3943413"/>
            <a:ext cx="1505796" cy="119291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2" name="Rectangle 351"/>
          <p:cNvSpPr/>
          <p:nvPr/>
        </p:nvSpPr>
        <p:spPr bwMode="auto">
          <a:xfrm>
            <a:off x="2060184" y="6515100"/>
            <a:ext cx="1271588" cy="1673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1" name="Oval 350"/>
          <p:cNvSpPr/>
          <p:nvPr/>
        </p:nvSpPr>
        <p:spPr bwMode="auto">
          <a:xfrm>
            <a:off x="109557" y="3216825"/>
            <a:ext cx="1783523" cy="180245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As Hard I am Willing to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42" y="990600"/>
            <a:ext cx="7772400" cy="479441"/>
          </a:xfrm>
        </p:spPr>
        <p:txBody>
          <a:bodyPr/>
          <a:lstStyle/>
          <a:p>
            <a:r>
              <a:rPr lang="en-US" dirty="0" smtClean="0"/>
              <a:t>Start with the list ‘((A B) (C (D E)) 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934F55AD-98F2-44DE-83BA-61841FBE949E}" type="slidenum">
              <a:rPr lang="en-US" altLang="en-US" smtClean="0"/>
              <a:pPr algn="ctr"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377906" y="1545458"/>
            <a:ext cx="666857" cy="708365"/>
            <a:chOff x="1862031" y="721519"/>
            <a:chExt cx="666857" cy="708365"/>
          </a:xfrm>
        </p:grpSpPr>
        <p:sp>
          <p:nvSpPr>
            <p:cNvPr id="72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2" idx="4"/>
              <a:endCxn id="106" idx="0"/>
            </p:cNvCxnSpPr>
            <p:nvPr/>
          </p:nvCxnSpPr>
          <p:spPr>
            <a:xfrm flipH="1">
              <a:off x="1862031" y="1007269"/>
              <a:ext cx="207275" cy="27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2" idx="3"/>
              <a:endCxn id="80" idx="0"/>
            </p:cNvCxnSpPr>
            <p:nvPr/>
          </p:nvCxnSpPr>
          <p:spPr>
            <a:xfrm flipH="1">
              <a:off x="2373055" y="1007269"/>
              <a:ext cx="8195" cy="4226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666400" y="2253823"/>
            <a:ext cx="691637" cy="626432"/>
            <a:chOff x="1837251" y="721519"/>
            <a:chExt cx="691637" cy="626432"/>
          </a:xfrm>
        </p:grpSpPr>
        <p:sp>
          <p:nvSpPr>
            <p:cNvPr id="79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4"/>
              <a:endCxn id="107" idx="0"/>
            </p:cNvCxnSpPr>
            <p:nvPr/>
          </p:nvCxnSpPr>
          <p:spPr>
            <a:xfrm flipH="1">
              <a:off x="1837251" y="1007269"/>
              <a:ext cx="232055" cy="340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87" idx="1"/>
            </p:cNvCxnSpPr>
            <p:nvPr/>
          </p:nvCxnSpPr>
          <p:spPr>
            <a:xfrm>
              <a:off x="2381250" y="1007269"/>
              <a:ext cx="142127" cy="2408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241355" y="2769229"/>
            <a:ext cx="607219" cy="660100"/>
            <a:chOff x="1921669" y="721519"/>
            <a:chExt cx="607219" cy="660100"/>
          </a:xfrm>
        </p:grpSpPr>
        <p:sp>
          <p:nvSpPr>
            <p:cNvPr id="86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4"/>
              <a:endCxn id="110" idx="0"/>
            </p:cNvCxnSpPr>
            <p:nvPr/>
          </p:nvCxnSpPr>
          <p:spPr>
            <a:xfrm flipH="1">
              <a:off x="1921669" y="1007269"/>
              <a:ext cx="147637" cy="3671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6" idx="3"/>
              <a:endCxn id="111" idx="0"/>
            </p:cNvCxnSpPr>
            <p:nvPr/>
          </p:nvCxnSpPr>
          <p:spPr>
            <a:xfrm>
              <a:off x="2381250" y="1007269"/>
              <a:ext cx="147638" cy="3743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3142056" y="2107790"/>
            <a:ext cx="4717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(A B)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264147" y="2880255"/>
            <a:ext cx="804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(C (D E))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07410" y="3422168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Q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609579" y="3429329"/>
            <a:ext cx="47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5514531" y="1667497"/>
            <a:ext cx="1805630" cy="508860"/>
            <a:chOff x="1140792" y="721519"/>
            <a:chExt cx="1805630" cy="508860"/>
          </a:xfrm>
        </p:grpSpPr>
        <p:sp>
          <p:nvSpPr>
            <p:cNvPr id="150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50" idx="4"/>
              <a:endCxn id="184" idx="7"/>
            </p:cNvCxnSpPr>
            <p:nvPr/>
          </p:nvCxnSpPr>
          <p:spPr>
            <a:xfrm flipH="1">
              <a:off x="1140792" y="1007269"/>
              <a:ext cx="928514" cy="132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50" idx="3"/>
              <a:endCxn id="158" idx="0"/>
            </p:cNvCxnSpPr>
            <p:nvPr/>
          </p:nvCxnSpPr>
          <p:spPr>
            <a:xfrm>
              <a:off x="2381250" y="1007269"/>
              <a:ext cx="565172" cy="223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6710188" y="2176357"/>
            <a:ext cx="1490802" cy="681632"/>
            <a:chOff x="1449808" y="721519"/>
            <a:chExt cx="1490802" cy="681632"/>
          </a:xfrm>
        </p:grpSpPr>
        <p:sp>
          <p:nvSpPr>
            <p:cNvPr id="157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7" idx="4"/>
              <a:endCxn id="213" idx="3"/>
            </p:cNvCxnSpPr>
            <p:nvPr/>
          </p:nvCxnSpPr>
          <p:spPr>
            <a:xfrm flipH="1">
              <a:off x="1449808" y="1007269"/>
              <a:ext cx="619498" cy="395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7" idx="3"/>
              <a:endCxn id="165" idx="1"/>
            </p:cNvCxnSpPr>
            <p:nvPr/>
          </p:nvCxnSpPr>
          <p:spPr>
            <a:xfrm>
              <a:off x="2381250" y="1007269"/>
              <a:ext cx="559360" cy="3164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8089819" y="2767443"/>
            <a:ext cx="607219" cy="660100"/>
            <a:chOff x="1921669" y="721519"/>
            <a:chExt cx="607219" cy="660100"/>
          </a:xfrm>
        </p:grpSpPr>
        <p:sp>
          <p:nvSpPr>
            <p:cNvPr id="164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4" idx="4"/>
              <a:endCxn id="172" idx="0"/>
            </p:cNvCxnSpPr>
            <p:nvPr/>
          </p:nvCxnSpPr>
          <p:spPr>
            <a:xfrm flipH="1">
              <a:off x="1921669" y="1007269"/>
              <a:ext cx="147637" cy="3743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64" idx="3"/>
              <a:endCxn id="173" idx="0"/>
            </p:cNvCxnSpPr>
            <p:nvPr/>
          </p:nvCxnSpPr>
          <p:spPr>
            <a:xfrm>
              <a:off x="2381250" y="1007269"/>
              <a:ext cx="147638" cy="365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7955874" y="3427543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Q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458043" y="3418222"/>
            <a:ext cx="47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5315545" y="2074126"/>
            <a:ext cx="641152" cy="577259"/>
            <a:chOff x="1887736" y="721519"/>
            <a:chExt cx="641152" cy="577259"/>
          </a:xfrm>
        </p:grpSpPr>
        <p:sp>
          <p:nvSpPr>
            <p:cNvPr id="183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83" idx="4"/>
              <a:endCxn id="201" idx="0"/>
            </p:cNvCxnSpPr>
            <p:nvPr/>
          </p:nvCxnSpPr>
          <p:spPr>
            <a:xfrm flipH="1">
              <a:off x="1887736" y="1007269"/>
              <a:ext cx="181570" cy="2915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83" idx="3"/>
              <a:endCxn id="192" idx="1"/>
            </p:cNvCxnSpPr>
            <p:nvPr/>
          </p:nvCxnSpPr>
          <p:spPr>
            <a:xfrm>
              <a:off x="2381250" y="1007269"/>
              <a:ext cx="24690" cy="264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722578" y="2613285"/>
            <a:ext cx="607219" cy="529416"/>
            <a:chOff x="1921669" y="721519"/>
            <a:chExt cx="607219" cy="529416"/>
          </a:xfrm>
        </p:grpSpPr>
        <p:sp>
          <p:nvSpPr>
            <p:cNvPr id="191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91" idx="4"/>
              <a:endCxn id="203" idx="0"/>
            </p:cNvCxnSpPr>
            <p:nvPr/>
          </p:nvCxnSpPr>
          <p:spPr>
            <a:xfrm flipH="1">
              <a:off x="1984702" y="1007269"/>
              <a:ext cx="84604" cy="243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3"/>
              <a:endCxn id="205" idx="0"/>
            </p:cNvCxnSpPr>
            <p:nvPr/>
          </p:nvCxnSpPr>
          <p:spPr>
            <a:xfrm>
              <a:off x="2381250" y="1007269"/>
              <a:ext cx="30956" cy="200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/>
          <p:cNvSpPr txBox="1"/>
          <p:nvPr/>
        </p:nvSpPr>
        <p:spPr>
          <a:xfrm>
            <a:off x="5181600" y="2651385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651666" y="3142701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080348" y="3099279"/>
            <a:ext cx="2655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529365" y="2792948"/>
            <a:ext cx="676871" cy="621186"/>
            <a:chOff x="1852017" y="721519"/>
            <a:chExt cx="676871" cy="621186"/>
          </a:xfrm>
        </p:grpSpPr>
        <p:sp>
          <p:nvSpPr>
            <p:cNvPr id="212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2" idx="4"/>
              <a:endCxn id="236" idx="0"/>
            </p:cNvCxnSpPr>
            <p:nvPr/>
          </p:nvCxnSpPr>
          <p:spPr>
            <a:xfrm flipH="1">
              <a:off x="1852017" y="1007269"/>
              <a:ext cx="217289" cy="3354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212" idx="3"/>
              <a:endCxn id="228" idx="2"/>
            </p:cNvCxnSpPr>
            <p:nvPr/>
          </p:nvCxnSpPr>
          <p:spPr>
            <a:xfrm>
              <a:off x="2381250" y="1007269"/>
              <a:ext cx="36824" cy="3175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6995410" y="3358145"/>
            <a:ext cx="607219" cy="769811"/>
            <a:chOff x="1921669" y="721519"/>
            <a:chExt cx="607219" cy="769811"/>
          </a:xfrm>
        </p:grpSpPr>
        <p:sp>
          <p:nvSpPr>
            <p:cNvPr id="227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Connector 229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227" idx="4"/>
              <a:endCxn id="239" idx="0"/>
            </p:cNvCxnSpPr>
            <p:nvPr/>
          </p:nvCxnSpPr>
          <p:spPr>
            <a:xfrm flipH="1">
              <a:off x="1948054" y="1007269"/>
              <a:ext cx="121252" cy="4840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7" idx="3"/>
              <a:endCxn id="241" idx="0"/>
            </p:cNvCxnSpPr>
            <p:nvPr/>
          </p:nvCxnSpPr>
          <p:spPr>
            <a:xfrm>
              <a:off x="2381250" y="1007269"/>
              <a:ext cx="147638" cy="4779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6395420" y="3414134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785945" y="4127956"/>
            <a:ext cx="4717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(D E)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7363634" y="4121834"/>
            <a:ext cx="47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729042" y="3053114"/>
            <a:ext cx="1805630" cy="508860"/>
            <a:chOff x="1140792" y="721519"/>
            <a:chExt cx="1805630" cy="508860"/>
          </a:xfrm>
        </p:grpSpPr>
        <p:sp>
          <p:nvSpPr>
            <p:cNvPr id="245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245" idx="4"/>
              <a:endCxn id="269" idx="7"/>
            </p:cNvCxnSpPr>
            <p:nvPr/>
          </p:nvCxnSpPr>
          <p:spPr>
            <a:xfrm flipH="1">
              <a:off x="1140792" y="1007269"/>
              <a:ext cx="928514" cy="132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45" idx="3"/>
              <a:endCxn id="253" idx="0"/>
            </p:cNvCxnSpPr>
            <p:nvPr/>
          </p:nvCxnSpPr>
          <p:spPr>
            <a:xfrm>
              <a:off x="2381250" y="1007269"/>
              <a:ext cx="565172" cy="223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2271613" y="3561974"/>
            <a:ext cx="1412191" cy="503909"/>
            <a:chOff x="1796722" y="721519"/>
            <a:chExt cx="1412191" cy="503909"/>
          </a:xfrm>
        </p:grpSpPr>
        <p:sp>
          <p:nvSpPr>
            <p:cNvPr id="252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252" idx="4"/>
              <a:endCxn id="286" idx="3"/>
            </p:cNvCxnSpPr>
            <p:nvPr/>
          </p:nvCxnSpPr>
          <p:spPr>
            <a:xfrm flipH="1">
              <a:off x="1796722" y="1007269"/>
              <a:ext cx="272584" cy="191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52" idx="3"/>
              <a:endCxn id="260" idx="1"/>
            </p:cNvCxnSpPr>
            <p:nvPr/>
          </p:nvCxnSpPr>
          <p:spPr>
            <a:xfrm>
              <a:off x="2381250" y="1007269"/>
              <a:ext cx="827663" cy="218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/>
          <p:cNvGrpSpPr/>
          <p:nvPr/>
        </p:nvGrpSpPr>
        <p:grpSpPr>
          <a:xfrm>
            <a:off x="3542967" y="4054724"/>
            <a:ext cx="642532" cy="739397"/>
            <a:chOff x="1892003" y="721519"/>
            <a:chExt cx="642532" cy="739397"/>
          </a:xfrm>
        </p:grpSpPr>
        <p:sp>
          <p:nvSpPr>
            <p:cNvPr id="259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4"/>
              <a:endCxn id="265" idx="0"/>
            </p:cNvCxnSpPr>
            <p:nvPr/>
          </p:nvCxnSpPr>
          <p:spPr>
            <a:xfrm flipH="1">
              <a:off x="1892003" y="1007269"/>
              <a:ext cx="177303" cy="4338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>
              <a:stCxn id="259" idx="3"/>
              <a:endCxn id="266" idx="0"/>
            </p:cNvCxnSpPr>
            <p:nvPr/>
          </p:nvCxnSpPr>
          <p:spPr>
            <a:xfrm>
              <a:off x="2381250" y="1007269"/>
              <a:ext cx="153285" cy="4536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TextBox 264"/>
          <p:cNvSpPr txBox="1"/>
          <p:nvPr/>
        </p:nvSpPr>
        <p:spPr>
          <a:xfrm>
            <a:off x="3409022" y="4774354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Q</a:t>
            </a:r>
            <a:endParaRPr lang="en-US" sz="14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946504" y="4794121"/>
            <a:ext cx="47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530056" y="3459743"/>
            <a:ext cx="641152" cy="577259"/>
            <a:chOff x="1887736" y="721519"/>
            <a:chExt cx="641152" cy="577259"/>
          </a:xfrm>
        </p:grpSpPr>
        <p:sp>
          <p:nvSpPr>
            <p:cNvPr id="268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8" idx="4"/>
              <a:endCxn id="281" idx="0"/>
            </p:cNvCxnSpPr>
            <p:nvPr/>
          </p:nvCxnSpPr>
          <p:spPr>
            <a:xfrm flipH="1">
              <a:off x="1887736" y="1007269"/>
              <a:ext cx="181570" cy="2915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268" idx="3"/>
              <a:endCxn id="276" idx="1"/>
            </p:cNvCxnSpPr>
            <p:nvPr/>
          </p:nvCxnSpPr>
          <p:spPr>
            <a:xfrm>
              <a:off x="2381250" y="1007269"/>
              <a:ext cx="24690" cy="264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937089" y="3998902"/>
            <a:ext cx="607219" cy="529416"/>
            <a:chOff x="1921669" y="721519"/>
            <a:chExt cx="607219" cy="529416"/>
          </a:xfrm>
        </p:grpSpPr>
        <p:sp>
          <p:nvSpPr>
            <p:cNvPr id="275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75" idx="4"/>
              <a:endCxn id="282" idx="0"/>
            </p:cNvCxnSpPr>
            <p:nvPr/>
          </p:nvCxnSpPr>
          <p:spPr>
            <a:xfrm flipH="1">
              <a:off x="1984702" y="1007269"/>
              <a:ext cx="84604" cy="243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75" idx="3"/>
              <a:endCxn id="283" idx="0"/>
            </p:cNvCxnSpPr>
            <p:nvPr/>
          </p:nvCxnSpPr>
          <p:spPr>
            <a:xfrm>
              <a:off x="2381250" y="1007269"/>
              <a:ext cx="30956" cy="200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/>
          <p:cNvSpPr txBox="1"/>
          <p:nvPr/>
        </p:nvSpPr>
        <p:spPr>
          <a:xfrm>
            <a:off x="396111" y="4037002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82" name="TextBox 281"/>
          <p:cNvSpPr txBox="1"/>
          <p:nvPr/>
        </p:nvSpPr>
        <p:spPr>
          <a:xfrm>
            <a:off x="866177" y="4528318"/>
            <a:ext cx="267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83" name="TextBox 282"/>
          <p:cNvSpPr txBox="1"/>
          <p:nvPr/>
        </p:nvSpPr>
        <p:spPr>
          <a:xfrm>
            <a:off x="1294859" y="4484896"/>
            <a:ext cx="2655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grpSp>
        <p:nvGrpSpPr>
          <p:cNvPr id="284" name="Group 283"/>
          <p:cNvGrpSpPr/>
          <p:nvPr/>
        </p:nvGrpSpPr>
        <p:grpSpPr>
          <a:xfrm>
            <a:off x="2127157" y="3974059"/>
            <a:ext cx="640504" cy="552645"/>
            <a:chOff x="1888384" y="721519"/>
            <a:chExt cx="640504" cy="552645"/>
          </a:xfrm>
        </p:grpSpPr>
        <p:sp>
          <p:nvSpPr>
            <p:cNvPr id="285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4"/>
              <a:endCxn id="298" idx="0"/>
            </p:cNvCxnSpPr>
            <p:nvPr/>
          </p:nvCxnSpPr>
          <p:spPr>
            <a:xfrm flipH="1">
              <a:off x="1888384" y="1007269"/>
              <a:ext cx="180922" cy="1411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85" idx="3"/>
              <a:endCxn id="293" idx="2"/>
            </p:cNvCxnSpPr>
            <p:nvPr/>
          </p:nvCxnSpPr>
          <p:spPr>
            <a:xfrm flipH="1">
              <a:off x="2308140" y="1007269"/>
              <a:ext cx="73110" cy="266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1988110" y="4488604"/>
            <a:ext cx="1066010" cy="774302"/>
            <a:chOff x="1462878" y="721519"/>
            <a:chExt cx="1066010" cy="774302"/>
          </a:xfrm>
        </p:grpSpPr>
        <p:sp>
          <p:nvSpPr>
            <p:cNvPr id="292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Connector 294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92" idx="4"/>
              <a:endCxn id="319" idx="4"/>
            </p:cNvCxnSpPr>
            <p:nvPr/>
          </p:nvCxnSpPr>
          <p:spPr>
            <a:xfrm flipH="1">
              <a:off x="1462878" y="1007269"/>
              <a:ext cx="606428" cy="4885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92" idx="3"/>
              <a:endCxn id="300" idx="0"/>
            </p:cNvCxnSpPr>
            <p:nvPr/>
          </p:nvCxnSpPr>
          <p:spPr>
            <a:xfrm>
              <a:off x="2381250" y="1007269"/>
              <a:ext cx="85215" cy="1630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297"/>
          <p:cNvSpPr txBox="1"/>
          <p:nvPr/>
        </p:nvSpPr>
        <p:spPr>
          <a:xfrm>
            <a:off x="2060184" y="4400917"/>
            <a:ext cx="1339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752702" y="4937372"/>
            <a:ext cx="47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grpSp>
        <p:nvGrpSpPr>
          <p:cNvPr id="317" name="Group 316"/>
          <p:cNvGrpSpPr/>
          <p:nvPr/>
        </p:nvGrpSpPr>
        <p:grpSpPr>
          <a:xfrm>
            <a:off x="1610023" y="5186706"/>
            <a:ext cx="866454" cy="683857"/>
            <a:chOff x="1681694" y="721519"/>
            <a:chExt cx="866454" cy="683857"/>
          </a:xfrm>
        </p:grpSpPr>
        <p:sp>
          <p:nvSpPr>
            <p:cNvPr id="318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stCxn id="318" idx="4"/>
              <a:endCxn id="338" idx="0"/>
            </p:cNvCxnSpPr>
            <p:nvPr/>
          </p:nvCxnSpPr>
          <p:spPr>
            <a:xfrm flipH="1">
              <a:off x="1681694" y="1007269"/>
              <a:ext cx="387612" cy="3981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318" idx="3"/>
              <a:endCxn id="330" idx="6"/>
            </p:cNvCxnSpPr>
            <p:nvPr/>
          </p:nvCxnSpPr>
          <p:spPr>
            <a:xfrm>
              <a:off x="2381250" y="1007269"/>
              <a:ext cx="166898" cy="183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2216134" y="5617743"/>
            <a:ext cx="691350" cy="491413"/>
            <a:chOff x="1837538" y="721519"/>
            <a:chExt cx="691350" cy="491413"/>
          </a:xfrm>
        </p:grpSpPr>
        <p:sp>
          <p:nvSpPr>
            <p:cNvPr id="329" name="Rectangle 35"/>
            <p:cNvSpPr/>
            <p:nvPr/>
          </p:nvSpPr>
          <p:spPr>
            <a:xfrm>
              <a:off x="1921669" y="759619"/>
              <a:ext cx="607219" cy="247650"/>
            </a:xfrm>
            <a:custGeom>
              <a:avLst/>
              <a:gdLst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0 w 607219"/>
                <a:gd name="connsiteY3" fmla="*/ 247650 h 247650"/>
                <a:gd name="connsiteX4" fmla="*/ 0 w 607219"/>
                <a:gd name="connsiteY4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147637 w 607219"/>
                <a:gd name="connsiteY3" fmla="*/ 247650 h 247650"/>
                <a:gd name="connsiteX4" fmla="*/ 0 w 607219"/>
                <a:gd name="connsiteY4" fmla="*/ 247650 h 247650"/>
                <a:gd name="connsiteX5" fmla="*/ 0 w 607219"/>
                <a:gd name="connsiteY5" fmla="*/ 0 h 247650"/>
                <a:gd name="connsiteX0" fmla="*/ 0 w 607219"/>
                <a:gd name="connsiteY0" fmla="*/ 0 h 247650"/>
                <a:gd name="connsiteX1" fmla="*/ 607219 w 607219"/>
                <a:gd name="connsiteY1" fmla="*/ 0 h 247650"/>
                <a:gd name="connsiteX2" fmla="*/ 607219 w 607219"/>
                <a:gd name="connsiteY2" fmla="*/ 247650 h 247650"/>
                <a:gd name="connsiteX3" fmla="*/ 459581 w 607219"/>
                <a:gd name="connsiteY3" fmla="*/ 247650 h 247650"/>
                <a:gd name="connsiteX4" fmla="*/ 147637 w 607219"/>
                <a:gd name="connsiteY4" fmla="*/ 247650 h 247650"/>
                <a:gd name="connsiteX5" fmla="*/ 0 w 607219"/>
                <a:gd name="connsiteY5" fmla="*/ 247650 h 247650"/>
                <a:gd name="connsiteX6" fmla="*/ 0 w 607219"/>
                <a:gd name="connsiteY6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19" h="247650">
                  <a:moveTo>
                    <a:pt x="0" y="0"/>
                  </a:moveTo>
                  <a:lnTo>
                    <a:pt x="607219" y="0"/>
                  </a:lnTo>
                  <a:lnTo>
                    <a:pt x="607219" y="247650"/>
                  </a:lnTo>
                  <a:lnTo>
                    <a:pt x="459581" y="247650"/>
                  </a:lnTo>
                  <a:lnTo>
                    <a:pt x="147637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2021681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2336006" y="72151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Connector 331"/>
            <p:cNvCxnSpPr/>
            <p:nvPr/>
          </p:nvCxnSpPr>
          <p:spPr>
            <a:xfrm flipV="1">
              <a:off x="2225278" y="763192"/>
              <a:ext cx="0" cy="2440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9" idx="4"/>
              <a:endCxn id="339" idx="0"/>
            </p:cNvCxnSpPr>
            <p:nvPr/>
          </p:nvCxnSpPr>
          <p:spPr>
            <a:xfrm flipH="1">
              <a:off x="1837538" y="1007269"/>
              <a:ext cx="231768" cy="2056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9" idx="3"/>
              <a:endCxn id="340" idx="0"/>
            </p:cNvCxnSpPr>
            <p:nvPr/>
          </p:nvCxnSpPr>
          <p:spPr>
            <a:xfrm>
              <a:off x="2381250" y="1007269"/>
              <a:ext cx="103978" cy="154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TextBox 337"/>
          <p:cNvSpPr txBox="1"/>
          <p:nvPr/>
        </p:nvSpPr>
        <p:spPr>
          <a:xfrm>
            <a:off x="1524000" y="5870563"/>
            <a:ext cx="172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39" name="TextBox 338"/>
          <p:cNvSpPr txBox="1"/>
          <p:nvPr/>
        </p:nvSpPr>
        <p:spPr>
          <a:xfrm>
            <a:off x="2128010" y="6109156"/>
            <a:ext cx="176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340" name="TextBox 339"/>
          <p:cNvSpPr txBox="1"/>
          <p:nvPr/>
        </p:nvSpPr>
        <p:spPr>
          <a:xfrm>
            <a:off x="2624829" y="6058088"/>
            <a:ext cx="47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nil</a:t>
            </a:r>
            <a:endParaRPr lang="en-US" sz="1400" dirty="0"/>
          </a:p>
        </p:txBody>
      </p:sp>
      <p:sp>
        <p:nvSpPr>
          <p:cNvPr id="347" name="Right Arrow 346"/>
          <p:cNvSpPr/>
          <p:nvPr/>
        </p:nvSpPr>
        <p:spPr bwMode="auto">
          <a:xfrm>
            <a:off x="4390290" y="1929910"/>
            <a:ext cx="577948" cy="36258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8" name="Right Arrow 347"/>
          <p:cNvSpPr/>
          <p:nvPr/>
        </p:nvSpPr>
        <p:spPr bwMode="auto">
          <a:xfrm rot="8219989">
            <a:off x="4418442" y="3719949"/>
            <a:ext cx="1444520" cy="36258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9" name="Right Arrow 348"/>
          <p:cNvSpPr/>
          <p:nvPr/>
        </p:nvSpPr>
        <p:spPr bwMode="auto">
          <a:xfrm rot="4775666">
            <a:off x="3164383" y="5649252"/>
            <a:ext cx="797627" cy="36258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645998" y="6467025"/>
            <a:ext cx="64923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(cons (cons ‘A  (cons ‘B nil))  (cons (cons ‘C (cons (cons ‘D (cons ‘E nil))  nil))   (cons ‘Q nil) ) 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34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24237</TotalTime>
  <Words>420</Words>
  <Application>Microsoft Office PowerPoint</Application>
  <PresentationFormat>On-screen Show (4:3)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Tahoma</vt:lpstr>
      <vt:lpstr>Arial</vt:lpstr>
      <vt:lpstr>Wingdings</vt:lpstr>
      <vt:lpstr>Calibri</vt:lpstr>
      <vt:lpstr>Symbol</vt:lpstr>
      <vt:lpstr>Blueprint</vt:lpstr>
      <vt:lpstr>Notes on Lisp</vt:lpstr>
      <vt:lpstr>Understanding the ‘cons’ capability</vt:lpstr>
      <vt:lpstr>cons Command &amp; the Dot Notation</vt:lpstr>
      <vt:lpstr>More on the graphics</vt:lpstr>
      <vt:lpstr>Example 1</vt:lpstr>
      <vt:lpstr>Example 2 – As Hard I am Willing to Go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E&amp;M</dc:title>
  <dc:creator>Conrad Schiff</dc:creator>
  <cp:lastModifiedBy>Conrad</cp:lastModifiedBy>
  <cp:revision>204</cp:revision>
  <cp:lastPrinted>2014-09-01T17:48:07Z</cp:lastPrinted>
  <dcterms:created xsi:type="dcterms:W3CDTF">2011-10-27T02:40:00Z</dcterms:created>
  <dcterms:modified xsi:type="dcterms:W3CDTF">2014-11-11T22:30:57Z</dcterms:modified>
</cp:coreProperties>
</file>