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320" r:id="rId5"/>
    <p:sldId id="321" r:id="rId6"/>
    <p:sldId id="375" r:id="rId7"/>
    <p:sldId id="407" r:id="rId8"/>
    <p:sldId id="501" r:id="rId9"/>
    <p:sldId id="484" r:id="rId10"/>
    <p:sldId id="474" r:id="rId11"/>
    <p:sldId id="503" r:id="rId12"/>
    <p:sldId id="504" r:id="rId13"/>
    <p:sldId id="513" r:id="rId14"/>
    <p:sldId id="507" r:id="rId15"/>
    <p:sldId id="508" r:id="rId16"/>
    <p:sldId id="509" r:id="rId17"/>
    <p:sldId id="510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15" r:id="rId32"/>
    <p:sldId id="516" r:id="rId33"/>
    <p:sldId id="517" r:id="rId34"/>
    <p:sldId id="518" r:id="rId35"/>
    <p:sldId id="519" r:id="rId36"/>
  </p:sldIdLst>
  <p:sldSz cx="9144000" cy="6858000" type="screen4x3"/>
  <p:notesSz cx="7102475" cy="9388475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3CC"/>
    <a:srgbClr val="66FF66"/>
    <a:srgbClr val="21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9086" autoAdjust="0"/>
  </p:normalViewPr>
  <p:slideViewPr>
    <p:cSldViewPr snapToGrid="0">
      <p:cViewPr varScale="1">
        <p:scale>
          <a:sx n="112" d="100"/>
          <a:sy n="112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F6E96-4CB7-4A54-AF04-EDBC42B2640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14FA5-CC10-4180-97CE-5B0FB091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</a:t>
            </a:r>
            <a:r>
              <a:rPr lang="en-US" baseline="0" dirty="0" smtClean="0"/>
              <a:t> slide for courses, classes, lectures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9000" r="-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5D44329F-6AF3-4CC5-86AB-A127A26059EB}" type="datetime8">
              <a:rPr lang="en-US" smtClean="0"/>
              <a:t>12/27/2015 10:35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699-ACA3-4B1B-B213-108B8776C2DD}" type="datetime8">
              <a:rPr lang="en-US" smtClean="0">
                <a:solidFill>
                  <a:schemeClr val="tx2"/>
                </a:solidFill>
              </a:rPr>
              <a:t>12/27/2015 10:35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1EDF24-D022-405C-8575-0D076DC0DFA0}" type="datetime8">
              <a:rPr lang="en-US" smtClean="0">
                <a:solidFill>
                  <a:schemeClr val="tx2"/>
                </a:solidFill>
              </a:rPr>
              <a:t>12/27/2015 10:35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ECDC-8CCA-4877-80F8-E126C556950C}" type="datetime8">
              <a:rPr lang="en-US" smtClean="0"/>
              <a:t>12/27/2015 10:35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6C90-778D-4B45-BA8B-3188A86D7C83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A67756-899B-4189-BAD8-91F6FA497677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25572E-554A-463C-9648-3F155948A21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8CBA-ED3F-4A7E-A27C-5F05E0FBDA5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BD36-11CC-4AF5-B984-16F455C973D9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37F2-9E91-465C-A116-88ED23FE8D7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sm_glob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74A2AA-595D-49B4-B233-4FD65A6248F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ED77B98-6ACB-4F2F-8C39-E637FD4C2BFE}" type="datetime8">
              <a:rPr lang="en-US" smtClean="0">
                <a:solidFill>
                  <a:schemeClr val="tx2"/>
                </a:solidFill>
              </a:rPr>
              <a:t>12/27/2015 10:35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5.png"/><Relationship Id="rId7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10" Type="http://schemas.openxmlformats.org/officeDocument/2006/relationships/image" Target="../media/image55.png"/><Relationship Id="rId4" Type="http://schemas.openxmlformats.org/officeDocument/2006/relationships/image" Target="../media/image26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 13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324600" cy="685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Conrad Schiff</a:t>
            </a:r>
            <a:br>
              <a:rPr lang="en-US" dirty="0" smtClean="0"/>
            </a:br>
            <a:r>
              <a:rPr lang="en-US" dirty="0" smtClean="0"/>
              <a:t>AE-454 S/C Dynamics and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(3/13)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715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Now suppose we construct the RIC frame for an orbit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Ω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𝑇𝐴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7000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0.001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57°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110°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we propagate with a 21x21 geopotential field, the gravity of the Sun and Moon, and atmospheric drag</a:t>
                </a:r>
              </a:p>
              <a:p>
                <a:r>
                  <a:rPr lang="en-US" dirty="0" smtClean="0"/>
                  <a:t>We will use a 10 second step size and at each time step recorded we will pack the attitude matrix with the following vectors presented row-wise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    ⇒  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𝒜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}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refers to GCI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/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means the x-component in GCI and likewise for the other two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71533"/>
              </a:xfrm>
              <a:blipFill rotWithShape="1">
                <a:blip r:embed="rId2"/>
                <a:stretch>
                  <a:fillRect l="-673" t="-1442" r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6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(4/13)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562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300" dirty="0" smtClean="0"/>
                  <a:t>We can reconstruct the Euler angles from the Attitude Matrix as follows:</a:t>
                </a:r>
              </a:p>
              <a:p>
                <a:pPr marL="0" indent="0">
                  <a:buNone/>
                </a:pP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/>
                          <a:ea typeface="Cambria Math"/>
                        </a:rPr>
                        <m:t>𝒜</m:t>
                      </m:r>
                      <m:r>
                        <a:rPr lang="en-US" sz="25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  <a:p>
                <a:endParaRPr lang="en-US" sz="3300" dirty="0" smtClean="0"/>
              </a:p>
              <a:p>
                <a:r>
                  <a:rPr lang="en-US" sz="3300" dirty="0" smtClean="0"/>
                  <a:t>Denoting the components of a matrix by row-and-column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300" i="1" smtClean="0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sz="3300" b="0" i="1" smtClean="0">
                            <a:latin typeface="Cambria Math"/>
                            <a:ea typeface="Cambria Math"/>
                          </a:rPr>
                          <m:t>2,1</m:t>
                        </m:r>
                      </m:sub>
                    </m:sSub>
                    <m:r>
                      <a:rPr lang="en-US" sz="33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</m:func>
                  </m:oMath>
                </a14:m>
                <a:r>
                  <a:rPr lang="en-US" sz="3300" dirty="0" smtClean="0"/>
                  <a:t>, we can inspect attitude matrix and find combinations that give the Euler angles</a:t>
                </a:r>
              </a:p>
              <a:p>
                <a:endParaRPr lang="en-US" sz="3300" dirty="0" smtClean="0"/>
              </a:p>
              <a:p>
                <a:r>
                  <a:rPr lang="en-US" sz="3300" dirty="0" smtClean="0"/>
                  <a:t>From the top row we can immediately get two of the angles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𝜃</m:t>
                    </m:r>
                    <m:r>
                      <a:rPr lang="en-US" sz="2900" b="0" i="1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b="0" i="1" smtClean="0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2900" b="0" i="1" smtClean="0">
                                    <a:latin typeface="Cambria Math"/>
                                  </a:rPr>
                                  <m:t>1,3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900" b="0" i="1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9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900" b="0" i="1" smtClean="0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sz="29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900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𝜓</m:t>
                    </m:r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 smtClean="0">
                                        <a:latin typeface="Cambria Math"/>
                                        <a:ea typeface="Cambria Math"/>
                                      </a:rPr>
                                      <m:t>𝒜</m:t>
                                    </m:r>
                                  </m:e>
                                  <m:sub>
                                    <m:r>
                                      <a:rPr lang="en-US" sz="290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 smtClean="0">
                                        <a:latin typeface="Cambria Math"/>
                                        <a:ea typeface="Cambria Math"/>
                                      </a:rPr>
                                      <m:t>𝒜</m:t>
                                    </m:r>
                                  </m:e>
                                  <m:sub>
                                    <m:r>
                                      <a:rPr lang="en-US" sz="2900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atan</m:t>
                        </m:r>
                        <m:r>
                          <a:rPr lang="en-US" sz="2900" b="0" i="1" smtClean="0">
                            <a:latin typeface="Cambria Math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9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9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9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900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900" dirty="0" smtClean="0"/>
              </a:p>
              <a:p>
                <a:r>
                  <a:rPr lang="en-US" sz="3300" dirty="0" smtClean="0"/>
                  <a:t>From the last column we get the last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𝜙</m:t>
                    </m:r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9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/>
                                      </a:rPr>
                                      <m:t>𝒜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b="0" i="1" smtClean="0">
                                        <a:latin typeface="Cambria Math"/>
                                        <a:ea typeface="Cambria Math"/>
                                      </a:rPr>
                                      <m:t>𝒜</m:t>
                                    </m:r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atan</m:t>
                        </m:r>
                        <m:r>
                          <a:rPr lang="en-US" sz="2900" b="0" i="1" smtClean="0">
                            <a:latin typeface="Cambria Math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9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9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9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29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56200"/>
              </a:xfrm>
              <a:blipFill rotWithShape="1">
                <a:blip r:embed="rId2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5268" y="4962522"/>
                <a:ext cx="1616820" cy="830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note that there is an ambiguity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𝜃</m:t>
                    </m:r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that </a:t>
                </a:r>
                <a:r>
                  <a:rPr lang="en-US" sz="1200" dirty="0"/>
                  <a:t>is always resolved physically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68" y="4962522"/>
                <a:ext cx="161682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37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411133" y="4868333"/>
            <a:ext cx="1744135" cy="50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9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(5/13)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05087"/>
            <a:ext cx="8782050" cy="42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94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(6/13)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Clearly the Euler angles for the RIC frame relative to the inertial frame can be quite large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But who cares?  Suppose we make the RIC our reference frame for the attitude?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Then the Euler angles of the attitude frame with respect to the RIC </a:t>
                </a:r>
                <a:r>
                  <a:rPr lang="en-US" sz="3200" dirty="0"/>
                  <a:t>(also a 3-2-1sequence) </a:t>
                </a:r>
                <a:r>
                  <a:rPr lang="en-US" dirty="0" smtClean="0"/>
                  <a:t>will be small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full transformation would be: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4" t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55268" y="6003922"/>
            <a:ext cx="161682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Potentially large Euler angles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50533" y="6391497"/>
            <a:ext cx="2607733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Small Euler angles = linearization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454400" y="6003923"/>
            <a:ext cx="1140806" cy="38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5731933" y="6042611"/>
            <a:ext cx="423335" cy="19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(7/13)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that I’ve been working with the attitude from RIC to BCS</a:t>
            </a:r>
          </a:p>
          <a:p>
            <a:r>
              <a:rPr lang="en-US" dirty="0" smtClean="0"/>
              <a:t>But wait!  What about the PAF?</a:t>
            </a:r>
          </a:p>
          <a:p>
            <a:r>
              <a:rPr lang="en-US" dirty="0" smtClean="0"/>
              <a:t>Well…  you tell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(8/13)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5714" y="1600199"/>
                <a:ext cx="8153400" cy="486833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Right!  The attitude from the PAF to the BCS is usually small and generally fixed</a:t>
                </a:r>
              </a:p>
              <a:p>
                <a:pPr lvl="1"/>
                <a:r>
                  <a:rPr lang="en-US" dirty="0" smtClean="0"/>
                  <a:t>Exceptions (mostly to the fixed side of things – but sometimes…):</a:t>
                </a:r>
              </a:p>
              <a:p>
                <a:pPr lvl="2"/>
                <a:r>
                  <a:rPr lang="en-US" dirty="0" smtClean="0"/>
                  <a:t>Deployments (boom, solar arrays, antennas) </a:t>
                </a:r>
              </a:p>
              <a:p>
                <a:pPr lvl="2"/>
                <a:r>
                  <a:rPr lang="en-US" dirty="0" smtClean="0"/>
                  <a:t>Fuel depletion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For dynamics the full transformation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But since the control is best understood in the BCS,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can be understood as an ‘error’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5714" y="1600199"/>
                <a:ext cx="8153400" cy="4868333"/>
              </a:xfrm>
              <a:blipFill rotWithShape="1">
                <a:blip r:embed="rId2"/>
                <a:stretch>
                  <a:fillRect l="-374" t="-1877" b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1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(9/13)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step is to linearize the equations of motion (similar to the Pendulum in lecture 2)</a:t>
            </a:r>
          </a:p>
          <a:p>
            <a:endParaRPr lang="en-US" dirty="0"/>
          </a:p>
          <a:p>
            <a:r>
              <a:rPr lang="en-US" dirty="0" smtClean="0"/>
              <a:t>Two methods exist</a:t>
            </a:r>
          </a:p>
          <a:p>
            <a:pPr lvl="1"/>
            <a:r>
              <a:rPr lang="en-US" dirty="0" smtClean="0"/>
              <a:t>Linearize last</a:t>
            </a:r>
          </a:p>
          <a:p>
            <a:pPr lvl="1"/>
            <a:r>
              <a:rPr lang="en-US" dirty="0" smtClean="0"/>
              <a:t>Linearize first</a:t>
            </a:r>
          </a:p>
          <a:p>
            <a:pPr lvl="1"/>
            <a:endParaRPr lang="en-US" dirty="0"/>
          </a:p>
          <a:p>
            <a:r>
              <a:rPr lang="en-US" dirty="0" smtClean="0"/>
              <a:t>Which one you use is a matter of taste and convenience</a:t>
            </a:r>
          </a:p>
          <a:p>
            <a:pPr lvl="1"/>
            <a:r>
              <a:rPr lang="en-US" dirty="0" smtClean="0"/>
              <a:t>(Backup slides have the derivations)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8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(10/13)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68019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The linearization of the attitude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linear relations between the body rates and the Euler rates with respect to the RIC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total angular velocity of the BCS is the sum of two parts: the velocity of the BCS frame relative to the RIC frame (generally small) and the velocity of the RIC frame relative to GCI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angular velocity of the RIC frame (expressed in RIC)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𝛚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𝑅𝐼𝐶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 the total angular velocity (expressed in the BCS)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𝑅𝐼𝐶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𝜙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68019"/>
              </a:xfrm>
              <a:blipFill rotWithShape="1">
                <a:blip r:embed="rId2"/>
                <a:stretch>
                  <a:fillRect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19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(11/13)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need a few more pieces</a:t>
                </a:r>
              </a:p>
              <a:p>
                <a:endParaRPr lang="en-US" dirty="0"/>
              </a:p>
              <a:p>
                <a:r>
                  <a:rPr lang="en-US" dirty="0" smtClean="0"/>
                  <a:t>Products of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 smtClean="0"/>
                  <a:t>Take the expression on the previous page, multiply the terms out and get rid of all double instances of angles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≈−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𝜙𝜓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𝜙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≈0</m:t>
                      </m:r>
                    </m:oMath>
                  </m:oMathPara>
                </a14:m>
                <a:endParaRPr lang="en-US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𝜓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Angular accelerations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5" t="-217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2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/>
              <a:t>(</a:t>
            </a:r>
            <a:r>
              <a:rPr lang="en-US" sz="1800" dirty="0" smtClean="0"/>
              <a:t>12/13)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So Euler’s equations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𝑥𝑥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𝜙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𝑦𝑦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𝑧𝑧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𝜓</m:t>
                      </m:r>
                      <m:r>
                        <a:rPr lang="en-US" b="0" i="1" dirty="0" smtClean="0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Sidi</a:t>
                </a:r>
                <a:r>
                  <a:rPr lang="en-US" dirty="0" smtClean="0"/>
                  <a:t> shows that the gravity gradient torques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=−3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=−3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𝑔𝑧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Combining (and accounting for a sign difference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gives his Equations 5.3.1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4" t="-2578" r="-1272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Class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YPR-Control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YPR review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RIC to Inertial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Body to RIC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Linearization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Control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44901" y="1752600"/>
            <a:ext cx="3886200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 smtClean="0"/>
              <a:t>Quaternions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brief word about diagonalization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Review Session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Material Overlap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Sidi</a:t>
            </a:r>
            <a:r>
              <a:rPr lang="en-US" dirty="0" smtClean="0"/>
              <a:t> (5-9)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Curtis Chapters 9 &amp; 10</a:t>
            </a:r>
          </a:p>
          <a:p>
            <a:pPr marL="365760" lvl="1" indent="0"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/>
              <a:t>(</a:t>
            </a:r>
            <a:r>
              <a:rPr lang="en-US" sz="1800" dirty="0" smtClean="0"/>
              <a:t>13/13)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986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These equations form the basis of the PID control that </a:t>
            </a:r>
            <a:r>
              <a:rPr lang="en-US" dirty="0" err="1" smtClean="0"/>
              <a:t>Sidi</a:t>
            </a:r>
            <a:r>
              <a:rPr lang="en-US" dirty="0" smtClean="0"/>
              <a:t> discusses throughout the rest of the book</a:t>
            </a:r>
          </a:p>
          <a:p>
            <a:endParaRPr lang="en-US" dirty="0" smtClean="0"/>
          </a:p>
          <a:p>
            <a:r>
              <a:rPr lang="en-US" dirty="0" smtClean="0"/>
              <a:t>The name of the game is picking the control torques such that the solutions to these linearized equations are ‘stable’</a:t>
            </a:r>
          </a:p>
          <a:p>
            <a:endParaRPr lang="en-US" dirty="0" smtClean="0"/>
          </a:p>
          <a:p>
            <a:r>
              <a:rPr lang="en-US" dirty="0" smtClean="0"/>
              <a:t>The Laplace transform turns these differential equations into algebraic equations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3" y="3478073"/>
            <a:ext cx="6496050" cy="320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27180" y="4618241"/>
            <a:ext cx="98182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J. Rowe’s course on attitude control at CSC circa 1990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474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 </a:t>
            </a:r>
            <a:r>
              <a:rPr lang="en-US" sz="1800" dirty="0" smtClean="0"/>
              <a:t>(1/7)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 to this point, we’ve mentioned four attitude representations</a:t>
                </a:r>
              </a:p>
              <a:p>
                <a:pPr lvl="1"/>
                <a:r>
                  <a:rPr lang="en-US" dirty="0" smtClean="0"/>
                  <a:t>Attitude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𝒜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Euler angles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in a 3-1-2, and etc.</a:t>
                </a:r>
              </a:p>
              <a:p>
                <a:pPr lvl="1"/>
                <a:r>
                  <a:rPr lang="en-US" dirty="0" smtClean="0"/>
                  <a:t>Spin-axis right-ascension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declination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Quaternions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We’ve looked at the first three in depth.  It’s time we peaked at quaternions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38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</a:t>
            </a:r>
            <a:r>
              <a:rPr lang="en-US" sz="1800" dirty="0" smtClean="0"/>
              <a:t>(2/7)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78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Quaternions are a 4 component object that live in their own vector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Collectively,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are known as the vector piece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is known as the scalar piece</a:t>
                </a:r>
              </a:p>
              <a:p>
                <a:pPr lvl="1"/>
                <a:r>
                  <a:rPr lang="en-US" dirty="0" smtClean="0"/>
                  <a:t>The vector piece is thought of as being parallel to the instantaneous unit spin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 which we know exists due to </a:t>
                </a:r>
                <a:r>
                  <a:rPr lang="en-US" dirty="0" err="1" smtClean="0"/>
                  <a:t>Chasles’s</a:t>
                </a:r>
                <a:r>
                  <a:rPr lang="en-US" dirty="0" smtClean="0"/>
                  <a:t>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scalar piece is the sine of 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spun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scale factors and the unit vector mean that the norm of the quaternion is always 1</a:t>
                </a:r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78400"/>
              </a:xfrm>
              <a:blipFill rotWithShape="1">
                <a:blip r:embed="rId2"/>
                <a:stretch>
                  <a:fillRect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6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</a:t>
            </a:r>
            <a:r>
              <a:rPr lang="en-US" sz="1800" dirty="0" smtClean="0"/>
              <a:t>(3/7)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Quaternions have a special multiplication algebra that takes some practice getting used to</a:t>
                </a:r>
              </a:p>
              <a:p>
                <a:pPr lvl="1"/>
                <a:r>
                  <a:rPr lang="en-US" dirty="0" smtClean="0"/>
                  <a:t>The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can be thought of as extensions to the complex numbers but they are weird extensions</a:t>
                </a:r>
              </a:p>
              <a:p>
                <a:pPr lvl="1"/>
                <a:endParaRPr lang="en-US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𝑖𝑗𝑘</m:t>
                      </m:r>
                      <m:r>
                        <a:rPr lang="en-US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algebra leads to cross-product type rules.  For instance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𝑖𝑗𝑘</m:t>
                      </m:r>
                      <m:r>
                        <a:rPr lang="en-US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𝑖𝑗𝑘𝑘</m:t>
                      </m:r>
                      <m:r>
                        <a:rPr lang="en-US" b="0" i="1" smtClean="0">
                          <a:latin typeface="Cambria Math"/>
                        </a:rPr>
                        <m:t>=−1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The last expression is reminiscent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 smtClean="0"/>
                  <a:t>; same holds for: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  ↔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   ↔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900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52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</a:t>
            </a:r>
            <a:r>
              <a:rPr lang="en-US" sz="1800" dirty="0" smtClean="0"/>
              <a:t>(4/7)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8937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As a result, two quaternions multiply as follows: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𝑞𝑝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m:rPr>
                          <m:brk m:alnAt="1"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In the official lingo, quaternions are a special case of a Clifford algebra</a:t>
                </a:r>
              </a:p>
              <a:p>
                <a:pPr lvl="1"/>
                <a:r>
                  <a:rPr lang="en-US" dirty="0" smtClean="0"/>
                  <a:t>Much studied</a:t>
                </a:r>
              </a:p>
              <a:p>
                <a:pPr lvl="1"/>
                <a:r>
                  <a:rPr lang="en-US" dirty="0" smtClean="0"/>
                  <a:t>Large number of applications in</a:t>
                </a:r>
              </a:p>
              <a:p>
                <a:pPr lvl="2"/>
                <a:r>
                  <a:rPr lang="en-US" dirty="0" smtClean="0"/>
                  <a:t>Robotics</a:t>
                </a:r>
              </a:p>
              <a:p>
                <a:pPr lvl="2"/>
                <a:r>
                  <a:rPr lang="en-US" dirty="0" smtClean="0"/>
                  <a:t>Quantum Mechanics</a:t>
                </a:r>
              </a:p>
              <a:p>
                <a:pPr lvl="2"/>
                <a:r>
                  <a:rPr lang="en-US" dirty="0" smtClean="0"/>
                  <a:t>Special &amp; General Relativity</a:t>
                </a:r>
              </a:p>
              <a:p>
                <a:pPr lvl="2"/>
                <a:r>
                  <a:rPr lang="en-US" dirty="0" smtClean="0"/>
                  <a:t>Spacecraft control &amp; estimation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893733"/>
              </a:xfrm>
              <a:blipFill rotWithShape="1">
                <a:blip r:embed="rId2"/>
                <a:stretch>
                  <a:fillRect l="-374" t="-2491" r="-1272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139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</a:t>
            </a:r>
            <a:r>
              <a:rPr lang="en-US" sz="1800" dirty="0" smtClean="0"/>
              <a:t>(5/7)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19006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reasons that quaternions are favored in spacecraft control and estimation are:</a:t>
                </a:r>
              </a:p>
              <a:p>
                <a:pPr lvl="1"/>
                <a:r>
                  <a:rPr lang="en-US" dirty="0" smtClean="0"/>
                  <a:t>No singularities like Euler Angles</a:t>
                </a:r>
              </a:p>
              <a:p>
                <a:pPr lvl="1"/>
                <a:r>
                  <a:rPr lang="en-US" dirty="0" smtClean="0"/>
                  <a:t>Smaller than a full attitude matrix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Much like the attitude matrix, quaternions obey an interesting connection between their time derivative and the angular momentum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 a result all of Euler’s equations can be written in terms of quaternions rather than Euler angles</a:t>
                </a:r>
              </a:p>
              <a:p>
                <a:pPr lvl="1"/>
                <a:r>
                  <a:rPr lang="en-US" dirty="0" smtClean="0"/>
                  <a:t>The algebra is even harder</a:t>
                </a:r>
              </a:p>
              <a:p>
                <a:pPr lvl="1"/>
                <a:r>
                  <a:rPr lang="en-US" dirty="0" smtClean="0"/>
                  <a:t>The unit norm of the quaternion presents some difficulties when propagating forward the influence of torques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190068"/>
              </a:xfrm>
              <a:blipFill rotWithShape="1">
                <a:blip r:embed="rId2"/>
                <a:stretch>
                  <a:fillRect t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0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</a:t>
            </a:r>
            <a:r>
              <a:rPr lang="en-US" sz="1800" dirty="0" smtClean="0"/>
              <a:t>(6/7)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Commercial-off-the-shelf units exist that look at stars and then calculate the quaternion for the instantaneous attitude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90" y="4690534"/>
            <a:ext cx="1909702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4-Point Star 5"/>
          <p:cNvSpPr/>
          <p:nvPr/>
        </p:nvSpPr>
        <p:spPr>
          <a:xfrm>
            <a:off x="2717799" y="2937935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1809456" y="3776134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4377265" y="3005668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3327399" y="3352802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41333" y="5334000"/>
            <a:ext cx="13970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22999" y="5441434"/>
                <a:ext cx="185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9" y="5441434"/>
                <a:ext cx="1854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4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</a:t>
            </a:r>
            <a:r>
              <a:rPr lang="en-US" sz="1800" dirty="0" smtClean="0"/>
              <a:t>(7/7)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Direct construction of the attitude matrix from the quaternions is straightforward (if a bit tedious)</a:t>
                </a:r>
              </a:p>
              <a:p>
                <a:r>
                  <a:rPr lang="en-US" dirty="0" smtClean="0"/>
                  <a:t>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𝒜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𝐪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</a:rPr>
                            <m:t>⋅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𝐪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𝐼𝑑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1" i="0" smtClean="0">
                          <a:latin typeface="Cambria Math"/>
                        </a:rPr>
                        <m:t>𝐪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72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08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</a:t>
            </a:r>
            <a:r>
              <a:rPr lang="en-US" dirty="0" err="1" smtClean="0"/>
              <a:t>Diagonlization</a:t>
            </a:r>
            <a:r>
              <a:rPr lang="en-US" dirty="0" smtClean="0"/>
              <a:t> </a:t>
            </a:r>
            <a:r>
              <a:rPr lang="en-US" sz="1800" dirty="0" smtClean="0"/>
              <a:t>(1/2)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you perform an experiment with random variables and when plotted you data looks like this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there a way to find the independent degrees of freedom?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65" y="2607306"/>
            <a:ext cx="4174068" cy="250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87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</a:t>
            </a:r>
            <a:r>
              <a:rPr lang="en-US" dirty="0" err="1"/>
              <a:t>Diagonlization</a:t>
            </a:r>
            <a:r>
              <a:rPr lang="en-US" dirty="0"/>
              <a:t> </a:t>
            </a:r>
            <a:r>
              <a:rPr lang="en-US" sz="1800" dirty="0" smtClean="0"/>
              <a:t>(2/2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to do this is by finding the eigenvalues and eigenvectors.</a:t>
            </a:r>
          </a:p>
          <a:p>
            <a:r>
              <a:rPr lang="en-US" dirty="0" err="1" smtClean="0"/>
              <a:t>Diagonalizing</a:t>
            </a:r>
            <a:r>
              <a:rPr lang="en-US" dirty="0" smtClean="0"/>
              <a:t> a matrix (called the covariance matrix) associated with the random results allows us to find the independent directions giving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000500"/>
            <a:ext cx="476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80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Homework #9 has been returned</a:t>
            </a:r>
          </a:p>
          <a:p>
            <a:endParaRPr lang="en-US" dirty="0" smtClean="0"/>
          </a:p>
          <a:p>
            <a:r>
              <a:rPr lang="en-US" dirty="0" smtClean="0"/>
              <a:t>Final Exam</a:t>
            </a:r>
          </a:p>
          <a:p>
            <a:pPr lvl="1"/>
            <a:r>
              <a:rPr lang="en-US" dirty="0" smtClean="0"/>
              <a:t>The exam will consist of two parts</a:t>
            </a:r>
          </a:p>
          <a:p>
            <a:pPr lvl="2"/>
            <a:r>
              <a:rPr lang="en-US" dirty="0" smtClean="0"/>
              <a:t>12 5-point, short answer conceptual questions (e.g. Is the following MOI matrix valid and why?)</a:t>
            </a:r>
          </a:p>
          <a:p>
            <a:pPr lvl="2"/>
            <a:r>
              <a:rPr lang="en-US" dirty="0" smtClean="0"/>
              <a:t>2 20-point homework like problem (calculate the following …)</a:t>
            </a:r>
          </a:p>
          <a:p>
            <a:pPr lvl="1"/>
            <a:r>
              <a:rPr lang="en-US" dirty="0" smtClean="0"/>
              <a:t>Exam will be on Dec. 7</a:t>
            </a:r>
            <a:r>
              <a:rPr lang="en-US" baseline="30000" dirty="0" smtClean="0"/>
              <a:t>th</a:t>
            </a:r>
            <a:r>
              <a:rPr lang="en-US" dirty="0" smtClean="0"/>
              <a:t>, same time and place as usual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2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dirty="0" smtClean="0"/>
              <a:t>Backup </a:t>
            </a:r>
            <a:r>
              <a:rPr lang="en-US" sz="1800" dirty="0" smtClean="0"/>
              <a:t>(1/5)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4495800"/>
              </a:xfrm>
            </p:spPr>
            <p:txBody>
              <a:bodyPr>
                <a:normAutofit fontScale="70000" lnSpcReduction="20000"/>
              </a:bodyPr>
              <a:lstStyle/>
              <a:p>
                <a:pPr marL="45720" indent="0">
                  <a:buNone/>
                </a:pPr>
                <a:r>
                  <a:rPr lang="en-US" sz="2000" dirty="0" smtClean="0"/>
                  <a:t>Method 1:  Linearize last </a:t>
                </a:r>
              </a:p>
              <a:p>
                <a:pPr marL="388620" indent="-342900"/>
                <a:r>
                  <a:rPr lang="en-US" sz="2000" dirty="0" smtClean="0"/>
                  <a:t>Step 1:  Assemble the angular velocity in RIC</a:t>
                </a:r>
                <a:endParaRPr lang="en-US" sz="20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0" smtClean="0">
                          <a:latin typeface="Cambria Math"/>
                        </a:rPr>
                        <m:t>𝛚</m:t>
                      </m:r>
                      <m:r>
                        <a:rPr lang="en-US" sz="19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sSup>
                        <m:sSup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900" b="1" i="0" smtClean="0">
                              <a:latin typeface="Cambria Math"/>
                            </a:rPr>
                            <m:t>𝐳</m:t>
                          </m:r>
                        </m:e>
                        <m:sup>
                          <m:d>
                            <m:d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900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9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900" b="0" i="1" dirty="0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en-US" sz="19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900" b="1" i="0" dirty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d>
                            <m:dPr>
                              <m:ctrlPr>
                                <a:rPr lang="en-US" sz="19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900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9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900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sSup>
                        <m:sSupPr>
                          <m:ctrlPr>
                            <a:rPr lang="en-US" sz="19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900" b="1" i="0" dirty="0" smtClean="0">
                              <a:latin typeface="Cambria Math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sz="19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9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9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𝑅𝐼𝐶</m:t>
                          </m:r>
                        </m:sub>
                      </m:sSub>
                      <m:r>
                        <a:rPr lang="en-US" sz="19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19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r>
                                      <a:rPr lang="en-US" sz="19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9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𝑅𝐼𝐶</m:t>
                          </m:r>
                          <m:r>
                            <a:rPr lang="en-US" sz="19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9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sSub>
                        <m:sSubPr>
                          <m:ctrlPr>
                            <a:rPr lang="en-US" sz="19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9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𝑅𝐼𝐶</m:t>
                          </m:r>
                          <m:r>
                            <a:rPr lang="en-US" sz="19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9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9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1900" i="1" dirty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fun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1900" i="1" dirty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fun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9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9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9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𝑅𝐼𝐶</m:t>
                          </m:r>
                          <m:r>
                            <a:rPr lang="en-US" sz="19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900" dirty="0" smtClean="0"/>
              </a:p>
              <a:p>
                <a:pPr marL="388620" indent="-342900"/>
                <a:r>
                  <a:rPr lang="en-US" sz="2000" dirty="0" smtClean="0"/>
                  <a:t>Step 2:  Transform the angular velocity to PAF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𝛚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𝛚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𝑅𝐼𝐶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𝛚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Step 3: Solve for the Euler rates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sz="2000" i="1" dirty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     →    </m:t>
                      </m:r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i="1" dirty="0">
                              <a:latin typeface="Cambria Math"/>
                            </a:rPr>
                            <m:t>𝜙</m:t>
                          </m:r>
                        </m:e>
                      </m:func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 dirty="0">
                              <a:latin typeface="Cambria Math"/>
                            </a:rPr>
                            <m:t>𝜙</m:t>
                          </m:r>
                        </m:e>
                      </m:func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   →      </m:t>
                      </m:r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2000" i="1" dirty="0">
                              <a:latin typeface="Cambria Math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  →   </m:t>
                      </m:r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𝜃</m:t>
                      </m:r>
                      <m:r>
                        <a:rPr lang="en-US" sz="2000" b="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4495800"/>
              </a:xfrm>
              <a:blipFill rotWithShape="1">
                <a:blip r:embed="rId2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Backup </a:t>
            </a:r>
            <a:r>
              <a:rPr lang="en-US" sz="1800" dirty="0" smtClean="0"/>
              <a:t>(2/5)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715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Method 2: Linearize first</a:t>
                </a:r>
              </a:p>
              <a:p>
                <a:r>
                  <a:rPr lang="en-US" sz="1800" dirty="0" smtClean="0"/>
                  <a:t>Linearize the attitude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𝒜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r>
                  <a:rPr lang="en-US" sz="1500" dirty="0" smtClean="0"/>
                  <a:t>Start with the full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lvl="1"/>
                <a:r>
                  <a:rPr lang="en-US" sz="1500" dirty="0" smtClean="0"/>
                  <a:t>Replace all cosines by 1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1⋅1 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⋅1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⋅1⋅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1⋅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1⋅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⋅ 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1⋅1⋅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1⋅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⋅1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1⋅1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lvl="1"/>
                <a:r>
                  <a:rPr lang="en-US" sz="1500" dirty="0" smtClean="0"/>
                  <a:t>Replace all sines of an angle by the small angle approximation (i.e.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500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sz="15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𝛿𝜃</m:t>
                    </m:r>
                  </m:oMath>
                </a14:m>
                <a:r>
                  <a:rPr lang="en-US" sz="1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𝛿𝜓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𝛿𝜙𝛿𝜃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𝛿𝜓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𝛿𝜙𝛿𝜓𝛿𝜃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𝛿𝜃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𝛿𝜙𝛿𝜓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𝛿𝜓𝛿𝜃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𝛿𝜙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 lvl="1"/>
                <a:r>
                  <a:rPr lang="en-US" sz="1500" dirty="0" smtClean="0"/>
                  <a:t>Throw away products of 2 or more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1500" dirty="0" smtClean="0"/>
                  <a:t>s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𝛿𝜓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𝛿𝜃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𝛿𝜓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𝛿𝜙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𝛿𝜃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𝛿𝜙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lvl="1"/>
                <a:r>
                  <a:rPr lang="en-US" sz="1500" dirty="0" smtClean="0"/>
                  <a:t>Finally lose the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1500" dirty="0" smtClean="0"/>
                  <a:t> by agreeing to understand that each angle is small</a:t>
                </a: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71533"/>
              </a:xfrm>
              <a:blipFill rotWithShape="1">
                <a:blip r:embed="rId2"/>
                <a:stretch>
                  <a:fillRect l="-299" t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835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Backup </a:t>
            </a:r>
            <a:r>
              <a:rPr lang="en-US" sz="1800" dirty="0" smtClean="0"/>
              <a:t>(3/5)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4181" y="1600200"/>
                <a:ext cx="8378952" cy="5130800"/>
              </a:xfrm>
            </p:spPr>
            <p:txBody>
              <a:bodyPr>
                <a:noAutofit/>
              </a:bodyPr>
              <a:lstStyle/>
              <a:p>
                <a:pPr marL="45720" indent="0">
                  <a:buNone/>
                </a:pPr>
                <a:r>
                  <a:rPr lang="en-US" sz="1400" dirty="0" smtClean="0"/>
                  <a:t>Method 2:  Linearize first</a:t>
                </a:r>
              </a:p>
              <a:p>
                <a:pPr marL="388620" indent="-342900"/>
                <a:r>
                  <a:rPr lang="en-US" sz="1400" dirty="0" smtClean="0"/>
                  <a:t>Step 1:  Assemble the angular velocity in RIC</a:t>
                </a:r>
                <a:endParaRPr lang="en-US" sz="14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/>
                        </a:rPr>
                        <m:t>𝛚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𝜓</m:t>
                          </m:r>
                        </m:e>
                      </m:acc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𝐳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dirty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sSup>
                        <m:sSup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dirty="0" smtClean="0">
                              <a:latin typeface="Cambria Math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𝑅𝐼𝐶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𝑅𝐼𝐶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𝜙</m:t>
                          </m:r>
                        </m:e>
                      </m:acc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𝑅𝐼𝐶</m:t>
                          </m:r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sz="1400" i="1" dirty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1400" i="1" dirty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sz="1400" i="1" dirty="0">
                                      <a:latin typeface="Cambria Math"/>
                                    </a:rPr>
                                    <m:t>𝜓</m:t>
                                  </m:r>
                                  <m:r>
                                    <a:rPr lang="en-US" sz="1400" i="1" dirty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𝑅𝐼𝐶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marL="388620" indent="-342900"/>
                <a:r>
                  <a:rPr lang="en-US" sz="1400" dirty="0" smtClean="0"/>
                  <a:t>Step 2:  Transform the angular velocity to PAF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𝛚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𝒜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𝛚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𝑅𝐼𝐶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𝑅𝐼𝐶</m:t>
                          </m:r>
                        </m:sub>
                      </m:sSub>
                      <m:r>
                        <m:rPr>
                          <m:brk m:alnAt="2"/>
                        </m:rP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m:rPr>
                          <m:brk m:alnAt="2"/>
                        </m:rP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/>
                  <a:t>Same answer as if you had linearized the full angular velocity 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/>
                        </a:rPr>
                        <m:t>𝛚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1400" i="1" dirty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dirty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1400" i="1" dirty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sz="1400" i="1" dirty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dirty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400" i="1" dirty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4181" y="1600200"/>
                <a:ext cx="8378952" cy="5130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97463" y="4273447"/>
            <a:ext cx="122947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Eq. 4.8.10 in </a:t>
            </a:r>
            <a:r>
              <a:rPr lang="en-US" sz="1200" dirty="0" err="1" smtClean="0"/>
              <a:t>Sidi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3212199" y="3826933"/>
            <a:ext cx="1266668" cy="44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Backup </a:t>
            </a:r>
            <a:r>
              <a:rPr lang="en-US" sz="1800" dirty="0" smtClean="0"/>
              <a:t>(4/5)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33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Step 3 – solve for the Euler rates in terms of the body rates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Setup as a matrix equation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the linear approximation the inverse matrix and solution is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365760" lvl="1" indent="0">
                  <a:buNone/>
                </a:pPr>
                <a:r>
                  <a:rPr lang="en-US" dirty="0" smtClean="0"/>
                  <a:t>which is the same as earlier (happily)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0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dirty="0" smtClean="0"/>
              <a:t>Backup </a:t>
            </a:r>
            <a:r>
              <a:rPr lang="en-US" sz="1800" dirty="0" smtClean="0"/>
              <a:t>(5/5)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last piece of linearization to do</a:t>
                </a:r>
              </a:p>
              <a:p>
                <a:r>
                  <a:rPr lang="en-US" dirty="0" smtClean="0"/>
                  <a:t>Products of angle with time rates of change of angles are also small quantities and can be ignored</a:t>
                </a:r>
              </a:p>
              <a:p>
                <a:r>
                  <a:rPr lang="en-US" dirty="0" smtClean="0"/>
                  <a:t>So after much hard work we arrive at the very simple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𝐵𝐶𝑆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40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Corrected some mistakes and re-uploaded on the morning of 11/24</a:t>
            </a:r>
          </a:p>
          <a:p>
            <a:endParaRPr lang="en-US" dirty="0"/>
          </a:p>
          <a:p>
            <a:r>
              <a:rPr lang="en-US" dirty="0" smtClean="0"/>
              <a:t>Later found a subtle error and re-re-uploaded.  Don’t worry about this!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0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 Formulary </a:t>
            </a:r>
            <a:r>
              <a:rPr lang="en-US" sz="1800" dirty="0" smtClean="0"/>
              <a:t>(1/3)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14032148"/>
                  </p:ext>
                </p:extLst>
              </p:nvPr>
            </p:nvGraphicFramePr>
            <p:xfrm>
              <a:off x="600085" y="1279518"/>
              <a:ext cx="8461375" cy="5028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999"/>
                    <a:gridCol w="3381375"/>
                    <a:gridCol w="35560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Name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Description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Formula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Torque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Relates angular momentum to applied torque (frame independent)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Rotating Frame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Specifies velocity</a:t>
                          </a:r>
                          <a:r>
                            <a:rPr lang="en-US" sz="1100" baseline="0" dirty="0" smtClean="0"/>
                            <a:t> in an inertial frame in terms of velocity observed in the rotating frame and the velocity of the frame itself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11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𝐺𝐶𝐼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11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𝑑𝑡</m:t>
                                            </m:r>
                                          </m:den>
                                        </m:f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𝐵𝐶𝑆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Attitude matrix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Matrix</a:t>
                          </a:r>
                          <a:r>
                            <a:rPr lang="en-US" sz="1100" baseline="0" dirty="0" smtClean="0"/>
                            <a:t> with the orientation of one set of axes with respect to another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b="1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b="1" i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11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b="1" i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11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  <a:ea typeface="Cambria Math"/>
                                  </a:rPr>
                                  <m:t>or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   </m:t>
                                </m:r>
                                <m:r>
                                  <a:rPr lang="en-US" sz="1100" i="1" smtClean="0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  <m:r>
                                  <a:rPr lang="en-US" sz="110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Attitude kinematic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Relation between attitude matrix and the angular velocity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1100" b="1" i="0" smtClean="0">
                                    <a:latin typeface="Cambria Math"/>
                                    <a:ea typeface="Cambria Math"/>
                                  </a:rPr>
                                  <m:t>𝛀</m:t>
                                </m:r>
                                <m:r>
                                  <a:rPr lang="en-US" sz="1100" b="1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𝒜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      </m:t>
                                </m:r>
                                <m:r>
                                  <a:rPr lang="en-US" sz="1100" b="1" i="0" smtClean="0">
                                    <a:latin typeface="Cambria Math"/>
                                    <a:ea typeface="Cambria Math"/>
                                  </a:rPr>
                                  <m:t>𝛀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Angular Momentum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Relation between angular momentum and angular velocity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⃡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1" dirty="0" smtClean="0"/>
                        </a:p>
                        <a:p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Kinetic Energy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Kinetic energy as a function</a:t>
                          </a:r>
                          <a:r>
                            <a:rPr lang="en-US" sz="1100" baseline="0" dirty="0" smtClean="0"/>
                            <a:t> of angular velocity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⃡"/>
                                    <m:ctrlPr>
                                      <a:rPr lang="en-US" sz="11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Moment</a:t>
                          </a:r>
                          <a:r>
                            <a:rPr lang="en-US" sz="1100" baseline="0" dirty="0" smtClean="0"/>
                            <a:t> of inertia matrix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/>
                                      </a:rPr>
                                      <m:t>det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1" i="0" smtClean="0">
                                            <a:latin typeface="Cambria Math"/>
                                          </a:rPr>
                                          <m:t>𝐈</m:t>
                                        </m:r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100" b="1" i="0" smtClean="0">
                                            <a:latin typeface="Cambria Math"/>
                                          </a:rPr>
                                          <m:t>𝐈𝐝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r>
                            <a:rPr lang="en-US" sz="1100" dirty="0" smtClean="0"/>
                            <a:t>Gives the way to find the </a:t>
                          </a:r>
                          <a:r>
                            <a:rPr lang="en-US" sz="1100" baseline="0" dirty="0" smtClean="0"/>
                            <a:t>principle axis frame (PAF)  and to </a:t>
                          </a:r>
                          <a:r>
                            <a:rPr lang="en-US" sz="1100" baseline="0" dirty="0" err="1" smtClean="0"/>
                            <a:t>diagonalize</a:t>
                          </a:r>
                          <a:r>
                            <a:rPr lang="en-US" sz="1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0" baseline="0" smtClean="0">
                                  <a:latin typeface="Cambria Math"/>
                                </a:rPr>
                                <m:t>𝐈</m:t>
                              </m:r>
                            </m:oMath>
                          </a14:m>
                          <a:r>
                            <a:rPr lang="en-US" sz="1100" b="1" i="0" dirty="0" smtClean="0"/>
                            <a:t> </a:t>
                          </a:r>
                          <a:r>
                            <a:rPr lang="en-US" sz="1100" b="0" i="0" dirty="0" smtClean="0"/>
                            <a:t>and find the eigenvectors/values</a:t>
                          </a:r>
                          <a:endParaRPr lang="en-US" sz="11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0" smtClean="0">
                                    <a:latin typeface="Cambria Math"/>
                                  </a:rPr>
                                  <m:t>𝐈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Euler’s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Equation</a:t>
                          </a:r>
                          <a:r>
                            <a:rPr lang="en-US" sz="1100" baseline="0" dirty="0" smtClean="0"/>
                            <a:t> for the rigid body motion in the PAF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sz="1100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𝑦𝑦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sz="1100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  <m:t>𝑧𝑧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sz="1100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𝑃𝐴𝐹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100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100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1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1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1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𝑥𝑥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1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𝑃𝐴𝐹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𝑃𝐴𝐹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14032148"/>
                  </p:ext>
                </p:extLst>
              </p:nvPr>
            </p:nvGraphicFramePr>
            <p:xfrm>
              <a:off x="600085" y="1279518"/>
              <a:ext cx="8461375" cy="5028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999"/>
                    <a:gridCol w="3381375"/>
                    <a:gridCol w="35560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Name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Description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Formula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Torque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Relates angular momentum to applied torque (frame independent)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92857" r="-172" b="-991429"/>
                          </a:stretch>
                        </a:blipFill>
                      </a:tcPr>
                    </a:tc>
                  </a:tr>
                  <a:tr h="655003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Rotating Frame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Specifies velocity</a:t>
                          </a:r>
                          <a:r>
                            <a:rPr lang="en-US" sz="1100" baseline="0" dirty="0" smtClean="0"/>
                            <a:t> in an inertial frame in terms of velocity observed in the rotating frame and the velocity of the frame itself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126168" r="-172" b="-548598"/>
                          </a:stretch>
                        </a:blipFill>
                      </a:tcPr>
                    </a:tc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Attitude matrix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Matrix</a:t>
                          </a:r>
                          <a:r>
                            <a:rPr lang="en-US" sz="1100" baseline="0" dirty="0" smtClean="0"/>
                            <a:t> with the orientation of one set of axes with respect to another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198361" r="-172" b="-381148"/>
                          </a:stretch>
                        </a:blipFill>
                      </a:tcPr>
                    </a:tc>
                  </a:tr>
                  <a:tr h="62420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Attitude kinematic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Relation between attitude matrix and the angular velocity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356863" r="-172" b="-355882"/>
                          </a:stretch>
                        </a:blipFill>
                      </a:tcPr>
                    </a:tc>
                  </a:tr>
                  <a:tr h="451549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Angular Momentum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Relation between angular momentum and angular velocity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629730" r="-172" b="-390541"/>
                          </a:stretch>
                        </a:blipFill>
                      </a:tcPr>
                    </a:tc>
                  </a:tr>
                  <a:tr h="405257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Kinetic Energy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Kinetic energy as a function</a:t>
                          </a:r>
                          <a:r>
                            <a:rPr lang="en-US" sz="1100" baseline="0" dirty="0" smtClean="0"/>
                            <a:t> of angular velocity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805970" r="-172" b="-331343"/>
                          </a:stretch>
                        </a:blipFill>
                      </a:tcPr>
                    </a:tc>
                  </a:tr>
                  <a:tr h="624586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Moment</a:t>
                          </a:r>
                          <a:r>
                            <a:rPr lang="en-US" sz="1100" baseline="0" dirty="0" smtClean="0"/>
                            <a:t> of inertia matrix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45" t="-595098" r="-10522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595098" r="-172" b="-117647"/>
                          </a:stretch>
                        </a:blipFill>
                      </a:tcPr>
                    </a:tc>
                  </a:tr>
                  <a:tr h="73088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Euler’s equation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Equation</a:t>
                          </a:r>
                          <a:r>
                            <a:rPr lang="en-US" sz="1100" baseline="0" dirty="0" smtClean="0"/>
                            <a:t> for the rigid body motion in the PAF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79" t="-590833" r="-17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74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Formulary </a:t>
            </a:r>
            <a:r>
              <a:rPr lang="en-US" sz="1800" dirty="0" smtClean="0"/>
              <a:t>(2/3)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633479"/>
                  </p:ext>
                </p:extLst>
              </p:nvPr>
            </p:nvGraphicFramePr>
            <p:xfrm>
              <a:off x="558811" y="1295388"/>
              <a:ext cx="8461375" cy="5303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/>
                    <a:gridCol w="2766060"/>
                    <a:gridCol w="34093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Name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Description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Formula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Transformation</a:t>
                          </a:r>
                          <a:r>
                            <a:rPr lang="en-US" sz="1100" baseline="0" dirty="0" smtClean="0"/>
                            <a:t> Primitive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Matrices</a:t>
                          </a:r>
                          <a:r>
                            <a:rPr lang="en-US" sz="1100" baseline="0" dirty="0" smtClean="0"/>
                            <a:t> that specify individual transformations of coordinates around single axes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smtClean="0">
                                        <a:latin typeface="Cambria Math"/>
                                        <a:ea typeface="Cambria Math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b="0" dirty="0" smtClean="0">
                            <a:ea typeface="Cambria Math"/>
                          </a:endParaRPr>
                        </a:p>
                        <a:p>
                          <a:endParaRPr lang="en-US" sz="1100" b="0" dirty="0" smtClean="0"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smtClean="0">
                                        <a:latin typeface="Cambria Math"/>
                                        <a:ea typeface="Cambria Math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smtClean="0">
                                        <a:latin typeface="Cambria Math"/>
                                        <a:ea typeface="Cambria Math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Natural Frequency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Natural frequency of a rigid</a:t>
                          </a:r>
                          <a:r>
                            <a:rPr lang="en-US" sz="1100" baseline="0" dirty="0" smtClean="0"/>
                            <a:t> body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𝑛𝑎𝑡𝑢𝑟𝑎𝑙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𝑥𝑥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Nutation Damping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Spinner Angular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Angular momentum</a:t>
                          </a:r>
                          <a:r>
                            <a:rPr lang="en-US" sz="1100" baseline="0" dirty="0" smtClean="0"/>
                            <a:t> about the major principal axis (assuming no nutation)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𝑧𝑧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Thruster torque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/>
                                      </a:rPr>
                                      <m:t>Γ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/>
                                      </a:rPr>
                                      <m:t>Γ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Spin-up/down maneuver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Relation between</a:t>
                          </a:r>
                          <a:r>
                            <a:rPr lang="en-US" sz="1100" baseline="0" dirty="0" smtClean="0"/>
                            <a:t> change in spin rate and time to perform the maneuver using thrusters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Delta-h duration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Time to change the angular momentum</a:t>
                          </a:r>
                          <a:r>
                            <a:rPr lang="en-US" sz="1100" baseline="0" dirty="0" smtClean="0"/>
                            <a:t> using thrusters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0" smtClean="0">
                                            <a:latin typeface="Cambria Math"/>
                                          </a:rPr>
                                          <m:t>Δ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0" smtClean="0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633479"/>
                  </p:ext>
                </p:extLst>
              </p:nvPr>
            </p:nvGraphicFramePr>
            <p:xfrm>
              <a:off x="558811" y="1295388"/>
              <a:ext cx="8461375" cy="5303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/>
                    <a:gridCol w="2766060"/>
                    <a:gridCol w="34093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Name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Description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Formula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1850644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Transformation</a:t>
                          </a:r>
                          <a:r>
                            <a:rPr lang="en-US" sz="1100" baseline="0" dirty="0" smtClean="0"/>
                            <a:t> Primitive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Matrices</a:t>
                          </a:r>
                          <a:r>
                            <a:rPr lang="en-US" sz="1100" baseline="0" dirty="0" smtClean="0"/>
                            <a:t> that specify individual transformations of coordinates around single axes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20132" b="-167327"/>
                          </a:stretch>
                        </a:blipFill>
                      </a:tcPr>
                    </a:tc>
                  </a:tr>
                  <a:tr h="471488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Natural Frequency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Natural frequency of a rigid</a:t>
                          </a:r>
                          <a:r>
                            <a:rPr lang="en-US" sz="1100" baseline="0" dirty="0" smtClean="0"/>
                            <a:t> body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466667" b="-5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Nutation Damping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724590" b="-60327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Spinner Angular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Angular momentum</a:t>
                          </a:r>
                          <a:r>
                            <a:rPr lang="en-US" sz="1100" baseline="0" dirty="0" smtClean="0"/>
                            <a:t> about the major principal axis (assuming no nutation)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718571" b="-42571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Thruster torque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955000" b="-396667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Spin-up/down maneuver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Relation between</a:t>
                          </a:r>
                          <a:r>
                            <a:rPr lang="en-US" sz="1100" baseline="0" dirty="0" smtClean="0"/>
                            <a:t> change in spin rate and time to perform the maneuver using thrusters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904286" b="-240000"/>
                          </a:stretch>
                        </a:blipFill>
                      </a:tcPr>
                    </a:tc>
                  </a:tr>
                  <a:tr h="644271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Delta-h duration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Time to change the angular momentum</a:t>
                          </a:r>
                          <a:r>
                            <a:rPr lang="en-US" sz="1100" baseline="0" dirty="0" smtClean="0"/>
                            <a:t> using thrusters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479" t="-663208" b="-5849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44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Formulary </a:t>
            </a:r>
            <a:r>
              <a:rPr lang="en-US" sz="1800" dirty="0" smtClean="0"/>
              <a:t>(3/3)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6180749"/>
                  </p:ext>
                </p:extLst>
              </p:nvPr>
            </p:nvGraphicFramePr>
            <p:xfrm>
              <a:off x="304801" y="1600200"/>
              <a:ext cx="8461375" cy="3808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/>
                    <a:gridCol w="2766060"/>
                    <a:gridCol w="34093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Name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Description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Formula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Gravity gradient torque for a spinner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Average</a:t>
                          </a:r>
                          <a:r>
                            <a:rPr lang="en-US" sz="1100" baseline="0" dirty="0" smtClean="0"/>
                            <a:t> gravity-gradient torque over one orbit given in terms of MOIs , </a:t>
                          </a:r>
                          <a:r>
                            <a:rPr lang="en-US" sz="1100" baseline="0" dirty="0" err="1" smtClean="0"/>
                            <a:t>Keplerian</a:t>
                          </a:r>
                          <a:r>
                            <a:rPr lang="en-US" sz="1100" baseline="0" dirty="0" smtClean="0"/>
                            <a:t> elements, and the body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100" b="0" i="1" baseline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baseline="0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100" dirty="0" smtClean="0"/>
                            <a:t> (spin</a:t>
                          </a:r>
                          <a:r>
                            <a:rPr lang="en-US" sz="1100" baseline="0" dirty="0" smtClean="0"/>
                            <a:t> axis) and orbit normal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100" b="0" i="1" baseline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baseline="0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oMath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/>
                                      </a:rPr>
                                      <m:t>𝑎𝑣𝐺𝐺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dirty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100" i="1" dirty="0">
                                        <a:latin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1100" i="1" dirty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1100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1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 dirty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 dirty="0">
                                                <a:latin typeface="Cambria Math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  <m:r>
                                          <a:rPr lang="en-US" sz="1100" i="1" dirty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i="1" dirty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100" i="1" dirty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 dirty="0">
                                                    <a:latin typeface="Cambria Math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 dirty="0">
                                                    <a:latin typeface="Cambria Math"/>
                                                  </a:rPr>
                                                  <m:t>𝑥𝑥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100" i="1" dirty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 dirty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 dirty="0">
                                                    <a:latin typeface="Cambria Math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 dirty="0">
                                                    <a:latin typeface="Cambria Math"/>
                                                  </a:rPr>
                                                  <m:t>𝑦𝑦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1100" i="1" dirty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dirty="0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dirty="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dirty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b="0" i="1" dirty="0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dirty="0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100" b="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100" b="0" i="1" dirty="0" smtClean="0">
                                                    <a:latin typeface="Cambria Math"/>
                                                  </a:rPr>
                                                  <m:t>1−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100" b="0" i="1" dirty="0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100" b="0" i="1" dirty="0" smtClean="0">
                                                        <a:latin typeface="Cambria Math"/>
                                                      </a:rPr>
                                                      <m:t>𝑒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100" b="0" i="1" dirty="0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100" b="0" i="1" dirty="0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r>
                                  <a:rPr lang="en-US" sz="1100" b="0" i="1" dirty="0" smtClean="0">
                                    <a:latin typeface="Cambria Math"/>
                                  </a:rPr>
                                  <m:t> 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1100" b="0" i="1" dirty="0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dirty="0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</m:acc>
                                <m:r>
                                  <a:rPr lang="en-US" sz="1100" b="0" i="1" dirty="0" smtClean="0">
                                    <a:latin typeface="Cambria Math"/>
                                  </a:rPr>
                                  <m:t>)(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1100" b="0" i="1" dirty="0" smtClean="0"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dirty="0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</m:acc>
                                <m:r>
                                  <a:rPr lang="en-US" sz="1100" b="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Orbit normal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Components of the orbit</a:t>
                          </a:r>
                          <a:r>
                            <a:rPr lang="en-US" sz="1100" baseline="0" dirty="0" smtClean="0"/>
                            <a:t> normal in terms of RAAN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baseline="0" smtClean="0"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1100" b="0" i="1" baseline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baseline="0" dirty="0" smtClean="0"/>
                            <a:t>and inclination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baseline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0" smtClean="0">
                                    <a:latin typeface="Cambria Math"/>
                                  </a:rPr>
                                  <m:t>𝐖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s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s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in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Spherical</a:t>
                          </a:r>
                          <a:r>
                            <a:rPr lang="en-US" sz="1100" baseline="0" dirty="0" smtClean="0"/>
                            <a:t> specification of a unit vector</a:t>
                          </a:r>
                          <a:endParaRPr lang="en-US" sz="11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Components</a:t>
                          </a:r>
                          <a:r>
                            <a:rPr lang="en-US" sz="1100" baseline="0" dirty="0" smtClean="0"/>
                            <a:t> of a unit vector given in terms of right ascension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baseline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1100" b="0" i="1" baseline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baseline="0" dirty="0" smtClean="0"/>
                            <a:t>and declination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baseline="0" smtClean="0">
                                  <a:latin typeface="Cambria Math"/>
                                </a:rPr>
                                <m:t>𝛿</m:t>
                              </m:r>
                            </m:oMath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0" smtClean="0">
                                    <a:latin typeface="Cambria Math"/>
                                  </a:rPr>
                                  <m:t>𝐕</m:t>
                                </m:r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b="0" i="0" smtClean="0">
                                                  <a:latin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/>
                                                </a:rPr>
                                                <m:t>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Mass</a:t>
                          </a:r>
                          <a:r>
                            <a:rPr lang="en-US" sz="1100" baseline="0" dirty="0" smtClean="0"/>
                            <a:t> flow rate equation</a:t>
                          </a:r>
                          <a:endParaRPr lang="en-US" sz="11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/>
                                      </a:rPr>
                                      <m:t>Γ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𝑠𝑝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6180749"/>
                  </p:ext>
                </p:extLst>
              </p:nvPr>
            </p:nvGraphicFramePr>
            <p:xfrm>
              <a:off x="304801" y="1600200"/>
              <a:ext cx="8461375" cy="3808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/>
                    <a:gridCol w="2766060"/>
                    <a:gridCol w="34093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Name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Description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Formula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79940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Gravity gradient torque for a spinner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599" t="-47328" r="-123348" b="-330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01" t="-47328" r="-179" b="-330534"/>
                          </a:stretch>
                        </a:blipFill>
                      </a:tcPr>
                    </a:tc>
                  </a:tr>
                  <a:tr h="53467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Orbit normal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599" t="-221839" r="-123348" b="-3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01" t="-221839" r="-179" b="-397701"/>
                          </a:stretch>
                        </a:blipFill>
                      </a:tcPr>
                    </a:tc>
                  </a:tr>
                  <a:tr h="5384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Spherical</a:t>
                          </a:r>
                          <a:r>
                            <a:rPr lang="en-US" sz="1100" baseline="0" dirty="0" smtClean="0"/>
                            <a:t> specification of a unit vector</a:t>
                          </a:r>
                          <a:endParaRPr lang="en-US" sz="11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599" t="-314607" r="-123348" b="-288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01" t="-314607" r="-179" b="-288764"/>
                          </a:stretch>
                        </a:blipFill>
                      </a:tcPr>
                    </a:tc>
                  </a:tr>
                  <a:tr h="45237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Mass</a:t>
                          </a:r>
                          <a:r>
                            <a:rPr lang="en-US" sz="1100" baseline="0" dirty="0" smtClean="0"/>
                            <a:t> flow rate equation</a:t>
                          </a:r>
                          <a:endParaRPr lang="en-US" sz="11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01" t="-498649" r="-179" b="-2472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26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YPR-Control </a:t>
            </a:r>
            <a:r>
              <a:rPr lang="en-US" sz="1800" dirty="0" smtClean="0"/>
              <a:t>(1/13)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3705352" cy="5130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3-axis stabilization using a set of Euler angles for analysis:  Yaw-Pitch-Roll</a:t>
                </a:r>
              </a:p>
              <a:p>
                <a:pPr lvl="1"/>
                <a:r>
                  <a:rPr lang="en-US" dirty="0" smtClean="0"/>
                  <a:t>The yaw is about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𝑃𝐴𝐹</m:t>
                        </m:r>
                      </m:sub>
                    </m:sSub>
                  </m:oMath>
                </a14:m>
                <a:r>
                  <a:rPr lang="en-US" dirty="0" smtClean="0"/>
                  <a:t> which points radially outward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pitch is about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𝑃𝐴𝐹</m:t>
                        </m:r>
                      </m:sub>
                    </m:sSub>
                  </m:oMath>
                </a14:m>
                <a:r>
                  <a:rPr lang="en-US" dirty="0" smtClean="0"/>
                  <a:t> which points along the orbit normal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roll is about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𝑃𝐴𝐹</m:t>
                        </m:r>
                      </m:sub>
                    </m:sSub>
                  </m:oMath>
                </a14:m>
                <a:r>
                  <a:rPr lang="en-US" dirty="0" smtClean="0"/>
                  <a:t> which points along the velocity vector for near-circular orbits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 smtClean="0"/>
                  <a:t>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3705352" cy="5130800"/>
              </a:xfrm>
              <a:blipFill rotWithShape="1">
                <a:blip r:embed="rId2"/>
                <a:stretch>
                  <a:fillRect l="-494" t="-1665" r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7" y="2362199"/>
            <a:ext cx="4656938" cy="32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7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YPR-Control </a:t>
            </a:r>
            <a:r>
              <a:rPr lang="en-US" sz="1800" dirty="0" smtClean="0"/>
              <a:t>(2/13)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smtClean="0"/>
                  <a:t>The cumulative attitude of the PAF after the 3-2-1 sequence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𝒜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/>
          <p:cNvSpPr/>
          <p:nvPr/>
        </p:nvSpPr>
        <p:spPr>
          <a:xfrm rot="9960000">
            <a:off x="2795581" y="3807922"/>
            <a:ext cx="3324266" cy="2990761"/>
          </a:xfrm>
          <a:prstGeom prst="arc">
            <a:avLst>
              <a:gd name="adj1" fmla="val 10644413"/>
              <a:gd name="adj2" fmla="val 21541643"/>
            </a:avLst>
          </a:prstGeom>
          <a:solidFill>
            <a:srgbClr val="66FF66"/>
          </a:solidFill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16820" y="4565650"/>
            <a:ext cx="40386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20754426">
            <a:off x="2749717" y="3717668"/>
            <a:ext cx="3324266" cy="2990761"/>
          </a:xfrm>
          <a:prstGeom prst="arc">
            <a:avLst>
              <a:gd name="adj1" fmla="val 10546830"/>
              <a:gd name="adj2" fmla="val 21581369"/>
            </a:avLst>
          </a:prstGeom>
          <a:solidFill>
            <a:srgbClr val="66FF66"/>
          </a:solidFill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6120" y="2971800"/>
            <a:ext cx="0" cy="220345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49110" y="6400800"/>
                <a:ext cx="3163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𝐺𝐶𝐼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10" y="6400800"/>
                <a:ext cx="316305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846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555420" y="5844917"/>
                <a:ext cx="3179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𝐺𝐶𝐼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20" y="5844917"/>
                <a:ext cx="317908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47" r="-188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669607" y="2904282"/>
                <a:ext cx="3059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𝐺𝐶𝐼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607" y="2904282"/>
                <a:ext cx="305981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000" r="-400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 rot="14025461">
            <a:off x="2899688" y="3638592"/>
            <a:ext cx="3236435" cy="2990761"/>
          </a:xfrm>
          <a:prstGeom prst="arc">
            <a:avLst>
              <a:gd name="adj1" fmla="val 8858766"/>
              <a:gd name="adj2" fmla="val 11402012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7998495">
            <a:off x="3143781" y="3632364"/>
            <a:ext cx="2803652" cy="3075096"/>
          </a:xfrm>
          <a:prstGeom prst="arc">
            <a:avLst>
              <a:gd name="adj1" fmla="val 18109906"/>
              <a:gd name="adj2" fmla="val 4875164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734194" y="2927765"/>
            <a:ext cx="1622825" cy="4542196"/>
          </a:xfrm>
          <a:prstGeom prst="arc">
            <a:avLst>
              <a:gd name="adj1" fmla="val 6915269"/>
              <a:gd name="adj2" fmla="val 15186621"/>
            </a:avLst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277710" y="5175250"/>
            <a:ext cx="125841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36120" y="5175250"/>
            <a:ext cx="194199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32909" y="5175250"/>
            <a:ext cx="1078740" cy="1339788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rved Left Arrow 53"/>
          <p:cNvSpPr/>
          <p:nvPr/>
        </p:nvSpPr>
        <p:spPr>
          <a:xfrm>
            <a:off x="6108896" y="3733269"/>
            <a:ext cx="457200" cy="571758"/>
          </a:xfrm>
          <a:prstGeom prst="curvedLeftArrow">
            <a:avLst/>
          </a:prstGeom>
          <a:gradFill>
            <a:gsLst>
              <a:gs pos="0">
                <a:srgbClr val="66FF66"/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77124" y="6493133"/>
                <a:ext cx="297261" cy="197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24" y="6493133"/>
                <a:ext cx="297261" cy="197170"/>
              </a:xfrm>
              <a:prstGeom prst="rect">
                <a:avLst/>
              </a:prstGeom>
              <a:blipFill rotWithShape="1">
                <a:blip r:embed="rId6"/>
                <a:stretch>
                  <a:fillRect l="-408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4532909" y="3606800"/>
            <a:ext cx="1292845" cy="156311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32909" y="5169912"/>
            <a:ext cx="974206" cy="12245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80510" y="6228814"/>
                <a:ext cx="297261" cy="197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10" y="6228814"/>
                <a:ext cx="297261" cy="197170"/>
              </a:xfrm>
              <a:prstGeom prst="rect">
                <a:avLst/>
              </a:prstGeom>
              <a:blipFill rotWithShape="1">
                <a:blip r:embed="rId7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388074" y="4388356"/>
                <a:ext cx="1524886" cy="6588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Green disk rotates into the gray one by a rotation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74" y="4388356"/>
                <a:ext cx="1524886" cy="658835"/>
              </a:xfrm>
              <a:prstGeom prst="rect">
                <a:avLst/>
              </a:prstGeom>
              <a:blipFill rotWithShape="1">
                <a:blip r:embed="rId8"/>
                <a:stretch>
                  <a:fillRect l="-4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 flipV="1">
            <a:off x="2700867" y="4019148"/>
            <a:ext cx="1832042" cy="115610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35095" y="3409630"/>
                <a:ext cx="301108" cy="197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95" y="3409630"/>
                <a:ext cx="301108" cy="197170"/>
              </a:xfrm>
              <a:prstGeom prst="rect">
                <a:avLst/>
              </a:prstGeom>
              <a:blipFill rotWithShape="1">
                <a:blip r:embed="rId9"/>
                <a:stretch>
                  <a:fillRect l="-1020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700867" y="3735917"/>
                <a:ext cx="288284" cy="197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67" y="3735917"/>
                <a:ext cx="288284" cy="197170"/>
              </a:xfrm>
              <a:prstGeom prst="rect">
                <a:avLst/>
              </a:prstGeom>
              <a:blipFill rotWithShape="1">
                <a:blip r:embed="rId10"/>
                <a:stretch>
                  <a:fillRect l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2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(globe design)</Template>
  <TotalTime>0</TotalTime>
  <Words>4997</Words>
  <Application>Microsoft Office PowerPoint</Application>
  <PresentationFormat>On-screen Show (4:3)</PresentationFormat>
  <Paragraphs>387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Student presentation</vt:lpstr>
      <vt:lpstr>Lecture 13</vt:lpstr>
      <vt:lpstr>Agenda</vt:lpstr>
      <vt:lpstr>Recap</vt:lpstr>
      <vt:lpstr>Lecture #12</vt:lpstr>
      <vt:lpstr>Attitude Formulary (1/3)</vt:lpstr>
      <vt:lpstr>Attitude Formulary (2/3)</vt:lpstr>
      <vt:lpstr>Attitude Formulary (3/3)</vt:lpstr>
      <vt:lpstr>YPR-Control (1/13)</vt:lpstr>
      <vt:lpstr>YPR-Control (2/13)</vt:lpstr>
      <vt:lpstr>YPR-Control (3/13)</vt:lpstr>
      <vt:lpstr>YPR-Control (4/13)</vt:lpstr>
      <vt:lpstr>YPR-Control (5/13)</vt:lpstr>
      <vt:lpstr>YPR-Control (6/13)</vt:lpstr>
      <vt:lpstr>YPR-Control (7/13)</vt:lpstr>
      <vt:lpstr>YPR-Control (8/13)</vt:lpstr>
      <vt:lpstr>YPR-Control (9/13)</vt:lpstr>
      <vt:lpstr>YPR-Control (10/13)</vt:lpstr>
      <vt:lpstr>YPR-Control (11/13)</vt:lpstr>
      <vt:lpstr>YPR-Control (12/13)</vt:lpstr>
      <vt:lpstr>YPR-Control (13/13)</vt:lpstr>
      <vt:lpstr>Quaternions (1/7)</vt:lpstr>
      <vt:lpstr>Quaternions (2/7)</vt:lpstr>
      <vt:lpstr>Quaternions (3/7)</vt:lpstr>
      <vt:lpstr>Quaternions (4/7)</vt:lpstr>
      <vt:lpstr>Quaternions (5/7)</vt:lpstr>
      <vt:lpstr>Quaternions (6/7)</vt:lpstr>
      <vt:lpstr>Quaternions (7/7)</vt:lpstr>
      <vt:lpstr>A Word on Diagonlization (1/2)</vt:lpstr>
      <vt:lpstr>A Word on Diagonlization (2/2)</vt:lpstr>
      <vt:lpstr>YPR-Control Backup (1/5)</vt:lpstr>
      <vt:lpstr>YPR-Control Backup (2/5)</vt:lpstr>
      <vt:lpstr>YPR-Control Backup (3/5)</vt:lpstr>
      <vt:lpstr>YPR-Control Backup (4/5)</vt:lpstr>
      <vt:lpstr>YPR-Control Backup (5/5)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2015-08-11T15:17:51Z</dcterms:created>
  <dcterms:modified xsi:type="dcterms:W3CDTF">2015-12-27T15:36:17Z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