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9" r:id="rId4"/>
    <p:sldId id="271" r:id="rId5"/>
    <p:sldId id="270" r:id="rId6"/>
    <p:sldId id="261" r:id="rId7"/>
    <p:sldId id="273" r:id="rId8"/>
    <p:sldId id="278" r:id="rId9"/>
    <p:sldId id="279" r:id="rId10"/>
    <p:sldId id="277" r:id="rId11"/>
    <p:sldId id="280" r:id="rId12"/>
    <p:sldId id="281" r:id="rId13"/>
    <p:sldId id="275" r:id="rId14"/>
    <p:sldId id="263" r:id="rId15"/>
    <p:sldId id="266" r:id="rId16"/>
    <p:sldId id="283" r:id="rId17"/>
    <p:sldId id="284" r:id="rId18"/>
    <p:sldId id="259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3571D84-F250-467A-A908-E65705534EA4}">
          <p14:sldIdLst>
            <p14:sldId id="256"/>
          </p14:sldIdLst>
        </p14:section>
        <p14:section name="Testowanie" id="{1177489E-7491-4FF1-AAF9-48FBB4BAFD38}">
          <p14:sldIdLst>
            <p14:sldId id="272"/>
            <p14:sldId id="269"/>
            <p14:sldId id="271"/>
            <p14:sldId id="270"/>
          </p14:sldIdLst>
        </p14:section>
        <p14:section name="Git" id="{7DCBF5DA-E423-4FC4-8FD4-0D5287928536}">
          <p14:sldIdLst>
            <p14:sldId id="261"/>
            <p14:sldId id="273"/>
            <p14:sldId id="278"/>
            <p14:sldId id="279"/>
            <p14:sldId id="277"/>
            <p14:sldId id="280"/>
            <p14:sldId id="281"/>
            <p14:sldId id="275"/>
          </p14:sldIdLst>
        </p14:section>
        <p14:section name="Trello" id="{AA8DC42C-6AA1-4DD1-AA1D-8CCB27DE7ED6}">
          <p14:sldIdLst>
            <p14:sldId id="263"/>
          </p14:sldIdLst>
        </p14:section>
        <p14:section name="Selektory" id="{9C778FD0-ED5F-48E9-B511-A0B9E9060D60}">
          <p14:sldIdLst>
            <p14:sldId id="266"/>
            <p14:sldId id="283"/>
            <p14:sldId id="284"/>
          </p14:sldIdLst>
        </p14:section>
        <p14:section name="End" id="{1569A505-F8CF-4FF2-8C1D-5BABCC0ED8B5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47" autoAdjust="0"/>
  </p:normalViewPr>
  <p:slideViewPr>
    <p:cSldViewPr>
      <p:cViewPr varScale="1">
        <p:scale>
          <a:sx n="80" d="100"/>
          <a:sy n="80" d="100"/>
        </p:scale>
        <p:origin x="145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6C3C6-C7F3-4C9A-98A5-0505933EBCE9}" type="datetimeFigureOut">
              <a:rPr lang="pl-PL" smtClean="0"/>
              <a:t>2017-07-24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mailto:biuro@sjsi.pl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mailto:grz.witek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123728" y="260648"/>
            <a:ext cx="4632623" cy="1793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573016"/>
            <a:ext cx="9144000" cy="2009179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5445224"/>
            <a:ext cx="1838325" cy="1047750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24128" y="5877272"/>
            <a:ext cx="3076575" cy="57150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0" y="2708920"/>
            <a:ext cx="9144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Selenium Start</a:t>
            </a:r>
          </a:p>
          <a:p>
            <a:pPr algn="ctr"/>
            <a:r>
              <a:rPr lang="en-US" sz="3200" dirty="0" err="1" smtClean="0"/>
              <a:t>Podstawy</a:t>
            </a:r>
            <a:r>
              <a:rPr lang="en-US" sz="3200" dirty="0" smtClean="0"/>
              <a:t> </a:t>
            </a:r>
            <a:r>
              <a:rPr lang="en-US" sz="3200" dirty="0" err="1" smtClean="0"/>
              <a:t>automatyzacji</a:t>
            </a:r>
            <a:r>
              <a:rPr lang="en-US" sz="3200" dirty="0" smtClean="0"/>
              <a:t> w </a:t>
            </a:r>
            <a:r>
              <a:rPr lang="pl-PL" sz="3200" dirty="0" smtClean="0"/>
              <a:t>S</a:t>
            </a:r>
            <a:r>
              <a:rPr lang="en-US" sz="3200" dirty="0" err="1" smtClean="0"/>
              <a:t>elenium</a:t>
            </a:r>
            <a:endParaRPr lang="en-US" sz="3200" dirty="0" smtClean="0"/>
          </a:p>
          <a:p>
            <a:pPr algn="ctr"/>
            <a:r>
              <a:rPr lang="pl-PL" sz="3200" dirty="0" err="1"/>
              <a:t>c</a:t>
            </a:r>
            <a:r>
              <a:rPr lang="en-US" sz="3200" dirty="0" smtClean="0"/>
              <a:t>z</a:t>
            </a:r>
            <a:r>
              <a:rPr lang="pl-PL" sz="3200" dirty="0" smtClean="0"/>
              <a:t>ęść </a:t>
            </a:r>
            <a:r>
              <a:rPr lang="en-US" sz="3200" dirty="0" smtClean="0"/>
              <a:t>I</a:t>
            </a:r>
            <a:endParaRPr lang="pl-P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27409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Git i Github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4077" y="1316896"/>
            <a:ext cx="8638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git checkout testing – </a:t>
            </a:r>
            <a:r>
              <a:rPr lang="pl-PL" dirty="0" smtClean="0"/>
              <a:t>przełączenie się na gałąź </a:t>
            </a:r>
            <a:r>
              <a:rPr lang="pl-PL" i="1" dirty="0" smtClean="0"/>
              <a:t>testing</a:t>
            </a:r>
            <a:endParaRPr lang="pl-PL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5776" y="2492474"/>
            <a:ext cx="4104456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27409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Git i Github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0750" y="1052736"/>
            <a:ext cx="47625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27409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Git i Github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0750" y="1052736"/>
            <a:ext cx="4762500" cy="36385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14077" y="4737918"/>
            <a:ext cx="8638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Pull request </a:t>
            </a:r>
            <a:r>
              <a:rPr lang="pl-PL" b="1" dirty="0"/>
              <a:t>- </a:t>
            </a:r>
            <a:r>
              <a:rPr lang="pl-PL" dirty="0" smtClean="0"/>
              <a:t>wysłanie </a:t>
            </a:r>
            <a:r>
              <a:rPr lang="pl-PL" dirty="0"/>
              <a:t>swoich zmian do </a:t>
            </a:r>
            <a:r>
              <a:rPr lang="pl-PL" dirty="0" smtClean="0"/>
              <a:t>zatwierdzenia przez administratora/reviewera. </a:t>
            </a:r>
            <a:r>
              <a:rPr lang="pl-PL" dirty="0"/>
              <a:t>Może on zdecydować o tym, czy </a:t>
            </a:r>
            <a:r>
              <a:rPr lang="pl-PL" dirty="0" smtClean="0"/>
              <a:t>zmiany zostaną scalone (merge), </a:t>
            </a:r>
            <a:r>
              <a:rPr lang="pl-PL" dirty="0"/>
              <a:t>czy </a:t>
            </a:r>
            <a:r>
              <a:rPr lang="pl-PL" dirty="0" smtClean="0"/>
              <a:t>wymagają poprawek, czy jednak zostaną odrzucone</a:t>
            </a:r>
          </a:p>
        </p:txBody>
      </p:sp>
    </p:spTree>
    <p:extLst>
      <p:ext uri="{BB962C8B-B14F-4D97-AF65-F5344CB8AC3E}">
        <p14:creationId xmlns:p14="http://schemas.microsoft.com/office/powerpoint/2010/main" val="16684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27409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Git i Github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8998" y="2023215"/>
            <a:ext cx="6048375" cy="190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852" y="4652004"/>
            <a:ext cx="484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https://www.git-tower.com/blog/git-cheat-sheet/</a:t>
            </a:r>
          </a:p>
        </p:txBody>
      </p:sp>
    </p:spTree>
    <p:extLst>
      <p:ext uri="{BB962C8B-B14F-4D97-AF65-F5344CB8AC3E}">
        <p14:creationId xmlns:p14="http://schemas.microsoft.com/office/powerpoint/2010/main" val="30508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1335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Trello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4077" y="1316896"/>
            <a:ext cx="8638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Trello – </a:t>
            </a:r>
            <a:r>
              <a:rPr lang="pl-PL" dirty="0" smtClean="0"/>
              <a:t>darmowa aplikacja internetowa wspomagająca zarządzanie projektami. Udostępniająca tablice (board) w celu wizualizacji postępów zadań w projekcie.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520" y="2629988"/>
            <a:ext cx="8738921" cy="137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4227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CSS selector i xpath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4077" y="1196752"/>
            <a:ext cx="8638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Obiektowy model dokumentu (Document Object Model, DOM) – </a:t>
            </a:r>
            <a:r>
              <a:rPr lang="pl-PL" dirty="0"/>
              <a:t>sposób reprezentacji złożonych dokumentów XML i HTML w postaci modelu obiektowego. Model ten jest niezależny od platformy i języka programowania.</a:t>
            </a:r>
            <a:endParaRPr lang="pl-PL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26269" y="2217638"/>
            <a:ext cx="86382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XPath (ang. XML Path Language, w wolnym tłumaczeniu Język ścieżek XML, Język ścieżek rozszerzalnego języka znaczników) – </a:t>
            </a:r>
            <a:r>
              <a:rPr lang="pl-PL" dirty="0"/>
              <a:t>język służący do adresowania części dokumentu XML.</a:t>
            </a:r>
          </a:p>
          <a:p>
            <a:pPr algn="just"/>
            <a:r>
              <a:rPr lang="pl-PL" dirty="0"/>
              <a:t>XPath został oryginalnie zaprojektowany dla XSLT i XPointer, ale znajduje zastosowanie także w DOM oraz językach bazujących na XML, np. XQuery, XUL.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6269" y="3645024"/>
            <a:ext cx="8638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Selektory CSS – </a:t>
            </a:r>
            <a:r>
              <a:rPr lang="pl-PL" dirty="0" smtClean="0"/>
              <a:t>sposób wyznaczania elementów z Document Object Model bazujący na języku Kaskadowych Arkuszy Stylów (CSS), opracowanym </a:t>
            </a:r>
            <a:r>
              <a:rPr lang="pl-PL" dirty="0"/>
              <a:t>przez organizację W3C w 1996 r. 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5852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4227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CSS selector i xpath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4077" y="1196752"/>
            <a:ext cx="86382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Xpath a CSS selectors:</a:t>
            </a:r>
          </a:p>
          <a:p>
            <a:pPr algn="just"/>
            <a:endParaRPr lang="pl-PL" b="1" dirty="0" smtClean="0"/>
          </a:p>
          <a:p>
            <a:pPr marL="285750" indent="-285750" algn="just">
              <a:buFontTx/>
              <a:buChar char="-"/>
            </a:pPr>
            <a:r>
              <a:rPr lang="pl-PL" dirty="0" smtClean="0"/>
              <a:t>Możliwość szukania w górę</a:t>
            </a:r>
          </a:p>
          <a:p>
            <a:pPr marL="285750" indent="-285750" algn="just">
              <a:buFontTx/>
              <a:buChar char="-"/>
            </a:pPr>
            <a:endParaRPr lang="pl-PL" dirty="0" smtClean="0"/>
          </a:p>
          <a:p>
            <a:pPr marL="285750" indent="-285750" algn="just">
              <a:buFontTx/>
              <a:buChar char="-"/>
            </a:pPr>
            <a:r>
              <a:rPr lang="pl-PL" dirty="0" smtClean="0"/>
              <a:t>Możliwość szukania po tekście:</a:t>
            </a:r>
          </a:p>
          <a:p>
            <a:pPr algn="just"/>
            <a:r>
              <a:rPr lang="pl-PL" dirty="0" smtClean="0"/>
              <a:t>	&lt;span&gt;txt&lt;/span&gt;</a:t>
            </a:r>
          </a:p>
          <a:p>
            <a:pPr algn="just"/>
            <a:endParaRPr lang="pl-PL" dirty="0" smtClean="0"/>
          </a:p>
          <a:p>
            <a:pPr marL="285750" indent="-285750" algn="just">
              <a:buFontTx/>
              <a:buChar char="-"/>
            </a:pPr>
            <a:r>
              <a:rPr lang="pl-PL" dirty="0" smtClean="0"/>
              <a:t>Szybkość działania</a:t>
            </a:r>
          </a:p>
          <a:p>
            <a:pPr marL="285750" indent="-285750" algn="just">
              <a:buFontTx/>
              <a:buChar char="-"/>
            </a:pPr>
            <a:endParaRPr lang="pl-PL" dirty="0" smtClean="0"/>
          </a:p>
          <a:p>
            <a:pPr marL="285750" indent="-285750" algn="just">
              <a:buFontTx/>
              <a:buChar char="-"/>
            </a:pPr>
            <a:r>
              <a:rPr lang="pl-PL" dirty="0" smtClean="0"/>
              <a:t>Czytelniejszy i krótszy zapis</a:t>
            </a:r>
          </a:p>
          <a:p>
            <a:pPr marL="285750" indent="-285750" algn="just">
              <a:buFontTx/>
              <a:buChar char="-"/>
            </a:pPr>
            <a:endParaRPr lang="pl-PL" dirty="0"/>
          </a:p>
          <a:p>
            <a:pPr marL="285750" indent="-285750" algn="just">
              <a:buFontTx/>
              <a:buChar char="-"/>
            </a:pPr>
            <a:r>
              <a:rPr lang="pl-PL" dirty="0" smtClean="0"/>
              <a:t>Popularność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1902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4227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CSS selector i xpath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4077" y="1196752"/>
            <a:ext cx="8638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Najważniejsze opcje:</a:t>
            </a:r>
          </a:p>
          <a:p>
            <a:pPr algn="just"/>
            <a:endParaRPr lang="pl-PL" b="1" dirty="0" smtClean="0"/>
          </a:p>
          <a:p>
            <a:pPr algn="just"/>
            <a:endParaRPr lang="pl-PL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514271"/>
              </p:ext>
            </p:extLst>
          </p:nvPr>
        </p:nvGraphicFramePr>
        <p:xfrm>
          <a:off x="271016" y="1608248"/>
          <a:ext cx="8529687" cy="3872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229"/>
                <a:gridCol w="2843229"/>
                <a:gridCol w="2843229"/>
              </a:tblGrid>
              <a:tr h="319257">
                <a:tc>
                  <a:txBody>
                    <a:bodyPr/>
                    <a:lstStyle/>
                    <a:p>
                      <a:r>
                        <a:rPr lang="pl-PL" dirty="0" smtClean="0"/>
                        <a:t>Element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CSS selector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Xpath</a:t>
                      </a:r>
                      <a:endParaRPr lang="de-DE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&lt;a&gt;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a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//a</a:t>
                      </a:r>
                      <a:endParaRPr lang="de-DE" sz="1800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&lt;a</a:t>
                      </a:r>
                      <a:r>
                        <a:rPr lang="pl-PL" sz="1800" baseline="0" dirty="0" smtClean="0"/>
                        <a:t> typ=zero&gt;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a[type=’zero’]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//a[@type=’zero’]</a:t>
                      </a:r>
                      <a:endParaRPr lang="de-DE" sz="1800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&lt;a class=cl0&gt;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a.cl0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//a[@class=’cl0’]</a:t>
                      </a:r>
                      <a:endParaRPr lang="de-DE" sz="1800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&lt;a id=id1&gt;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a#id1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//a[@id=’id1’]</a:t>
                      </a:r>
                      <a:endParaRPr lang="de-DE" sz="1800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/>
                        <a:t>&lt;a&gt;&lt;table&gt;&lt;tr&gt;&lt;td&gt;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/>
                        <a:t>a&gt;table&gt;tr&gt;td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/>
                        <a:t>//a/table/tr/td</a:t>
                      </a:r>
                      <a:endParaRPr lang="de-DE" sz="1800" dirty="0" smtClean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/>
                        <a:t>&lt;a&gt;&lt;table&gt;&lt;tr&gt;&lt;td&gt;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/>
                        <a:t>a td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//a//td</a:t>
                      </a:r>
                      <a:endParaRPr lang="de-DE" sz="1800" dirty="0"/>
                    </a:p>
                  </a:txBody>
                  <a:tcPr/>
                </a:tc>
              </a:tr>
              <a:tr h="798142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&lt;a</a:t>
                      </a:r>
                      <a:r>
                        <a:rPr lang="pl-PL" sz="1800" baseline="0" dirty="0" smtClean="0"/>
                        <a:t> typ=zero&gt;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a[type$=’z’]</a:t>
                      </a:r>
                      <a:br>
                        <a:rPr lang="pl-PL" sz="1800" dirty="0" smtClean="0"/>
                      </a:br>
                      <a:r>
                        <a:rPr lang="pl-PL" sz="1800" dirty="0" smtClean="0"/>
                        <a:t>a[type*=’er’]</a:t>
                      </a:r>
                      <a:br>
                        <a:rPr lang="pl-PL" sz="1800" dirty="0" smtClean="0"/>
                      </a:br>
                      <a:r>
                        <a:rPr lang="pl-PL" sz="1800" dirty="0" smtClean="0"/>
                        <a:t>a[type^=’o’]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//</a:t>
                      </a:r>
                      <a:r>
                        <a:rPr lang="pl-PL" sz="1800" dirty="0" smtClean="0"/>
                        <a:t>a</a:t>
                      </a:r>
                      <a:r>
                        <a:rPr lang="de-DE" sz="1800" dirty="0" smtClean="0"/>
                        <a:t>[</a:t>
                      </a:r>
                      <a:r>
                        <a:rPr lang="de-DE" sz="1800" dirty="0" err="1" smtClean="0"/>
                        <a:t>starts-with</a:t>
                      </a:r>
                      <a:r>
                        <a:rPr lang="de-DE" sz="1800" dirty="0" smtClean="0"/>
                        <a:t>(@</a:t>
                      </a:r>
                      <a:r>
                        <a:rPr lang="pl-PL" sz="1800" dirty="0" smtClean="0"/>
                        <a:t>type</a:t>
                      </a:r>
                      <a:r>
                        <a:rPr lang="de-DE" sz="1800" dirty="0" smtClean="0"/>
                        <a:t>,</a:t>
                      </a:r>
                      <a:r>
                        <a:rPr lang="pl-PL" sz="1800" dirty="0" smtClean="0"/>
                        <a:t> ’z’</a:t>
                      </a:r>
                      <a:r>
                        <a:rPr lang="de-DE" sz="1800" dirty="0" smtClean="0"/>
                        <a:t>)] //</a:t>
                      </a:r>
                      <a:r>
                        <a:rPr lang="pl-PL" sz="1800" dirty="0" smtClean="0"/>
                        <a:t>a</a:t>
                      </a:r>
                      <a:r>
                        <a:rPr lang="de-DE" sz="1800" dirty="0" smtClean="0"/>
                        <a:t>[</a:t>
                      </a:r>
                      <a:r>
                        <a:rPr lang="pl-PL" sz="1800" dirty="0" smtClean="0"/>
                        <a:t>contains</a:t>
                      </a:r>
                      <a:r>
                        <a:rPr lang="de-DE" sz="1800" dirty="0" smtClean="0"/>
                        <a:t>(@</a:t>
                      </a:r>
                      <a:r>
                        <a:rPr lang="pl-PL" sz="1800" dirty="0" smtClean="0"/>
                        <a:t>type’er’</a:t>
                      </a:r>
                      <a:r>
                        <a:rPr lang="de-DE" sz="1800" dirty="0" smtClean="0"/>
                        <a:t>)] //</a:t>
                      </a:r>
                      <a:r>
                        <a:rPr lang="pl-PL" sz="1800" dirty="0" smtClean="0"/>
                        <a:t>a</a:t>
                      </a:r>
                      <a:r>
                        <a:rPr lang="de-DE" sz="1800" dirty="0" smtClean="0"/>
                        <a:t>[</a:t>
                      </a:r>
                      <a:r>
                        <a:rPr lang="pl-PL" sz="1800" dirty="0" smtClean="0"/>
                        <a:t>contains</a:t>
                      </a:r>
                      <a:r>
                        <a:rPr lang="de-DE" sz="1800" dirty="0" smtClean="0"/>
                        <a:t>(@</a:t>
                      </a:r>
                      <a:r>
                        <a:rPr lang="pl-PL" sz="1800" dirty="0" smtClean="0"/>
                        <a:t>type</a:t>
                      </a:r>
                      <a:r>
                        <a:rPr lang="de-DE" sz="1800" dirty="0" smtClean="0"/>
                        <a:t>,</a:t>
                      </a:r>
                      <a:r>
                        <a:rPr lang="pl-PL" sz="1800" dirty="0" smtClean="0"/>
                        <a:t> ’o’</a:t>
                      </a:r>
                      <a:r>
                        <a:rPr lang="de-DE" sz="1800" dirty="0" smtClean="0"/>
                        <a:t>)]</a:t>
                      </a:r>
                      <a:r>
                        <a:rPr lang="pl-PL" sz="1800" dirty="0" smtClean="0"/>
                        <a:t> ??</a:t>
                      </a:r>
                      <a:endParaRPr lang="de-DE" sz="1800" dirty="0"/>
                    </a:p>
                  </a:txBody>
                  <a:tcPr/>
                </a:tc>
              </a:tr>
              <a:tr h="397315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&lt;span&gt;aaa&lt;/span&gt;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-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//span[text()=’aaa’]</a:t>
                      </a:r>
                      <a:endParaRPr lang="de-DE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4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835696" y="692696"/>
            <a:ext cx="4835311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1708171" y="2924944"/>
            <a:ext cx="5727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b="1" dirty="0" smtClean="0">
                <a:solidFill>
                  <a:schemeClr val="accent1"/>
                </a:solidFill>
              </a:rPr>
              <a:t>DZIĘKUJEMY ZA UWAGE ;)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1043608" y="3933056"/>
            <a:ext cx="30860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dirty="0" smtClean="0"/>
              <a:t>SJSI sp. z o.o.</a:t>
            </a:r>
          </a:p>
          <a:p>
            <a:pPr algn="ctr"/>
            <a:r>
              <a:rPr lang="pl-PL" sz="2000" dirty="0" smtClean="0"/>
              <a:t>ul. Zielona 14, 62-800 Kalisz</a:t>
            </a:r>
          </a:p>
          <a:p>
            <a:pPr algn="ctr"/>
            <a:r>
              <a:rPr lang="pl-PL" sz="2000" dirty="0" smtClean="0"/>
              <a:t>e-mail: </a:t>
            </a:r>
            <a:r>
              <a:rPr lang="pl-PL" sz="2000" dirty="0" err="1" smtClean="0">
                <a:hlinkClick r:id="rId8"/>
              </a:rPr>
              <a:t>biuro@sjsi.pl</a:t>
            </a:r>
            <a:endParaRPr lang="pl-PL" sz="2000" dirty="0" smtClean="0"/>
          </a:p>
          <a:p>
            <a:pPr algn="ctr"/>
            <a:r>
              <a:rPr lang="pl-PL" sz="2000" dirty="0" smtClean="0"/>
              <a:t>tel. +48 62 598 47 77</a:t>
            </a:r>
          </a:p>
        </p:txBody>
      </p:sp>
      <p:sp>
        <p:nvSpPr>
          <p:cNvPr id="10" name="pole tekstowe 10"/>
          <p:cNvSpPr txBox="1"/>
          <p:nvPr/>
        </p:nvSpPr>
        <p:spPr>
          <a:xfrm>
            <a:off x="4923245" y="3933056"/>
            <a:ext cx="32682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dirty="0" smtClean="0"/>
              <a:t>Grzegorz Witek</a:t>
            </a:r>
          </a:p>
          <a:p>
            <a:pPr algn="ctr"/>
            <a:r>
              <a:rPr lang="pl-PL" sz="2000" dirty="0" smtClean="0"/>
              <a:t>e-mail: </a:t>
            </a:r>
            <a:r>
              <a:rPr lang="pl-PL" sz="2000" dirty="0" smtClean="0">
                <a:hlinkClick r:id="rId9"/>
              </a:rPr>
              <a:t>grz.witek@gmail.com</a:t>
            </a:r>
            <a:r>
              <a:rPr lang="pl-PL" sz="2000" dirty="0" smtClean="0"/>
              <a:t> </a:t>
            </a:r>
          </a:p>
          <a:p>
            <a:pPr algn="ctr"/>
            <a:r>
              <a:rPr lang="pl-PL" sz="2000" dirty="0" smtClean="0"/>
              <a:t>tel. +48 607 041 583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-12192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6844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Testy manualne i automatyczne </a:t>
            </a:r>
          </a:p>
        </p:txBody>
      </p:sp>
      <p:sp>
        <p:nvSpPr>
          <p:cNvPr id="2" name="Rectangle 1"/>
          <p:cNvSpPr/>
          <p:nvPr/>
        </p:nvSpPr>
        <p:spPr>
          <a:xfrm>
            <a:off x="647700" y="1229182"/>
            <a:ext cx="825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Testy </a:t>
            </a:r>
            <a:r>
              <a:rPr lang="pl-PL" b="1" dirty="0" smtClean="0"/>
              <a:t>manualne </a:t>
            </a:r>
            <a:r>
              <a:rPr lang="pl-PL" dirty="0" smtClean="0"/>
              <a:t>są wykonywane </a:t>
            </a:r>
            <a:r>
              <a:rPr lang="pl-PL" dirty="0"/>
              <a:t>bezpośrednio przez </a:t>
            </a:r>
            <a:r>
              <a:rPr lang="pl-PL" dirty="0" smtClean="0"/>
              <a:t>testera </a:t>
            </a:r>
            <a:r>
              <a:rPr lang="pl-PL" dirty="0"/>
              <a:t>który na podstawie stworzonych </a:t>
            </a:r>
            <a:r>
              <a:rPr lang="pl-PL" dirty="0" smtClean="0"/>
              <a:t>skryptów/scenariuszy testowych weryfikuje poprawność zgodnie z założeniami. 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1909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-12192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6844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Testy manualne i automatyczne </a:t>
            </a:r>
          </a:p>
        </p:txBody>
      </p:sp>
      <p:sp>
        <p:nvSpPr>
          <p:cNvPr id="2" name="Rectangle 1"/>
          <p:cNvSpPr/>
          <p:nvPr/>
        </p:nvSpPr>
        <p:spPr>
          <a:xfrm>
            <a:off x="647700" y="1229182"/>
            <a:ext cx="825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Testy manualne </a:t>
            </a:r>
            <a:r>
              <a:rPr lang="pl-PL" dirty="0"/>
              <a:t>są wykonywane bezpośrednio przez testera który na podstawie stworzonych skryptów/scenariuszy testowych weryfikuje poprawność zgodnie z założeniami. </a:t>
            </a:r>
            <a:endParaRPr lang="pl-PL" b="1" dirty="0"/>
          </a:p>
        </p:txBody>
      </p:sp>
      <p:sp>
        <p:nvSpPr>
          <p:cNvPr id="12" name="Rectangle 11"/>
          <p:cNvSpPr/>
          <p:nvPr/>
        </p:nvSpPr>
        <p:spPr>
          <a:xfrm>
            <a:off x="647700" y="2217638"/>
            <a:ext cx="825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Testy </a:t>
            </a:r>
            <a:r>
              <a:rPr lang="pl-PL" b="1" dirty="0" smtClean="0"/>
              <a:t>automatyczne </a:t>
            </a:r>
            <a:r>
              <a:rPr lang="pl-PL" dirty="0" smtClean="0"/>
              <a:t>są wykonywane przez specjalne narzędzia, </a:t>
            </a:r>
            <a:r>
              <a:rPr lang="pl-PL" dirty="0"/>
              <a:t>które </a:t>
            </a:r>
            <a:r>
              <a:rPr lang="pl-PL" dirty="0" smtClean="0"/>
              <a:t>wykonują zadane testy </a:t>
            </a:r>
            <a:r>
              <a:rPr lang="pl-PL" dirty="0"/>
              <a:t>zgodnie z określonymi </a:t>
            </a:r>
            <a:r>
              <a:rPr lang="pl-PL" dirty="0" smtClean="0"/>
              <a:t>parametrami bez ingerencji człowieka. Testy automatyczne wykorzystywane są głównie w regresji.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77551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-12192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6844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Testy manualne i automatyczne </a:t>
            </a:r>
          </a:p>
        </p:txBody>
      </p:sp>
      <p:sp>
        <p:nvSpPr>
          <p:cNvPr id="2" name="Rectangle 1"/>
          <p:cNvSpPr/>
          <p:nvPr/>
        </p:nvSpPr>
        <p:spPr>
          <a:xfrm>
            <a:off x="647700" y="1229182"/>
            <a:ext cx="825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Testy manualne </a:t>
            </a:r>
            <a:r>
              <a:rPr lang="pl-PL" dirty="0"/>
              <a:t>są wykonywane bezpośrednio przez testera który na podstawie stworzonych skryptów/scenariuszy testowych weryfikuje poprawność zgodnie z założeniami. </a:t>
            </a:r>
            <a:endParaRPr lang="pl-PL" b="1" dirty="0"/>
          </a:p>
        </p:txBody>
      </p:sp>
      <p:sp>
        <p:nvSpPr>
          <p:cNvPr id="12" name="Rectangle 11"/>
          <p:cNvSpPr/>
          <p:nvPr/>
        </p:nvSpPr>
        <p:spPr>
          <a:xfrm>
            <a:off x="647700" y="2217638"/>
            <a:ext cx="825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Testy </a:t>
            </a:r>
            <a:r>
              <a:rPr lang="pl-PL" b="1" dirty="0" smtClean="0"/>
              <a:t>automatyczne </a:t>
            </a:r>
            <a:r>
              <a:rPr lang="pl-PL" dirty="0" smtClean="0"/>
              <a:t>są wykonywane przez specjalne narzędzia, </a:t>
            </a:r>
            <a:r>
              <a:rPr lang="pl-PL" dirty="0"/>
              <a:t>które </a:t>
            </a:r>
            <a:r>
              <a:rPr lang="pl-PL" dirty="0" smtClean="0"/>
              <a:t>wykonują zadane testy </a:t>
            </a:r>
            <a:r>
              <a:rPr lang="pl-PL" dirty="0"/>
              <a:t>zgodnie z określonymi </a:t>
            </a:r>
            <a:r>
              <a:rPr lang="pl-PL" dirty="0" smtClean="0"/>
              <a:t>parametrami bez ingerencji człowieka. Testy automatyczne wykorzystywane są głównie w regresji.</a:t>
            </a:r>
            <a:endParaRPr lang="pl-PL" b="1" dirty="0"/>
          </a:p>
        </p:txBody>
      </p:sp>
      <p:sp>
        <p:nvSpPr>
          <p:cNvPr id="11" name="Rectangle 10"/>
          <p:cNvSpPr/>
          <p:nvPr/>
        </p:nvSpPr>
        <p:spPr>
          <a:xfrm>
            <a:off x="647700" y="3389509"/>
            <a:ext cx="825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/>
              <a:t>Testy manualne mogą mieć różną wiarygodność w zależności od testera. </a:t>
            </a:r>
            <a:endParaRPr lang="pl-PL" dirty="0" smtClean="0"/>
          </a:p>
          <a:p>
            <a:pPr algn="just"/>
            <a:endParaRPr lang="pl-PL" dirty="0"/>
          </a:p>
          <a:p>
            <a:pPr algn="just"/>
            <a:r>
              <a:rPr lang="pl-PL" dirty="0" smtClean="0"/>
              <a:t>Testy </a:t>
            </a:r>
            <a:r>
              <a:rPr lang="pl-PL" dirty="0"/>
              <a:t>automatyczne pozwalają zaoszczędzić czas i pieniądze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64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-12192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6844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Testy manualne i automatyczne </a:t>
            </a:r>
          </a:p>
        </p:txBody>
      </p:sp>
      <p:sp>
        <p:nvSpPr>
          <p:cNvPr id="2" name="Rectangle 1"/>
          <p:cNvSpPr/>
          <p:nvPr/>
        </p:nvSpPr>
        <p:spPr>
          <a:xfrm>
            <a:off x="647700" y="1229182"/>
            <a:ext cx="825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Testy manualne </a:t>
            </a:r>
            <a:r>
              <a:rPr lang="pl-PL" dirty="0"/>
              <a:t>są wykonywane bezpośrednio przez testera który na podstawie stworzonych skryptów/scenariuszy testowych weryfikuje poprawność zgodnie z założeniami. </a:t>
            </a:r>
            <a:endParaRPr lang="pl-PL" b="1" dirty="0"/>
          </a:p>
        </p:txBody>
      </p:sp>
      <p:sp>
        <p:nvSpPr>
          <p:cNvPr id="12" name="Rectangle 11"/>
          <p:cNvSpPr/>
          <p:nvPr/>
        </p:nvSpPr>
        <p:spPr>
          <a:xfrm>
            <a:off x="647700" y="2217638"/>
            <a:ext cx="825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Testy </a:t>
            </a:r>
            <a:r>
              <a:rPr lang="pl-PL" b="1" dirty="0" smtClean="0"/>
              <a:t>automatyczne </a:t>
            </a:r>
            <a:r>
              <a:rPr lang="pl-PL" dirty="0" smtClean="0"/>
              <a:t>są wykonywane przez specjalne narzędzia, </a:t>
            </a:r>
            <a:r>
              <a:rPr lang="pl-PL" dirty="0"/>
              <a:t>które </a:t>
            </a:r>
            <a:r>
              <a:rPr lang="pl-PL" dirty="0" smtClean="0"/>
              <a:t>wykonują zadane testy </a:t>
            </a:r>
            <a:r>
              <a:rPr lang="pl-PL" dirty="0"/>
              <a:t>zgodnie z określonymi </a:t>
            </a:r>
            <a:r>
              <a:rPr lang="pl-PL" dirty="0" smtClean="0"/>
              <a:t>parametrami bez ingerencji człowieka. Testy automatyczne wykorzystywane są głównie w regresji.</a:t>
            </a:r>
            <a:endParaRPr lang="pl-PL" b="1" dirty="0"/>
          </a:p>
        </p:txBody>
      </p:sp>
      <p:sp>
        <p:nvSpPr>
          <p:cNvPr id="13" name="Rectangle 12"/>
          <p:cNvSpPr/>
          <p:nvPr/>
        </p:nvSpPr>
        <p:spPr>
          <a:xfrm>
            <a:off x="647700" y="4377878"/>
            <a:ext cx="825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 smtClean="0"/>
              <a:t>Nawet </a:t>
            </a:r>
            <a:r>
              <a:rPr lang="pl-PL" dirty="0"/>
              <a:t>najlepsze narzędzie będzie postępowało jedynie </a:t>
            </a:r>
            <a:r>
              <a:rPr lang="pl-PL" dirty="0" smtClean="0"/>
              <a:t>według kroków, danych</a:t>
            </a:r>
            <a:br>
              <a:rPr lang="pl-PL" dirty="0" smtClean="0"/>
            </a:br>
            <a:r>
              <a:rPr lang="pl-PL" dirty="0" smtClean="0"/>
              <a:t>i parametrów </a:t>
            </a:r>
            <a:r>
              <a:rPr lang="pl-PL" dirty="0"/>
              <a:t>wprowadzonych przez </a:t>
            </a:r>
            <a:r>
              <a:rPr lang="pl-PL" dirty="0" smtClean="0"/>
              <a:t>osobę, która programowała. </a:t>
            </a:r>
            <a:r>
              <a:rPr lang="pl-PL" dirty="0"/>
              <a:t>Nic nie jest w stanie </a:t>
            </a:r>
            <a:r>
              <a:rPr lang="pl-PL" dirty="0" smtClean="0"/>
              <a:t>zastąpić </a:t>
            </a:r>
            <a:r>
              <a:rPr lang="pl-PL" dirty="0"/>
              <a:t>czynnika ludzkiego i jego </a:t>
            </a:r>
            <a:r>
              <a:rPr lang="pl-PL" dirty="0" smtClean="0"/>
              <a:t>myślenia.</a:t>
            </a:r>
            <a:endParaRPr lang="pl-PL" dirty="0"/>
          </a:p>
        </p:txBody>
      </p:sp>
      <p:sp>
        <p:nvSpPr>
          <p:cNvPr id="11" name="Rectangle 10"/>
          <p:cNvSpPr/>
          <p:nvPr/>
        </p:nvSpPr>
        <p:spPr>
          <a:xfrm>
            <a:off x="647700" y="3389509"/>
            <a:ext cx="825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/>
              <a:t>Testy manualne mogą mieć różną wiarygodność w zależności od testera. </a:t>
            </a:r>
            <a:endParaRPr lang="pl-PL" dirty="0" smtClean="0"/>
          </a:p>
          <a:p>
            <a:pPr algn="just"/>
            <a:endParaRPr lang="pl-PL" dirty="0"/>
          </a:p>
          <a:p>
            <a:pPr algn="just"/>
            <a:r>
              <a:rPr lang="pl-PL" dirty="0" smtClean="0"/>
              <a:t>Testy </a:t>
            </a:r>
            <a:r>
              <a:rPr lang="pl-PL" dirty="0"/>
              <a:t>automatyczne pozwalają zaoszczędzić czas i pieniądze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32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27409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Git i Github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4077" y="1316896"/>
            <a:ext cx="8638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System kontroli wersji</a:t>
            </a:r>
            <a:r>
              <a:rPr lang="pl-PL" dirty="0"/>
              <a:t> (ang. version/revision control system) – oprogramowanie służące do śledzenia zmian głównie </a:t>
            </a:r>
            <a:r>
              <a:rPr lang="pl-PL" dirty="0" smtClean="0"/>
              <a:t>w </a:t>
            </a:r>
            <a:r>
              <a:rPr lang="pl-PL" dirty="0"/>
              <a:t>kodzie źródłowym oraz pomocy programistom w łączeniu zmian dokonanych w plikach przez wiele osób w różnym czasie</a:t>
            </a:r>
            <a:r>
              <a:rPr lang="pl-PL" dirty="0" smtClean="0"/>
              <a:t>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6847" y="2600324"/>
            <a:ext cx="7279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Git </a:t>
            </a:r>
            <a:r>
              <a:rPr lang="pl-PL" dirty="0"/>
              <a:t>– rozproszony system kontroli wersji. Stworzył go Linus Torvalds jako </a:t>
            </a:r>
            <a:r>
              <a:rPr lang="pl-PL" dirty="0" smtClean="0"/>
              <a:t>narzędzie wspomagające </a:t>
            </a:r>
            <a:r>
              <a:rPr lang="pl-PL" dirty="0"/>
              <a:t>rozwój jądra Linux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16" name="Rectangle 15"/>
          <p:cNvSpPr/>
          <p:nvPr/>
        </p:nvSpPr>
        <p:spPr>
          <a:xfrm>
            <a:off x="314077" y="3736193"/>
            <a:ext cx="7282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GitHub</a:t>
            </a:r>
            <a:r>
              <a:rPr lang="pl-PL" dirty="0"/>
              <a:t> – hostingowy serwis internetowy przeznaczony dla projektów programistycznych wykorzystujących system kontroli wersji Git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0487" y="3894944"/>
            <a:ext cx="828822" cy="82882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010" y="2648264"/>
            <a:ext cx="839957" cy="83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6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Git i Github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520" y="1574790"/>
            <a:ext cx="36560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git add – </a:t>
            </a:r>
            <a:r>
              <a:rPr lang="pl-PL" dirty="0" smtClean="0"/>
              <a:t>dodaje plik do poczekalni (staging area)</a:t>
            </a:r>
          </a:p>
          <a:p>
            <a:pPr algn="just"/>
            <a:endParaRPr lang="pl-PL" b="1" dirty="0" smtClean="0"/>
          </a:p>
          <a:p>
            <a:pPr algn="just"/>
            <a:r>
              <a:rPr lang="pl-PL" b="1" dirty="0" smtClean="0"/>
              <a:t>git commit – </a:t>
            </a:r>
            <a:r>
              <a:rPr lang="pl-PL" dirty="0" smtClean="0"/>
              <a:t>zatwierdzenie zmian</a:t>
            </a:r>
            <a:br>
              <a:rPr lang="pl-PL" dirty="0" smtClean="0"/>
            </a:br>
            <a:r>
              <a:rPr lang="pl-PL" dirty="0" smtClean="0"/>
              <a:t>i zapisanie migawki projektu</a:t>
            </a:r>
          </a:p>
          <a:p>
            <a:pPr algn="just"/>
            <a:endParaRPr lang="pl-PL" b="1" dirty="0" smtClean="0"/>
          </a:p>
          <a:p>
            <a:pPr algn="just"/>
            <a:r>
              <a:rPr lang="pl-PL" b="1" dirty="0" smtClean="0"/>
              <a:t>git push – </a:t>
            </a:r>
            <a:r>
              <a:rPr lang="pl-PL" dirty="0" smtClean="0"/>
              <a:t>wysłanie zmian na serwer</a:t>
            </a:r>
          </a:p>
          <a:p>
            <a:pPr algn="just"/>
            <a:endParaRPr lang="pl-PL" b="1" dirty="0"/>
          </a:p>
          <a:p>
            <a:pPr algn="just"/>
            <a:r>
              <a:rPr lang="pl-PL" b="1" dirty="0"/>
              <a:t>git status – </a:t>
            </a:r>
            <a:r>
              <a:rPr lang="pl-PL" dirty="0"/>
              <a:t>wyświetla stan lokalnych </a:t>
            </a:r>
            <a:r>
              <a:rPr lang="pl-PL" dirty="0" smtClean="0"/>
              <a:t>plików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7433" y="1484784"/>
            <a:ext cx="511097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4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27409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Git i Github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4077" y="1196752"/>
            <a:ext cx="8638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Branch - </a:t>
            </a:r>
            <a:r>
              <a:rPr lang="pl-PL" dirty="0"/>
              <a:t>g</a:t>
            </a:r>
            <a:r>
              <a:rPr lang="pl-PL" dirty="0" smtClean="0"/>
              <a:t>ałąź </a:t>
            </a:r>
            <a:r>
              <a:rPr lang="pl-PL" dirty="0"/>
              <a:t>w Gicie jest </a:t>
            </a:r>
            <a:r>
              <a:rPr lang="pl-PL" dirty="0" smtClean="0"/>
              <a:t>lekkim</a:t>
            </a:r>
            <a:r>
              <a:rPr lang="pl-PL" dirty="0"/>
              <a:t>, przesuwalnym wskaźnikiem na </a:t>
            </a:r>
            <a:r>
              <a:rPr lang="pl-PL" dirty="0" smtClean="0"/>
              <a:t>zestaw zmian – na migawki projektu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3873" y="2492896"/>
            <a:ext cx="4238625" cy="21240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2270" y="5003884"/>
            <a:ext cx="8638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git branch testing – </a:t>
            </a:r>
            <a:r>
              <a:rPr lang="pl-PL" dirty="0" smtClean="0"/>
              <a:t>tworzenie nowej gałęzi o nazwie </a:t>
            </a:r>
            <a:r>
              <a:rPr lang="pl-PL" i="1" dirty="0" smtClean="0"/>
              <a:t>testing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073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27409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Git i Github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4077" y="1196752"/>
            <a:ext cx="8638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Branch - </a:t>
            </a:r>
            <a:r>
              <a:rPr lang="pl-PL" dirty="0"/>
              <a:t>g</a:t>
            </a:r>
            <a:r>
              <a:rPr lang="pl-PL" dirty="0" smtClean="0"/>
              <a:t>ałąź </a:t>
            </a:r>
            <a:r>
              <a:rPr lang="pl-PL" dirty="0"/>
              <a:t>w Gicie jest </a:t>
            </a:r>
            <a:r>
              <a:rPr lang="pl-PL" dirty="0" smtClean="0"/>
              <a:t>lekkim</a:t>
            </a:r>
            <a:r>
              <a:rPr lang="pl-PL" dirty="0"/>
              <a:t>, przesuwalnym wskaźnikiem na </a:t>
            </a:r>
            <a:r>
              <a:rPr lang="pl-PL" dirty="0" smtClean="0"/>
              <a:t>zestaw zmian – na migawki projektu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2270" y="5003884"/>
            <a:ext cx="8638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git branch testing – </a:t>
            </a:r>
            <a:r>
              <a:rPr lang="pl-PL" dirty="0" smtClean="0"/>
              <a:t>tworzenie nowej gałęzi o nazwie </a:t>
            </a:r>
            <a:r>
              <a:rPr lang="pl-PL" i="1" dirty="0" smtClean="0"/>
              <a:t>testing</a:t>
            </a:r>
            <a:endParaRPr lang="pl-P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3873" y="1700808"/>
            <a:ext cx="42386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3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</Words>
  <Application>Microsoft Office PowerPoint</Application>
  <PresentationFormat>On-screen Show (4:3)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Admin</dc:creator>
  <cp:lastModifiedBy>Witek, Grzegorz</cp:lastModifiedBy>
  <cp:revision>37</cp:revision>
  <dcterms:created xsi:type="dcterms:W3CDTF">2012-06-27T12:50:01Z</dcterms:created>
  <dcterms:modified xsi:type="dcterms:W3CDTF">2017-07-24T18:46:58Z</dcterms:modified>
</cp:coreProperties>
</file>