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8" r:id="rId5"/>
    <p:sldId id="289" r:id="rId6"/>
    <p:sldId id="286" r:id="rId7"/>
    <p:sldId id="265" r:id="rId8"/>
    <p:sldId id="296" r:id="rId9"/>
    <p:sldId id="301" r:id="rId10"/>
    <p:sldId id="297" r:id="rId11"/>
    <p:sldId id="298" r:id="rId12"/>
    <p:sldId id="299" r:id="rId13"/>
    <p:sldId id="300" r:id="rId14"/>
    <p:sldId id="293" r:id="rId15"/>
    <p:sldId id="302" r:id="rId16"/>
    <p:sldId id="303" r:id="rId17"/>
    <p:sldId id="259" r:id="rId1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43571D84-F250-467A-A908-E65705534EA4}">
          <p14:sldIdLst>
            <p14:sldId id="256"/>
          </p14:sldIdLst>
        </p14:section>
        <p14:section name="Selektory" id="{9C778FD0-ED5F-48E9-B511-A0B9E9060D60}">
          <p14:sldIdLst>
            <p14:sldId id="284"/>
            <p14:sldId id="285"/>
          </p14:sldIdLst>
        </p14:section>
        <p14:section name="Java i Selenium" id="{F98546EC-B8D6-401E-9DC7-74C7E1C3ABCF}">
          <p14:sldIdLst>
            <p14:sldId id="288"/>
            <p14:sldId id="289"/>
            <p14:sldId id="286"/>
            <p14:sldId id="265"/>
          </p14:sldIdLst>
        </p14:section>
        <p14:section name="Asercje" id="{4D5F40B6-8620-461B-B1E4-27815B41D928}">
          <p14:sldIdLst>
            <p14:sldId id="296"/>
            <p14:sldId id="301"/>
            <p14:sldId id="297"/>
            <p14:sldId id="298"/>
            <p14:sldId id="299"/>
            <p14:sldId id="300"/>
          </p14:sldIdLst>
        </p14:section>
        <p14:section name="POP" id="{E42C0225-BB62-4EA1-A9AD-E3B9ACDF6377}">
          <p14:sldIdLst>
            <p14:sldId id="293"/>
            <p14:sldId id="302"/>
            <p14:sldId id="303"/>
          </p14:sldIdLst>
        </p14:section>
        <p14:section name="End" id="{1569A505-F8CF-4FF2-8C1D-5BABCC0ED8B5}">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3647" autoAdjust="0"/>
  </p:normalViewPr>
  <p:slideViewPr>
    <p:cSldViewPr>
      <p:cViewPr varScale="1">
        <p:scale>
          <a:sx n="34" d="100"/>
          <a:sy n="34" d="100"/>
        </p:scale>
        <p:origin x="350" y="43"/>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ADC6C3C6-C7F3-4C9A-98A5-0505933EBCE9}" type="datetimeFigureOut">
              <a:rPr lang="pl-PL" smtClean="0"/>
              <a:t>2017-09-05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ADC6C3C6-C7F3-4C9A-98A5-0505933EBCE9}" type="datetimeFigureOut">
              <a:rPr lang="pl-PL" smtClean="0"/>
              <a:t>2017-09-05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ADC6C3C6-C7F3-4C9A-98A5-0505933EBCE9}" type="datetimeFigureOut">
              <a:rPr lang="pl-PL" smtClean="0"/>
              <a:t>2017-09-05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ADC6C3C6-C7F3-4C9A-98A5-0505933EBCE9}" type="datetimeFigureOut">
              <a:rPr lang="pl-PL" smtClean="0"/>
              <a:t>2017-09-05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ADC6C3C6-C7F3-4C9A-98A5-0505933EBCE9}" type="datetimeFigureOut">
              <a:rPr lang="pl-PL" smtClean="0"/>
              <a:t>2017-09-05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ADC6C3C6-C7F3-4C9A-98A5-0505933EBCE9}" type="datetimeFigureOut">
              <a:rPr lang="pl-PL" smtClean="0"/>
              <a:t>2017-09-05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ADC6C3C6-C7F3-4C9A-98A5-0505933EBCE9}" type="datetimeFigureOut">
              <a:rPr lang="pl-PL" smtClean="0"/>
              <a:t>2017-09-05</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ADC6C3C6-C7F3-4C9A-98A5-0505933EBCE9}" type="datetimeFigureOut">
              <a:rPr lang="pl-PL" smtClean="0"/>
              <a:t>2017-09-05</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ADC6C3C6-C7F3-4C9A-98A5-0505933EBCE9}" type="datetimeFigureOut">
              <a:rPr lang="pl-PL" smtClean="0"/>
              <a:t>2017-09-05</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ADC6C3C6-C7F3-4C9A-98A5-0505933EBCE9}" type="datetimeFigureOut">
              <a:rPr lang="pl-PL" smtClean="0"/>
              <a:t>2017-09-05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ADC6C3C6-C7F3-4C9A-98A5-0505933EBCE9}" type="datetimeFigureOut">
              <a:rPr lang="pl-PL" smtClean="0"/>
              <a:t>2017-09-05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D676582-C464-411B-975A-21C6B66B49B5}" type="slidenum">
              <a:rPr lang="pl-PL" smtClean="0"/>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6C3C6-C7F3-4C9A-98A5-0505933EBCE9}" type="datetimeFigureOut">
              <a:rPr lang="pl-PL" smtClean="0"/>
              <a:t>2017-09-05</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76582-C464-411B-975A-21C6B66B49B5}" type="slidenum">
              <a:rPr lang="pl-PL" smtClean="0"/>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hyperlink" Target="mailto:biuro@sjsi.pl"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mailto:grz.witek@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3"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4" cstate="print"/>
          <a:stretch>
            <a:fillRect/>
          </a:stretch>
        </p:blipFill>
        <p:spPr bwMode="auto">
          <a:xfrm>
            <a:off x="2123728" y="260648"/>
            <a:ext cx="4632623" cy="1793729"/>
          </a:xfrm>
          <a:prstGeom prst="rect">
            <a:avLst/>
          </a:prstGeom>
          <a:noFill/>
          <a:ln>
            <a:noFill/>
          </a:ln>
        </p:spPr>
      </p:pic>
      <p:pic>
        <p:nvPicPr>
          <p:cNvPr id="1028" name="Picture 4" descr="C:\Users\Admin\Desktop\linia.png"/>
          <p:cNvPicPr>
            <a:picLocks noChangeAspect="1" noChangeArrowheads="1"/>
          </p:cNvPicPr>
          <p:nvPr/>
        </p:nvPicPr>
        <p:blipFill>
          <a:blip r:embed="rId5" cstate="print"/>
          <a:srcRect/>
          <a:stretch>
            <a:fillRect/>
          </a:stretch>
        </p:blipFill>
        <p:spPr bwMode="auto">
          <a:xfrm>
            <a:off x="0" y="3573016"/>
            <a:ext cx="9144000" cy="2009179"/>
          </a:xfrm>
          <a:prstGeom prst="rect">
            <a:avLst/>
          </a:prstGeom>
          <a:noFill/>
        </p:spPr>
      </p:pic>
      <p:pic>
        <p:nvPicPr>
          <p:cNvPr id="1029" name="Picture 5" descr="C:\Users\Admin\Desktop\logo1.png"/>
          <p:cNvPicPr>
            <a:picLocks noChangeAspect="1" noChangeArrowheads="1"/>
          </p:cNvPicPr>
          <p:nvPr/>
        </p:nvPicPr>
        <p:blipFill>
          <a:blip r:embed="rId6" cstate="print"/>
          <a:srcRect/>
          <a:stretch>
            <a:fillRect/>
          </a:stretch>
        </p:blipFill>
        <p:spPr bwMode="auto">
          <a:xfrm>
            <a:off x="467544" y="5445224"/>
            <a:ext cx="1838325" cy="1047750"/>
          </a:xfrm>
          <a:prstGeom prst="rect">
            <a:avLst/>
          </a:prstGeom>
          <a:noFill/>
        </p:spPr>
      </p:pic>
      <p:pic>
        <p:nvPicPr>
          <p:cNvPr id="1030" name="Picture 6" descr="C:\Users\Admin\Desktop\www.png"/>
          <p:cNvPicPr>
            <a:picLocks noChangeAspect="1" noChangeArrowheads="1"/>
          </p:cNvPicPr>
          <p:nvPr/>
        </p:nvPicPr>
        <p:blipFill>
          <a:blip r:embed="rId7" cstate="print"/>
          <a:srcRect/>
          <a:stretch>
            <a:fillRect/>
          </a:stretch>
        </p:blipFill>
        <p:spPr bwMode="auto">
          <a:xfrm>
            <a:off x="5724128" y="5877272"/>
            <a:ext cx="3076575" cy="571500"/>
          </a:xfrm>
          <a:prstGeom prst="rect">
            <a:avLst/>
          </a:prstGeom>
          <a:noFill/>
        </p:spPr>
      </p:pic>
      <p:sp>
        <p:nvSpPr>
          <p:cNvPr id="9" name="pole tekstowe 8"/>
          <p:cNvSpPr txBox="1"/>
          <p:nvPr/>
        </p:nvSpPr>
        <p:spPr>
          <a:xfrm>
            <a:off x="0" y="2708920"/>
            <a:ext cx="9144000" cy="1908215"/>
          </a:xfrm>
          <a:prstGeom prst="rect">
            <a:avLst/>
          </a:prstGeom>
          <a:noFill/>
        </p:spPr>
        <p:txBody>
          <a:bodyPr wrap="square" rtlCol="0">
            <a:spAutoFit/>
          </a:bodyPr>
          <a:lstStyle/>
          <a:p>
            <a:pPr algn="ctr"/>
            <a:r>
              <a:rPr lang="en-US" sz="5400" dirty="0" smtClean="0"/>
              <a:t>Selenium Start</a:t>
            </a:r>
          </a:p>
          <a:p>
            <a:pPr algn="ctr"/>
            <a:r>
              <a:rPr lang="en-US" sz="3200" dirty="0" err="1" smtClean="0"/>
              <a:t>Podstawy</a:t>
            </a:r>
            <a:r>
              <a:rPr lang="en-US" sz="3200" dirty="0" smtClean="0"/>
              <a:t> </a:t>
            </a:r>
            <a:r>
              <a:rPr lang="en-US" sz="3200" dirty="0" err="1" smtClean="0"/>
              <a:t>automatyzacji</a:t>
            </a:r>
            <a:r>
              <a:rPr lang="en-US" sz="3200" dirty="0" smtClean="0"/>
              <a:t> w </a:t>
            </a:r>
            <a:r>
              <a:rPr lang="pl-PL" sz="3200" dirty="0" smtClean="0"/>
              <a:t>S</a:t>
            </a:r>
            <a:r>
              <a:rPr lang="en-US" sz="3200" dirty="0" err="1" smtClean="0"/>
              <a:t>elenium</a:t>
            </a:r>
            <a:endParaRPr lang="en-US" sz="3200" dirty="0" smtClean="0"/>
          </a:p>
          <a:p>
            <a:pPr algn="ctr"/>
            <a:r>
              <a:rPr lang="pl-PL" sz="3200" dirty="0" err="1"/>
              <a:t>c</a:t>
            </a:r>
            <a:r>
              <a:rPr lang="en-US" sz="3200" dirty="0" smtClean="0"/>
              <a:t>z</a:t>
            </a:r>
            <a:r>
              <a:rPr lang="pl-PL" sz="3200" dirty="0" smtClean="0"/>
              <a:t>ęść </a:t>
            </a:r>
            <a:r>
              <a:rPr lang="en-US" sz="3200" dirty="0" smtClean="0"/>
              <a:t>IV</a:t>
            </a:r>
            <a:endParaRPr lang="pl-PL"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2661306" cy="707886"/>
          </a:xfrm>
          <a:prstGeom prst="rect">
            <a:avLst/>
          </a:prstGeom>
          <a:noFill/>
        </p:spPr>
        <p:txBody>
          <a:bodyPr wrap="none" rtlCol="0">
            <a:spAutoFit/>
          </a:bodyPr>
          <a:lstStyle/>
          <a:p>
            <a:r>
              <a:rPr lang="pl-PL" sz="4000" dirty="0" smtClean="0"/>
              <a:t>3A Principle</a:t>
            </a:r>
          </a:p>
        </p:txBody>
      </p:sp>
      <p:sp>
        <p:nvSpPr>
          <p:cNvPr id="10" name="Rectangle 9"/>
          <p:cNvSpPr/>
          <p:nvPr/>
        </p:nvSpPr>
        <p:spPr>
          <a:xfrm>
            <a:off x="647700" y="1229182"/>
            <a:ext cx="8250448" cy="646331"/>
          </a:xfrm>
          <a:prstGeom prst="rect">
            <a:avLst/>
          </a:prstGeom>
        </p:spPr>
        <p:txBody>
          <a:bodyPr wrap="square">
            <a:spAutoFit/>
          </a:bodyPr>
          <a:lstStyle/>
          <a:p>
            <a:pPr algn="just"/>
            <a:r>
              <a:rPr lang="pl-PL" b="1" dirty="0" smtClean="0"/>
              <a:t>Arrange – Act – Assert</a:t>
            </a:r>
          </a:p>
          <a:p>
            <a:pPr algn="just"/>
            <a:r>
              <a:rPr lang="pl-PL" dirty="0" smtClean="0"/>
              <a:t>Zasada kompozycji kodu testu, dzieląca test na 3 podstawowe elementy</a:t>
            </a:r>
          </a:p>
        </p:txBody>
      </p:sp>
    </p:spTree>
    <p:extLst>
      <p:ext uri="{BB962C8B-B14F-4D97-AF65-F5344CB8AC3E}">
        <p14:creationId xmlns:p14="http://schemas.microsoft.com/office/powerpoint/2010/main" val="453527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2661306" cy="707886"/>
          </a:xfrm>
          <a:prstGeom prst="rect">
            <a:avLst/>
          </a:prstGeom>
          <a:noFill/>
        </p:spPr>
        <p:txBody>
          <a:bodyPr wrap="none" rtlCol="0">
            <a:spAutoFit/>
          </a:bodyPr>
          <a:lstStyle/>
          <a:p>
            <a:r>
              <a:rPr lang="pl-PL" sz="4000" dirty="0" smtClean="0"/>
              <a:t>3A Principle</a:t>
            </a:r>
          </a:p>
        </p:txBody>
      </p:sp>
      <p:sp>
        <p:nvSpPr>
          <p:cNvPr id="10" name="Rectangle 9"/>
          <p:cNvSpPr/>
          <p:nvPr/>
        </p:nvSpPr>
        <p:spPr>
          <a:xfrm>
            <a:off x="647700" y="1229182"/>
            <a:ext cx="8250448" cy="1477328"/>
          </a:xfrm>
          <a:prstGeom prst="rect">
            <a:avLst/>
          </a:prstGeom>
        </p:spPr>
        <p:txBody>
          <a:bodyPr wrap="square">
            <a:spAutoFit/>
          </a:bodyPr>
          <a:lstStyle/>
          <a:p>
            <a:pPr algn="just"/>
            <a:r>
              <a:rPr lang="pl-PL" b="1" dirty="0" smtClean="0"/>
              <a:t>Arrange – Act – Assert</a:t>
            </a:r>
          </a:p>
          <a:p>
            <a:pPr algn="just"/>
            <a:r>
              <a:rPr lang="pl-PL" dirty="0" smtClean="0"/>
              <a:t>Zasada kompozycji kodu testu, dzieląca test na 3 podstawowe elementy:</a:t>
            </a:r>
          </a:p>
          <a:p>
            <a:pPr marL="285750" indent="-285750" algn="just">
              <a:buFontTx/>
              <a:buChar char="-"/>
            </a:pPr>
            <a:r>
              <a:rPr lang="pl-PL" b="1" dirty="0" smtClean="0"/>
              <a:t>Arrange</a:t>
            </a:r>
            <a:r>
              <a:rPr lang="pl-PL" dirty="0" smtClean="0"/>
              <a:t> – część przygotowująca do testu. W tej fazie znajduja się kroki konfigurujące środowisko, pobierające lub przygotowujące dodatkowe dane testowe.</a:t>
            </a:r>
          </a:p>
        </p:txBody>
      </p:sp>
    </p:spTree>
    <p:extLst>
      <p:ext uri="{BB962C8B-B14F-4D97-AF65-F5344CB8AC3E}">
        <p14:creationId xmlns:p14="http://schemas.microsoft.com/office/powerpoint/2010/main" val="3704283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2661306" cy="707886"/>
          </a:xfrm>
          <a:prstGeom prst="rect">
            <a:avLst/>
          </a:prstGeom>
          <a:noFill/>
        </p:spPr>
        <p:txBody>
          <a:bodyPr wrap="none" rtlCol="0">
            <a:spAutoFit/>
          </a:bodyPr>
          <a:lstStyle/>
          <a:p>
            <a:r>
              <a:rPr lang="pl-PL" sz="4000" dirty="0" smtClean="0"/>
              <a:t>3A Principle</a:t>
            </a:r>
          </a:p>
        </p:txBody>
      </p:sp>
      <p:sp>
        <p:nvSpPr>
          <p:cNvPr id="10" name="Rectangle 9"/>
          <p:cNvSpPr/>
          <p:nvPr/>
        </p:nvSpPr>
        <p:spPr>
          <a:xfrm>
            <a:off x="647700" y="1229182"/>
            <a:ext cx="8250448" cy="2308324"/>
          </a:xfrm>
          <a:prstGeom prst="rect">
            <a:avLst/>
          </a:prstGeom>
        </p:spPr>
        <p:txBody>
          <a:bodyPr wrap="square">
            <a:spAutoFit/>
          </a:bodyPr>
          <a:lstStyle/>
          <a:p>
            <a:pPr algn="just"/>
            <a:r>
              <a:rPr lang="pl-PL" b="1" dirty="0" smtClean="0"/>
              <a:t>Arrange – Act – Assert</a:t>
            </a:r>
          </a:p>
          <a:p>
            <a:pPr algn="just"/>
            <a:r>
              <a:rPr lang="pl-PL" dirty="0" smtClean="0"/>
              <a:t>Zasada kompozycji kodu testu, dzieląca test na 3 podstawowe elementy:</a:t>
            </a:r>
          </a:p>
          <a:p>
            <a:pPr marL="285750" indent="-285750" algn="just">
              <a:buFontTx/>
              <a:buChar char="-"/>
            </a:pPr>
            <a:r>
              <a:rPr lang="pl-PL" b="1" dirty="0" smtClean="0"/>
              <a:t>Arrange</a:t>
            </a:r>
            <a:r>
              <a:rPr lang="pl-PL" dirty="0" smtClean="0"/>
              <a:t> – część przygotowująca do testu. W tej fazie znajduja się kroki konfigurujące środowisko, pobierające lub przygotowujące dodatkowe dane testowe.</a:t>
            </a:r>
          </a:p>
          <a:p>
            <a:pPr marL="285750" indent="-285750" algn="just">
              <a:buFontTx/>
              <a:buChar char="-"/>
            </a:pPr>
            <a:endParaRPr lang="pl-PL" dirty="0" smtClean="0"/>
          </a:p>
          <a:p>
            <a:pPr marL="285750" indent="-285750" algn="just">
              <a:buFontTx/>
              <a:buChar char="-"/>
            </a:pPr>
            <a:r>
              <a:rPr lang="pl-PL" b="1" dirty="0" smtClean="0"/>
              <a:t>Act</a:t>
            </a:r>
            <a:r>
              <a:rPr lang="pl-PL" dirty="0" smtClean="0"/>
              <a:t> – główna część testu, gdzie są wykonywane poszczególne kroki testu.</a:t>
            </a:r>
          </a:p>
          <a:p>
            <a:pPr marL="285750" indent="-285750" algn="just">
              <a:buFontTx/>
              <a:buChar char="-"/>
            </a:pPr>
            <a:endParaRPr lang="pl-PL" dirty="0"/>
          </a:p>
        </p:txBody>
      </p:sp>
    </p:spTree>
    <p:extLst>
      <p:ext uri="{BB962C8B-B14F-4D97-AF65-F5344CB8AC3E}">
        <p14:creationId xmlns:p14="http://schemas.microsoft.com/office/powerpoint/2010/main" val="3865198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2661306" cy="707886"/>
          </a:xfrm>
          <a:prstGeom prst="rect">
            <a:avLst/>
          </a:prstGeom>
          <a:noFill/>
        </p:spPr>
        <p:txBody>
          <a:bodyPr wrap="none" rtlCol="0">
            <a:spAutoFit/>
          </a:bodyPr>
          <a:lstStyle/>
          <a:p>
            <a:r>
              <a:rPr lang="pl-PL" sz="4000" dirty="0" smtClean="0"/>
              <a:t>3A Principle</a:t>
            </a:r>
          </a:p>
        </p:txBody>
      </p:sp>
      <p:sp>
        <p:nvSpPr>
          <p:cNvPr id="10" name="Rectangle 9"/>
          <p:cNvSpPr/>
          <p:nvPr/>
        </p:nvSpPr>
        <p:spPr>
          <a:xfrm>
            <a:off x="647700" y="1229182"/>
            <a:ext cx="8250448" cy="2862322"/>
          </a:xfrm>
          <a:prstGeom prst="rect">
            <a:avLst/>
          </a:prstGeom>
        </p:spPr>
        <p:txBody>
          <a:bodyPr wrap="square">
            <a:spAutoFit/>
          </a:bodyPr>
          <a:lstStyle/>
          <a:p>
            <a:pPr algn="just"/>
            <a:r>
              <a:rPr lang="pl-PL" b="1" dirty="0" smtClean="0"/>
              <a:t>Arrange – Act – Assert</a:t>
            </a:r>
          </a:p>
          <a:p>
            <a:pPr algn="just"/>
            <a:r>
              <a:rPr lang="pl-PL" dirty="0" smtClean="0"/>
              <a:t>Zasada kompozycji kodu testu, dzieląca test na 3 podstawowe elementy:</a:t>
            </a:r>
          </a:p>
          <a:p>
            <a:pPr marL="285750" indent="-285750" algn="just">
              <a:buFontTx/>
              <a:buChar char="-"/>
            </a:pPr>
            <a:r>
              <a:rPr lang="pl-PL" b="1" dirty="0" smtClean="0"/>
              <a:t>Arrange</a:t>
            </a:r>
            <a:r>
              <a:rPr lang="pl-PL" dirty="0" smtClean="0"/>
              <a:t> – część przygotowująca do testu. W tej fazie znajduja się kroki konfigurujące środowisko, pobierające lub przygotowujące dodatkowe dane testowe.</a:t>
            </a:r>
          </a:p>
          <a:p>
            <a:pPr marL="285750" indent="-285750" algn="just">
              <a:buFontTx/>
              <a:buChar char="-"/>
            </a:pPr>
            <a:endParaRPr lang="pl-PL" dirty="0" smtClean="0"/>
          </a:p>
          <a:p>
            <a:pPr marL="285750" indent="-285750" algn="just">
              <a:buFontTx/>
              <a:buChar char="-"/>
            </a:pPr>
            <a:r>
              <a:rPr lang="pl-PL" b="1" dirty="0" smtClean="0"/>
              <a:t>Act</a:t>
            </a:r>
            <a:r>
              <a:rPr lang="pl-PL" dirty="0" smtClean="0"/>
              <a:t> – główna część testu, gdzie są wykonywane poszczególne kroki testu.</a:t>
            </a:r>
          </a:p>
          <a:p>
            <a:pPr marL="285750" indent="-285750" algn="just">
              <a:buFontTx/>
              <a:buChar char="-"/>
            </a:pPr>
            <a:endParaRPr lang="pl-PL" dirty="0"/>
          </a:p>
          <a:p>
            <a:pPr marL="285750" indent="-285750" algn="just">
              <a:buFontTx/>
              <a:buChar char="-"/>
            </a:pPr>
            <a:r>
              <a:rPr lang="pl-PL" b="1" dirty="0" smtClean="0"/>
              <a:t>Assert </a:t>
            </a:r>
            <a:r>
              <a:rPr lang="pl-PL" dirty="0" smtClean="0"/>
              <a:t>– część testu gdzie są sprawdzane rezultaty testu i wykonywane assercje.</a:t>
            </a:r>
          </a:p>
          <a:p>
            <a:pPr marL="285750" indent="-285750" algn="just">
              <a:buFontTx/>
              <a:buChar char="-"/>
            </a:pPr>
            <a:endParaRPr lang="pl-PL" dirty="0"/>
          </a:p>
        </p:txBody>
      </p:sp>
    </p:spTree>
    <p:extLst>
      <p:ext uri="{BB962C8B-B14F-4D97-AF65-F5344CB8AC3E}">
        <p14:creationId xmlns:p14="http://schemas.microsoft.com/office/powerpoint/2010/main" val="3085964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4310283" cy="707886"/>
          </a:xfrm>
          <a:prstGeom prst="rect">
            <a:avLst/>
          </a:prstGeom>
          <a:noFill/>
        </p:spPr>
        <p:txBody>
          <a:bodyPr wrap="none" rtlCol="0">
            <a:spAutoFit/>
          </a:bodyPr>
          <a:lstStyle/>
          <a:p>
            <a:r>
              <a:rPr lang="en-US" sz="4000" dirty="0" smtClean="0"/>
              <a:t>Page Object Pattern</a:t>
            </a:r>
            <a:endParaRPr lang="pl-PL" sz="4000" dirty="0" smtClean="0"/>
          </a:p>
        </p:txBody>
      </p:sp>
      <p:sp>
        <p:nvSpPr>
          <p:cNvPr id="10" name="Rectangle 9"/>
          <p:cNvSpPr/>
          <p:nvPr/>
        </p:nvSpPr>
        <p:spPr>
          <a:xfrm>
            <a:off x="647700" y="1229182"/>
            <a:ext cx="8250448" cy="1200329"/>
          </a:xfrm>
          <a:prstGeom prst="rect">
            <a:avLst/>
          </a:prstGeom>
        </p:spPr>
        <p:txBody>
          <a:bodyPr wrap="square">
            <a:spAutoFit/>
          </a:bodyPr>
          <a:lstStyle/>
          <a:p>
            <a:pPr algn="just"/>
            <a:r>
              <a:rPr lang="en-US" dirty="0" err="1" smtClean="0"/>
              <a:t>Wzorzec</a:t>
            </a:r>
            <a:r>
              <a:rPr lang="en-US" dirty="0" smtClean="0"/>
              <a:t> </a:t>
            </a:r>
            <a:r>
              <a:rPr lang="en-US" dirty="0" err="1" smtClean="0"/>
              <a:t>projektowy</a:t>
            </a:r>
            <a:r>
              <a:rPr lang="pl-PL" dirty="0"/>
              <a:t> </a:t>
            </a:r>
            <a:r>
              <a:rPr lang="pl-PL" dirty="0" smtClean="0"/>
              <a:t>w którym każdy widok (podstrona, okno, activity) jest reprezentowane przez obiekt. Wszystkie używane elementy na danym widoku są zaimplementowane jako pola klasy, zaś wszystkie akcje wykonywane na elementach są zaimplementowane jako metody publiczne. </a:t>
            </a:r>
          </a:p>
        </p:txBody>
      </p:sp>
    </p:spTree>
    <p:extLst>
      <p:ext uri="{BB962C8B-B14F-4D97-AF65-F5344CB8AC3E}">
        <p14:creationId xmlns:p14="http://schemas.microsoft.com/office/powerpoint/2010/main" val="1174552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4310283" cy="707886"/>
          </a:xfrm>
          <a:prstGeom prst="rect">
            <a:avLst/>
          </a:prstGeom>
          <a:noFill/>
        </p:spPr>
        <p:txBody>
          <a:bodyPr wrap="none" rtlCol="0">
            <a:spAutoFit/>
          </a:bodyPr>
          <a:lstStyle/>
          <a:p>
            <a:r>
              <a:rPr lang="en-US" sz="4000" dirty="0" smtClean="0"/>
              <a:t>Page Object Pattern</a:t>
            </a:r>
            <a:endParaRPr lang="pl-PL" sz="4000" dirty="0" smtClean="0"/>
          </a:p>
        </p:txBody>
      </p:sp>
      <p:sp>
        <p:nvSpPr>
          <p:cNvPr id="10" name="Rectangle 9"/>
          <p:cNvSpPr/>
          <p:nvPr/>
        </p:nvSpPr>
        <p:spPr>
          <a:xfrm>
            <a:off x="647700" y="1229182"/>
            <a:ext cx="8250448" cy="2031325"/>
          </a:xfrm>
          <a:prstGeom prst="rect">
            <a:avLst/>
          </a:prstGeom>
        </p:spPr>
        <p:txBody>
          <a:bodyPr wrap="square">
            <a:spAutoFit/>
          </a:bodyPr>
          <a:lstStyle/>
          <a:p>
            <a:pPr algn="just"/>
            <a:r>
              <a:rPr lang="en-US" dirty="0" err="1" smtClean="0"/>
              <a:t>Wzorzec</a:t>
            </a:r>
            <a:r>
              <a:rPr lang="en-US" dirty="0" smtClean="0"/>
              <a:t> </a:t>
            </a:r>
            <a:r>
              <a:rPr lang="en-US" dirty="0" err="1" smtClean="0"/>
              <a:t>projektowy</a:t>
            </a:r>
            <a:r>
              <a:rPr lang="pl-PL" dirty="0"/>
              <a:t> </a:t>
            </a:r>
            <a:r>
              <a:rPr lang="pl-PL" dirty="0" smtClean="0"/>
              <a:t>w którym każdy widok (podstrona, okno, activity) jest reprezentowane przez obiekt. Wszystkie używane elementy na danym widoku są zaimplementowane jako pola klasy, zaś wszystkie akcje wykonywane na elementach są zaimplementowane jako metody publiczne. </a:t>
            </a:r>
          </a:p>
          <a:p>
            <a:pPr algn="just"/>
            <a:endParaRPr lang="pl-PL" dirty="0"/>
          </a:p>
          <a:p>
            <a:pPr algn="just"/>
            <a:r>
              <a:rPr lang="pl-PL" dirty="0" smtClean="0"/>
              <a:t>Wzorzec ten wprowadza dodatkową warstwę absrakcji, oddzielając logikę testów od implementacji użytych narzędzi.</a:t>
            </a:r>
          </a:p>
        </p:txBody>
      </p:sp>
    </p:spTree>
    <p:extLst>
      <p:ext uri="{BB962C8B-B14F-4D97-AF65-F5344CB8AC3E}">
        <p14:creationId xmlns:p14="http://schemas.microsoft.com/office/powerpoint/2010/main" val="2579708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4310283" cy="707886"/>
          </a:xfrm>
          <a:prstGeom prst="rect">
            <a:avLst/>
          </a:prstGeom>
          <a:noFill/>
        </p:spPr>
        <p:txBody>
          <a:bodyPr wrap="none" rtlCol="0">
            <a:spAutoFit/>
          </a:bodyPr>
          <a:lstStyle/>
          <a:p>
            <a:r>
              <a:rPr lang="en-US" sz="4000" dirty="0" smtClean="0"/>
              <a:t>Page Object Pattern</a:t>
            </a:r>
            <a:endParaRPr lang="pl-PL" sz="4000" dirty="0" smtClean="0"/>
          </a:p>
        </p:txBody>
      </p:sp>
      <p:sp>
        <p:nvSpPr>
          <p:cNvPr id="10" name="Rectangle 9"/>
          <p:cNvSpPr/>
          <p:nvPr/>
        </p:nvSpPr>
        <p:spPr>
          <a:xfrm>
            <a:off x="647700" y="1229182"/>
            <a:ext cx="8250448" cy="2862322"/>
          </a:xfrm>
          <a:prstGeom prst="rect">
            <a:avLst/>
          </a:prstGeom>
        </p:spPr>
        <p:txBody>
          <a:bodyPr wrap="square">
            <a:spAutoFit/>
          </a:bodyPr>
          <a:lstStyle/>
          <a:p>
            <a:pPr algn="just"/>
            <a:r>
              <a:rPr lang="en-US" dirty="0" err="1" smtClean="0"/>
              <a:t>Wzorzec</a:t>
            </a:r>
            <a:r>
              <a:rPr lang="en-US" dirty="0" smtClean="0"/>
              <a:t> </a:t>
            </a:r>
            <a:r>
              <a:rPr lang="en-US" dirty="0" err="1" smtClean="0"/>
              <a:t>projektowy</a:t>
            </a:r>
            <a:r>
              <a:rPr lang="pl-PL" dirty="0"/>
              <a:t> </a:t>
            </a:r>
            <a:r>
              <a:rPr lang="pl-PL" dirty="0" smtClean="0"/>
              <a:t>w którym każdy widok (podstrona, okno, activity) jest reprezentowane przez obiekt. Wszystkie używane elementy na danym widoku są zaimplementowane jako pola klasy, zaś wszystkie akcje wykonywane na elementach są zaimplementowane jako metody publiczne. </a:t>
            </a:r>
          </a:p>
          <a:p>
            <a:pPr algn="just"/>
            <a:endParaRPr lang="pl-PL" dirty="0"/>
          </a:p>
          <a:p>
            <a:pPr algn="just"/>
            <a:r>
              <a:rPr lang="pl-PL" dirty="0" smtClean="0"/>
              <a:t>Wzorzec ten wprowadza dodatkową warstwę absrakcji, oddzielając logikę testów od implementacji użytych narzędzi.</a:t>
            </a:r>
          </a:p>
          <a:p>
            <a:pPr algn="just"/>
            <a:endParaRPr lang="pl-PL" dirty="0"/>
          </a:p>
          <a:p>
            <a:pPr algn="just"/>
            <a:r>
              <a:rPr lang="pl-PL" dirty="0" smtClean="0"/>
              <a:t>Metody na ogół zwracają obiekt następnego lub tego samego Page’a. Klasa Page’a nie musi reprezentować całego widoku.</a:t>
            </a:r>
            <a:endParaRPr lang="pl-PL" dirty="0"/>
          </a:p>
        </p:txBody>
      </p:sp>
    </p:spTree>
    <p:extLst>
      <p:ext uri="{BB962C8B-B14F-4D97-AF65-F5344CB8AC3E}">
        <p14:creationId xmlns:p14="http://schemas.microsoft.com/office/powerpoint/2010/main" val="2272458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3"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4" cstate="print"/>
          <a:stretch>
            <a:fillRect/>
          </a:stretch>
        </p:blipFill>
        <p:spPr bwMode="auto">
          <a:xfrm>
            <a:off x="1835696" y="692696"/>
            <a:ext cx="4835311" cy="1872208"/>
          </a:xfrm>
          <a:prstGeom prst="rect">
            <a:avLst/>
          </a:prstGeom>
          <a:noFill/>
          <a:ln>
            <a:noFill/>
          </a:ln>
        </p:spPr>
      </p:pic>
      <p:pic>
        <p:nvPicPr>
          <p:cNvPr id="1028" name="Picture 4" descr="C:\Users\Admin\Desktop\linia.png"/>
          <p:cNvPicPr>
            <a:picLocks noChangeAspect="1" noChangeArrowheads="1"/>
          </p:cNvPicPr>
          <p:nvPr/>
        </p:nvPicPr>
        <p:blipFill>
          <a:blip r:embed="rId5"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6"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7"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1708171" y="2924944"/>
            <a:ext cx="5727658" cy="707886"/>
          </a:xfrm>
          <a:prstGeom prst="rect">
            <a:avLst/>
          </a:prstGeom>
          <a:noFill/>
        </p:spPr>
        <p:txBody>
          <a:bodyPr wrap="none" rtlCol="0">
            <a:spAutoFit/>
          </a:bodyPr>
          <a:lstStyle/>
          <a:p>
            <a:r>
              <a:rPr lang="pl-PL" sz="4000" b="1" dirty="0" smtClean="0">
                <a:solidFill>
                  <a:schemeClr val="accent1"/>
                </a:solidFill>
              </a:rPr>
              <a:t>DZIĘKUJEMY ZA UWAGE ;)</a:t>
            </a:r>
          </a:p>
        </p:txBody>
      </p:sp>
      <p:sp>
        <p:nvSpPr>
          <p:cNvPr id="11" name="pole tekstowe 10"/>
          <p:cNvSpPr txBox="1"/>
          <p:nvPr/>
        </p:nvSpPr>
        <p:spPr>
          <a:xfrm>
            <a:off x="1043608" y="3933056"/>
            <a:ext cx="3086038" cy="1323439"/>
          </a:xfrm>
          <a:prstGeom prst="rect">
            <a:avLst/>
          </a:prstGeom>
          <a:noFill/>
        </p:spPr>
        <p:txBody>
          <a:bodyPr wrap="none" rtlCol="0">
            <a:spAutoFit/>
          </a:bodyPr>
          <a:lstStyle/>
          <a:p>
            <a:pPr algn="ctr"/>
            <a:r>
              <a:rPr lang="pl-PL" sz="2000" dirty="0" smtClean="0"/>
              <a:t>SJSI sp. z o.o.</a:t>
            </a:r>
          </a:p>
          <a:p>
            <a:pPr algn="ctr"/>
            <a:r>
              <a:rPr lang="pl-PL" sz="2000" dirty="0" smtClean="0"/>
              <a:t>ul. Zielona 14, 62-800 Kalisz</a:t>
            </a:r>
          </a:p>
          <a:p>
            <a:pPr algn="ctr"/>
            <a:r>
              <a:rPr lang="pl-PL" sz="2000" dirty="0" smtClean="0"/>
              <a:t>e-mail: </a:t>
            </a:r>
            <a:r>
              <a:rPr lang="pl-PL" sz="2000" dirty="0" err="1" smtClean="0">
                <a:hlinkClick r:id="rId8"/>
              </a:rPr>
              <a:t>biuro@sjsi.pl</a:t>
            </a:r>
            <a:endParaRPr lang="pl-PL" sz="2000" dirty="0" smtClean="0"/>
          </a:p>
          <a:p>
            <a:pPr algn="ctr"/>
            <a:r>
              <a:rPr lang="pl-PL" sz="2000" dirty="0" smtClean="0"/>
              <a:t>tel. +48 62 598 47 77</a:t>
            </a:r>
          </a:p>
        </p:txBody>
      </p:sp>
      <p:sp>
        <p:nvSpPr>
          <p:cNvPr id="10" name="pole tekstowe 10"/>
          <p:cNvSpPr txBox="1"/>
          <p:nvPr/>
        </p:nvSpPr>
        <p:spPr>
          <a:xfrm>
            <a:off x="4923245" y="3933056"/>
            <a:ext cx="3268267" cy="1015663"/>
          </a:xfrm>
          <a:prstGeom prst="rect">
            <a:avLst/>
          </a:prstGeom>
          <a:noFill/>
        </p:spPr>
        <p:txBody>
          <a:bodyPr wrap="none" rtlCol="0">
            <a:spAutoFit/>
          </a:bodyPr>
          <a:lstStyle/>
          <a:p>
            <a:pPr algn="ctr"/>
            <a:r>
              <a:rPr lang="pl-PL" sz="2000" dirty="0" smtClean="0"/>
              <a:t>Grzegorz Witek</a:t>
            </a:r>
          </a:p>
          <a:p>
            <a:pPr algn="ctr"/>
            <a:r>
              <a:rPr lang="pl-PL" sz="2000" dirty="0" smtClean="0"/>
              <a:t>e-mail: </a:t>
            </a:r>
            <a:r>
              <a:rPr lang="pl-PL" sz="2000" dirty="0" smtClean="0">
                <a:hlinkClick r:id="rId9"/>
              </a:rPr>
              <a:t>grz.witek@gmail.com</a:t>
            </a:r>
            <a:r>
              <a:rPr lang="pl-PL" sz="2000" dirty="0" smtClean="0"/>
              <a:t> </a:t>
            </a:r>
          </a:p>
          <a:p>
            <a:pPr algn="ctr"/>
            <a:r>
              <a:rPr lang="pl-PL" sz="2000" dirty="0" smtClean="0"/>
              <a:t>tel. +48 607 041 583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3"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4"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5"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6"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7"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4227311" cy="707886"/>
          </a:xfrm>
          <a:prstGeom prst="rect">
            <a:avLst/>
          </a:prstGeom>
          <a:noFill/>
        </p:spPr>
        <p:txBody>
          <a:bodyPr wrap="none" rtlCol="0">
            <a:spAutoFit/>
          </a:bodyPr>
          <a:lstStyle/>
          <a:p>
            <a:r>
              <a:rPr lang="pl-PL" sz="4000" dirty="0" smtClean="0"/>
              <a:t>CSS selector i xpath</a:t>
            </a:r>
          </a:p>
        </p:txBody>
      </p:sp>
      <p:sp>
        <p:nvSpPr>
          <p:cNvPr id="11" name="Rectangle 10"/>
          <p:cNvSpPr/>
          <p:nvPr/>
        </p:nvSpPr>
        <p:spPr>
          <a:xfrm>
            <a:off x="314077" y="1196752"/>
            <a:ext cx="8638219" cy="923330"/>
          </a:xfrm>
          <a:prstGeom prst="rect">
            <a:avLst/>
          </a:prstGeom>
        </p:spPr>
        <p:txBody>
          <a:bodyPr wrap="square">
            <a:spAutoFit/>
          </a:bodyPr>
          <a:lstStyle/>
          <a:p>
            <a:pPr algn="just"/>
            <a:r>
              <a:rPr lang="pl-PL" b="1" dirty="0" smtClean="0"/>
              <a:t>Najważniejsze opcje:</a:t>
            </a:r>
          </a:p>
          <a:p>
            <a:pPr algn="just"/>
            <a:endParaRPr lang="pl-PL" b="1" dirty="0" smtClean="0"/>
          </a:p>
          <a:p>
            <a:pPr algn="just"/>
            <a:endParaRPr lang="pl-PL" dirty="0" smtClean="0"/>
          </a:p>
        </p:txBody>
      </p:sp>
      <p:graphicFrame>
        <p:nvGraphicFramePr>
          <p:cNvPr id="3" name="Table 2"/>
          <p:cNvGraphicFramePr>
            <a:graphicFrameLocks noGrp="1"/>
          </p:cNvGraphicFramePr>
          <p:nvPr>
            <p:extLst>
              <p:ext uri="{D42A27DB-BD31-4B8C-83A1-F6EECF244321}">
                <p14:modId xmlns:p14="http://schemas.microsoft.com/office/powerpoint/2010/main" val="1667786960"/>
              </p:ext>
            </p:extLst>
          </p:nvPr>
        </p:nvGraphicFramePr>
        <p:xfrm>
          <a:off x="271016" y="1608248"/>
          <a:ext cx="8529687" cy="3872035"/>
        </p:xfrm>
        <a:graphic>
          <a:graphicData uri="http://schemas.openxmlformats.org/drawingml/2006/table">
            <a:tbl>
              <a:tblPr firstRow="1" bandRow="1">
                <a:tableStyleId>{5C22544A-7EE6-4342-B048-85BDC9FD1C3A}</a:tableStyleId>
              </a:tblPr>
              <a:tblGrid>
                <a:gridCol w="2843229"/>
                <a:gridCol w="2843229"/>
                <a:gridCol w="2843229"/>
              </a:tblGrid>
              <a:tr h="319257">
                <a:tc>
                  <a:txBody>
                    <a:bodyPr/>
                    <a:lstStyle/>
                    <a:p>
                      <a:r>
                        <a:rPr lang="pl-PL" dirty="0" smtClean="0"/>
                        <a:t>Element</a:t>
                      </a:r>
                      <a:endParaRPr lang="de-DE" dirty="0"/>
                    </a:p>
                  </a:txBody>
                  <a:tcPr/>
                </a:tc>
                <a:tc>
                  <a:txBody>
                    <a:bodyPr/>
                    <a:lstStyle/>
                    <a:p>
                      <a:r>
                        <a:rPr lang="pl-PL" dirty="0" smtClean="0"/>
                        <a:t>CSS selector</a:t>
                      </a:r>
                      <a:endParaRPr lang="de-DE" dirty="0"/>
                    </a:p>
                  </a:txBody>
                  <a:tcPr/>
                </a:tc>
                <a:tc>
                  <a:txBody>
                    <a:bodyPr/>
                    <a:lstStyle/>
                    <a:p>
                      <a:r>
                        <a:rPr lang="pl-PL" dirty="0" smtClean="0"/>
                        <a:t>Xpath</a:t>
                      </a:r>
                      <a:endParaRPr lang="de-DE" dirty="0"/>
                    </a:p>
                  </a:txBody>
                  <a:tcPr/>
                </a:tc>
              </a:tr>
              <a:tr h="319257">
                <a:tc>
                  <a:txBody>
                    <a:bodyPr/>
                    <a:lstStyle/>
                    <a:p>
                      <a:r>
                        <a:rPr lang="pl-PL" sz="1800" dirty="0" smtClean="0"/>
                        <a:t>&lt;a&gt;</a:t>
                      </a:r>
                      <a:endParaRPr lang="de-DE" sz="1800" dirty="0"/>
                    </a:p>
                  </a:txBody>
                  <a:tcPr/>
                </a:tc>
                <a:tc>
                  <a:txBody>
                    <a:bodyPr/>
                    <a:lstStyle/>
                    <a:p>
                      <a:r>
                        <a:rPr lang="pl-PL" sz="1800" dirty="0" smtClean="0"/>
                        <a:t>a</a:t>
                      </a:r>
                      <a:endParaRPr lang="de-DE" sz="1800" dirty="0"/>
                    </a:p>
                  </a:txBody>
                  <a:tcPr/>
                </a:tc>
                <a:tc>
                  <a:txBody>
                    <a:bodyPr/>
                    <a:lstStyle/>
                    <a:p>
                      <a:r>
                        <a:rPr lang="pl-PL" sz="1800" dirty="0" smtClean="0"/>
                        <a:t>//a</a:t>
                      </a:r>
                      <a:endParaRPr lang="de-DE" sz="1800" dirty="0"/>
                    </a:p>
                  </a:txBody>
                  <a:tcPr/>
                </a:tc>
              </a:tr>
              <a:tr h="319257">
                <a:tc>
                  <a:txBody>
                    <a:bodyPr/>
                    <a:lstStyle/>
                    <a:p>
                      <a:r>
                        <a:rPr lang="pl-PL" sz="1800" dirty="0" smtClean="0"/>
                        <a:t>&lt;a</a:t>
                      </a:r>
                      <a:r>
                        <a:rPr lang="pl-PL" sz="1800" baseline="0" dirty="0" smtClean="0"/>
                        <a:t> typ=zero&gt;</a:t>
                      </a:r>
                      <a:endParaRPr lang="de-DE" sz="1800" dirty="0"/>
                    </a:p>
                  </a:txBody>
                  <a:tcPr/>
                </a:tc>
                <a:tc>
                  <a:txBody>
                    <a:bodyPr/>
                    <a:lstStyle/>
                    <a:p>
                      <a:r>
                        <a:rPr lang="pl-PL" sz="1800" dirty="0" smtClean="0"/>
                        <a:t>a[type=’zero’]</a:t>
                      </a:r>
                      <a:endParaRPr lang="de-DE" sz="1800" dirty="0"/>
                    </a:p>
                  </a:txBody>
                  <a:tcPr/>
                </a:tc>
                <a:tc>
                  <a:txBody>
                    <a:bodyPr/>
                    <a:lstStyle/>
                    <a:p>
                      <a:r>
                        <a:rPr lang="pl-PL" sz="1800" dirty="0" smtClean="0"/>
                        <a:t>//a[@type=’zero’]</a:t>
                      </a:r>
                      <a:endParaRPr lang="de-DE" sz="1800" dirty="0"/>
                    </a:p>
                  </a:txBody>
                  <a:tcPr/>
                </a:tc>
              </a:tr>
              <a:tr h="319257">
                <a:tc>
                  <a:txBody>
                    <a:bodyPr/>
                    <a:lstStyle/>
                    <a:p>
                      <a:r>
                        <a:rPr lang="pl-PL" sz="1800" dirty="0" smtClean="0"/>
                        <a:t>&lt;a class=cl0&gt;</a:t>
                      </a:r>
                      <a:endParaRPr lang="de-DE" sz="1800" dirty="0"/>
                    </a:p>
                  </a:txBody>
                  <a:tcPr/>
                </a:tc>
                <a:tc>
                  <a:txBody>
                    <a:bodyPr/>
                    <a:lstStyle/>
                    <a:p>
                      <a:r>
                        <a:rPr lang="pl-PL" sz="1800" dirty="0" smtClean="0"/>
                        <a:t>a.cl0</a:t>
                      </a:r>
                      <a:endParaRPr lang="de-DE" sz="1800" dirty="0"/>
                    </a:p>
                  </a:txBody>
                  <a:tcPr/>
                </a:tc>
                <a:tc>
                  <a:txBody>
                    <a:bodyPr/>
                    <a:lstStyle/>
                    <a:p>
                      <a:r>
                        <a:rPr lang="pl-PL" sz="1800" dirty="0" smtClean="0"/>
                        <a:t>//a[@class=’cl0’]</a:t>
                      </a:r>
                      <a:endParaRPr lang="de-DE" sz="1800" dirty="0"/>
                    </a:p>
                  </a:txBody>
                  <a:tcPr/>
                </a:tc>
              </a:tr>
              <a:tr h="319257">
                <a:tc>
                  <a:txBody>
                    <a:bodyPr/>
                    <a:lstStyle/>
                    <a:p>
                      <a:r>
                        <a:rPr lang="pl-PL" sz="1800" dirty="0" smtClean="0"/>
                        <a:t>&lt;a id=id1&gt;</a:t>
                      </a:r>
                      <a:endParaRPr lang="de-DE" sz="1800" dirty="0"/>
                    </a:p>
                  </a:txBody>
                  <a:tcPr/>
                </a:tc>
                <a:tc>
                  <a:txBody>
                    <a:bodyPr/>
                    <a:lstStyle/>
                    <a:p>
                      <a:r>
                        <a:rPr lang="pl-PL" sz="1800" dirty="0" smtClean="0"/>
                        <a:t>a#id1</a:t>
                      </a:r>
                      <a:endParaRPr lang="de-DE" sz="1800" dirty="0"/>
                    </a:p>
                  </a:txBody>
                  <a:tcPr/>
                </a:tc>
                <a:tc>
                  <a:txBody>
                    <a:bodyPr/>
                    <a:lstStyle/>
                    <a:p>
                      <a:r>
                        <a:rPr lang="pl-PL" sz="1800" dirty="0" smtClean="0"/>
                        <a:t>//a[@id=’id1’]</a:t>
                      </a:r>
                      <a:endParaRPr lang="de-DE" sz="1800" dirty="0"/>
                    </a:p>
                  </a:txBody>
                  <a:tcPr/>
                </a:tc>
              </a:tr>
              <a:tr h="319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smtClean="0"/>
                        <a:t>&lt;a&gt;&lt;table&gt;&lt;tr&gt;&lt;td&gt;</a:t>
                      </a:r>
                      <a:endParaRPr lang="de-DE"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smtClean="0"/>
                        <a:t>a&gt;table&gt;tr&gt;td</a:t>
                      </a:r>
                      <a:endParaRPr lang="de-DE"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smtClean="0"/>
                        <a:t>//a/table/tr/td</a:t>
                      </a:r>
                      <a:endParaRPr lang="de-DE" sz="1800" dirty="0" smtClean="0"/>
                    </a:p>
                  </a:txBody>
                  <a:tcPr/>
                </a:tc>
              </a:tr>
              <a:tr h="319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smtClean="0"/>
                        <a:t>&lt;a&gt;&lt;table&gt;&lt;tr&gt;&lt;td&gt;</a:t>
                      </a:r>
                      <a:endParaRPr lang="de-DE"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smtClean="0"/>
                        <a:t>a td</a:t>
                      </a:r>
                      <a:endParaRPr lang="de-DE" sz="1800" dirty="0" smtClean="0"/>
                    </a:p>
                  </a:txBody>
                  <a:tcPr/>
                </a:tc>
                <a:tc>
                  <a:txBody>
                    <a:bodyPr/>
                    <a:lstStyle/>
                    <a:p>
                      <a:r>
                        <a:rPr lang="pl-PL" sz="1800" dirty="0" smtClean="0"/>
                        <a:t>//a//td</a:t>
                      </a:r>
                      <a:endParaRPr lang="de-DE" sz="1800" dirty="0"/>
                    </a:p>
                  </a:txBody>
                  <a:tcPr/>
                </a:tc>
              </a:tr>
              <a:tr h="798142">
                <a:tc>
                  <a:txBody>
                    <a:bodyPr/>
                    <a:lstStyle/>
                    <a:p>
                      <a:r>
                        <a:rPr lang="pl-PL" sz="1800" dirty="0" smtClean="0"/>
                        <a:t>&lt;a</a:t>
                      </a:r>
                      <a:r>
                        <a:rPr lang="pl-PL" sz="1800" baseline="0" dirty="0" smtClean="0"/>
                        <a:t> typ=zero&gt;</a:t>
                      </a:r>
                      <a:endParaRPr lang="de-DE" sz="1800" dirty="0"/>
                    </a:p>
                  </a:txBody>
                  <a:tcPr/>
                </a:tc>
                <a:tc>
                  <a:txBody>
                    <a:bodyPr/>
                    <a:lstStyle/>
                    <a:p>
                      <a:r>
                        <a:rPr lang="pl-PL" sz="1800" dirty="0" smtClean="0"/>
                        <a:t>a[type</a:t>
                      </a:r>
                      <a:r>
                        <a:rPr lang="en-US" sz="1800" dirty="0" smtClean="0"/>
                        <a:t>^</a:t>
                      </a:r>
                      <a:r>
                        <a:rPr lang="pl-PL" sz="1800" dirty="0" smtClean="0"/>
                        <a:t>=’z’]</a:t>
                      </a:r>
                      <a:br>
                        <a:rPr lang="pl-PL" sz="1800" dirty="0" smtClean="0"/>
                      </a:br>
                      <a:r>
                        <a:rPr lang="pl-PL" sz="1800" dirty="0" smtClean="0"/>
                        <a:t>a[type*=’er’]</a:t>
                      </a:r>
                      <a:br>
                        <a:rPr lang="pl-PL" sz="1800" dirty="0" smtClean="0"/>
                      </a:br>
                      <a:r>
                        <a:rPr lang="pl-PL" sz="1800" dirty="0" smtClean="0"/>
                        <a:t>a[type</a:t>
                      </a:r>
                      <a:r>
                        <a:rPr lang="en-US" sz="1800" dirty="0" smtClean="0"/>
                        <a:t>$</a:t>
                      </a:r>
                      <a:r>
                        <a:rPr lang="pl-PL" sz="1800" dirty="0" smtClean="0"/>
                        <a:t>=’o’]</a:t>
                      </a:r>
                      <a:endParaRPr lang="de-DE" sz="1800" dirty="0"/>
                    </a:p>
                  </a:txBody>
                  <a:tcPr/>
                </a:tc>
                <a:tc>
                  <a:txBody>
                    <a:bodyPr/>
                    <a:lstStyle/>
                    <a:p>
                      <a:r>
                        <a:rPr lang="de-DE" sz="1800" dirty="0" smtClean="0"/>
                        <a:t>//</a:t>
                      </a:r>
                      <a:r>
                        <a:rPr lang="pl-PL" sz="1800" dirty="0" smtClean="0"/>
                        <a:t>a</a:t>
                      </a:r>
                      <a:r>
                        <a:rPr lang="de-DE" sz="1800" dirty="0" smtClean="0"/>
                        <a:t>[</a:t>
                      </a:r>
                      <a:r>
                        <a:rPr lang="de-DE" sz="1800" dirty="0" err="1" smtClean="0"/>
                        <a:t>starts-with</a:t>
                      </a:r>
                      <a:r>
                        <a:rPr lang="de-DE" sz="1800" dirty="0" smtClean="0"/>
                        <a:t>(@</a:t>
                      </a:r>
                      <a:r>
                        <a:rPr lang="pl-PL" sz="1800" dirty="0" smtClean="0"/>
                        <a:t>type</a:t>
                      </a:r>
                      <a:r>
                        <a:rPr lang="de-DE" sz="1800" dirty="0" smtClean="0"/>
                        <a:t>,</a:t>
                      </a:r>
                      <a:r>
                        <a:rPr lang="pl-PL" sz="1800" dirty="0" smtClean="0"/>
                        <a:t> ’z’</a:t>
                      </a:r>
                      <a:r>
                        <a:rPr lang="de-DE" sz="1800" dirty="0" smtClean="0"/>
                        <a:t>)] //</a:t>
                      </a:r>
                      <a:r>
                        <a:rPr lang="pl-PL" sz="1800" dirty="0" smtClean="0"/>
                        <a:t>a</a:t>
                      </a:r>
                      <a:r>
                        <a:rPr lang="de-DE" sz="1800" dirty="0" smtClean="0"/>
                        <a:t>[</a:t>
                      </a:r>
                      <a:r>
                        <a:rPr lang="pl-PL" sz="1800" dirty="0" smtClean="0"/>
                        <a:t>contains</a:t>
                      </a:r>
                      <a:r>
                        <a:rPr lang="de-DE" sz="1800" dirty="0" smtClean="0"/>
                        <a:t>(@</a:t>
                      </a:r>
                      <a:r>
                        <a:rPr lang="pl-PL" sz="1800" dirty="0" smtClean="0"/>
                        <a:t>type’er’</a:t>
                      </a:r>
                      <a:r>
                        <a:rPr lang="de-DE" sz="1800" dirty="0" smtClean="0"/>
                        <a:t>)] //</a:t>
                      </a:r>
                      <a:r>
                        <a:rPr lang="pl-PL" sz="1800" dirty="0" smtClean="0"/>
                        <a:t>a</a:t>
                      </a:r>
                      <a:r>
                        <a:rPr lang="de-DE" sz="1800" dirty="0" smtClean="0"/>
                        <a:t>[</a:t>
                      </a:r>
                      <a:r>
                        <a:rPr lang="pl-PL" sz="1800" dirty="0" smtClean="0"/>
                        <a:t>contains</a:t>
                      </a:r>
                      <a:r>
                        <a:rPr lang="de-DE" sz="1800" dirty="0" smtClean="0"/>
                        <a:t>(@</a:t>
                      </a:r>
                      <a:r>
                        <a:rPr lang="pl-PL" sz="1800" dirty="0" smtClean="0"/>
                        <a:t>type</a:t>
                      </a:r>
                      <a:r>
                        <a:rPr lang="de-DE" sz="1800" dirty="0" smtClean="0"/>
                        <a:t>,</a:t>
                      </a:r>
                      <a:r>
                        <a:rPr lang="pl-PL" sz="1800" dirty="0" smtClean="0"/>
                        <a:t> ’o’</a:t>
                      </a:r>
                      <a:r>
                        <a:rPr lang="de-DE" sz="1800" dirty="0" smtClean="0"/>
                        <a:t>)]</a:t>
                      </a:r>
                      <a:r>
                        <a:rPr lang="pl-PL" sz="1800" dirty="0" smtClean="0"/>
                        <a:t> ??</a:t>
                      </a:r>
                      <a:endParaRPr lang="de-DE" sz="1800" dirty="0"/>
                    </a:p>
                  </a:txBody>
                  <a:tcPr/>
                </a:tc>
              </a:tr>
              <a:tr h="397315">
                <a:tc>
                  <a:txBody>
                    <a:bodyPr/>
                    <a:lstStyle/>
                    <a:p>
                      <a:r>
                        <a:rPr lang="pl-PL" sz="1800" dirty="0" smtClean="0"/>
                        <a:t>&lt;span&gt;aaa&lt;/span&gt;</a:t>
                      </a:r>
                      <a:endParaRPr lang="de-DE" sz="1800" dirty="0"/>
                    </a:p>
                  </a:txBody>
                  <a:tcPr/>
                </a:tc>
                <a:tc>
                  <a:txBody>
                    <a:bodyPr/>
                    <a:lstStyle/>
                    <a:p>
                      <a:r>
                        <a:rPr lang="pl-PL" sz="1800" dirty="0" smtClean="0"/>
                        <a:t>-</a:t>
                      </a:r>
                      <a:endParaRPr lang="de-DE" sz="1800" dirty="0"/>
                    </a:p>
                  </a:txBody>
                  <a:tcPr/>
                </a:tc>
                <a:tc>
                  <a:txBody>
                    <a:bodyPr/>
                    <a:lstStyle/>
                    <a:p>
                      <a:r>
                        <a:rPr lang="pl-PL" sz="1800" dirty="0" smtClean="0"/>
                        <a:t>//span[text()=’aaa’]</a:t>
                      </a:r>
                      <a:endParaRPr lang="de-DE" sz="1800" dirty="0"/>
                    </a:p>
                  </a:txBody>
                  <a:tcPr/>
                </a:tc>
              </a:tr>
            </a:tbl>
          </a:graphicData>
        </a:graphic>
      </p:graphicFrame>
    </p:spTree>
    <p:extLst>
      <p:ext uri="{BB962C8B-B14F-4D97-AF65-F5344CB8AC3E}">
        <p14:creationId xmlns:p14="http://schemas.microsoft.com/office/powerpoint/2010/main" val="374247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3"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4"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5"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6"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7"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4227311" cy="707886"/>
          </a:xfrm>
          <a:prstGeom prst="rect">
            <a:avLst/>
          </a:prstGeom>
          <a:noFill/>
        </p:spPr>
        <p:txBody>
          <a:bodyPr wrap="none" rtlCol="0">
            <a:spAutoFit/>
          </a:bodyPr>
          <a:lstStyle/>
          <a:p>
            <a:r>
              <a:rPr lang="pl-PL" sz="4000" dirty="0" smtClean="0"/>
              <a:t>CSS selector i xpath</a:t>
            </a:r>
          </a:p>
        </p:txBody>
      </p:sp>
      <p:sp>
        <p:nvSpPr>
          <p:cNvPr id="11" name="Rectangle 10"/>
          <p:cNvSpPr/>
          <p:nvPr/>
        </p:nvSpPr>
        <p:spPr>
          <a:xfrm>
            <a:off x="314077" y="1196752"/>
            <a:ext cx="8638219" cy="923330"/>
          </a:xfrm>
          <a:prstGeom prst="rect">
            <a:avLst/>
          </a:prstGeom>
        </p:spPr>
        <p:txBody>
          <a:bodyPr wrap="square">
            <a:spAutoFit/>
          </a:bodyPr>
          <a:lstStyle/>
          <a:p>
            <a:pPr algn="just"/>
            <a:r>
              <a:rPr lang="en-US" b="1" dirty="0" smtClean="0"/>
              <a:t>W</a:t>
            </a:r>
            <a:r>
              <a:rPr lang="pl-PL" b="1" dirty="0" smtClean="0"/>
              <a:t>ażniejsze opcje:</a:t>
            </a:r>
          </a:p>
          <a:p>
            <a:pPr algn="just"/>
            <a:endParaRPr lang="pl-PL" b="1" dirty="0" smtClean="0"/>
          </a:p>
          <a:p>
            <a:pPr algn="just"/>
            <a:endParaRPr lang="pl-PL" dirty="0" smtClean="0"/>
          </a:p>
        </p:txBody>
      </p:sp>
      <p:graphicFrame>
        <p:nvGraphicFramePr>
          <p:cNvPr id="3" name="Table 2"/>
          <p:cNvGraphicFramePr>
            <a:graphicFrameLocks noGrp="1"/>
          </p:cNvGraphicFramePr>
          <p:nvPr>
            <p:extLst>
              <p:ext uri="{D42A27DB-BD31-4B8C-83A1-F6EECF244321}">
                <p14:modId xmlns:p14="http://schemas.microsoft.com/office/powerpoint/2010/main" val="3636050998"/>
              </p:ext>
            </p:extLst>
          </p:nvPr>
        </p:nvGraphicFramePr>
        <p:xfrm>
          <a:off x="271016" y="1608248"/>
          <a:ext cx="8529687" cy="3657600"/>
        </p:xfrm>
        <a:graphic>
          <a:graphicData uri="http://schemas.openxmlformats.org/drawingml/2006/table">
            <a:tbl>
              <a:tblPr firstRow="1" bandRow="1">
                <a:tableStyleId>{5C22544A-7EE6-4342-B048-85BDC9FD1C3A}</a:tableStyleId>
              </a:tblPr>
              <a:tblGrid>
                <a:gridCol w="2716808"/>
                <a:gridCol w="2520280"/>
                <a:gridCol w="3292599"/>
              </a:tblGrid>
              <a:tr h="319257">
                <a:tc>
                  <a:txBody>
                    <a:bodyPr/>
                    <a:lstStyle/>
                    <a:p>
                      <a:r>
                        <a:rPr lang="pl-PL" dirty="0" smtClean="0"/>
                        <a:t>Element</a:t>
                      </a:r>
                      <a:endParaRPr lang="de-DE" dirty="0"/>
                    </a:p>
                  </a:txBody>
                  <a:tcPr/>
                </a:tc>
                <a:tc>
                  <a:txBody>
                    <a:bodyPr/>
                    <a:lstStyle/>
                    <a:p>
                      <a:r>
                        <a:rPr lang="pl-PL" dirty="0" smtClean="0"/>
                        <a:t>CSS selector</a:t>
                      </a:r>
                      <a:endParaRPr lang="de-DE" dirty="0"/>
                    </a:p>
                  </a:txBody>
                  <a:tcPr/>
                </a:tc>
                <a:tc>
                  <a:txBody>
                    <a:bodyPr/>
                    <a:lstStyle/>
                    <a:p>
                      <a:r>
                        <a:rPr lang="pl-PL" dirty="0" smtClean="0"/>
                        <a:t>Xpath</a:t>
                      </a:r>
                      <a:endParaRPr lang="de-DE" dirty="0"/>
                    </a:p>
                  </a:txBody>
                  <a:tcPr/>
                </a:tc>
              </a:tr>
              <a:tr h="319257">
                <a:tc>
                  <a:txBody>
                    <a:bodyPr/>
                    <a:lstStyle/>
                    <a:p>
                      <a:r>
                        <a:rPr lang="pl-PL" sz="1800" dirty="0" smtClean="0"/>
                        <a:t>&lt;</a:t>
                      </a:r>
                      <a:r>
                        <a:rPr lang="en-US" sz="1800" dirty="0" err="1" smtClean="0"/>
                        <a:t>tr</a:t>
                      </a:r>
                      <a:r>
                        <a:rPr lang="pl-PL" sz="1800" dirty="0" smtClean="0"/>
                        <a:t>&gt;</a:t>
                      </a:r>
                      <a:r>
                        <a:rPr lang="en-US" sz="1800" dirty="0" smtClean="0"/>
                        <a:t/>
                      </a:r>
                      <a:br>
                        <a:rPr lang="en-US" sz="1800" dirty="0" smtClean="0"/>
                      </a:br>
                      <a:r>
                        <a:rPr lang="en-US" sz="1800" dirty="0" smtClean="0"/>
                        <a:t>&lt;td&gt;&lt;/td&gt;</a:t>
                      </a:r>
                    </a:p>
                    <a:p>
                      <a:r>
                        <a:rPr lang="en-US" sz="1800" b="1" dirty="0" smtClean="0"/>
                        <a:t>&lt;td&gt;&lt;/td&gt;</a:t>
                      </a:r>
                    </a:p>
                    <a:p>
                      <a:r>
                        <a:rPr lang="en-US" sz="1800" dirty="0" smtClean="0"/>
                        <a:t>&lt;td&gt;&lt;/td&gt;</a:t>
                      </a:r>
                    </a:p>
                    <a:p>
                      <a:r>
                        <a:rPr lang="en-US" sz="1800" dirty="0" smtClean="0"/>
                        <a:t>&lt;/</a:t>
                      </a:r>
                      <a:r>
                        <a:rPr lang="en-US" sz="1800" dirty="0" err="1" smtClean="0"/>
                        <a:t>tr</a:t>
                      </a:r>
                      <a:r>
                        <a:rPr lang="en-US" sz="1800" dirty="0" smtClean="0"/>
                        <a:t>&gt;</a:t>
                      </a:r>
                      <a:endParaRPr lang="de-DE" sz="1800" dirty="0"/>
                    </a:p>
                  </a:txBody>
                  <a:tcPr/>
                </a:tc>
                <a:tc>
                  <a:txBody>
                    <a:bodyPr/>
                    <a:lstStyle/>
                    <a:p>
                      <a:r>
                        <a:rPr lang="en-US" sz="1800" dirty="0" err="1" smtClean="0"/>
                        <a:t>tr</a:t>
                      </a:r>
                      <a:r>
                        <a:rPr lang="en-US" sz="1800" dirty="0" smtClean="0"/>
                        <a:t>&gt;</a:t>
                      </a:r>
                      <a:r>
                        <a:rPr lang="en-US" sz="1800" dirty="0" err="1" smtClean="0"/>
                        <a:t>td:nth-child</a:t>
                      </a:r>
                      <a:r>
                        <a:rPr lang="en-US" sz="1800" dirty="0" smtClean="0"/>
                        <a:t>(2)</a:t>
                      </a:r>
                      <a:endParaRPr lang="de-DE" sz="1800" dirty="0"/>
                    </a:p>
                  </a:txBody>
                  <a:tcPr/>
                </a:tc>
                <a:tc>
                  <a:txBody>
                    <a:bodyPr/>
                    <a:lstStyle/>
                    <a:p>
                      <a:r>
                        <a:rPr lang="en-US" sz="1800" dirty="0" smtClean="0"/>
                        <a:t>//</a:t>
                      </a:r>
                      <a:r>
                        <a:rPr lang="en-US" sz="1800" dirty="0" err="1" smtClean="0"/>
                        <a:t>tr</a:t>
                      </a:r>
                      <a:r>
                        <a:rPr lang="en-US" sz="1800" dirty="0" smtClean="0"/>
                        <a:t>/td[2]</a:t>
                      </a:r>
                      <a:endParaRPr lang="de-DE" sz="1800" dirty="0"/>
                    </a:p>
                  </a:txBody>
                  <a:tcPr/>
                </a:tc>
              </a:tr>
              <a:tr h="319257">
                <a:tc>
                  <a:txBody>
                    <a:bodyPr/>
                    <a:lstStyle/>
                    <a:p>
                      <a:r>
                        <a:rPr lang="pl-PL" sz="1800" dirty="0" smtClean="0"/>
                        <a:t>&lt;</a:t>
                      </a:r>
                      <a:r>
                        <a:rPr lang="en-US" sz="1800" dirty="0" err="1" smtClean="0"/>
                        <a:t>tr</a:t>
                      </a:r>
                      <a:r>
                        <a:rPr lang="pl-PL" sz="1800" dirty="0" smtClean="0"/>
                        <a:t>&gt;</a:t>
                      </a:r>
                      <a:r>
                        <a:rPr lang="en-US" sz="1800" dirty="0" smtClean="0"/>
                        <a:t/>
                      </a:r>
                      <a:br>
                        <a:rPr lang="en-US" sz="1800" dirty="0" smtClean="0"/>
                      </a:br>
                      <a:r>
                        <a:rPr lang="en-US" sz="1800" dirty="0" smtClean="0"/>
                        <a:t>&lt;td&gt;&lt;/td&gt;</a:t>
                      </a:r>
                    </a:p>
                    <a:p>
                      <a:r>
                        <a:rPr lang="en-US" sz="1800" b="0" dirty="0" smtClean="0"/>
                        <a:t>&lt;</a:t>
                      </a:r>
                      <a:r>
                        <a:rPr lang="en-US" sz="1800" b="0" dirty="0" err="1" smtClean="0"/>
                        <a:t>th</a:t>
                      </a:r>
                      <a:r>
                        <a:rPr lang="en-US" sz="1800" b="0" dirty="0" smtClean="0"/>
                        <a:t>&gt;&lt;/</a:t>
                      </a:r>
                      <a:r>
                        <a:rPr lang="en-US" sz="1800" b="0" dirty="0" err="1" smtClean="0"/>
                        <a:t>th</a:t>
                      </a:r>
                      <a:r>
                        <a:rPr lang="en-US" sz="1800" b="0" dirty="0" smtClean="0"/>
                        <a:t>&gt;</a:t>
                      </a:r>
                    </a:p>
                    <a:p>
                      <a:r>
                        <a:rPr lang="en-US" sz="1800" b="1" dirty="0" smtClean="0"/>
                        <a:t>&lt;td&gt;&lt;/td&gt;</a:t>
                      </a:r>
                    </a:p>
                    <a:p>
                      <a:r>
                        <a:rPr lang="en-US" sz="1800" dirty="0" smtClean="0"/>
                        <a:t>&lt;/</a:t>
                      </a:r>
                      <a:r>
                        <a:rPr lang="en-US" sz="1800" dirty="0" err="1" smtClean="0"/>
                        <a:t>tr</a:t>
                      </a:r>
                      <a:r>
                        <a:rPr lang="en-US" sz="1800" dirty="0" smtClean="0"/>
                        <a:t>&gt;</a:t>
                      </a:r>
                      <a:endParaRPr lang="de-DE" sz="1800" dirty="0"/>
                    </a:p>
                  </a:txBody>
                  <a:tcPr/>
                </a:tc>
                <a:tc>
                  <a:txBody>
                    <a:bodyPr/>
                    <a:lstStyle/>
                    <a:p>
                      <a:r>
                        <a:rPr lang="en-US" sz="1800" dirty="0" err="1" smtClean="0"/>
                        <a:t>tr</a:t>
                      </a:r>
                      <a:r>
                        <a:rPr lang="en-US" sz="1800" dirty="0" smtClean="0"/>
                        <a:t>&gt;</a:t>
                      </a:r>
                      <a:r>
                        <a:rPr lang="en-US" sz="1800" dirty="0" err="1" smtClean="0"/>
                        <a:t>td:nth-type</a:t>
                      </a:r>
                      <a:r>
                        <a:rPr lang="en-US" sz="1800" dirty="0" smtClean="0"/>
                        <a:t>(2)</a:t>
                      </a:r>
                      <a:endParaRPr lang="de-DE" sz="1800" dirty="0"/>
                    </a:p>
                  </a:txBody>
                  <a:tcPr/>
                </a:tc>
                <a:tc>
                  <a:txBody>
                    <a:bodyPr/>
                    <a:lstStyle/>
                    <a:p>
                      <a:r>
                        <a:rPr lang="en-US" sz="1800" dirty="0" smtClean="0"/>
                        <a:t>//</a:t>
                      </a:r>
                      <a:r>
                        <a:rPr lang="en-US" sz="1800" dirty="0" err="1" smtClean="0"/>
                        <a:t>tr</a:t>
                      </a:r>
                      <a:r>
                        <a:rPr lang="en-US" sz="1800" dirty="0" smtClean="0"/>
                        <a:t>/td[2]</a:t>
                      </a:r>
                      <a:endParaRPr lang="de-DE" sz="1800" dirty="0"/>
                    </a:p>
                  </a:txBody>
                  <a:tcPr/>
                </a:tc>
              </a:tr>
              <a:tr h="319257">
                <a:tc>
                  <a:txBody>
                    <a:bodyPr/>
                    <a:lstStyle/>
                    <a:p>
                      <a:r>
                        <a:rPr lang="pl-PL" sz="1800" dirty="0" smtClean="0"/>
                        <a:t>&lt;a class=cl0</a:t>
                      </a:r>
                      <a:r>
                        <a:rPr lang="en-US" sz="1800" dirty="0" smtClean="0"/>
                        <a:t> href=wp.pl</a:t>
                      </a:r>
                      <a:r>
                        <a:rPr lang="pl-PL" sz="1800" dirty="0" smtClean="0"/>
                        <a:t>&gt;</a:t>
                      </a:r>
                      <a:endParaRPr lang="de-DE" sz="1800" dirty="0"/>
                    </a:p>
                  </a:txBody>
                  <a:tcPr/>
                </a:tc>
                <a:tc>
                  <a:txBody>
                    <a:bodyPr/>
                    <a:lstStyle/>
                    <a:p>
                      <a:r>
                        <a:rPr lang="pl-PL" sz="1800" dirty="0" smtClean="0"/>
                        <a:t>a.cl0</a:t>
                      </a:r>
                      <a:r>
                        <a:rPr lang="en-US" sz="1800" dirty="0" smtClean="0"/>
                        <a:t>[</a:t>
                      </a:r>
                      <a:r>
                        <a:rPr lang="en-US" sz="1800" dirty="0" err="1" smtClean="0"/>
                        <a:t>href</a:t>
                      </a:r>
                      <a:r>
                        <a:rPr lang="en-US" sz="1800" dirty="0" smtClean="0"/>
                        <a:t>=‘wp.pl’]</a:t>
                      </a:r>
                      <a:endParaRPr lang="de-DE" sz="1800" dirty="0"/>
                    </a:p>
                  </a:txBody>
                  <a:tcPr/>
                </a:tc>
                <a:tc>
                  <a:txBody>
                    <a:bodyPr/>
                    <a:lstStyle/>
                    <a:p>
                      <a:r>
                        <a:rPr lang="pl-PL" sz="1800" dirty="0" smtClean="0"/>
                        <a:t>//a[@class=’cl0’]</a:t>
                      </a:r>
                      <a:r>
                        <a:rPr lang="en-US" sz="1800" dirty="0" smtClean="0"/>
                        <a:t>[@</a:t>
                      </a:r>
                      <a:r>
                        <a:rPr lang="en-US" sz="1800" dirty="0" err="1" smtClean="0"/>
                        <a:t>href</a:t>
                      </a:r>
                      <a:r>
                        <a:rPr lang="en-US" sz="1800" dirty="0" smtClean="0"/>
                        <a:t>=‘wp.pl’]</a:t>
                      </a:r>
                      <a:endParaRPr lang="de-DE" sz="1800" dirty="0"/>
                    </a:p>
                  </a:txBody>
                  <a:tcPr/>
                </a:tc>
              </a:tr>
            </a:tbl>
          </a:graphicData>
        </a:graphic>
      </p:graphicFrame>
    </p:spTree>
    <p:extLst>
      <p:ext uri="{BB962C8B-B14F-4D97-AF65-F5344CB8AC3E}">
        <p14:creationId xmlns:p14="http://schemas.microsoft.com/office/powerpoint/2010/main" val="519803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5753306" cy="707886"/>
          </a:xfrm>
          <a:prstGeom prst="rect">
            <a:avLst/>
          </a:prstGeom>
          <a:noFill/>
        </p:spPr>
        <p:txBody>
          <a:bodyPr wrap="none" rtlCol="0">
            <a:spAutoFit/>
          </a:bodyPr>
          <a:lstStyle/>
          <a:p>
            <a:r>
              <a:rPr lang="en-US" sz="4000" dirty="0" smtClean="0"/>
              <a:t>Selenium </a:t>
            </a:r>
            <a:r>
              <a:rPr lang="en-US" sz="4000" dirty="0" err="1" smtClean="0"/>
              <a:t>komendy</a:t>
            </a:r>
            <a:r>
              <a:rPr lang="en-US" sz="4000" dirty="0" smtClean="0"/>
              <a:t> w </a:t>
            </a:r>
            <a:r>
              <a:rPr lang="en-US" sz="4000" dirty="0" err="1" smtClean="0"/>
              <a:t>Javie</a:t>
            </a:r>
            <a:endParaRPr lang="pl-PL" sz="4000" dirty="0" smtClean="0"/>
          </a:p>
        </p:txBody>
      </p:sp>
      <p:sp>
        <p:nvSpPr>
          <p:cNvPr id="11" name="Rectangle 10"/>
          <p:cNvSpPr/>
          <p:nvPr/>
        </p:nvSpPr>
        <p:spPr>
          <a:xfrm>
            <a:off x="314077" y="1196752"/>
            <a:ext cx="8638219" cy="923330"/>
          </a:xfrm>
          <a:prstGeom prst="rect">
            <a:avLst/>
          </a:prstGeom>
        </p:spPr>
        <p:txBody>
          <a:bodyPr wrap="square">
            <a:spAutoFit/>
          </a:bodyPr>
          <a:lstStyle/>
          <a:p>
            <a:r>
              <a:rPr lang="en-US" dirty="0" err="1" smtClean="0"/>
              <a:t>Podstawowe</a:t>
            </a:r>
            <a:r>
              <a:rPr lang="en-US" dirty="0" smtClean="0"/>
              <a:t> </a:t>
            </a:r>
            <a:r>
              <a:rPr lang="en-US" dirty="0" err="1" smtClean="0"/>
              <a:t>komendy</a:t>
            </a:r>
            <a:r>
              <a:rPr lang="pl-PL" dirty="0" smtClean="0"/>
              <a:t> nawigacyjne</a:t>
            </a:r>
            <a:endParaRPr lang="de-DE" dirty="0"/>
          </a:p>
          <a:p>
            <a:pPr algn="just"/>
            <a:endParaRPr lang="pl-PL" b="1" dirty="0" smtClean="0"/>
          </a:p>
          <a:p>
            <a:pPr algn="just"/>
            <a:endParaRPr lang="pl-PL" dirty="0" smtClean="0"/>
          </a:p>
        </p:txBody>
      </p:sp>
      <p:graphicFrame>
        <p:nvGraphicFramePr>
          <p:cNvPr id="3" name="Table 2"/>
          <p:cNvGraphicFramePr>
            <a:graphicFrameLocks noGrp="1"/>
          </p:cNvGraphicFramePr>
          <p:nvPr>
            <p:extLst>
              <p:ext uri="{D42A27DB-BD31-4B8C-83A1-F6EECF244321}">
                <p14:modId xmlns:p14="http://schemas.microsoft.com/office/powerpoint/2010/main" val="724716096"/>
              </p:ext>
            </p:extLst>
          </p:nvPr>
        </p:nvGraphicFramePr>
        <p:xfrm>
          <a:off x="271016" y="1608248"/>
          <a:ext cx="8529687" cy="3291840"/>
        </p:xfrm>
        <a:graphic>
          <a:graphicData uri="http://schemas.openxmlformats.org/drawingml/2006/table">
            <a:tbl>
              <a:tblPr firstRow="1" bandRow="1">
                <a:tableStyleId>{5C22544A-7EE6-4342-B048-85BDC9FD1C3A}</a:tableStyleId>
              </a:tblPr>
              <a:tblGrid>
                <a:gridCol w="2716808"/>
                <a:gridCol w="5812879"/>
              </a:tblGrid>
              <a:tr h="319257">
                <a:tc>
                  <a:txBody>
                    <a:bodyPr/>
                    <a:lstStyle/>
                    <a:p>
                      <a:r>
                        <a:rPr lang="en-US" dirty="0" smtClean="0"/>
                        <a:t>By</a:t>
                      </a:r>
                      <a:endParaRPr lang="de-DE" dirty="0"/>
                    </a:p>
                  </a:txBody>
                  <a:tcPr/>
                </a:tc>
                <a:tc>
                  <a:txBody>
                    <a:bodyPr/>
                    <a:lstStyle/>
                    <a:p>
                      <a:r>
                        <a:rPr lang="pl-PL" dirty="0" smtClean="0"/>
                        <a:t>Opis</a:t>
                      </a:r>
                      <a:endParaRPr lang="de-DE" dirty="0"/>
                    </a:p>
                  </a:txBody>
                  <a:tcPr/>
                </a:tc>
              </a:tr>
              <a:tr h="319257">
                <a:tc>
                  <a:txBody>
                    <a:bodyPr/>
                    <a:lstStyle/>
                    <a:p>
                      <a:r>
                        <a:rPr lang="pl-PL" b="0" dirty="0" smtClean="0"/>
                        <a:t>get(String)</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Otwiera stronę</a:t>
                      </a:r>
                      <a:endParaRPr lang="de-DE" dirty="0" smtClean="0"/>
                    </a:p>
                  </a:txBody>
                  <a:tcPr/>
                </a:tc>
              </a:tr>
              <a:tr h="319257">
                <a:tc>
                  <a:txBody>
                    <a:bodyPr/>
                    <a:lstStyle/>
                    <a:p>
                      <a:r>
                        <a:rPr lang="pl-PL" b="0" dirty="0" smtClean="0"/>
                        <a:t>getTitle()</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Pobiera tytuł strony (tag title)</a:t>
                      </a:r>
                      <a:endParaRPr lang="de-DE" dirty="0" smtClean="0"/>
                    </a:p>
                  </a:txBody>
                  <a:tcPr/>
                </a:tc>
              </a:tr>
              <a:tr h="319257">
                <a:tc>
                  <a:txBody>
                    <a:bodyPr/>
                    <a:lstStyle/>
                    <a:p>
                      <a:r>
                        <a:rPr lang="pl-PL" b="0" dirty="0" smtClean="0"/>
                        <a:t>navigate().to(String)</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Otwiera stronę</a:t>
                      </a:r>
                      <a:endParaRPr lang="de-DE" dirty="0" smtClean="0"/>
                    </a:p>
                  </a:txBody>
                  <a:tcPr/>
                </a:tc>
              </a:tr>
              <a:tr h="319257">
                <a:tc>
                  <a:txBody>
                    <a:bodyPr/>
                    <a:lstStyle/>
                    <a:p>
                      <a:r>
                        <a:rPr lang="de-DE" sz="1800" b="0" i="0" kern="1200" dirty="0" err="1" smtClean="0">
                          <a:solidFill>
                            <a:schemeClr val="dk1"/>
                          </a:solidFill>
                          <a:effectLst/>
                          <a:latin typeface="+mn-lt"/>
                          <a:ea typeface="+mn-ea"/>
                          <a:cs typeface="+mn-cs"/>
                        </a:rPr>
                        <a:t>close</a:t>
                      </a:r>
                      <a:r>
                        <a:rPr lang="de-DE" sz="1800" b="0" i="0" kern="1200" dirty="0" smtClean="0">
                          <a:solidFill>
                            <a:schemeClr val="dk1"/>
                          </a:solidFill>
                          <a:effectLst/>
                          <a:latin typeface="+mn-lt"/>
                          <a:ea typeface="+mn-ea"/>
                          <a:cs typeface="+mn-cs"/>
                        </a:rPr>
                        <a:t>(</a:t>
                      </a:r>
                      <a:r>
                        <a:rPr lang="en-US" b="0" dirty="0" smtClean="0"/>
                        <a:t>)</a:t>
                      </a:r>
                      <a:endParaRPr lang="de-DE" b="0" dirty="0"/>
                    </a:p>
                  </a:txBody>
                  <a:tcPr/>
                </a:tc>
                <a:tc>
                  <a:txBody>
                    <a:bodyPr/>
                    <a:lstStyle/>
                    <a:p>
                      <a:r>
                        <a:rPr lang="pl-PL" dirty="0" smtClean="0"/>
                        <a:t>Zamyka okno</a:t>
                      </a:r>
                      <a:r>
                        <a:rPr lang="pl-PL" baseline="0" dirty="0" smtClean="0"/>
                        <a:t> przeglądarki</a:t>
                      </a:r>
                      <a:endParaRPr lang="de-DE" dirty="0"/>
                    </a:p>
                  </a:txBody>
                  <a:tcPr/>
                </a:tc>
              </a:tr>
              <a:tr h="319257">
                <a:tc>
                  <a:txBody>
                    <a:bodyPr/>
                    <a:lstStyle/>
                    <a:p>
                      <a:r>
                        <a:rPr lang="pl-PL" b="0" dirty="0" smtClean="0"/>
                        <a:t>quit()</a:t>
                      </a:r>
                      <a:endParaRPr lang="de-DE" b="0" dirty="0"/>
                    </a:p>
                  </a:txBody>
                  <a:tcPr/>
                </a:tc>
                <a:tc>
                  <a:txBody>
                    <a:bodyPr/>
                    <a:lstStyle/>
                    <a:p>
                      <a:r>
                        <a:rPr lang="pl-PL" dirty="0" smtClean="0"/>
                        <a:t>Zamyka wszystkie okna przeglądarki i zamyka sesje</a:t>
                      </a:r>
                      <a:endParaRPr lang="de-DE" dirty="0"/>
                    </a:p>
                  </a:txBody>
                  <a:tcPr/>
                </a:tc>
              </a:tr>
              <a:tr h="319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0" dirty="0" smtClean="0"/>
                        <a:t>navigate().forward()</a:t>
                      </a:r>
                      <a:endParaRPr lang="de-DE" b="0" dirty="0" smtClean="0"/>
                    </a:p>
                  </a:txBody>
                  <a:tcPr/>
                </a:tc>
                <a:tc>
                  <a:txBody>
                    <a:bodyPr/>
                    <a:lstStyle/>
                    <a:p>
                      <a:r>
                        <a:rPr lang="pl-PL" dirty="0" smtClean="0"/>
                        <a:t>Forward</a:t>
                      </a:r>
                      <a:endParaRPr lang="de-DE" dirty="0"/>
                    </a:p>
                  </a:txBody>
                  <a:tcPr/>
                </a:tc>
              </a:tr>
              <a:tr h="319257">
                <a:tc>
                  <a:txBody>
                    <a:bodyPr/>
                    <a:lstStyle/>
                    <a:p>
                      <a:r>
                        <a:rPr lang="pl-PL" b="0" dirty="0" smtClean="0"/>
                        <a:t>navigate().back()</a:t>
                      </a:r>
                      <a:endParaRPr lang="de-DE" b="0" dirty="0"/>
                    </a:p>
                  </a:txBody>
                  <a:tcPr/>
                </a:tc>
                <a:tc>
                  <a:txBody>
                    <a:bodyPr/>
                    <a:lstStyle/>
                    <a:p>
                      <a:r>
                        <a:rPr lang="pl-PL" b="0" dirty="0" smtClean="0"/>
                        <a:t>Back</a:t>
                      </a:r>
                      <a:endParaRPr lang="de-DE" b="0" dirty="0"/>
                    </a:p>
                  </a:txBody>
                  <a:tcPr/>
                </a:tc>
              </a:tr>
              <a:tr h="319257">
                <a:tc>
                  <a:txBody>
                    <a:bodyPr/>
                    <a:lstStyle/>
                    <a:p>
                      <a:r>
                        <a:rPr lang="pl-PL" b="0" dirty="0" smtClean="0"/>
                        <a:t>navigate().refresh()</a:t>
                      </a:r>
                      <a:endParaRPr lang="de-DE" b="0" dirty="0"/>
                    </a:p>
                  </a:txBody>
                  <a:tcPr/>
                </a:tc>
                <a:tc>
                  <a:txBody>
                    <a:bodyPr/>
                    <a:lstStyle/>
                    <a:p>
                      <a:r>
                        <a:rPr lang="pl-PL" b="0" dirty="0" smtClean="0"/>
                        <a:t>Refresh page</a:t>
                      </a:r>
                      <a:endParaRPr lang="de-DE" b="0" dirty="0"/>
                    </a:p>
                  </a:txBody>
                  <a:tcPr/>
                </a:tc>
              </a:tr>
            </a:tbl>
          </a:graphicData>
        </a:graphic>
      </p:graphicFrame>
    </p:spTree>
    <p:extLst>
      <p:ext uri="{BB962C8B-B14F-4D97-AF65-F5344CB8AC3E}">
        <p14:creationId xmlns:p14="http://schemas.microsoft.com/office/powerpoint/2010/main" val="1227214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5753306" cy="707886"/>
          </a:xfrm>
          <a:prstGeom prst="rect">
            <a:avLst/>
          </a:prstGeom>
          <a:noFill/>
        </p:spPr>
        <p:txBody>
          <a:bodyPr wrap="none" rtlCol="0">
            <a:spAutoFit/>
          </a:bodyPr>
          <a:lstStyle/>
          <a:p>
            <a:r>
              <a:rPr lang="en-US" sz="4000" dirty="0" smtClean="0"/>
              <a:t>Selenium </a:t>
            </a:r>
            <a:r>
              <a:rPr lang="en-US" sz="4000" dirty="0" err="1" smtClean="0"/>
              <a:t>komendy</a:t>
            </a:r>
            <a:r>
              <a:rPr lang="en-US" sz="4000" dirty="0" smtClean="0"/>
              <a:t> w </a:t>
            </a:r>
            <a:r>
              <a:rPr lang="en-US" sz="4000" dirty="0" err="1" smtClean="0"/>
              <a:t>Javie</a:t>
            </a:r>
            <a:endParaRPr lang="pl-PL" sz="4000" dirty="0" smtClean="0"/>
          </a:p>
        </p:txBody>
      </p:sp>
      <p:sp>
        <p:nvSpPr>
          <p:cNvPr id="11" name="Rectangle 10"/>
          <p:cNvSpPr/>
          <p:nvPr/>
        </p:nvSpPr>
        <p:spPr>
          <a:xfrm>
            <a:off x="314077" y="1196752"/>
            <a:ext cx="8638219" cy="923330"/>
          </a:xfrm>
          <a:prstGeom prst="rect">
            <a:avLst/>
          </a:prstGeom>
        </p:spPr>
        <p:txBody>
          <a:bodyPr wrap="square">
            <a:spAutoFit/>
          </a:bodyPr>
          <a:lstStyle/>
          <a:p>
            <a:r>
              <a:rPr lang="en-US" dirty="0" err="1" smtClean="0"/>
              <a:t>Podstawowe</a:t>
            </a:r>
            <a:r>
              <a:rPr lang="en-US" dirty="0" smtClean="0"/>
              <a:t> </a:t>
            </a:r>
            <a:r>
              <a:rPr lang="en-US" dirty="0" err="1" smtClean="0"/>
              <a:t>komendy</a:t>
            </a:r>
            <a:r>
              <a:rPr lang="pl-PL" dirty="0" smtClean="0"/>
              <a:t> na elementach</a:t>
            </a:r>
            <a:endParaRPr lang="de-DE" dirty="0"/>
          </a:p>
          <a:p>
            <a:pPr algn="just"/>
            <a:endParaRPr lang="pl-PL" b="1" dirty="0" smtClean="0"/>
          </a:p>
          <a:p>
            <a:pPr algn="just"/>
            <a:endParaRPr lang="pl-PL" dirty="0" smtClean="0"/>
          </a:p>
        </p:txBody>
      </p:sp>
      <p:graphicFrame>
        <p:nvGraphicFramePr>
          <p:cNvPr id="3" name="Table 2"/>
          <p:cNvGraphicFramePr>
            <a:graphicFrameLocks noGrp="1"/>
          </p:cNvGraphicFramePr>
          <p:nvPr>
            <p:extLst>
              <p:ext uri="{D42A27DB-BD31-4B8C-83A1-F6EECF244321}">
                <p14:modId xmlns:p14="http://schemas.microsoft.com/office/powerpoint/2010/main" val="2842291594"/>
              </p:ext>
            </p:extLst>
          </p:nvPr>
        </p:nvGraphicFramePr>
        <p:xfrm>
          <a:off x="271016" y="1608248"/>
          <a:ext cx="8529687" cy="3657600"/>
        </p:xfrm>
        <a:graphic>
          <a:graphicData uri="http://schemas.openxmlformats.org/drawingml/2006/table">
            <a:tbl>
              <a:tblPr firstRow="1" bandRow="1">
                <a:tableStyleId>{5C22544A-7EE6-4342-B048-85BDC9FD1C3A}</a:tableStyleId>
              </a:tblPr>
              <a:tblGrid>
                <a:gridCol w="2716808"/>
                <a:gridCol w="5812879"/>
              </a:tblGrid>
              <a:tr h="319257">
                <a:tc>
                  <a:txBody>
                    <a:bodyPr/>
                    <a:lstStyle/>
                    <a:p>
                      <a:r>
                        <a:rPr lang="en-US" dirty="0" smtClean="0"/>
                        <a:t>By</a:t>
                      </a:r>
                      <a:endParaRPr lang="de-DE" dirty="0"/>
                    </a:p>
                  </a:txBody>
                  <a:tcPr/>
                </a:tc>
                <a:tc>
                  <a:txBody>
                    <a:bodyPr/>
                    <a:lstStyle/>
                    <a:p>
                      <a:r>
                        <a:rPr lang="pl-PL" dirty="0" smtClean="0"/>
                        <a:t>Opis</a:t>
                      </a:r>
                      <a:endParaRPr lang="de-DE" dirty="0"/>
                    </a:p>
                  </a:txBody>
                  <a:tcPr/>
                </a:tc>
              </a:tr>
              <a:tr h="319257">
                <a:tc>
                  <a:txBody>
                    <a:bodyPr/>
                    <a:lstStyle/>
                    <a:p>
                      <a:r>
                        <a:rPr lang="en-US" b="0" dirty="0" err="1" smtClean="0"/>
                        <a:t>findElement</a:t>
                      </a:r>
                      <a:r>
                        <a:rPr lang="en-US" b="0" dirty="0" smtClean="0"/>
                        <a:t>(By)</a:t>
                      </a:r>
                      <a:endParaRPr lang="de-DE" b="0" dirty="0"/>
                    </a:p>
                  </a:txBody>
                  <a:tcPr/>
                </a:tc>
                <a:tc>
                  <a:txBody>
                    <a:bodyPr/>
                    <a:lstStyle/>
                    <a:p>
                      <a:r>
                        <a:rPr lang="pl-PL" dirty="0" smtClean="0"/>
                        <a:t>Wyszukuje jeden element –</a:t>
                      </a:r>
                      <a:r>
                        <a:rPr lang="pl-PL" baseline="0" dirty="0" smtClean="0"/>
                        <a:t> exception gdy nie ma elementu</a:t>
                      </a:r>
                      <a:endParaRPr lang="de-DE" dirty="0"/>
                    </a:p>
                  </a:txBody>
                  <a:tcPr/>
                </a:tc>
              </a:tr>
              <a:tr h="319257">
                <a:tc>
                  <a:txBody>
                    <a:bodyPr/>
                    <a:lstStyle/>
                    <a:p>
                      <a:r>
                        <a:rPr lang="pl-PL" b="0" dirty="0" smtClean="0"/>
                        <a:t>findElements(By)</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Zwraca listę elementów – pusta lista gdy nie ma elementu</a:t>
                      </a:r>
                      <a:endParaRPr lang="de-DE" dirty="0" smtClean="0"/>
                    </a:p>
                  </a:txBody>
                  <a:tcPr/>
                </a:tc>
              </a:tr>
              <a:tr h="319257">
                <a:tc>
                  <a:txBody>
                    <a:bodyPr/>
                    <a:lstStyle/>
                    <a:p>
                      <a:r>
                        <a:rPr lang="pl-PL" b="0" dirty="0" smtClean="0"/>
                        <a:t>Element.click()</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Klik</a:t>
                      </a:r>
                      <a:r>
                        <a:rPr lang="pl-PL" baseline="0" dirty="0" smtClean="0"/>
                        <a:t>a na element</a:t>
                      </a:r>
                      <a:endParaRPr lang="de-DE" dirty="0" smtClean="0"/>
                    </a:p>
                  </a:txBody>
                  <a:tcPr/>
                </a:tc>
              </a:tr>
              <a:tr h="319257">
                <a:tc>
                  <a:txBody>
                    <a:bodyPr/>
                    <a:lstStyle/>
                    <a:p>
                      <a:r>
                        <a:rPr lang="pl-PL" b="0" dirty="0" smtClean="0"/>
                        <a:t>Element.clear()</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Czyści</a:t>
                      </a:r>
                      <a:r>
                        <a:rPr lang="pl-PL" baseline="0" dirty="0" smtClean="0"/>
                        <a:t> tekst w danym elemencie (textbox itp.)</a:t>
                      </a:r>
                      <a:endParaRPr lang="de-DE" dirty="0" smtClean="0"/>
                    </a:p>
                  </a:txBody>
                  <a:tcPr/>
                </a:tc>
              </a:tr>
              <a:tr h="319257">
                <a:tc>
                  <a:txBody>
                    <a:bodyPr/>
                    <a:lstStyle/>
                    <a:p>
                      <a:r>
                        <a:rPr lang="pl-PL" b="0" dirty="0" smtClean="0"/>
                        <a:t>Element.sendKeys()</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Wpisuje tekst</a:t>
                      </a:r>
                      <a:endParaRPr lang="de-DE" dirty="0" smtClean="0"/>
                    </a:p>
                  </a:txBody>
                  <a:tcPr/>
                </a:tc>
              </a:tr>
              <a:tr h="319257">
                <a:tc>
                  <a:txBody>
                    <a:bodyPr/>
                    <a:lstStyle/>
                    <a:p>
                      <a:r>
                        <a:rPr lang="pl-PL" b="0" dirty="0" smtClean="0"/>
                        <a:t>Element.isDisplayed()</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Sprawdza czy element</a:t>
                      </a:r>
                      <a:r>
                        <a:rPr lang="pl-PL" baseline="0" dirty="0" smtClean="0"/>
                        <a:t> jest wyswietlony</a:t>
                      </a:r>
                      <a:endParaRPr lang="de-DE" dirty="0" smtClean="0"/>
                    </a:p>
                  </a:txBody>
                  <a:tcPr/>
                </a:tc>
              </a:tr>
              <a:tr h="319257">
                <a:tc>
                  <a:txBody>
                    <a:bodyPr/>
                    <a:lstStyle/>
                    <a:p>
                      <a:r>
                        <a:rPr lang="pl-PL" b="0" dirty="0" smtClean="0"/>
                        <a:t>Element.isEnabled()</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Sprawdza czy element jest aktywy (enabled)</a:t>
                      </a:r>
                      <a:endParaRPr lang="de-DE" dirty="0" smtClean="0"/>
                    </a:p>
                  </a:txBody>
                  <a:tcPr/>
                </a:tc>
              </a:tr>
              <a:tr h="319257">
                <a:tc>
                  <a:txBody>
                    <a:bodyPr/>
                    <a:lstStyle/>
                    <a:p>
                      <a:r>
                        <a:rPr lang="pl-PL" b="0" dirty="0" smtClean="0"/>
                        <a:t>Element.isSelected()</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Sprawdza czy element jest wybrany (selected)</a:t>
                      </a:r>
                      <a:endParaRPr lang="de-DE" dirty="0" smtClean="0"/>
                    </a:p>
                  </a:txBody>
                  <a:tcPr/>
                </a:tc>
              </a:tr>
              <a:tr h="319257">
                <a:tc>
                  <a:txBody>
                    <a:bodyPr/>
                    <a:lstStyle/>
                    <a:p>
                      <a:r>
                        <a:rPr lang="pl-PL" b="0" dirty="0" smtClean="0"/>
                        <a:t>Element.getText()</a:t>
                      </a:r>
                      <a:endParaRPr lang="de-DE"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Pobiera tekst danego elementu</a:t>
                      </a:r>
                      <a:endParaRPr lang="de-DE" dirty="0" smtClean="0"/>
                    </a:p>
                  </a:txBody>
                  <a:tcPr/>
                </a:tc>
              </a:tr>
            </a:tbl>
          </a:graphicData>
        </a:graphic>
      </p:graphicFrame>
    </p:spTree>
    <p:extLst>
      <p:ext uri="{BB962C8B-B14F-4D97-AF65-F5344CB8AC3E}">
        <p14:creationId xmlns:p14="http://schemas.microsoft.com/office/powerpoint/2010/main" val="281924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2244653" cy="707886"/>
          </a:xfrm>
          <a:prstGeom prst="rect">
            <a:avLst/>
          </a:prstGeom>
          <a:noFill/>
        </p:spPr>
        <p:txBody>
          <a:bodyPr wrap="none" rtlCol="0">
            <a:spAutoFit/>
          </a:bodyPr>
          <a:lstStyle/>
          <a:p>
            <a:r>
              <a:rPr lang="en-US" sz="4000" dirty="0" err="1" smtClean="0"/>
              <a:t>By.locator</a:t>
            </a:r>
            <a:endParaRPr lang="pl-PL" sz="4000" dirty="0" smtClean="0"/>
          </a:p>
        </p:txBody>
      </p:sp>
      <p:sp>
        <p:nvSpPr>
          <p:cNvPr id="11" name="Rectangle 10"/>
          <p:cNvSpPr/>
          <p:nvPr/>
        </p:nvSpPr>
        <p:spPr>
          <a:xfrm>
            <a:off x="314077" y="1196752"/>
            <a:ext cx="8638219" cy="923330"/>
          </a:xfrm>
          <a:prstGeom prst="rect">
            <a:avLst/>
          </a:prstGeom>
        </p:spPr>
        <p:txBody>
          <a:bodyPr wrap="square">
            <a:spAutoFit/>
          </a:bodyPr>
          <a:lstStyle/>
          <a:p>
            <a:r>
              <a:rPr lang="en-US" dirty="0"/>
              <a:t>&lt;a id=‘id1’ class=‘link’ type=‘type1</a:t>
            </a:r>
            <a:r>
              <a:rPr lang="en-US" dirty="0" smtClean="0"/>
              <a:t>’ name=‘temp’&gt;Link</a:t>
            </a:r>
            <a:r>
              <a:rPr lang="en-US" dirty="0"/>
              <a:t>&lt;/a&gt;</a:t>
            </a:r>
            <a:endParaRPr lang="de-DE" dirty="0"/>
          </a:p>
          <a:p>
            <a:pPr algn="just"/>
            <a:endParaRPr lang="pl-PL" b="1" dirty="0" smtClean="0"/>
          </a:p>
          <a:p>
            <a:pPr algn="just"/>
            <a:endParaRPr lang="pl-PL" dirty="0" smtClean="0"/>
          </a:p>
        </p:txBody>
      </p:sp>
      <p:graphicFrame>
        <p:nvGraphicFramePr>
          <p:cNvPr id="3" name="Table 2"/>
          <p:cNvGraphicFramePr>
            <a:graphicFrameLocks noGrp="1"/>
          </p:cNvGraphicFramePr>
          <p:nvPr>
            <p:extLst>
              <p:ext uri="{D42A27DB-BD31-4B8C-83A1-F6EECF244321}">
                <p14:modId xmlns:p14="http://schemas.microsoft.com/office/powerpoint/2010/main" val="1837815707"/>
              </p:ext>
            </p:extLst>
          </p:nvPr>
        </p:nvGraphicFramePr>
        <p:xfrm>
          <a:off x="271016" y="1608248"/>
          <a:ext cx="8529687" cy="3291840"/>
        </p:xfrm>
        <a:graphic>
          <a:graphicData uri="http://schemas.openxmlformats.org/drawingml/2006/table">
            <a:tbl>
              <a:tblPr firstRow="1" bandRow="1">
                <a:tableStyleId>{5C22544A-7EE6-4342-B048-85BDC9FD1C3A}</a:tableStyleId>
              </a:tblPr>
              <a:tblGrid>
                <a:gridCol w="2716808"/>
                <a:gridCol w="5812879"/>
              </a:tblGrid>
              <a:tr h="319257">
                <a:tc>
                  <a:txBody>
                    <a:bodyPr/>
                    <a:lstStyle/>
                    <a:p>
                      <a:r>
                        <a:rPr lang="en-US" dirty="0" smtClean="0"/>
                        <a:t>By</a:t>
                      </a:r>
                      <a:endParaRPr lang="de-DE" dirty="0"/>
                    </a:p>
                  </a:txBody>
                  <a:tcPr/>
                </a:tc>
                <a:tc>
                  <a:txBody>
                    <a:bodyPr/>
                    <a:lstStyle/>
                    <a:p>
                      <a:r>
                        <a:rPr lang="en-US" dirty="0" smtClean="0"/>
                        <a:t>U</a:t>
                      </a:r>
                      <a:r>
                        <a:rPr lang="pl-PL" dirty="0" smtClean="0"/>
                        <a:t>ż</a:t>
                      </a:r>
                      <a:r>
                        <a:rPr lang="en-US" dirty="0" err="1" smtClean="0"/>
                        <a:t>ycie</a:t>
                      </a:r>
                      <a:endParaRPr lang="de-DE" dirty="0"/>
                    </a:p>
                  </a:txBody>
                  <a:tcPr/>
                </a:tc>
              </a:tr>
              <a:tr h="319257">
                <a:tc>
                  <a:txBody>
                    <a:bodyPr/>
                    <a:lstStyle/>
                    <a:p>
                      <a:r>
                        <a:rPr lang="en-US" b="1" dirty="0" smtClean="0"/>
                        <a:t>By.id()</a:t>
                      </a:r>
                      <a:endParaRPr lang="de-DE" b="1" dirty="0"/>
                    </a:p>
                  </a:txBody>
                  <a:tcPr/>
                </a:tc>
                <a:tc>
                  <a:txBody>
                    <a:bodyPr/>
                    <a:lstStyle/>
                    <a:p>
                      <a:r>
                        <a:rPr lang="en-US" dirty="0" smtClean="0"/>
                        <a:t>By.id(“id1”)</a:t>
                      </a:r>
                      <a:endParaRPr lang="de-DE" dirty="0"/>
                    </a:p>
                  </a:txBody>
                  <a:tcPr/>
                </a:tc>
              </a:tr>
              <a:tr h="319257">
                <a:tc>
                  <a:txBody>
                    <a:bodyPr/>
                    <a:lstStyle/>
                    <a:p>
                      <a:r>
                        <a:rPr lang="en-US" b="1" dirty="0" err="1" smtClean="0"/>
                        <a:t>By.className</a:t>
                      </a:r>
                      <a:r>
                        <a:rPr lang="en-US" b="1" dirty="0" smtClean="0"/>
                        <a:t>()</a:t>
                      </a:r>
                      <a:endParaRPr lang="de-DE"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By.className</a:t>
                      </a:r>
                      <a:r>
                        <a:rPr lang="en-US" dirty="0" smtClean="0"/>
                        <a:t>(“link”)</a:t>
                      </a:r>
                      <a:endParaRPr lang="de-DE" dirty="0" smtClean="0"/>
                    </a:p>
                  </a:txBody>
                  <a:tcPr/>
                </a:tc>
              </a:tr>
              <a:tr h="319257">
                <a:tc>
                  <a:txBody>
                    <a:bodyPr/>
                    <a:lstStyle/>
                    <a:p>
                      <a:r>
                        <a:rPr lang="en-US" b="1" dirty="0" err="1" smtClean="0"/>
                        <a:t>By.cssSelector</a:t>
                      </a:r>
                      <a:r>
                        <a:rPr lang="en-US" b="1" dirty="0" smtClean="0"/>
                        <a:t>()</a:t>
                      </a:r>
                      <a:endParaRPr lang="de-DE"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By.cssSelector</a:t>
                      </a:r>
                      <a:r>
                        <a:rPr lang="en-US" dirty="0" smtClean="0"/>
                        <a:t>(“a#id1”)</a:t>
                      </a:r>
                      <a:endParaRPr lang="de-DE" dirty="0" smtClean="0"/>
                    </a:p>
                  </a:txBody>
                  <a:tcPr/>
                </a:tc>
              </a:tr>
              <a:tr h="319257">
                <a:tc>
                  <a:txBody>
                    <a:bodyPr/>
                    <a:lstStyle/>
                    <a:p>
                      <a:r>
                        <a:rPr lang="en-US" b="1" dirty="0" err="1" smtClean="0"/>
                        <a:t>By.xpath</a:t>
                      </a:r>
                      <a:r>
                        <a:rPr lang="en-US" b="1" dirty="0" smtClean="0"/>
                        <a:t>()</a:t>
                      </a:r>
                      <a:endParaRPr lang="de-DE" b="1" dirty="0"/>
                    </a:p>
                  </a:txBody>
                  <a:tcPr/>
                </a:tc>
                <a:tc>
                  <a:txBody>
                    <a:bodyPr/>
                    <a:lstStyle/>
                    <a:p>
                      <a:r>
                        <a:rPr lang="en-US" dirty="0" err="1" smtClean="0"/>
                        <a:t>By.xpath</a:t>
                      </a:r>
                      <a:r>
                        <a:rPr lang="en-US" dirty="0" smtClean="0"/>
                        <a:t>(“//a[@id=‘id1’”)</a:t>
                      </a:r>
                      <a:endParaRPr lang="de-DE" dirty="0"/>
                    </a:p>
                  </a:txBody>
                  <a:tcPr/>
                </a:tc>
              </a:tr>
              <a:tr h="319257">
                <a:tc>
                  <a:txBody>
                    <a:bodyPr/>
                    <a:lstStyle/>
                    <a:p>
                      <a:r>
                        <a:rPr lang="en-US" b="0" dirty="0" err="1" smtClean="0"/>
                        <a:t>By.linkText</a:t>
                      </a:r>
                      <a:r>
                        <a:rPr lang="en-US" b="0" dirty="0" smtClean="0"/>
                        <a:t>()</a:t>
                      </a:r>
                      <a:endParaRPr lang="de-DE" b="0" dirty="0"/>
                    </a:p>
                  </a:txBody>
                  <a:tcPr/>
                </a:tc>
                <a:tc>
                  <a:txBody>
                    <a:bodyPr/>
                    <a:lstStyle/>
                    <a:p>
                      <a:r>
                        <a:rPr lang="en-US" dirty="0" err="1" smtClean="0"/>
                        <a:t>By.linkText</a:t>
                      </a:r>
                      <a:r>
                        <a:rPr lang="en-US" dirty="0" smtClean="0"/>
                        <a:t>(“Link”)</a:t>
                      </a:r>
                      <a:endParaRPr lang="de-DE" dirty="0"/>
                    </a:p>
                  </a:txBody>
                  <a:tcPr/>
                </a:tc>
              </a:tr>
              <a:tr h="319257">
                <a:tc>
                  <a:txBody>
                    <a:bodyPr/>
                    <a:lstStyle/>
                    <a:p>
                      <a:r>
                        <a:rPr lang="en-US" dirty="0" err="1" smtClean="0"/>
                        <a:t>By.partialLinkText</a:t>
                      </a:r>
                      <a:r>
                        <a:rPr lang="en-US" dirty="0" smtClean="0"/>
                        <a:t>()</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By.linkText</a:t>
                      </a:r>
                      <a:r>
                        <a:rPr lang="en-US" dirty="0" smtClean="0"/>
                        <a:t>(“ink”)</a:t>
                      </a:r>
                      <a:endParaRPr lang="de-DE" dirty="0" smtClean="0"/>
                    </a:p>
                  </a:txBody>
                  <a:tcPr/>
                </a:tc>
              </a:tr>
              <a:tr h="319257">
                <a:tc>
                  <a:txBody>
                    <a:bodyPr/>
                    <a:lstStyle/>
                    <a:p>
                      <a:r>
                        <a:rPr lang="en-US" dirty="0" smtClean="0"/>
                        <a:t>By.name()</a:t>
                      </a:r>
                      <a:endParaRPr lang="de-DE" dirty="0"/>
                    </a:p>
                  </a:txBody>
                  <a:tcPr/>
                </a:tc>
                <a:tc>
                  <a:txBody>
                    <a:bodyPr/>
                    <a:lstStyle/>
                    <a:p>
                      <a:r>
                        <a:rPr lang="en-US" dirty="0" smtClean="0"/>
                        <a:t>By.name(“temp”)</a:t>
                      </a:r>
                      <a:endParaRPr lang="de-DE" dirty="0"/>
                    </a:p>
                  </a:txBody>
                  <a:tcPr/>
                </a:tc>
              </a:tr>
              <a:tr h="319257">
                <a:tc>
                  <a:txBody>
                    <a:bodyPr/>
                    <a:lstStyle/>
                    <a:p>
                      <a:r>
                        <a:rPr lang="en-US" dirty="0" err="1" smtClean="0"/>
                        <a:t>By.tagName</a:t>
                      </a:r>
                      <a:r>
                        <a:rPr lang="en-US" dirty="0" smtClean="0"/>
                        <a:t>()</a:t>
                      </a:r>
                      <a:endParaRPr lang="de-DE" dirty="0"/>
                    </a:p>
                  </a:txBody>
                  <a:tcPr/>
                </a:tc>
                <a:tc>
                  <a:txBody>
                    <a:bodyPr/>
                    <a:lstStyle/>
                    <a:p>
                      <a:r>
                        <a:rPr lang="en-US" dirty="0" err="1" smtClean="0"/>
                        <a:t>By.tagName</a:t>
                      </a:r>
                      <a:r>
                        <a:rPr lang="en-US" dirty="0" smtClean="0"/>
                        <a:t>(“a”)</a:t>
                      </a:r>
                      <a:endParaRPr lang="de-DE" dirty="0"/>
                    </a:p>
                  </a:txBody>
                  <a:tcPr/>
                </a:tc>
              </a:tr>
            </a:tbl>
          </a:graphicData>
        </a:graphic>
      </p:graphicFrame>
    </p:spTree>
    <p:extLst>
      <p:ext uri="{BB962C8B-B14F-4D97-AF65-F5344CB8AC3E}">
        <p14:creationId xmlns:p14="http://schemas.microsoft.com/office/powerpoint/2010/main" val="166956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3"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4"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5"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6"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7"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5104346" cy="707886"/>
          </a:xfrm>
          <a:prstGeom prst="rect">
            <a:avLst/>
          </a:prstGeom>
          <a:noFill/>
        </p:spPr>
        <p:txBody>
          <a:bodyPr wrap="none" rtlCol="0">
            <a:spAutoFit/>
          </a:bodyPr>
          <a:lstStyle/>
          <a:p>
            <a:r>
              <a:rPr lang="pl-PL" sz="4000" dirty="0" smtClean="0"/>
              <a:t>Hello world w Selenium</a:t>
            </a:r>
          </a:p>
        </p:txBody>
      </p:sp>
      <p:sp>
        <p:nvSpPr>
          <p:cNvPr id="4" name="Rectangle 3"/>
          <p:cNvSpPr>
            <a:spLocks noChangeArrowheads="1"/>
          </p:cNvSpPr>
          <p:nvPr/>
        </p:nvSpPr>
        <p:spPr bwMode="auto">
          <a:xfrm>
            <a:off x="251520" y="1454150"/>
            <a:ext cx="8387655" cy="38164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org.openqa.selenium.WebDriver</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org.openqa.selenium.chrome.ChromeDriver</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public</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Hello</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public</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WebDriver</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de-DE" altLang="de-DE" sz="11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driver</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public</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main</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args</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System.</a:t>
            </a:r>
            <a:r>
              <a:rPr kumimoji="0" lang="de-DE" altLang="de-DE" sz="11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out</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.println</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starting</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selenium</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web </a:t>
            </a:r>
            <a:r>
              <a:rPr kumimoji="0" lang="de-DE" altLang="de-DE" sz="11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driver</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System.</a:t>
            </a:r>
            <a:r>
              <a:rPr kumimoji="0" lang="de-DE" altLang="de-DE" sz="11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setProperty</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webdriver.chrome.driver</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target</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classes</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/chromedriver.exe"</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driver</a:t>
            </a:r>
            <a:r>
              <a:rPr kumimoji="0" lang="de-DE" altLang="de-DE" sz="11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new</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ChromeDriver</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driver</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"https://www.google.com/"</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try</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Thread.</a:t>
            </a:r>
            <a:r>
              <a:rPr kumimoji="0" lang="de-DE" altLang="de-DE" sz="11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sleep</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2000</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catch</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Exception</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a:t>
            </a:r>
            <a:b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de-DE" altLang="de-DE" sz="11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driver</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.close</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driver</a:t>
            </a:r>
            <a:r>
              <a:rPr kumimoji="0" lang="de-DE" altLang="de-DE" sz="11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.quit</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de-DE" altLang="de-DE"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de-DE" altLang="de-DE"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2475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1703223" cy="707886"/>
          </a:xfrm>
          <a:prstGeom prst="rect">
            <a:avLst/>
          </a:prstGeom>
          <a:noFill/>
        </p:spPr>
        <p:txBody>
          <a:bodyPr wrap="none" rtlCol="0">
            <a:spAutoFit/>
          </a:bodyPr>
          <a:lstStyle/>
          <a:p>
            <a:r>
              <a:rPr lang="pl-PL" sz="4000" dirty="0" smtClean="0"/>
              <a:t>Asercje</a:t>
            </a:r>
          </a:p>
        </p:txBody>
      </p:sp>
      <p:sp>
        <p:nvSpPr>
          <p:cNvPr id="11" name="Rectangle 10"/>
          <p:cNvSpPr/>
          <p:nvPr/>
        </p:nvSpPr>
        <p:spPr>
          <a:xfrm>
            <a:off x="647700" y="1229182"/>
            <a:ext cx="8250448" cy="646331"/>
          </a:xfrm>
          <a:prstGeom prst="rect">
            <a:avLst/>
          </a:prstGeom>
        </p:spPr>
        <p:txBody>
          <a:bodyPr wrap="square">
            <a:spAutoFit/>
          </a:bodyPr>
          <a:lstStyle/>
          <a:p>
            <a:pPr algn="just"/>
            <a:r>
              <a:rPr lang="pl-PL" b="1" dirty="0" smtClean="0"/>
              <a:t>Asercja </a:t>
            </a:r>
            <a:r>
              <a:rPr lang="pl-PL" dirty="0" smtClean="0"/>
              <a:t>– taki warunek logiczny, którego nie spełnienie powoduje przerwanie wykonywanego kodu. </a:t>
            </a:r>
          </a:p>
        </p:txBody>
      </p:sp>
    </p:spTree>
    <p:extLst>
      <p:ext uri="{BB962C8B-B14F-4D97-AF65-F5344CB8AC3E}">
        <p14:creationId xmlns:p14="http://schemas.microsoft.com/office/powerpoint/2010/main" val="2661277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apisy.png"/>
          <p:cNvPicPr>
            <a:picLocks noChangeAspect="1" noChangeArrowheads="1"/>
          </p:cNvPicPr>
          <p:nvPr/>
        </p:nvPicPr>
        <p:blipFill>
          <a:blip r:embed="rId2" cstate="print"/>
          <a:srcRect/>
          <a:stretch>
            <a:fillRect/>
          </a:stretch>
        </p:blipFill>
        <p:spPr bwMode="auto">
          <a:xfrm>
            <a:off x="611560" y="0"/>
            <a:ext cx="7848600" cy="6524625"/>
          </a:xfrm>
          <a:prstGeom prst="rect">
            <a:avLst/>
          </a:prstGeom>
          <a:noFill/>
        </p:spPr>
      </p:pic>
      <p:pic>
        <p:nvPicPr>
          <p:cNvPr id="1027" name="Picture 3" descr="C:\Users\Admin\Desktop\logo.png"/>
          <p:cNvPicPr>
            <a:picLocks noChangeAspect="1" noChangeArrowheads="1"/>
          </p:cNvPicPr>
          <p:nvPr/>
        </p:nvPicPr>
        <p:blipFill>
          <a:blip r:embed="rId3" cstate="print"/>
          <a:stretch>
            <a:fillRect/>
          </a:stretch>
        </p:blipFill>
        <p:spPr bwMode="auto">
          <a:xfrm>
            <a:off x="7596336" y="188640"/>
            <a:ext cx="1301812" cy="504055"/>
          </a:xfrm>
          <a:prstGeom prst="rect">
            <a:avLst/>
          </a:prstGeom>
          <a:noFill/>
          <a:ln>
            <a:noFill/>
          </a:ln>
        </p:spPr>
      </p:pic>
      <p:pic>
        <p:nvPicPr>
          <p:cNvPr id="1028" name="Picture 4" descr="C:\Users\Admin\Desktop\linia.png"/>
          <p:cNvPicPr>
            <a:picLocks noChangeAspect="1" noChangeArrowheads="1"/>
          </p:cNvPicPr>
          <p:nvPr/>
        </p:nvPicPr>
        <p:blipFill>
          <a:blip r:embed="rId4" cstate="print"/>
          <a:srcRect/>
          <a:stretch>
            <a:fillRect/>
          </a:stretch>
        </p:blipFill>
        <p:spPr bwMode="auto">
          <a:xfrm>
            <a:off x="0" y="5445224"/>
            <a:ext cx="9144000" cy="785043"/>
          </a:xfrm>
          <a:prstGeom prst="rect">
            <a:avLst/>
          </a:prstGeom>
          <a:noFill/>
        </p:spPr>
      </p:pic>
      <p:pic>
        <p:nvPicPr>
          <p:cNvPr id="1029" name="Picture 5" descr="C:\Users\Admin\Desktop\logo1.png"/>
          <p:cNvPicPr>
            <a:picLocks noChangeAspect="1" noChangeArrowheads="1"/>
          </p:cNvPicPr>
          <p:nvPr/>
        </p:nvPicPr>
        <p:blipFill>
          <a:blip r:embed="rId5" cstate="print"/>
          <a:srcRect/>
          <a:stretch>
            <a:fillRect/>
          </a:stretch>
        </p:blipFill>
        <p:spPr bwMode="auto">
          <a:xfrm>
            <a:off x="251520" y="6093296"/>
            <a:ext cx="953936" cy="543694"/>
          </a:xfrm>
          <a:prstGeom prst="rect">
            <a:avLst/>
          </a:prstGeom>
          <a:noFill/>
        </p:spPr>
      </p:pic>
      <p:pic>
        <p:nvPicPr>
          <p:cNvPr id="1030" name="Picture 6" descr="C:\Users\Admin\Desktop\www.png"/>
          <p:cNvPicPr>
            <a:picLocks noChangeAspect="1" noChangeArrowheads="1"/>
          </p:cNvPicPr>
          <p:nvPr/>
        </p:nvPicPr>
        <p:blipFill>
          <a:blip r:embed="rId6" cstate="print"/>
          <a:srcRect/>
          <a:stretch>
            <a:fillRect/>
          </a:stretch>
        </p:blipFill>
        <p:spPr bwMode="auto">
          <a:xfrm>
            <a:off x="7020272" y="6309320"/>
            <a:ext cx="1780431" cy="330730"/>
          </a:xfrm>
          <a:prstGeom prst="rect">
            <a:avLst/>
          </a:prstGeom>
          <a:noFill/>
        </p:spPr>
      </p:pic>
      <p:sp>
        <p:nvSpPr>
          <p:cNvPr id="9" name="pole tekstowe 8"/>
          <p:cNvSpPr txBox="1"/>
          <p:nvPr/>
        </p:nvSpPr>
        <p:spPr>
          <a:xfrm>
            <a:off x="251520" y="260648"/>
            <a:ext cx="1703223" cy="707886"/>
          </a:xfrm>
          <a:prstGeom prst="rect">
            <a:avLst/>
          </a:prstGeom>
          <a:noFill/>
        </p:spPr>
        <p:txBody>
          <a:bodyPr wrap="none" rtlCol="0">
            <a:spAutoFit/>
          </a:bodyPr>
          <a:lstStyle/>
          <a:p>
            <a:r>
              <a:rPr lang="pl-PL" sz="4000" dirty="0" smtClean="0"/>
              <a:t>Asercje</a:t>
            </a:r>
          </a:p>
        </p:txBody>
      </p:sp>
      <p:graphicFrame>
        <p:nvGraphicFramePr>
          <p:cNvPr id="10" name="Table 9"/>
          <p:cNvGraphicFramePr>
            <a:graphicFrameLocks noGrp="1"/>
          </p:cNvGraphicFramePr>
          <p:nvPr>
            <p:extLst>
              <p:ext uri="{D42A27DB-BD31-4B8C-83A1-F6EECF244321}">
                <p14:modId xmlns:p14="http://schemas.microsoft.com/office/powerpoint/2010/main" val="63631814"/>
              </p:ext>
            </p:extLst>
          </p:nvPr>
        </p:nvGraphicFramePr>
        <p:xfrm>
          <a:off x="271016" y="1608248"/>
          <a:ext cx="8529687" cy="3657600"/>
        </p:xfrm>
        <a:graphic>
          <a:graphicData uri="http://schemas.openxmlformats.org/drawingml/2006/table">
            <a:tbl>
              <a:tblPr firstRow="1" bandRow="1">
                <a:tableStyleId>{5C22544A-7EE6-4342-B048-85BDC9FD1C3A}</a:tableStyleId>
              </a:tblPr>
              <a:tblGrid>
                <a:gridCol w="4012952"/>
                <a:gridCol w="4516735"/>
              </a:tblGrid>
              <a:tr h="319257">
                <a:tc>
                  <a:txBody>
                    <a:bodyPr/>
                    <a:lstStyle/>
                    <a:p>
                      <a:r>
                        <a:rPr lang="pl-PL" dirty="0" smtClean="0"/>
                        <a:t>assertions</a:t>
                      </a:r>
                      <a:endParaRPr lang="de-DE" dirty="0"/>
                    </a:p>
                  </a:txBody>
                  <a:tcPr/>
                </a:tc>
                <a:tc>
                  <a:txBody>
                    <a:bodyPr/>
                    <a:lstStyle/>
                    <a:p>
                      <a:r>
                        <a:rPr lang="en-US" dirty="0" smtClean="0"/>
                        <a:t>U</a:t>
                      </a:r>
                      <a:r>
                        <a:rPr lang="pl-PL" dirty="0" smtClean="0"/>
                        <a:t>ż</a:t>
                      </a:r>
                      <a:r>
                        <a:rPr lang="en-US" dirty="0" err="1" smtClean="0"/>
                        <a:t>ycie</a:t>
                      </a:r>
                      <a:endParaRPr lang="de-DE" dirty="0"/>
                    </a:p>
                  </a:txBody>
                  <a:tcPr/>
                </a:tc>
              </a:tr>
              <a:tr h="319257">
                <a:tc>
                  <a:txBody>
                    <a:bodyPr/>
                    <a:lstStyle/>
                    <a:p>
                      <a:r>
                        <a:rPr lang="pl-PL" b="1" dirty="0" smtClean="0"/>
                        <a:t>assert.True(message,condition)</a:t>
                      </a:r>
                      <a:endParaRPr lang="de-DE" b="1" dirty="0"/>
                    </a:p>
                  </a:txBody>
                  <a:tcPr/>
                </a:tc>
                <a:tc>
                  <a:txBody>
                    <a:bodyPr/>
                    <a:lstStyle/>
                    <a:p>
                      <a:r>
                        <a:rPr lang="pl-PL" b="0" dirty="0" smtClean="0"/>
                        <a:t>assert.True(„Tooltip</a:t>
                      </a:r>
                      <a:r>
                        <a:rPr lang="pl-PL" b="0" baseline="0" dirty="0" smtClean="0"/>
                        <a:t> is NOT displayed</a:t>
                      </a:r>
                      <a:r>
                        <a:rPr lang="pl-PL" b="0" dirty="0" smtClean="0"/>
                        <a:t>”, isTooltipDisplayed)</a:t>
                      </a:r>
                      <a:endParaRPr lang="de-DE" b="0" dirty="0"/>
                    </a:p>
                  </a:txBody>
                  <a:tcPr/>
                </a:tc>
              </a:tr>
              <a:tr h="319257">
                <a:tc>
                  <a:txBody>
                    <a:bodyPr/>
                    <a:lstStyle/>
                    <a:p>
                      <a:r>
                        <a:rPr lang="pl-PL" b="1" dirty="0" smtClean="0"/>
                        <a:t>assert.False(message,condition)</a:t>
                      </a:r>
                      <a:endParaRPr lang="de-DE" b="1" dirty="0"/>
                    </a:p>
                  </a:txBody>
                  <a:tcPr/>
                </a:tc>
                <a:tc>
                  <a:txBody>
                    <a:bodyPr/>
                    <a:lstStyle/>
                    <a:p>
                      <a:r>
                        <a:rPr lang="pl-PL" b="0" dirty="0" smtClean="0"/>
                        <a:t>assert.False(„Tooltip</a:t>
                      </a:r>
                      <a:r>
                        <a:rPr lang="pl-PL" b="0" baseline="0" dirty="0" smtClean="0"/>
                        <a:t> is displayed</a:t>
                      </a:r>
                      <a:r>
                        <a:rPr lang="pl-PL" b="0" dirty="0" smtClean="0"/>
                        <a:t>”, isTooltipDisplayed())</a:t>
                      </a:r>
                      <a:endParaRPr lang="de-DE" b="0" dirty="0"/>
                    </a:p>
                  </a:txBody>
                  <a:tcPr/>
                </a:tc>
              </a:tr>
              <a:tr h="319257">
                <a:tc>
                  <a:txBody>
                    <a:bodyPr/>
                    <a:lstStyle/>
                    <a:p>
                      <a:r>
                        <a:rPr lang="pl-PL" b="1" dirty="0" smtClean="0"/>
                        <a:t>assert.Equals</a:t>
                      </a:r>
                      <a:r>
                        <a:rPr lang="en-US" b="1" dirty="0" smtClean="0"/>
                        <a:t>(</a:t>
                      </a:r>
                      <a:r>
                        <a:rPr lang="pl-PL" b="1" dirty="0" smtClean="0"/>
                        <a:t>message,object1,object2</a:t>
                      </a:r>
                      <a:r>
                        <a:rPr lang="en-US" b="1" dirty="0" smtClean="0"/>
                        <a:t>)</a:t>
                      </a:r>
                      <a:endParaRPr lang="de-DE" b="1" dirty="0"/>
                    </a:p>
                  </a:txBody>
                  <a:tcPr/>
                </a:tc>
                <a:tc>
                  <a:txBody>
                    <a:bodyPr/>
                    <a:lstStyle/>
                    <a:p>
                      <a:r>
                        <a:rPr lang="pl-PL" b="0" dirty="0" smtClean="0"/>
                        <a:t>assert.Equals(„Elements are different”, expectedElement, actualElement)</a:t>
                      </a:r>
                      <a:endParaRPr lang="de-DE" b="0" dirty="0"/>
                    </a:p>
                  </a:txBody>
                  <a:tcPr/>
                </a:tc>
              </a:tr>
              <a:tr h="319257">
                <a:tc>
                  <a:txBody>
                    <a:bodyPr/>
                    <a:lstStyle/>
                    <a:p>
                      <a:r>
                        <a:rPr lang="pl-PL" b="0" dirty="0" smtClean="0"/>
                        <a:t>assert.True(condition)</a:t>
                      </a:r>
                      <a:endParaRPr lang="de-DE" b="0" dirty="0"/>
                    </a:p>
                  </a:txBody>
                  <a:tcPr/>
                </a:tc>
                <a:tc>
                  <a:txBody>
                    <a:bodyPr/>
                    <a:lstStyle/>
                    <a:p>
                      <a:r>
                        <a:rPr lang="pl-PL" b="0" dirty="0" smtClean="0"/>
                        <a:t>assert.True(isTooltipDisplayed)</a:t>
                      </a:r>
                      <a:endParaRPr lang="de-DE" b="0" dirty="0"/>
                    </a:p>
                  </a:txBody>
                  <a:tcPr/>
                </a:tc>
              </a:tr>
              <a:tr h="319257">
                <a:tc>
                  <a:txBody>
                    <a:bodyPr/>
                    <a:lstStyle/>
                    <a:p>
                      <a:r>
                        <a:rPr lang="pl-PL" b="0" dirty="0" smtClean="0"/>
                        <a:t>assert.False(condition)</a:t>
                      </a:r>
                      <a:endParaRPr lang="de-DE" b="0" dirty="0"/>
                    </a:p>
                  </a:txBody>
                  <a:tcPr/>
                </a:tc>
                <a:tc>
                  <a:txBody>
                    <a:bodyPr/>
                    <a:lstStyle/>
                    <a:p>
                      <a:r>
                        <a:rPr lang="pl-PL" b="0" dirty="0" smtClean="0"/>
                        <a:t>assert.False(isTooltipDisplayed())</a:t>
                      </a:r>
                      <a:endParaRPr lang="de-DE" b="0" dirty="0"/>
                    </a:p>
                  </a:txBody>
                  <a:tcPr/>
                </a:tc>
              </a:tr>
              <a:tr h="319257">
                <a:tc>
                  <a:txBody>
                    <a:bodyPr/>
                    <a:lstStyle/>
                    <a:p>
                      <a:r>
                        <a:rPr lang="pl-PL" b="0" dirty="0" smtClean="0"/>
                        <a:t>assert.Equals</a:t>
                      </a:r>
                      <a:r>
                        <a:rPr lang="en-US" b="0" dirty="0" smtClean="0"/>
                        <a:t>(</a:t>
                      </a:r>
                      <a:r>
                        <a:rPr lang="pl-PL" b="0" dirty="0" smtClean="0"/>
                        <a:t>object1,object2</a:t>
                      </a:r>
                      <a:r>
                        <a:rPr lang="en-US" b="0" dirty="0" smtClean="0"/>
                        <a:t>)</a:t>
                      </a:r>
                      <a:endParaRPr lang="de-DE" b="0" dirty="0"/>
                    </a:p>
                  </a:txBody>
                  <a:tcPr/>
                </a:tc>
                <a:tc>
                  <a:txBody>
                    <a:bodyPr/>
                    <a:lstStyle/>
                    <a:p>
                      <a:r>
                        <a:rPr lang="pl-PL" b="0" dirty="0" smtClean="0"/>
                        <a:t>assert.Equals(expectedElement, actualElement)</a:t>
                      </a:r>
                      <a:endParaRPr lang="de-DE" b="0" dirty="0"/>
                    </a:p>
                  </a:txBody>
                  <a:tcPr/>
                </a:tc>
              </a:tr>
            </a:tbl>
          </a:graphicData>
        </a:graphic>
      </p:graphicFrame>
    </p:spTree>
    <p:extLst>
      <p:ext uri="{BB962C8B-B14F-4D97-AF65-F5344CB8AC3E}">
        <p14:creationId xmlns:p14="http://schemas.microsoft.com/office/powerpoint/2010/main" val="2376150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On-screen Show (4:3)</PresentationFormat>
  <Paragraphs>174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Admin</dc:creator>
  <cp:lastModifiedBy>Witek, Grzegorz</cp:lastModifiedBy>
  <cp:revision>58</cp:revision>
  <dcterms:created xsi:type="dcterms:W3CDTF">2012-06-27T12:50:01Z</dcterms:created>
  <dcterms:modified xsi:type="dcterms:W3CDTF">2017-09-07T04:57:00Z</dcterms:modified>
</cp:coreProperties>
</file>