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0" r:id="rId4"/>
    <p:sldId id="303" r:id="rId5"/>
    <p:sldId id="304" r:id="rId6"/>
    <p:sldId id="305" r:id="rId7"/>
    <p:sldId id="259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3571D84-F250-467A-A908-E65705534EA4}">
          <p14:sldIdLst>
            <p14:sldId id="256"/>
          </p14:sldIdLst>
        </p14:section>
        <p14:section name="Asercje" id="{4D5F40B6-8620-461B-B1E4-27815B41D928}">
          <p14:sldIdLst>
            <p14:sldId id="301"/>
            <p14:sldId id="300"/>
          </p14:sldIdLst>
        </p14:section>
        <p14:section name="Before After" id="{E42C0225-BB62-4EA1-A9AD-E3B9ACDF6377}">
          <p14:sldIdLst>
            <p14:sldId id="303"/>
            <p14:sldId id="304"/>
          </p14:sldIdLst>
        </p14:section>
        <p14:section name="Waity" id="{C550DDC8-E839-42B7-B5CE-41A273C6A505}">
          <p14:sldIdLst>
            <p14:sldId id="305"/>
          </p14:sldIdLst>
        </p14:section>
        <p14:section name="End" id="{1569A505-F8CF-4FF2-8C1D-5BABCC0ED8B5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47" autoAdjust="0"/>
  </p:normalViewPr>
  <p:slideViewPr>
    <p:cSldViewPr>
      <p:cViewPr varScale="1">
        <p:scale>
          <a:sx n="86" d="100"/>
          <a:sy n="86" d="100"/>
        </p:scale>
        <p:origin x="68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C3C6-C7F3-4C9A-98A5-0505933EBCE9}" type="datetimeFigureOut">
              <a:rPr lang="pl-PL" smtClean="0"/>
              <a:t>2017-10-01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6582-C464-411B-975A-21C6B66B49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biuro@sjsi.p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grz.witek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23728" y="260648"/>
            <a:ext cx="4632623" cy="179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9144000" cy="2009179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5445224"/>
            <a:ext cx="1838325" cy="1047750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877272"/>
            <a:ext cx="3076575" cy="57150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0" y="2708920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Selenium Start</a:t>
            </a:r>
          </a:p>
          <a:p>
            <a:pPr algn="ctr"/>
            <a:r>
              <a:rPr lang="en-US" sz="3200" dirty="0" err="1" smtClean="0"/>
              <a:t>Podstawy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automatyzacji</a:t>
            </a:r>
            <a:r>
              <a:rPr lang="en-US" sz="3200" dirty="0" smtClean="0"/>
              <a:t> w </a:t>
            </a:r>
            <a:r>
              <a:rPr lang="pl-PL" sz="3200" dirty="0" smtClean="0"/>
              <a:t>S</a:t>
            </a:r>
            <a:r>
              <a:rPr lang="en-US" sz="3200" dirty="0" err="1" smtClean="0"/>
              <a:t>elenium</a:t>
            </a:r>
            <a:endParaRPr lang="en-US" sz="3200" dirty="0" smtClean="0"/>
          </a:p>
          <a:p>
            <a:pPr algn="ctr"/>
            <a:r>
              <a:rPr lang="pl-PL" sz="3200" dirty="0" err="1"/>
              <a:t>c</a:t>
            </a:r>
            <a:r>
              <a:rPr lang="en-US" sz="3200" dirty="0" smtClean="0"/>
              <a:t>z</a:t>
            </a:r>
            <a:r>
              <a:rPr lang="pl-PL" sz="3200" dirty="0" smtClean="0"/>
              <a:t>ęść </a:t>
            </a:r>
            <a:r>
              <a:rPr lang="en-US" sz="3200" dirty="0" smtClean="0"/>
              <a:t>V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1703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Asercje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1814"/>
              </p:ext>
            </p:extLst>
          </p:nvPr>
        </p:nvGraphicFramePr>
        <p:xfrm>
          <a:off x="271016" y="1608248"/>
          <a:ext cx="85296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52"/>
                <a:gridCol w="4516735"/>
              </a:tblGrid>
              <a:tr h="319257">
                <a:tc>
                  <a:txBody>
                    <a:bodyPr/>
                    <a:lstStyle/>
                    <a:p>
                      <a:r>
                        <a:rPr lang="pl-PL" dirty="0" smtClean="0"/>
                        <a:t>assertions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pl-PL" dirty="0" smtClean="0"/>
                        <a:t>ż</a:t>
                      </a:r>
                      <a:r>
                        <a:rPr lang="en-US" dirty="0" err="1" smtClean="0"/>
                        <a:t>ycie</a:t>
                      </a:r>
                      <a:endParaRPr lang="de-DE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1" dirty="0" smtClean="0"/>
                        <a:t>assert.True(message,condition)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assert.True(„Tooltip</a:t>
                      </a:r>
                      <a:r>
                        <a:rPr lang="pl-PL" b="0" baseline="0" dirty="0" smtClean="0"/>
                        <a:t> is NOT displayed</a:t>
                      </a:r>
                      <a:r>
                        <a:rPr lang="pl-PL" b="0" dirty="0" smtClean="0"/>
                        <a:t>”, isTooltipDisplayed)</a:t>
                      </a:r>
                      <a:endParaRPr lang="de-DE" b="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1" dirty="0" smtClean="0"/>
                        <a:t>assert.False(message,condition)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assert.False(„Tooltip</a:t>
                      </a:r>
                      <a:r>
                        <a:rPr lang="pl-PL" b="0" baseline="0" dirty="0" smtClean="0"/>
                        <a:t> is displayed</a:t>
                      </a:r>
                      <a:r>
                        <a:rPr lang="pl-PL" b="0" dirty="0" smtClean="0"/>
                        <a:t>”, isTooltipDisplayed())</a:t>
                      </a:r>
                      <a:endParaRPr lang="de-DE" b="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1" dirty="0" smtClean="0"/>
                        <a:t>assert.Equals</a:t>
                      </a:r>
                      <a:r>
                        <a:rPr lang="en-US" b="1" dirty="0" smtClean="0"/>
                        <a:t>(</a:t>
                      </a:r>
                      <a:r>
                        <a:rPr lang="pl-PL" b="1" dirty="0" smtClean="0"/>
                        <a:t>message,object1,object2</a:t>
                      </a:r>
                      <a:r>
                        <a:rPr lang="en-US" b="1" dirty="0" smtClean="0"/>
                        <a:t>)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assert.Equals(„Elements are different”, expectedElement, actualElement)</a:t>
                      </a:r>
                      <a:endParaRPr lang="de-DE" b="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assert.True(condition)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assert.True(isTooltipDisplayed)</a:t>
                      </a:r>
                      <a:endParaRPr lang="de-DE" b="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assert.False(condition)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assert.False(isTooltipDisplayed())</a:t>
                      </a:r>
                      <a:endParaRPr lang="de-DE" b="0" dirty="0"/>
                    </a:p>
                  </a:txBody>
                  <a:tcPr/>
                </a:tc>
              </a:tr>
              <a:tr h="319257"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assert.Equals</a:t>
                      </a:r>
                      <a:r>
                        <a:rPr lang="en-US" b="0" dirty="0" smtClean="0"/>
                        <a:t>(</a:t>
                      </a:r>
                      <a:r>
                        <a:rPr lang="pl-PL" b="0" dirty="0" smtClean="0"/>
                        <a:t>object1,object2</a:t>
                      </a:r>
                      <a:r>
                        <a:rPr lang="en-US" b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 smtClean="0"/>
                        <a:t>assert.Equals(expectedElement, actualElement)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/>
              <a:t>3A Principle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" y="1229182"/>
            <a:ext cx="8250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Arrange – Act – Assert</a:t>
            </a:r>
          </a:p>
          <a:p>
            <a:pPr algn="just"/>
            <a:r>
              <a:rPr lang="pl-PL" dirty="0" smtClean="0"/>
              <a:t>Zasada kompozycji kodu testu, dzieląca test na 3 podstawowe elementy:</a:t>
            </a:r>
          </a:p>
          <a:p>
            <a:pPr marL="285750" indent="-285750" algn="just">
              <a:buFontTx/>
              <a:buChar char="-"/>
            </a:pPr>
            <a:r>
              <a:rPr lang="pl-PL" b="1" dirty="0" smtClean="0"/>
              <a:t>Arrange</a:t>
            </a:r>
            <a:r>
              <a:rPr lang="pl-PL" dirty="0" smtClean="0"/>
              <a:t> – część przygotowująca do testu. W tej fazie znajduja się kroki konfigurujące środowisko, pobierające lub przygotowujące dodatkowe dane testowe.</a:t>
            </a:r>
          </a:p>
          <a:p>
            <a:pPr marL="285750" indent="-285750" algn="just">
              <a:buFontTx/>
              <a:buChar char="-"/>
            </a:pPr>
            <a:endParaRPr lang="pl-PL" dirty="0" smtClean="0"/>
          </a:p>
          <a:p>
            <a:pPr marL="285750" indent="-285750" algn="just">
              <a:buFontTx/>
              <a:buChar char="-"/>
            </a:pPr>
            <a:r>
              <a:rPr lang="pl-PL" b="1" dirty="0" smtClean="0"/>
              <a:t>Act</a:t>
            </a:r>
            <a:r>
              <a:rPr lang="pl-PL" dirty="0" smtClean="0"/>
              <a:t> – główna część testu, gdzie są wykonywane poszczególne kroki testu.</a:t>
            </a:r>
          </a:p>
          <a:p>
            <a:pPr marL="285750" indent="-285750" algn="just">
              <a:buFontTx/>
              <a:buChar char="-"/>
            </a:pPr>
            <a:endParaRPr lang="pl-PL" dirty="0"/>
          </a:p>
          <a:p>
            <a:pPr marL="285750" indent="-285750" algn="just">
              <a:buFontTx/>
              <a:buChar char="-"/>
            </a:pPr>
            <a:r>
              <a:rPr lang="pl-PL" b="1" dirty="0" smtClean="0"/>
              <a:t>Assert </a:t>
            </a:r>
            <a:r>
              <a:rPr lang="pl-PL" dirty="0" smtClean="0"/>
              <a:t>– część testu gdzie są sprawdzane rezultaty testu i wykonywane assercje.</a:t>
            </a:r>
          </a:p>
          <a:p>
            <a:pPr marL="285750" indent="-285750" algn="just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59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16793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362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Before and After</a:t>
            </a:r>
            <a:endParaRPr lang="pl-PL" sz="4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47700" y="1229182"/>
            <a:ext cx="8250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@Before</a:t>
            </a:r>
          </a:p>
          <a:p>
            <a:pPr algn="just"/>
            <a:r>
              <a:rPr lang="en-US" dirty="0" err="1" smtClean="0"/>
              <a:t>Anotacja</a:t>
            </a:r>
            <a:r>
              <a:rPr lang="en-US" dirty="0" smtClean="0"/>
              <a:t> </a:t>
            </a:r>
            <a:r>
              <a:rPr lang="en-US" dirty="0" err="1" smtClean="0"/>
              <a:t>Junita</a:t>
            </a:r>
            <a:r>
              <a:rPr lang="en-US" dirty="0" smtClean="0"/>
              <a:t>, </a:t>
            </a:r>
            <a:r>
              <a:rPr lang="en-US" dirty="0" err="1" smtClean="0"/>
              <a:t>oznaczaj</a:t>
            </a:r>
            <a:r>
              <a:rPr lang="pl-PL" dirty="0" smtClean="0"/>
              <a:t>ąca że podana metoda będzie wykonywana </a:t>
            </a:r>
            <a:r>
              <a:rPr lang="pl-PL" b="1" dirty="0" smtClean="0"/>
              <a:t>przed każdym testem</a:t>
            </a:r>
            <a:r>
              <a:rPr lang="pl-PL" dirty="0" smtClean="0"/>
              <a:t> w danej klasie.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@After</a:t>
            </a:r>
            <a:endParaRPr lang="pl-PL" dirty="0" smtClean="0"/>
          </a:p>
          <a:p>
            <a:pPr algn="just"/>
            <a:r>
              <a:rPr lang="en-US" dirty="0" err="1"/>
              <a:t>Anotacja</a:t>
            </a:r>
            <a:r>
              <a:rPr lang="en-US" dirty="0"/>
              <a:t> </a:t>
            </a:r>
            <a:r>
              <a:rPr lang="en-US" dirty="0" err="1"/>
              <a:t>Junita</a:t>
            </a:r>
            <a:r>
              <a:rPr lang="en-US" dirty="0"/>
              <a:t>, </a:t>
            </a:r>
            <a:r>
              <a:rPr lang="en-US" dirty="0" err="1"/>
              <a:t>oznaczaj</a:t>
            </a:r>
            <a:r>
              <a:rPr lang="pl-PL" dirty="0"/>
              <a:t>ąca że podana metoda będzie wykonywana </a:t>
            </a:r>
            <a:r>
              <a:rPr lang="pl-PL" b="1" dirty="0" smtClean="0"/>
              <a:t>po każdym tescie </a:t>
            </a:r>
            <a:r>
              <a:rPr lang="pl-PL" dirty="0"/>
              <a:t>w danej klasie.</a:t>
            </a:r>
          </a:p>
          <a:p>
            <a:pPr algn="just"/>
            <a:endParaRPr lang="pl-PL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03848" y="3429000"/>
            <a:ext cx="293407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.goToLogin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@After 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.clickLogout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3627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Before and After</a:t>
            </a:r>
            <a:endParaRPr lang="pl-PL" sz="4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47700" y="1229182"/>
            <a:ext cx="8250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en-US" dirty="0" smtClean="0"/>
          </a:p>
          <a:p>
            <a:pPr algn="just"/>
            <a:r>
              <a:rPr lang="en-US" dirty="0" err="1"/>
              <a:t>Anotacja</a:t>
            </a:r>
            <a:r>
              <a:rPr lang="en-US" dirty="0"/>
              <a:t> </a:t>
            </a:r>
            <a:r>
              <a:rPr lang="en-US" dirty="0" err="1"/>
              <a:t>Junita</a:t>
            </a:r>
            <a:r>
              <a:rPr lang="en-US" dirty="0"/>
              <a:t>, </a:t>
            </a:r>
            <a:r>
              <a:rPr lang="en-US" dirty="0" err="1"/>
              <a:t>oznaczaj</a:t>
            </a:r>
            <a:r>
              <a:rPr lang="pl-PL" dirty="0"/>
              <a:t>ąca że podana metoda będzie wykonywana </a:t>
            </a:r>
            <a:r>
              <a:rPr lang="pl-PL" b="1" dirty="0"/>
              <a:t>przed </a:t>
            </a:r>
            <a:r>
              <a:rPr lang="pl-PL" b="1" dirty="0" smtClean="0"/>
              <a:t>każdą klasą testową.</a:t>
            </a:r>
            <a:r>
              <a:rPr lang="pl-PL" dirty="0" smtClean="0"/>
              <a:t> Raz dla wszystkich testów w klasie.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pl-PL" dirty="0" smtClean="0"/>
          </a:p>
          <a:p>
            <a:pPr algn="just"/>
            <a:r>
              <a:rPr lang="en-US" dirty="0" err="1"/>
              <a:t>Anotacja</a:t>
            </a:r>
            <a:r>
              <a:rPr lang="en-US" dirty="0"/>
              <a:t> </a:t>
            </a:r>
            <a:r>
              <a:rPr lang="en-US" dirty="0" err="1"/>
              <a:t>Junita</a:t>
            </a:r>
            <a:r>
              <a:rPr lang="en-US" dirty="0"/>
              <a:t>, </a:t>
            </a:r>
            <a:r>
              <a:rPr lang="en-US" dirty="0" err="1"/>
              <a:t>oznaczaj</a:t>
            </a:r>
            <a:r>
              <a:rPr lang="pl-PL" dirty="0"/>
              <a:t>ąca że podana metoda będzie wykonywana </a:t>
            </a:r>
            <a:r>
              <a:rPr lang="pl-PL" b="1" dirty="0" smtClean="0"/>
              <a:t>po każdej klasie testowej.</a:t>
            </a:r>
            <a:r>
              <a:rPr lang="pl-PL" dirty="0" smtClean="0"/>
              <a:t> </a:t>
            </a:r>
            <a:r>
              <a:rPr lang="pl-PL" dirty="0"/>
              <a:t>Raz dla wszystkich testów w klasie.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03848" y="3736776"/>
            <a:ext cx="2934072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pl-PL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l-PL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de-DE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.goToLogin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pl-PL" altLang="de-DE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de-DE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de-DE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.createAccount()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30562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188640"/>
            <a:ext cx="1301812" cy="5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251520" y="260648"/>
            <a:ext cx="1525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Wait’y</a:t>
            </a:r>
            <a:endParaRPr lang="pl-PL" sz="4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47700" y="1229182"/>
            <a:ext cx="8250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/>
              <a:t>ImplicityWait</a:t>
            </a:r>
            <a:endParaRPr lang="pl-PL" b="1" dirty="0" smtClean="0"/>
          </a:p>
          <a:p>
            <a:pPr algn="just"/>
            <a:endParaRPr lang="pl-PL" dirty="0" smtClean="0"/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Maksymalny czas oczekiwania przez Selenium na element w DOMie, konfigurowalny dla całego driver’a. Raz ustalony jest stały przez cały okres życia driver’a lub do jego zmiany.</a:t>
            </a:r>
          </a:p>
          <a:p>
            <a:pPr algn="just"/>
            <a:endParaRPr lang="pl-PL" dirty="0"/>
          </a:p>
          <a:p>
            <a:pPr algn="just"/>
            <a:r>
              <a:rPr lang="en-US" b="1" dirty="0" err="1" smtClean="0"/>
              <a:t>ExplicityWait</a:t>
            </a:r>
            <a:endParaRPr lang="pl-PL" b="1" dirty="0" smtClean="0"/>
          </a:p>
          <a:p>
            <a:pPr algn="just"/>
            <a:endParaRPr lang="pl-PL" dirty="0"/>
          </a:p>
          <a:p>
            <a:pPr algn="just"/>
            <a:endParaRPr lang="pl-PL" dirty="0" smtClean="0"/>
          </a:p>
          <a:p>
            <a:pPr algn="just"/>
            <a:r>
              <a:rPr lang="pl-PL" dirty="0"/>
              <a:t>Maksymalny czas oczekiwania przez Selenium na element w DOMie, konfigurowalny dla </a:t>
            </a:r>
            <a:r>
              <a:rPr lang="pl-PL" dirty="0" smtClean="0"/>
              <a:t>pojedynczego zdarzenia/elementu. </a:t>
            </a:r>
            <a:endParaRPr lang="pl-PL" dirty="0"/>
          </a:p>
          <a:p>
            <a:pPr algn="just"/>
            <a:endParaRPr lang="pl-PL" dirty="0" smtClean="0"/>
          </a:p>
          <a:p>
            <a:pPr algn="ctr"/>
            <a:r>
              <a:rPr lang="pl-PL" dirty="0" smtClean="0"/>
              <a:t>Presence &lt;&gt; Visibility</a:t>
            </a:r>
            <a:endParaRPr lang="pl-P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30562"/>
            <a:ext cx="9144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.manage().timeouts().implicitlyWait(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TimeUnit.</a:t>
            </a:r>
            <a:r>
              <a:rPr kumimoji="0" lang="de-DE" altLang="de-DE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492300"/>
            <a:ext cx="9144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ExpectedConditions.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elementToBeClickable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napis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848600" cy="6524625"/>
          </a:xfrm>
          <a:prstGeom prst="rect">
            <a:avLst/>
          </a:prstGeom>
          <a:noFill/>
        </p:spPr>
      </p:pic>
      <p:pic>
        <p:nvPicPr>
          <p:cNvPr id="1027" name="Picture 3" descr="C:\Users\Admin\Desktop\logo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35696" y="692696"/>
            <a:ext cx="4835311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C:\Users\Admin\Desktop\lini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9144000" cy="785043"/>
          </a:xfrm>
          <a:prstGeom prst="rect">
            <a:avLst/>
          </a:prstGeom>
          <a:noFill/>
        </p:spPr>
      </p:pic>
      <p:pic>
        <p:nvPicPr>
          <p:cNvPr id="1029" name="Picture 5" descr="C:\Users\Admin\Desktop\logo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093296"/>
            <a:ext cx="953936" cy="543694"/>
          </a:xfrm>
          <a:prstGeom prst="rect">
            <a:avLst/>
          </a:prstGeom>
          <a:noFill/>
        </p:spPr>
      </p:pic>
      <p:pic>
        <p:nvPicPr>
          <p:cNvPr id="1030" name="Picture 6" descr="C:\Users\Admin\Desktop\ww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6309320"/>
            <a:ext cx="1780431" cy="330730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1708171" y="2924944"/>
            <a:ext cx="572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chemeClr val="accent1"/>
                </a:solidFill>
              </a:rPr>
              <a:t>DZIĘKUJEMY ZA UWAGE ;)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1043608" y="3933056"/>
            <a:ext cx="3086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SJSI sp. z o.o.</a:t>
            </a:r>
          </a:p>
          <a:p>
            <a:pPr algn="ctr"/>
            <a:r>
              <a:rPr lang="pl-PL" sz="2000" dirty="0" smtClean="0"/>
              <a:t>ul. Zielona 14, 62-800 Kalisz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err="1" smtClean="0">
                <a:hlinkClick r:id="rId8"/>
              </a:rPr>
              <a:t>biuro@sjsi.pl</a:t>
            </a:r>
            <a:endParaRPr lang="pl-PL" sz="2000" dirty="0" smtClean="0"/>
          </a:p>
          <a:p>
            <a:pPr algn="ctr"/>
            <a:r>
              <a:rPr lang="pl-PL" sz="2000" dirty="0" smtClean="0"/>
              <a:t>tel. +48 62 598 47 77</a:t>
            </a:r>
          </a:p>
        </p:txBody>
      </p:sp>
      <p:sp>
        <p:nvSpPr>
          <p:cNvPr id="10" name="pole tekstowe 10"/>
          <p:cNvSpPr txBox="1"/>
          <p:nvPr/>
        </p:nvSpPr>
        <p:spPr>
          <a:xfrm>
            <a:off x="4923245" y="3933056"/>
            <a:ext cx="3268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/>
              <a:t>Grzegorz Witek</a:t>
            </a:r>
          </a:p>
          <a:p>
            <a:pPr algn="ctr"/>
            <a:r>
              <a:rPr lang="pl-PL" sz="2000" dirty="0" smtClean="0"/>
              <a:t>e-mail: </a:t>
            </a:r>
            <a:r>
              <a:rPr lang="pl-PL" sz="2000" dirty="0" smtClean="0">
                <a:hlinkClick r:id="rId9"/>
              </a:rPr>
              <a:t>grz.witek@gmail.com</a:t>
            </a:r>
            <a:r>
              <a:rPr lang="pl-PL" sz="2000" dirty="0" smtClean="0"/>
              <a:t> </a:t>
            </a:r>
          </a:p>
          <a:p>
            <a:pPr algn="ctr"/>
            <a:r>
              <a:rPr lang="pl-PL" sz="2000" dirty="0" smtClean="0"/>
              <a:t>tel. +48 607 041 583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</dc:creator>
  <cp:lastModifiedBy>Witek, Grzegorz</cp:lastModifiedBy>
  <cp:revision>66</cp:revision>
  <dcterms:created xsi:type="dcterms:W3CDTF">2012-06-27T12:50:01Z</dcterms:created>
  <dcterms:modified xsi:type="dcterms:W3CDTF">2017-10-03T05:09:13Z</dcterms:modified>
</cp:coreProperties>
</file>