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4" r:id="rId5"/>
    <p:sldId id="285" r:id="rId6"/>
    <p:sldId id="264" r:id="rId7"/>
    <p:sldId id="282" r:id="rId8"/>
    <p:sldId id="287" r:id="rId9"/>
    <p:sldId id="288" r:id="rId10"/>
    <p:sldId id="289" r:id="rId11"/>
    <p:sldId id="286" r:id="rId12"/>
    <p:sldId id="265" r:id="rId13"/>
    <p:sldId id="259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3571D84-F250-467A-A908-E65705534EA4}">
          <p14:sldIdLst>
            <p14:sldId id="256"/>
          </p14:sldIdLst>
        </p14:section>
        <p14:section name="Testowanie" id="{1177489E-7491-4FF1-AAF9-48FBB4BAFD38}">
          <p14:sldIdLst/>
        </p14:section>
        <p14:section name="Git" id="{7DCBF5DA-E423-4FC4-8FD4-0D5287928536}">
          <p14:sldIdLst>
            <p14:sldId id="261"/>
          </p14:sldIdLst>
        </p14:section>
        <p14:section name="Trello" id="{AA8DC42C-6AA1-4DD1-AA1D-8CCB27DE7ED6}">
          <p14:sldIdLst>
            <p14:sldId id="263"/>
          </p14:sldIdLst>
        </p14:section>
        <p14:section name="Selektory" id="{9C778FD0-ED5F-48E9-B511-A0B9E9060D60}">
          <p14:sldIdLst>
            <p14:sldId id="284"/>
            <p14:sldId id="285"/>
          </p14:sldIdLst>
        </p14:section>
        <p14:section name="Java i Selenium" id="{F98546EC-B8D6-401E-9DC7-74C7E1C3ABCF}">
          <p14:sldIdLst>
            <p14:sldId id="264"/>
            <p14:sldId id="282"/>
            <p14:sldId id="287"/>
            <p14:sldId id="288"/>
            <p14:sldId id="289"/>
            <p14:sldId id="286"/>
            <p14:sldId id="265"/>
          </p14:sldIdLst>
        </p14:section>
        <p14:section name="End" id="{1569A505-F8CF-4FF2-8C1D-5BABCC0ED8B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7" autoAdjust="0"/>
  </p:normalViewPr>
  <p:slideViewPr>
    <p:cSldViewPr>
      <p:cViewPr varScale="1"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C3C6-C7F3-4C9A-98A5-0505933EBCE9}" type="datetimeFigureOut">
              <a:rPr lang="pl-PL" smtClean="0"/>
              <a:t>2017-08-02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biuro@sjsi.p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grz.witek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23728" y="260648"/>
            <a:ext cx="4632623" cy="179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9144000" cy="2009179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5445224"/>
            <a:ext cx="1838325" cy="1047750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877272"/>
            <a:ext cx="3076575" cy="57150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0" y="2708920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Selenium Start</a:t>
            </a:r>
          </a:p>
          <a:p>
            <a:pPr algn="ctr"/>
            <a:r>
              <a:rPr lang="en-US" sz="3200" dirty="0" err="1" smtClean="0"/>
              <a:t>Podstawy</a:t>
            </a:r>
            <a:r>
              <a:rPr lang="en-US" sz="3200" dirty="0" smtClean="0"/>
              <a:t> </a:t>
            </a:r>
            <a:r>
              <a:rPr lang="en-US" sz="3200" dirty="0" err="1" smtClean="0"/>
              <a:t>automatyzacji</a:t>
            </a:r>
            <a:r>
              <a:rPr lang="en-US" sz="3200" dirty="0" smtClean="0"/>
              <a:t> w </a:t>
            </a:r>
            <a:r>
              <a:rPr lang="pl-PL" sz="3200" dirty="0" smtClean="0"/>
              <a:t>S</a:t>
            </a:r>
            <a:r>
              <a:rPr lang="en-US" sz="3200" dirty="0" err="1" smtClean="0"/>
              <a:t>elenium</a:t>
            </a:r>
            <a:endParaRPr lang="en-US" sz="3200" dirty="0" smtClean="0"/>
          </a:p>
          <a:p>
            <a:pPr algn="ctr"/>
            <a:r>
              <a:rPr lang="pl-PL" sz="3200" dirty="0" err="1"/>
              <a:t>c</a:t>
            </a:r>
            <a:r>
              <a:rPr lang="en-US" sz="3200" dirty="0" smtClean="0"/>
              <a:t>z</a:t>
            </a:r>
            <a:r>
              <a:rPr lang="pl-PL" sz="3200" dirty="0" smtClean="0"/>
              <a:t>ęść </a:t>
            </a:r>
            <a:r>
              <a:rPr lang="en-US" sz="3200" dirty="0" smtClean="0"/>
              <a:t>III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575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Selenium </a:t>
            </a:r>
            <a:r>
              <a:rPr lang="en-US" sz="4000" dirty="0" err="1" smtClean="0"/>
              <a:t>komendy</a:t>
            </a:r>
            <a:r>
              <a:rPr lang="en-US" sz="4000" dirty="0" smtClean="0"/>
              <a:t> w </a:t>
            </a:r>
            <a:r>
              <a:rPr lang="en-US" sz="4000" dirty="0" err="1" smtClean="0"/>
              <a:t>Javie</a:t>
            </a:r>
            <a:endParaRPr lang="pl-PL" sz="4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Podstawowe</a:t>
            </a:r>
            <a:r>
              <a:rPr lang="en-US" dirty="0" smtClean="0"/>
              <a:t> </a:t>
            </a:r>
            <a:r>
              <a:rPr lang="en-US" dirty="0" err="1" smtClean="0"/>
              <a:t>komendy</a:t>
            </a:r>
            <a:r>
              <a:rPr lang="pl-PL" dirty="0" smtClean="0"/>
              <a:t> na elementach</a:t>
            </a:r>
            <a:endParaRPr lang="de-DE" dirty="0"/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91594"/>
              </p:ext>
            </p:extLst>
          </p:nvPr>
        </p:nvGraphicFramePr>
        <p:xfrm>
          <a:off x="271016" y="1608248"/>
          <a:ext cx="852968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808"/>
                <a:gridCol w="5812879"/>
              </a:tblGrid>
              <a:tr h="319257"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findElement</a:t>
                      </a:r>
                      <a:r>
                        <a:rPr lang="en-US" b="0" dirty="0" smtClean="0"/>
                        <a:t>(By)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Wyszukuje jeden element –</a:t>
                      </a:r>
                      <a:r>
                        <a:rPr lang="pl-PL" baseline="0" dirty="0" smtClean="0"/>
                        <a:t> exception gdy nie ma elementu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findElements(By)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Zwraca listę elementów – pusta lista gdy nie ma elementu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Element.click()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Klik</a:t>
                      </a:r>
                      <a:r>
                        <a:rPr lang="pl-PL" baseline="0" dirty="0" smtClean="0"/>
                        <a:t>a na element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Element.clear()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Czyści</a:t>
                      </a:r>
                      <a:r>
                        <a:rPr lang="pl-PL" baseline="0" dirty="0" smtClean="0"/>
                        <a:t> tekst w danym elemencie (textbox itp.)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Element.sendKeys()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Wpisuje tekst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Element.isDisplayed()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Sprawdza czy element</a:t>
                      </a:r>
                      <a:r>
                        <a:rPr lang="pl-PL" baseline="0" dirty="0" smtClean="0"/>
                        <a:t> jest wyswietlony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Element.isEnabled()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Sprawdza czy element jest aktywy (enabled)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Element.isSelected()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Sprawdza czy element jest wybrany (selected)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Element.getText()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Pobiera tekst danego elementu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2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By.locator</a:t>
            </a:r>
            <a:endParaRPr lang="pl-PL" sz="4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&lt;a id=‘id1’ class=‘link’ type=‘type1</a:t>
            </a:r>
            <a:r>
              <a:rPr lang="en-US" dirty="0" smtClean="0"/>
              <a:t>’ name=‘temp’&gt;Link</a:t>
            </a:r>
            <a:r>
              <a:rPr lang="en-US" dirty="0"/>
              <a:t>&lt;/a&gt;</a:t>
            </a:r>
            <a:endParaRPr lang="de-DE" dirty="0"/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15707"/>
              </p:ext>
            </p:extLst>
          </p:nvPr>
        </p:nvGraphicFramePr>
        <p:xfrm>
          <a:off x="271016" y="1608248"/>
          <a:ext cx="852968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808"/>
                <a:gridCol w="5812879"/>
              </a:tblGrid>
              <a:tr h="319257"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pl-PL" dirty="0" smtClean="0"/>
                        <a:t>ż</a:t>
                      </a:r>
                      <a:r>
                        <a:rPr lang="en-US" dirty="0" err="1" smtClean="0"/>
                        <a:t>ycie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By.id()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By.id(“id1”)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By.className</a:t>
                      </a:r>
                      <a:r>
                        <a:rPr lang="en-US" b="1" dirty="0" smtClean="0"/>
                        <a:t>()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By.className</a:t>
                      </a:r>
                      <a:r>
                        <a:rPr lang="en-US" dirty="0" smtClean="0"/>
                        <a:t>(“link”)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By.cssSelector</a:t>
                      </a:r>
                      <a:r>
                        <a:rPr lang="en-US" b="1" dirty="0" smtClean="0"/>
                        <a:t>()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By.cssSelector</a:t>
                      </a:r>
                      <a:r>
                        <a:rPr lang="en-US" dirty="0" smtClean="0"/>
                        <a:t>(“a#id1”)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By.xpath</a:t>
                      </a:r>
                      <a:r>
                        <a:rPr lang="en-US" b="1" dirty="0" smtClean="0"/>
                        <a:t>()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By.xpath</a:t>
                      </a:r>
                      <a:r>
                        <a:rPr lang="en-US" dirty="0" smtClean="0"/>
                        <a:t>(“//a[@id=‘id1’”)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By.linkText</a:t>
                      </a:r>
                      <a:r>
                        <a:rPr lang="en-US" b="0" dirty="0" smtClean="0"/>
                        <a:t>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By.linkText</a:t>
                      </a:r>
                      <a:r>
                        <a:rPr lang="en-US" dirty="0" smtClean="0"/>
                        <a:t>(“Link”)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By.partialLinkText</a:t>
                      </a:r>
                      <a:r>
                        <a:rPr lang="en-US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By.linkText</a:t>
                      </a:r>
                      <a:r>
                        <a:rPr lang="en-US" dirty="0" smtClean="0"/>
                        <a:t>(“ink”)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dirty="0" smtClean="0"/>
                        <a:t>By.name()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By.name(“temp”)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By.tagName</a:t>
                      </a:r>
                      <a:r>
                        <a:rPr lang="en-US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By.tagName</a:t>
                      </a:r>
                      <a:r>
                        <a:rPr lang="en-US" dirty="0" smtClean="0"/>
                        <a:t>(“a”)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510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Hello world w Selenium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520" y="1454150"/>
            <a:ext cx="8387655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org.openqa.selenium.WebDriver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org.openqa.selenium.chrome.ChromeDriver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de-DE" altLang="de-DE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starting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web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de-DE" altLang="de-DE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webdriver.chrome.driver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/chromedriver.exe"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de-DE" altLang="de-DE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ChromeDriver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"https://www.google.com/"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de-DE" altLang="de-DE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e){}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.quit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35696" y="692696"/>
            <a:ext cx="4835311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1708171" y="2924944"/>
            <a:ext cx="572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solidFill>
                  <a:schemeClr val="accent1"/>
                </a:solidFill>
              </a:rPr>
              <a:t>DZIĘKUJEMY ZA UWAGE ;)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43608" y="3933056"/>
            <a:ext cx="3086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SJSI sp. z o.o.</a:t>
            </a:r>
          </a:p>
          <a:p>
            <a:pPr algn="ctr"/>
            <a:r>
              <a:rPr lang="pl-PL" sz="2000" dirty="0" smtClean="0"/>
              <a:t>ul. Zielona 14, 62-800 Kalisz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err="1" smtClean="0">
                <a:hlinkClick r:id="rId8"/>
              </a:rPr>
              <a:t>biuro@sjsi.pl</a:t>
            </a:r>
            <a:endParaRPr lang="pl-PL" sz="2000" dirty="0" smtClean="0"/>
          </a:p>
          <a:p>
            <a:pPr algn="ctr"/>
            <a:r>
              <a:rPr lang="pl-PL" sz="2000" dirty="0" smtClean="0"/>
              <a:t>tel. +48 62 598 47 77</a:t>
            </a:r>
          </a:p>
        </p:txBody>
      </p:sp>
      <p:sp>
        <p:nvSpPr>
          <p:cNvPr id="10" name="pole tekstowe 10"/>
          <p:cNvSpPr txBox="1"/>
          <p:nvPr/>
        </p:nvSpPr>
        <p:spPr>
          <a:xfrm>
            <a:off x="4923245" y="3933056"/>
            <a:ext cx="3268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Grzegorz Witek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smtClean="0">
                <a:hlinkClick r:id="rId9"/>
              </a:rPr>
              <a:t>grz.witek@gmail.com</a:t>
            </a:r>
            <a:r>
              <a:rPr lang="pl-PL" sz="2000" dirty="0" smtClean="0"/>
              <a:t> </a:t>
            </a:r>
          </a:p>
          <a:p>
            <a:pPr algn="ctr"/>
            <a:r>
              <a:rPr lang="pl-PL" sz="2000" dirty="0" smtClean="0"/>
              <a:t>tel. +48 607 041 583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316896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System kontroli wersji</a:t>
            </a:r>
            <a:r>
              <a:rPr lang="pl-PL" dirty="0"/>
              <a:t> (ang. version/revision control system) – oprogramowanie służące do śledzenia zmian głównie </a:t>
            </a:r>
            <a:r>
              <a:rPr lang="pl-PL" dirty="0" smtClean="0"/>
              <a:t>w </a:t>
            </a:r>
            <a:r>
              <a:rPr lang="pl-PL" dirty="0"/>
              <a:t>kodzie źródłowym oraz pomocy programistom w łączeniu zmian dokonanych w plikach przez wiele osób w różnym czasie</a:t>
            </a:r>
            <a:r>
              <a:rPr lang="pl-PL" dirty="0" smtClean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6847" y="2600324"/>
            <a:ext cx="7279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Git </a:t>
            </a:r>
            <a:r>
              <a:rPr lang="pl-PL" dirty="0"/>
              <a:t>– rozproszony system kontroli wersji. Stworzył go Linus Torvalds jako </a:t>
            </a:r>
            <a:r>
              <a:rPr lang="pl-PL" dirty="0" smtClean="0"/>
              <a:t>narzędzie wspomagające </a:t>
            </a:r>
            <a:r>
              <a:rPr lang="pl-PL" dirty="0"/>
              <a:t>rozwój jądra Linux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314077" y="3736193"/>
            <a:ext cx="7282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GitHub</a:t>
            </a:r>
            <a:r>
              <a:rPr lang="pl-PL" dirty="0"/>
              <a:t> – hostingowy serwis internetowy przeznaczony dla projektów programistycznych wykorzystujących system kontroli wersji Git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487" y="3894944"/>
            <a:ext cx="828822" cy="8288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10" y="2648264"/>
            <a:ext cx="839957" cy="8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1335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Trello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316896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Trello – </a:t>
            </a:r>
            <a:r>
              <a:rPr lang="pl-PL" dirty="0" smtClean="0"/>
              <a:t>darmowa aplikacja internetowa wspomagająca zarządzanie projektami. Udostępniająca tablice (board) w celu wizualizacji postępów zadań w projekcie.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2629988"/>
            <a:ext cx="8738921" cy="13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Najważniejsze opcje:</a:t>
            </a:r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86960"/>
              </p:ext>
            </p:extLst>
          </p:nvPr>
        </p:nvGraphicFramePr>
        <p:xfrm>
          <a:off x="271016" y="1608248"/>
          <a:ext cx="8529687" cy="387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229"/>
                <a:gridCol w="2843229"/>
                <a:gridCol w="2843229"/>
              </a:tblGrid>
              <a:tr h="319257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CSS 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Xpath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</a:t>
                      </a:r>
                      <a:r>
                        <a:rPr lang="pl-PL" sz="1800" baseline="0" dirty="0" smtClean="0"/>
                        <a:t> typ=zero&gt;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a[type=’zero’]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//a[@type=’zero’]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class=cl0&gt;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a.cl0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//a[@class=’cl0’]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id=id1&gt;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a#id1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//a[@id=’id1’]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&lt;a&gt;&lt;table&gt;&lt;tr&gt;&lt;td&gt;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a&gt;table&gt;tr&gt;td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//a/table/tr/td</a:t>
                      </a:r>
                      <a:endParaRPr lang="de-DE" sz="1800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&lt;a&gt;&lt;table&gt;&lt;tr&gt;&lt;td&gt;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a td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//a//td</a:t>
                      </a:r>
                      <a:endParaRPr lang="de-DE" sz="1800" dirty="0"/>
                    </a:p>
                  </a:txBody>
                  <a:tcPr/>
                </a:tc>
              </a:tr>
              <a:tr h="798142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</a:t>
                      </a:r>
                      <a:r>
                        <a:rPr lang="pl-PL" sz="1800" baseline="0" dirty="0" smtClean="0"/>
                        <a:t> typ=zero&gt;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a[type</a:t>
                      </a:r>
                      <a:r>
                        <a:rPr lang="en-US" sz="1800" dirty="0" smtClean="0"/>
                        <a:t>^</a:t>
                      </a:r>
                      <a:r>
                        <a:rPr lang="pl-PL" sz="1800" dirty="0" smtClean="0"/>
                        <a:t>=’z’]</a:t>
                      </a:r>
                      <a:br>
                        <a:rPr lang="pl-PL" sz="1800" dirty="0" smtClean="0"/>
                      </a:br>
                      <a:r>
                        <a:rPr lang="pl-PL" sz="1800" dirty="0" smtClean="0"/>
                        <a:t>a[type*=’er’]</a:t>
                      </a:r>
                      <a:br>
                        <a:rPr lang="pl-PL" sz="1800" dirty="0" smtClean="0"/>
                      </a:br>
                      <a:r>
                        <a:rPr lang="pl-PL" sz="1800" dirty="0" smtClean="0"/>
                        <a:t>a[type</a:t>
                      </a:r>
                      <a:r>
                        <a:rPr lang="en-US" sz="1800" dirty="0" smtClean="0"/>
                        <a:t>$</a:t>
                      </a:r>
                      <a:r>
                        <a:rPr lang="pl-PL" sz="1800" dirty="0" smtClean="0"/>
                        <a:t>=’o’]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de-DE" sz="1800" dirty="0" err="1" smtClean="0"/>
                        <a:t>starts-with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</a:t>
                      </a:r>
                      <a:r>
                        <a:rPr lang="de-DE" sz="1800" dirty="0" smtClean="0"/>
                        <a:t>,</a:t>
                      </a:r>
                      <a:r>
                        <a:rPr lang="pl-PL" sz="1800" dirty="0" smtClean="0"/>
                        <a:t> ’z’</a:t>
                      </a:r>
                      <a:r>
                        <a:rPr lang="de-DE" sz="1800" dirty="0" smtClean="0"/>
                        <a:t>)] 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pl-PL" sz="1800" dirty="0" smtClean="0"/>
                        <a:t>contains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type’er’</a:t>
                      </a:r>
                      <a:r>
                        <a:rPr lang="de-DE" sz="1800" dirty="0" smtClean="0"/>
                        <a:t>)] 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pl-PL" sz="1800" dirty="0" smtClean="0"/>
                        <a:t>contains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</a:t>
                      </a:r>
                      <a:r>
                        <a:rPr lang="de-DE" sz="1800" dirty="0" smtClean="0"/>
                        <a:t>,</a:t>
                      </a:r>
                      <a:r>
                        <a:rPr lang="pl-PL" sz="1800" dirty="0" smtClean="0"/>
                        <a:t> ’o’</a:t>
                      </a:r>
                      <a:r>
                        <a:rPr lang="de-DE" sz="1800" dirty="0" smtClean="0"/>
                        <a:t>)]</a:t>
                      </a:r>
                      <a:r>
                        <a:rPr lang="pl-PL" sz="1800" dirty="0" smtClean="0"/>
                        <a:t> ??</a:t>
                      </a:r>
                      <a:endParaRPr lang="de-DE" sz="1800" dirty="0"/>
                    </a:p>
                  </a:txBody>
                  <a:tcPr/>
                </a:tc>
              </a:tr>
              <a:tr h="397315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&lt;span&gt;aaa&lt;/span&gt;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-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//span[text()=’aaa’]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W</a:t>
            </a:r>
            <a:r>
              <a:rPr lang="pl-PL" b="1" dirty="0" smtClean="0"/>
              <a:t>ażniejsze opcje:</a:t>
            </a:r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50998"/>
              </p:ext>
            </p:extLst>
          </p:nvPr>
        </p:nvGraphicFramePr>
        <p:xfrm>
          <a:off x="271016" y="1608248"/>
          <a:ext cx="852968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808"/>
                <a:gridCol w="2520280"/>
                <a:gridCol w="3292599"/>
              </a:tblGrid>
              <a:tr h="319257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CSS 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Xpath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pl-PL" sz="1800" dirty="0" smtClean="0"/>
                        <a:t>&gt;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&lt;td&gt;&lt;/td&gt;</a:t>
                      </a:r>
                    </a:p>
                    <a:p>
                      <a:r>
                        <a:rPr lang="en-US" sz="1800" b="1" dirty="0" smtClean="0"/>
                        <a:t>&lt;td&gt;&lt;/td&gt;</a:t>
                      </a:r>
                    </a:p>
                    <a:p>
                      <a:r>
                        <a:rPr lang="en-US" sz="1800" dirty="0" smtClean="0"/>
                        <a:t>&lt;td&gt;&lt;/td&gt;</a:t>
                      </a:r>
                    </a:p>
                    <a:p>
                      <a:r>
                        <a:rPr lang="en-US" sz="1800" dirty="0" smtClean="0"/>
                        <a:t>&lt;/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&gt;</a:t>
                      </a:r>
                      <a:r>
                        <a:rPr lang="en-US" sz="1800" dirty="0" err="1" smtClean="0"/>
                        <a:t>td:nth-child</a:t>
                      </a:r>
                      <a:r>
                        <a:rPr lang="en-US" sz="1800" dirty="0" smtClean="0"/>
                        <a:t>(2)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//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/td[2]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pl-PL" sz="1800" dirty="0" smtClean="0"/>
                        <a:t>&gt;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&lt;td&gt;&lt;/td&gt;</a:t>
                      </a:r>
                    </a:p>
                    <a:p>
                      <a:r>
                        <a:rPr lang="en-US" sz="1800" b="0" dirty="0" smtClean="0"/>
                        <a:t>&lt;</a:t>
                      </a:r>
                      <a:r>
                        <a:rPr lang="en-US" sz="1800" b="0" dirty="0" err="1" smtClean="0"/>
                        <a:t>th</a:t>
                      </a:r>
                      <a:r>
                        <a:rPr lang="en-US" sz="1800" b="0" dirty="0" smtClean="0"/>
                        <a:t>&gt;&lt;/</a:t>
                      </a:r>
                      <a:r>
                        <a:rPr lang="en-US" sz="1800" b="0" dirty="0" err="1" smtClean="0"/>
                        <a:t>th</a:t>
                      </a:r>
                      <a:r>
                        <a:rPr lang="en-US" sz="1800" b="0" dirty="0" smtClean="0"/>
                        <a:t>&gt;</a:t>
                      </a:r>
                    </a:p>
                    <a:p>
                      <a:r>
                        <a:rPr lang="en-US" sz="1800" b="1" dirty="0" smtClean="0"/>
                        <a:t>&lt;td&gt;&lt;/td&gt;</a:t>
                      </a:r>
                    </a:p>
                    <a:p>
                      <a:r>
                        <a:rPr lang="en-US" sz="1800" dirty="0" smtClean="0"/>
                        <a:t>&lt;/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&gt;</a:t>
                      </a:r>
                      <a:r>
                        <a:rPr lang="en-US" sz="1800" dirty="0" err="1" smtClean="0"/>
                        <a:t>td:nth-type</a:t>
                      </a:r>
                      <a:r>
                        <a:rPr lang="en-US" sz="1800" dirty="0" smtClean="0"/>
                        <a:t>(2)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//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/td[2]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class=cl0</a:t>
                      </a:r>
                      <a:r>
                        <a:rPr lang="en-US" sz="1800" dirty="0" smtClean="0"/>
                        <a:t> href=wp.pl</a:t>
                      </a:r>
                      <a:r>
                        <a:rPr lang="pl-PL" sz="1800" dirty="0" smtClean="0"/>
                        <a:t>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a.cl0</a:t>
                      </a:r>
                      <a:r>
                        <a:rPr lang="en-US" sz="1800" dirty="0" smtClean="0"/>
                        <a:t>[</a:t>
                      </a:r>
                      <a:r>
                        <a:rPr lang="en-US" sz="1800" dirty="0" err="1" smtClean="0"/>
                        <a:t>href</a:t>
                      </a:r>
                      <a:r>
                        <a:rPr lang="en-US" sz="1800" dirty="0" smtClean="0"/>
                        <a:t>=‘wp.pl’]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//a[@class=’cl0’]</a:t>
                      </a:r>
                      <a:r>
                        <a:rPr lang="en-US" sz="1800" dirty="0" smtClean="0"/>
                        <a:t>[@</a:t>
                      </a:r>
                      <a:r>
                        <a:rPr lang="en-US" sz="1800" dirty="0" err="1" smtClean="0"/>
                        <a:t>href</a:t>
                      </a:r>
                      <a:r>
                        <a:rPr lang="en-US" sz="1800" dirty="0" smtClean="0"/>
                        <a:t>=‘wp.pl’]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801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Java i maven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51520" y="1412776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1300" b="1" dirty="0"/>
          </a:p>
        </p:txBody>
      </p:sp>
      <p:sp>
        <p:nvSpPr>
          <p:cNvPr id="12" name="Rectangle 11"/>
          <p:cNvSpPr/>
          <p:nvPr/>
        </p:nvSpPr>
        <p:spPr>
          <a:xfrm>
            <a:off x="314077" y="1316896"/>
            <a:ext cx="8638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Java – </a:t>
            </a:r>
            <a:r>
              <a:rPr lang="pl-PL" dirty="0"/>
              <a:t>obiektowy język programowania stworzony przez grupę roboczą pod kierunkiem Jamesa Goslinga z firmy Sun Microsystems. Java jest językiem tworzenia programów źródłowych kompilowanych do kodu bajtowego, czyli postaci wykonywanej przez maszynę wirtualną. Język cechuje się silnym typowaniem. Jego podstawowe koncepcje zostały przejęte z języka Smalltalk (maszyna wirtualna, zarządzanie pamięcią) oraz z języka C++ (duża część składni i słów kluczowych).</a:t>
            </a:r>
            <a:endParaRPr lang="pl-PL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14076" y="3342536"/>
            <a:ext cx="8638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Apache Maven - </a:t>
            </a:r>
            <a:r>
              <a:rPr lang="pl-PL" dirty="0"/>
              <a:t>narzędzie automatyzujące budowę oprogramowania na platformę Java. Poszczególne funkcje Mavena realizowane są poprzez wtyczki, które są automatycznie pobierane przy ich pierwszym wykorzystaniu. Plik określający sposób budowy aplikacji nosi nazwę POM-u (ang. Project Object Model</a:t>
            </a:r>
            <a:r>
              <a:rPr lang="pl-PL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48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113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Selenium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51520" y="1412776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1300" b="1" dirty="0"/>
          </a:p>
        </p:txBody>
      </p:sp>
      <p:sp>
        <p:nvSpPr>
          <p:cNvPr id="12" name="Rectangle 11"/>
          <p:cNvSpPr/>
          <p:nvPr/>
        </p:nvSpPr>
        <p:spPr>
          <a:xfrm>
            <a:off x="314077" y="1316896"/>
            <a:ext cx="8638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Selenium </a:t>
            </a:r>
            <a:r>
              <a:rPr lang="pl-PL" dirty="0" smtClean="0"/>
              <a:t>– framework używany </a:t>
            </a:r>
            <a:r>
              <a:rPr lang="pl-PL" dirty="0"/>
              <a:t>do tworzenia automatycznych testów dla aplikacji webowych. Narzędzie to wspiera wszystkie popularne platformy: Windows, Linux oraz OS </a:t>
            </a:r>
            <a:r>
              <a:rPr lang="pl-PL" dirty="0" smtClean="0"/>
              <a:t>X</a:t>
            </a:r>
            <a:r>
              <a:rPr lang="pl-PL" dirty="0"/>
              <a:t>.</a:t>
            </a:r>
            <a:endParaRPr lang="pl-PL" dirty="0" smtClean="0"/>
          </a:p>
          <a:p>
            <a:pPr algn="just"/>
            <a:endParaRPr lang="pl-P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Selenium IDE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Selenium RC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Selenium WebDriver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0953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3728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Selenium - driver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W</a:t>
            </a:r>
            <a:r>
              <a:rPr lang="pl-PL" dirty="0" smtClean="0"/>
              <a:t>ebDriver – obiekt symulujący jedną instancję przeglądarki danego typu (Chrome, Firefox, IE, …).</a:t>
            </a:r>
          </a:p>
          <a:p>
            <a:endParaRPr lang="pl-PL" dirty="0"/>
          </a:p>
          <a:p>
            <a:r>
              <a:rPr lang="pl-PL" i="1" dirty="0" smtClean="0"/>
              <a:t>WebDriver driver = new ChromeDriver();</a:t>
            </a:r>
            <a:r>
              <a:rPr lang="pl-PL" dirty="0" smtClean="0"/>
              <a:t> </a:t>
            </a:r>
            <a:endParaRPr lang="de-DE" dirty="0"/>
          </a:p>
          <a:p>
            <a:pPr algn="just"/>
            <a:endParaRPr lang="pl-PL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525" y="3674551"/>
            <a:ext cx="6838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575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Selenium </a:t>
            </a:r>
            <a:r>
              <a:rPr lang="en-US" sz="4000" dirty="0" err="1" smtClean="0"/>
              <a:t>komendy</a:t>
            </a:r>
            <a:r>
              <a:rPr lang="en-US" sz="4000" dirty="0" smtClean="0"/>
              <a:t> w </a:t>
            </a:r>
            <a:r>
              <a:rPr lang="en-US" sz="4000" dirty="0" err="1" smtClean="0"/>
              <a:t>Javie</a:t>
            </a:r>
            <a:endParaRPr lang="pl-PL" sz="4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Podstawowe</a:t>
            </a:r>
            <a:r>
              <a:rPr lang="en-US" dirty="0" smtClean="0"/>
              <a:t> </a:t>
            </a:r>
            <a:r>
              <a:rPr lang="en-US" dirty="0" err="1" smtClean="0"/>
              <a:t>komendy</a:t>
            </a:r>
            <a:r>
              <a:rPr lang="pl-PL" dirty="0" smtClean="0"/>
              <a:t> nawigacyjne</a:t>
            </a:r>
            <a:endParaRPr lang="de-DE" dirty="0"/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16096"/>
              </p:ext>
            </p:extLst>
          </p:nvPr>
        </p:nvGraphicFramePr>
        <p:xfrm>
          <a:off x="271016" y="1608248"/>
          <a:ext cx="852968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808"/>
                <a:gridCol w="5812879"/>
              </a:tblGrid>
              <a:tr h="319257"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get(String)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Otwiera stronę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getTitle()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Pobiera tytuł strony (tag title)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navigate().to(String)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Otwiera stronę</a:t>
                      </a:r>
                      <a:endParaRPr lang="de-DE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de-DE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Zamyka okno</a:t>
                      </a:r>
                      <a:r>
                        <a:rPr lang="pl-PL" baseline="0" dirty="0" smtClean="0"/>
                        <a:t> przeglądarki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quit()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Zamyka wszystkie okna przeglądarki i zamyka sesje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 smtClean="0"/>
                        <a:t>navigate().forward()</a:t>
                      </a:r>
                      <a:endParaRPr lang="de-DE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Forward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navigate().back()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/>
                        <a:t>Back</a:t>
                      </a:r>
                      <a:endParaRPr lang="de-DE" b="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navigate().refresh()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/>
                        <a:t>Refresh page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2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Admin</dc:creator>
  <cp:lastModifiedBy>Witek, Grzegorz</cp:lastModifiedBy>
  <cp:revision>45</cp:revision>
  <dcterms:created xsi:type="dcterms:W3CDTF">2012-06-27T12:50:01Z</dcterms:created>
  <dcterms:modified xsi:type="dcterms:W3CDTF">2017-08-09T18:32:35Z</dcterms:modified>
</cp:coreProperties>
</file>