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75" r:id="rId3"/>
    <p:sldId id="379" r:id="rId4"/>
    <p:sldId id="377" r:id="rId5"/>
    <p:sldId id="378" r:id="rId6"/>
    <p:sldId id="383" r:id="rId7"/>
    <p:sldId id="396" r:id="rId8"/>
    <p:sldId id="392" r:id="rId9"/>
    <p:sldId id="391" r:id="rId10"/>
    <p:sldId id="403" r:id="rId11"/>
    <p:sldId id="395" r:id="rId12"/>
    <p:sldId id="397" r:id="rId13"/>
    <p:sldId id="389" r:id="rId14"/>
    <p:sldId id="400" r:id="rId15"/>
    <p:sldId id="406" r:id="rId16"/>
    <p:sldId id="405" r:id="rId17"/>
    <p:sldId id="394" r:id="rId18"/>
    <p:sldId id="388" r:id="rId19"/>
    <p:sldId id="384" r:id="rId20"/>
    <p:sldId id="386" r:id="rId21"/>
    <p:sldId id="387" r:id="rId22"/>
    <p:sldId id="385" r:id="rId23"/>
    <p:sldId id="390" r:id="rId24"/>
    <p:sldId id="40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727">
          <p15:clr>
            <a:srgbClr val="A4A3A4"/>
          </p15:clr>
        </p15:guide>
        <p15:guide id="3" orient="horz" pos="30">
          <p15:clr>
            <a:srgbClr val="A4A3A4"/>
          </p15:clr>
        </p15:guide>
        <p15:guide id="4" pos="5759">
          <p15:clr>
            <a:srgbClr val="A4A3A4"/>
          </p15:clr>
        </p15:guide>
        <p15:guide id="5" orient="horz" pos="2619">
          <p15:clr>
            <a:srgbClr val="A4A3A4"/>
          </p15:clr>
        </p15:guide>
        <p15:guide id="6" pos="432"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3" autoAdjust="0"/>
    <p:restoredTop sz="98816" autoAdjust="0"/>
  </p:normalViewPr>
  <p:slideViewPr>
    <p:cSldViewPr snapToGrid="0" snapToObjects="1">
      <p:cViewPr varScale="1">
        <p:scale>
          <a:sx n="91" d="100"/>
          <a:sy n="91" d="100"/>
        </p:scale>
        <p:origin x="-1072" y="-112"/>
      </p:cViewPr>
      <p:guideLst>
        <p:guide orient="horz" pos="109"/>
        <p:guide pos="25"/>
        <p:guide pos="5654"/>
        <p:guide pos="10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2" d="100"/>
          <a:sy n="72" d="100"/>
        </p:scale>
        <p:origin x="-292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jacquelineebner:fracGasm:allPathwaysBreakdown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jacquelineebner:fracGasm:analysis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Baselines!$B$1</c:f>
              <c:strCache>
                <c:ptCount val="1"/>
                <c:pt idx="0">
                  <c:v>Animal Feed</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Baselines!$B$2:$B$12</c:f>
              <c:numCache>
                <c:formatCode>General</c:formatCode>
                <c:ptCount val="11"/>
                <c:pt idx="0">
                  <c:v>-14.8152892561983</c:v>
                </c:pt>
                <c:pt idx="1">
                  <c:v>-41.2045454545455</c:v>
                </c:pt>
                <c:pt idx="2">
                  <c:v>-56.1880165289256</c:v>
                </c:pt>
                <c:pt idx="3">
                  <c:v>-71.0568181818182</c:v>
                </c:pt>
                <c:pt idx="4">
                  <c:v>-44.797520661157</c:v>
                </c:pt>
                <c:pt idx="5">
                  <c:v>-183.471074380165</c:v>
                </c:pt>
                <c:pt idx="6">
                  <c:v>-219.68367768595</c:v>
                </c:pt>
                <c:pt idx="7">
                  <c:v>-284.9917355371895</c:v>
                </c:pt>
                <c:pt idx="8">
                  <c:v>-623.220661157025</c:v>
                </c:pt>
                <c:pt idx="9">
                  <c:v>-522.709090909091</c:v>
                </c:pt>
                <c:pt idx="10">
                  <c:v>-566.9256198347101</c:v>
                </c:pt>
              </c:numCache>
            </c:numRef>
          </c:val>
        </c:ser>
        <c:ser>
          <c:idx val="15"/>
          <c:order val="1"/>
          <c:tx>
            <c:strRef>
              <c:f>Baselines!$C$1</c:f>
              <c:strCache>
                <c:ptCount val="1"/>
                <c:pt idx="0">
                  <c:v>AF.NormTS</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Baselines!$C$2:$C$12</c:f>
            </c:numRef>
          </c:val>
        </c:ser>
        <c:ser>
          <c:idx val="73"/>
          <c:order val="2"/>
          <c:tx>
            <c:strRef>
              <c:f>Baselines!$D$1</c:f>
              <c:strCache>
                <c:ptCount val="1"/>
                <c:pt idx="0">
                  <c:v>AD.ADnetEmissions</c:v>
                </c:pt>
              </c:strCache>
            </c:strRef>
          </c:tx>
          <c:spPr>
            <a:solidFill>
              <a:schemeClr val="accent3">
                <a:lumMod val="50000"/>
              </a:schemeClr>
            </a:solidFill>
          </c:spPr>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Baselines!$D$2:$D$12</c:f>
            </c:numRef>
          </c:val>
        </c:ser>
        <c:ser>
          <c:idx val="0"/>
          <c:order val="3"/>
          <c:tx>
            <c:strRef>
              <c:f>Baselines!$E$1</c:f>
              <c:strCache>
                <c:ptCount val="1"/>
                <c:pt idx="0">
                  <c:v>AD.EMDigester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Baselines!$E$2:$E$12</c:f>
            </c:numRef>
          </c:val>
        </c:ser>
        <c:ser>
          <c:idx val="2"/>
          <c:order val="4"/>
          <c:tx>
            <c:strRef>
              <c:f>Baselines!$F$1</c:f>
              <c:strCache>
                <c:ptCount val="1"/>
                <c:pt idx="0">
                  <c:v>AD.EMStorage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Baselines!$F$2:$F$12</c:f>
            </c:numRef>
          </c:val>
        </c:ser>
        <c:ser>
          <c:idx val="3"/>
          <c:order val="5"/>
          <c:tx>
            <c:strRef>
              <c:f>Baselines!$G$1</c:f>
              <c:strCache>
                <c:ptCount val="1"/>
                <c:pt idx="0">
                  <c:v>AD.EMLandApp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Baselines!$G$2:$G$12</c:f>
            </c:numRef>
          </c:val>
        </c:ser>
        <c:ser>
          <c:idx val="4"/>
          <c:order val="6"/>
          <c:tx>
            <c:strRef>
              <c:f>Baselines!$H$1</c:f>
              <c:strCache>
                <c:ptCount val="1"/>
                <c:pt idx="0">
                  <c:v>AD.EMCstorage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Baselines!$H$2:$H$12</c:f>
            </c:numRef>
          </c:val>
        </c:ser>
        <c:ser>
          <c:idx val="5"/>
          <c:order val="7"/>
          <c:tx>
            <c:strRef>
              <c:f>Baselines!$I$1</c:f>
              <c:strCache>
                <c:ptCount val="1"/>
                <c:pt idx="0">
                  <c:v>AD.EMdisplacedFertilizer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Baselines!$I$2:$I$12</c:f>
            </c:numRef>
          </c:val>
        </c:ser>
        <c:ser>
          <c:idx val="6"/>
          <c:order val="8"/>
          <c:tx>
            <c:strRef>
              <c:f>Baselines!$J$1</c:f>
              <c:strCache>
                <c:ptCount val="1"/>
                <c:pt idx="0">
                  <c:v>AD.NormTS</c:v>
                </c:pt>
              </c:strCache>
            </c:strRef>
          </c:tx>
          <c:spPr>
            <a:solidFill>
              <a:schemeClr val="accent5">
                <a:lumMod val="75000"/>
              </a:schemeClr>
            </a:solidFill>
          </c:spPr>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Baselines!$J$2:$J$12</c:f>
            </c:numRef>
          </c:val>
        </c:ser>
        <c:ser>
          <c:idx val="8"/>
          <c:order val="9"/>
          <c:tx>
            <c:strRef>
              <c:f>Baselines!$K$1</c:f>
              <c:strCache>
                <c:ptCount val="1"/>
                <c:pt idx="0">
                  <c:v>AD</c:v>
                </c:pt>
              </c:strCache>
            </c:strRef>
          </c:tx>
          <c:spPr>
            <a:solidFill>
              <a:schemeClr val="accent4">
                <a:lumMod val="75000"/>
              </a:schemeClr>
            </a:solidFill>
          </c:spPr>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Baselines!$K$2:$K$12</c:f>
              <c:numCache>
                <c:formatCode>General</c:formatCode>
                <c:ptCount val="11"/>
                <c:pt idx="0">
                  <c:v>24.6480341956376</c:v>
                </c:pt>
                <c:pt idx="1">
                  <c:v>23.2918458071825</c:v>
                </c:pt>
                <c:pt idx="2">
                  <c:v>26.9779464906256</c:v>
                </c:pt>
                <c:pt idx="3">
                  <c:v>9.550391708352268</c:v>
                </c:pt>
                <c:pt idx="4">
                  <c:v>31.0792120047881</c:v>
                </c:pt>
                <c:pt idx="5">
                  <c:v>36.50569434362239</c:v>
                </c:pt>
                <c:pt idx="6">
                  <c:v>35.07369138135049</c:v>
                </c:pt>
                <c:pt idx="7">
                  <c:v>4.22594315190253</c:v>
                </c:pt>
                <c:pt idx="8">
                  <c:v>-4.637932201606594</c:v>
                </c:pt>
                <c:pt idx="9">
                  <c:v>37.9159164325823</c:v>
                </c:pt>
                <c:pt idx="10">
                  <c:v>36.5351925061578</c:v>
                </c:pt>
              </c:numCache>
            </c:numRef>
          </c:val>
        </c:ser>
        <c:ser>
          <c:idx val="9"/>
          <c:order val="10"/>
          <c:tx>
            <c:strRef>
              <c:f>Baselines!$L$1</c:f>
              <c:strCache>
                <c:ptCount val="1"/>
                <c:pt idx="0">
                  <c:v>ADf.EMDigester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Baselines!$L$2:$L$12</c:f>
            </c:numRef>
          </c:val>
        </c:ser>
        <c:ser>
          <c:idx val="10"/>
          <c:order val="11"/>
          <c:tx>
            <c:strRef>
              <c:f>Baselines!$M$1</c:f>
              <c:strCache>
                <c:ptCount val="1"/>
                <c:pt idx="0">
                  <c:v>ADf.EMStorage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Baselines!$M$2:$M$12</c:f>
            </c:numRef>
          </c:val>
        </c:ser>
        <c:ser>
          <c:idx val="11"/>
          <c:order val="12"/>
          <c:tx>
            <c:strRef>
              <c:f>Baselines!$N$1</c:f>
              <c:strCache>
                <c:ptCount val="1"/>
                <c:pt idx="0">
                  <c:v>ADf.EMLandApp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Baselines!$N$2:$N$12</c:f>
            </c:numRef>
          </c:val>
        </c:ser>
        <c:ser>
          <c:idx val="12"/>
          <c:order val="13"/>
          <c:tx>
            <c:strRef>
              <c:f>Baselines!$O$1</c:f>
              <c:strCache>
                <c:ptCount val="1"/>
                <c:pt idx="0">
                  <c:v>ADf.EMCstorage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Baselines!$O$2:$O$12</c:f>
            </c:numRef>
          </c:val>
        </c:ser>
        <c:ser>
          <c:idx val="13"/>
          <c:order val="14"/>
          <c:tx>
            <c:strRef>
              <c:f>Baselines!$P$1</c:f>
              <c:strCache>
                <c:ptCount val="1"/>
                <c:pt idx="0">
                  <c:v>ADf.EMdisplacedFertilizer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Baselines!$P$2:$P$12</c:f>
            </c:numRef>
          </c:val>
        </c:ser>
        <c:ser>
          <c:idx val="14"/>
          <c:order val="15"/>
          <c:tx>
            <c:strRef>
              <c:f>Baselines!$Q$1</c:f>
              <c:strCache>
                <c:ptCount val="1"/>
                <c:pt idx="0">
                  <c:v>ADf.NormTS</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Baselines!$Q$2:$Q$12</c:f>
            </c:numRef>
          </c:val>
        </c:ser>
        <c:ser>
          <c:idx val="16"/>
          <c:order val="16"/>
          <c:tx>
            <c:strRef>
              <c:f>Baselines!$R$1</c:f>
              <c:strCache>
                <c:ptCount val="1"/>
                <c:pt idx="0">
                  <c:v>LA.EMNetLandapp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Baselines!$R$2:$R$12</c:f>
            </c:numRef>
          </c:val>
        </c:ser>
        <c:ser>
          <c:idx val="17"/>
          <c:order val="17"/>
          <c:tx>
            <c:strRef>
              <c:f>Baselines!$S$1</c:f>
              <c:strCache>
                <c:ptCount val="1"/>
                <c:pt idx="0">
                  <c:v>LA.Application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Baselines!$S$2:$S$12</c:f>
            </c:numRef>
          </c:val>
        </c:ser>
        <c:ser>
          <c:idx val="18"/>
          <c:order val="18"/>
          <c:tx>
            <c:strRef>
              <c:f>Baselines!$T$1</c:f>
              <c:strCache>
                <c:ptCount val="1"/>
                <c:pt idx="0">
                  <c:v>LA.EMLandApp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Baselines!$T$2:$T$12</c:f>
            </c:numRef>
          </c:val>
        </c:ser>
        <c:ser>
          <c:idx val="19"/>
          <c:order val="19"/>
          <c:tx>
            <c:strRef>
              <c:f>Baselines!$U$1</c:f>
              <c:strCache>
                <c:ptCount val="1"/>
                <c:pt idx="0">
                  <c:v>LA.EMCstorage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Baselines!$U$2:$U$12</c:f>
            </c:numRef>
          </c:val>
        </c:ser>
        <c:ser>
          <c:idx val="20"/>
          <c:order val="20"/>
          <c:tx>
            <c:strRef>
              <c:f>Baselines!$V$1</c:f>
              <c:strCache>
                <c:ptCount val="1"/>
                <c:pt idx="0">
                  <c:v>LA.EMdisplacedFertilizer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Baselines!$V$2:$V$12</c:f>
            </c:numRef>
          </c:val>
        </c:ser>
        <c:ser>
          <c:idx val="21"/>
          <c:order val="21"/>
          <c:tx>
            <c:strRef>
              <c:f>Baselines!$W$1</c:f>
              <c:strCache>
                <c:ptCount val="1"/>
                <c:pt idx="0">
                  <c:v>LA.NormTS</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Baselines!$W$2:$W$12</c:f>
            </c:numRef>
          </c:val>
        </c:ser>
        <c:ser>
          <c:idx val="22"/>
          <c:order val="22"/>
          <c:tx>
            <c:strRef>
              <c:f>Baselines!$X$1</c:f>
              <c:strCache>
                <c:ptCount val="1"/>
                <c:pt idx="0">
                  <c:v>LAf.EMNetLandapp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Baselines!$X$2:$X$12</c:f>
            </c:numRef>
          </c:val>
        </c:ser>
        <c:ser>
          <c:idx val="23"/>
          <c:order val="23"/>
          <c:tx>
            <c:strRef>
              <c:f>Baselines!$Y$1</c:f>
              <c:strCache>
                <c:ptCount val="1"/>
                <c:pt idx="0">
                  <c:v>LAf.Application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Baselines!$Y$2:$Y$12</c:f>
            </c:numRef>
          </c:val>
        </c:ser>
        <c:ser>
          <c:idx val="24"/>
          <c:order val="24"/>
          <c:tx>
            <c:strRef>
              <c:f>Baselines!$Z$1</c:f>
              <c:strCache>
                <c:ptCount val="1"/>
                <c:pt idx="0">
                  <c:v>LAf.EMLandApp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Baselines!$Z$2:$Z$12</c:f>
            </c:numRef>
          </c:val>
        </c:ser>
        <c:ser>
          <c:idx val="25"/>
          <c:order val="25"/>
          <c:tx>
            <c:strRef>
              <c:f>Baselines!$AA$1</c:f>
              <c:strCache>
                <c:ptCount val="1"/>
                <c:pt idx="0">
                  <c:v>LAf.EMCstorage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Baselines!$AA$2:$AA$12</c:f>
            </c:numRef>
          </c:val>
        </c:ser>
        <c:ser>
          <c:idx val="26"/>
          <c:order val="26"/>
          <c:tx>
            <c:strRef>
              <c:f>Baselines!$AB$1</c:f>
              <c:strCache>
                <c:ptCount val="1"/>
                <c:pt idx="0">
                  <c:v>LAf.EMdisplacedFertilizer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Baselines!$AB$2:$AB$12</c:f>
            </c:numRef>
          </c:val>
        </c:ser>
        <c:ser>
          <c:idx val="27"/>
          <c:order val="27"/>
          <c:tx>
            <c:strRef>
              <c:f>Baselines!$AC$1</c:f>
              <c:strCache>
                <c:ptCount val="1"/>
                <c:pt idx="0">
                  <c:v>LAf.NormTS</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Baselines!$AC$2:$AC$12</c:f>
            </c:numRef>
          </c:val>
        </c:ser>
        <c:ser>
          <c:idx val="28"/>
          <c:order val="28"/>
          <c:tx>
            <c:strRef>
              <c:f>Baselines!$AD$1</c:f>
              <c:strCache>
                <c:ptCount val="1"/>
                <c:pt idx="0">
                  <c:v>CM.final</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Baselines!$AD$2:$AD$12</c:f>
            </c:numRef>
          </c:val>
        </c:ser>
        <c:ser>
          <c:idx val="29"/>
          <c:order val="29"/>
          <c:tx>
            <c:strRef>
              <c:f>Baselines!$AE$1</c:f>
              <c:strCache>
                <c:ptCount val="1"/>
                <c:pt idx="0">
                  <c:v>CM.Application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Baselines!$AE$2:$AE$12</c:f>
            </c:numRef>
          </c:val>
        </c:ser>
        <c:ser>
          <c:idx val="30"/>
          <c:order val="30"/>
          <c:tx>
            <c:strRef>
              <c:f>Baselines!$AF$1</c:f>
              <c:strCache>
                <c:ptCount val="1"/>
                <c:pt idx="0">
                  <c:v>CM.EMCompost</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Baselines!$AF$2:$AF$12</c:f>
            </c:numRef>
          </c:val>
        </c:ser>
        <c:ser>
          <c:idx val="31"/>
          <c:order val="31"/>
          <c:tx>
            <c:strRef>
              <c:f>Baselines!$AG$1</c:f>
              <c:strCache>
                <c:ptCount val="1"/>
                <c:pt idx="0">
                  <c:v>CM.EMCompostoperation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Baselines!$AG$2:$AG$12</c:f>
            </c:numRef>
          </c:val>
        </c:ser>
        <c:ser>
          <c:idx val="32"/>
          <c:order val="32"/>
          <c:tx>
            <c:strRef>
              <c:f>Baselines!$AH$1</c:f>
              <c:strCache>
                <c:ptCount val="1"/>
                <c:pt idx="0">
                  <c:v>CM.EMBio</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Baselines!$AH$2:$AH$12</c:f>
            </c:numRef>
          </c:val>
        </c:ser>
        <c:ser>
          <c:idx val="33"/>
          <c:order val="33"/>
          <c:tx>
            <c:strRef>
              <c:f>Baselines!$AI$1</c:f>
              <c:strCache>
                <c:ptCount val="1"/>
                <c:pt idx="0">
                  <c:v>CM.EMCstorage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Baselines!$AI$2:$AI$12</c:f>
            </c:numRef>
          </c:val>
        </c:ser>
        <c:ser>
          <c:idx val="34"/>
          <c:order val="34"/>
          <c:tx>
            <c:strRef>
              <c:f>Baselines!$AJ$1</c:f>
              <c:strCache>
                <c:ptCount val="1"/>
                <c:pt idx="0">
                  <c:v>CM.EMCompApp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Baselines!$AJ$2:$AJ$12</c:f>
            </c:numRef>
          </c:val>
        </c:ser>
        <c:ser>
          <c:idx val="35"/>
          <c:order val="35"/>
          <c:tx>
            <c:strRef>
              <c:f>Baselines!$AK$1</c:f>
              <c:strCache>
                <c:ptCount val="1"/>
                <c:pt idx="0">
                  <c:v>CM.EM_displaced_Peat</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Baselines!$AK$2:$AK$12</c:f>
            </c:numRef>
          </c:val>
        </c:ser>
        <c:ser>
          <c:idx val="36"/>
          <c:order val="36"/>
          <c:tx>
            <c:strRef>
              <c:f>Baselines!$AL$1</c:f>
              <c:strCache>
                <c:ptCount val="1"/>
                <c:pt idx="0">
                  <c:v>CM.EM_displacedFertilizer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Baselines!$AL$2:$AL$12</c:f>
            </c:numRef>
          </c:val>
        </c:ser>
        <c:ser>
          <c:idx val="37"/>
          <c:order val="37"/>
          <c:tx>
            <c:strRef>
              <c:f>Baselines!$AM$1</c:f>
              <c:strCache>
                <c:ptCount val="1"/>
                <c:pt idx="0">
                  <c:v>CM.NormTS</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Baselines!$AM$2:$AM$12</c:f>
            </c:numRef>
          </c:val>
        </c:ser>
        <c:ser>
          <c:idx val="38"/>
          <c:order val="38"/>
          <c:tx>
            <c:strRef>
              <c:f>Baselines!$AN$1</c:f>
              <c:strCache>
                <c:ptCount val="1"/>
                <c:pt idx="0">
                  <c:v>CMf.final</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Baselines!$AN$2:$AN$12</c:f>
            </c:numRef>
          </c:val>
        </c:ser>
        <c:ser>
          <c:idx val="39"/>
          <c:order val="39"/>
          <c:tx>
            <c:strRef>
              <c:f>Baselines!$AO$1</c:f>
              <c:strCache>
                <c:ptCount val="1"/>
                <c:pt idx="0">
                  <c:v>CMf.Application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Baselines!$AO$2:$AO$12</c:f>
            </c:numRef>
          </c:val>
        </c:ser>
        <c:ser>
          <c:idx val="40"/>
          <c:order val="40"/>
          <c:tx>
            <c:strRef>
              <c:f>Baselines!$AP$1</c:f>
              <c:strCache>
                <c:ptCount val="1"/>
                <c:pt idx="0">
                  <c:v>CMf.EMCompost</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Baselines!$AP$2:$AP$12</c:f>
            </c:numRef>
          </c:val>
        </c:ser>
        <c:ser>
          <c:idx val="41"/>
          <c:order val="41"/>
          <c:tx>
            <c:strRef>
              <c:f>Baselines!$AQ$1</c:f>
              <c:strCache>
                <c:ptCount val="1"/>
                <c:pt idx="0">
                  <c:v>CMf.EMCompostoperation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Baselines!$AQ$2:$AQ$12</c:f>
            </c:numRef>
          </c:val>
        </c:ser>
        <c:ser>
          <c:idx val="42"/>
          <c:order val="42"/>
          <c:tx>
            <c:strRef>
              <c:f>Baselines!$AR$1</c:f>
              <c:strCache>
                <c:ptCount val="1"/>
                <c:pt idx="0">
                  <c:v>CMf.EMBio</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Baselines!$AR$2:$AR$12</c:f>
            </c:numRef>
          </c:val>
        </c:ser>
        <c:ser>
          <c:idx val="43"/>
          <c:order val="43"/>
          <c:tx>
            <c:strRef>
              <c:f>Baselines!$AS$1</c:f>
              <c:strCache>
                <c:ptCount val="1"/>
                <c:pt idx="0">
                  <c:v>CMf.EMCstorage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Baselines!$AS$2:$AS$12</c:f>
            </c:numRef>
          </c:val>
        </c:ser>
        <c:ser>
          <c:idx val="44"/>
          <c:order val="44"/>
          <c:tx>
            <c:strRef>
              <c:f>Baselines!$AT$1</c:f>
              <c:strCache>
                <c:ptCount val="1"/>
                <c:pt idx="0">
                  <c:v>CMf.EMCompApp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Baselines!$AT$2:$AT$12</c:f>
            </c:numRef>
          </c:val>
        </c:ser>
        <c:ser>
          <c:idx val="45"/>
          <c:order val="45"/>
          <c:tx>
            <c:strRef>
              <c:f>Baselines!$AU$1</c:f>
              <c:strCache>
                <c:ptCount val="1"/>
                <c:pt idx="0">
                  <c:v>CMf.EM_displaced_Peat</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Baselines!$AU$2:$AU$12</c:f>
            </c:numRef>
          </c:val>
        </c:ser>
        <c:ser>
          <c:idx val="46"/>
          <c:order val="46"/>
          <c:tx>
            <c:strRef>
              <c:f>Baselines!$AV$1</c:f>
              <c:strCache>
                <c:ptCount val="1"/>
                <c:pt idx="0">
                  <c:v>CMf.EM_displacedFertilizer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Baselines!$AV$2:$AV$12</c:f>
            </c:numRef>
          </c:val>
        </c:ser>
        <c:ser>
          <c:idx val="47"/>
          <c:order val="47"/>
          <c:tx>
            <c:strRef>
              <c:f>Baselines!$AW$1</c:f>
              <c:strCache>
                <c:ptCount val="1"/>
                <c:pt idx="0">
                  <c:v>CMf.NormTS</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Baselines!$AW$2:$AW$12</c:f>
            </c:numRef>
          </c:val>
        </c:ser>
        <c:ser>
          <c:idx val="48"/>
          <c:order val="48"/>
          <c:tx>
            <c:strRef>
              <c:f>Baselines!$AX$1</c:f>
              <c:strCache>
                <c:ptCount val="1"/>
                <c:pt idx="0">
                  <c:v>CMp.final</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Baselines!$AX$2:$AX$12</c:f>
            </c:numRef>
          </c:val>
        </c:ser>
        <c:ser>
          <c:idx val="49"/>
          <c:order val="49"/>
          <c:tx>
            <c:strRef>
              <c:f>Baselines!$AY$1</c:f>
              <c:strCache>
                <c:ptCount val="1"/>
                <c:pt idx="0">
                  <c:v>CMp.Application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Baselines!$AY$2:$AY$12</c:f>
            </c:numRef>
          </c:val>
        </c:ser>
        <c:ser>
          <c:idx val="50"/>
          <c:order val="50"/>
          <c:tx>
            <c:strRef>
              <c:f>Baselines!$AZ$1</c:f>
              <c:strCache>
                <c:ptCount val="1"/>
                <c:pt idx="0">
                  <c:v>CMp.EMCompost</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Baselines!$AZ$2:$AZ$12</c:f>
            </c:numRef>
          </c:val>
        </c:ser>
        <c:ser>
          <c:idx val="51"/>
          <c:order val="51"/>
          <c:tx>
            <c:strRef>
              <c:f>Baselines!$BA$1</c:f>
              <c:strCache>
                <c:ptCount val="1"/>
                <c:pt idx="0">
                  <c:v>CMp.EMCompostoperation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Baselines!$BA$2:$BA$12</c:f>
            </c:numRef>
          </c:val>
        </c:ser>
        <c:ser>
          <c:idx val="52"/>
          <c:order val="52"/>
          <c:tx>
            <c:strRef>
              <c:f>Baselines!$BB$1</c:f>
              <c:strCache>
                <c:ptCount val="1"/>
                <c:pt idx="0">
                  <c:v>CMp.EMBio</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Baselines!$BB$2:$BB$12</c:f>
            </c:numRef>
          </c:val>
        </c:ser>
        <c:ser>
          <c:idx val="53"/>
          <c:order val="53"/>
          <c:tx>
            <c:strRef>
              <c:f>Baselines!$BC$1</c:f>
              <c:strCache>
                <c:ptCount val="1"/>
                <c:pt idx="0">
                  <c:v>CMp.EMCstorage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Baselines!$BC$2:$BC$12</c:f>
            </c:numRef>
          </c:val>
        </c:ser>
        <c:ser>
          <c:idx val="54"/>
          <c:order val="54"/>
          <c:tx>
            <c:strRef>
              <c:f>Baselines!$BD$1</c:f>
              <c:strCache>
                <c:ptCount val="1"/>
                <c:pt idx="0">
                  <c:v>CMp.EMCompApp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Baselines!$BD$2:$BD$12</c:f>
            </c:numRef>
          </c:val>
        </c:ser>
        <c:ser>
          <c:idx val="55"/>
          <c:order val="55"/>
          <c:tx>
            <c:strRef>
              <c:f>Baselines!$BE$1</c:f>
              <c:strCache>
                <c:ptCount val="1"/>
                <c:pt idx="0">
                  <c:v>CMp.EM_displaced_Peat</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Baselines!$BE$2:$BE$12</c:f>
            </c:numRef>
          </c:val>
        </c:ser>
        <c:ser>
          <c:idx val="56"/>
          <c:order val="56"/>
          <c:tx>
            <c:strRef>
              <c:f>Baselines!$BF$1</c:f>
              <c:strCache>
                <c:ptCount val="1"/>
                <c:pt idx="0">
                  <c:v>CMp.EM_displacedFertilizer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Baselines!$BF$2:$BF$12</c:f>
            </c:numRef>
          </c:val>
        </c:ser>
        <c:ser>
          <c:idx val="57"/>
          <c:order val="57"/>
          <c:tx>
            <c:strRef>
              <c:f>Baselines!$BG$1</c:f>
              <c:strCache>
                <c:ptCount val="1"/>
                <c:pt idx="0">
                  <c:v>CMp.NormTS</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Baselines!$BG$2:$BG$12</c:f>
            </c:numRef>
          </c:val>
        </c:ser>
        <c:ser>
          <c:idx val="58"/>
          <c:order val="58"/>
          <c:tx>
            <c:strRef>
              <c:f>Baselines!$BH$1</c:f>
              <c:strCache>
                <c:ptCount val="1"/>
                <c:pt idx="0">
                  <c:v>CMb.final</c:v>
                </c:pt>
              </c:strCache>
            </c:strRef>
          </c:tx>
          <c:spPr>
            <a:solidFill>
              <a:schemeClr val="accent3">
                <a:lumMod val="50000"/>
              </a:schemeClr>
            </a:solidFill>
          </c:spPr>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Baselines!$BH$2:$BH$12</c:f>
            </c:numRef>
          </c:val>
        </c:ser>
        <c:ser>
          <c:idx val="7"/>
          <c:order val="59"/>
          <c:tx>
            <c:strRef>
              <c:f>Baselines!$BI$1</c:f>
              <c:strCache>
                <c:ptCount val="1"/>
                <c:pt idx="0">
                  <c:v>CMb.Application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Baselines!$BI$2:$BI$12</c:f>
            </c:numRef>
          </c:val>
        </c:ser>
        <c:ser>
          <c:idx val="59"/>
          <c:order val="60"/>
          <c:tx>
            <c:strRef>
              <c:f>Baselines!$BJ$1</c:f>
              <c:strCache>
                <c:ptCount val="1"/>
                <c:pt idx="0">
                  <c:v>Compost</c:v>
                </c:pt>
              </c:strCache>
            </c:strRef>
          </c:tx>
          <c:spPr>
            <a:solidFill>
              <a:schemeClr val="accent5">
                <a:lumMod val="75000"/>
              </a:schemeClr>
            </a:solidFill>
          </c:spPr>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Baselines!$BJ$2:$BJ$12</c:f>
              <c:numCache>
                <c:formatCode>General</c:formatCode>
                <c:ptCount val="11"/>
                <c:pt idx="0">
                  <c:v>49.2513787818377</c:v>
                </c:pt>
                <c:pt idx="1">
                  <c:v>57.638889317568</c:v>
                </c:pt>
                <c:pt idx="2">
                  <c:v>70.02646176047998</c:v>
                </c:pt>
                <c:pt idx="3">
                  <c:v>1.15698138156345</c:v>
                </c:pt>
                <c:pt idx="4">
                  <c:v>74.40360837670858</c:v>
                </c:pt>
                <c:pt idx="5">
                  <c:v>78.3872993344</c:v>
                </c:pt>
                <c:pt idx="6">
                  <c:v>137.627623607271</c:v>
                </c:pt>
                <c:pt idx="7">
                  <c:v>147.854592678818</c:v>
                </c:pt>
                <c:pt idx="8">
                  <c:v>246.82741401803</c:v>
                </c:pt>
                <c:pt idx="9">
                  <c:v>46.5323016693554</c:v>
                </c:pt>
                <c:pt idx="10">
                  <c:v>123.450061918846</c:v>
                </c:pt>
              </c:numCache>
            </c:numRef>
          </c:val>
        </c:ser>
        <c:ser>
          <c:idx val="60"/>
          <c:order val="61"/>
          <c:tx>
            <c:strRef>
              <c:f>Baselines!$BK$1</c:f>
              <c:strCache>
                <c:ptCount val="1"/>
                <c:pt idx="0">
                  <c:v>CMb.EMCompostoperation</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Baselines!$BK$2:$BK$12</c:f>
            </c:numRef>
          </c:val>
        </c:ser>
        <c:ser>
          <c:idx val="61"/>
          <c:order val="62"/>
          <c:tx>
            <c:strRef>
              <c:f>Baselines!$BL$1</c:f>
              <c:strCache>
                <c:ptCount val="1"/>
                <c:pt idx="0">
                  <c:v>CMb.EMBio</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Baselines!$BL$2:$BL$12</c:f>
            </c:numRef>
          </c:val>
        </c:ser>
        <c:ser>
          <c:idx val="62"/>
          <c:order val="63"/>
          <c:tx>
            <c:strRef>
              <c:f>Baselines!$BM$1</c:f>
              <c:strCache>
                <c:ptCount val="1"/>
                <c:pt idx="0">
                  <c:v>CMb.EMCstorage</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Baselines!$BM$2:$BM$12</c:f>
            </c:numRef>
          </c:val>
        </c:ser>
        <c:ser>
          <c:idx val="63"/>
          <c:order val="64"/>
          <c:tx>
            <c:strRef>
              <c:f>Baselines!$BN$1</c:f>
              <c:strCache>
                <c:ptCount val="1"/>
                <c:pt idx="0">
                  <c:v>CMb.EMCompApp</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Baselines!$BN$2:$BN$12</c:f>
            </c:numRef>
          </c:val>
        </c:ser>
        <c:ser>
          <c:idx val="64"/>
          <c:order val="65"/>
          <c:tx>
            <c:strRef>
              <c:f>Baselines!$BO$1</c:f>
              <c:strCache>
                <c:ptCount val="1"/>
                <c:pt idx="0">
                  <c:v>CMb.EM_displaced_Peat</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Baselines!$BO$2:$BO$12</c:f>
            </c:numRef>
          </c:val>
        </c:ser>
        <c:ser>
          <c:idx val="65"/>
          <c:order val="66"/>
          <c:tx>
            <c:strRef>
              <c:f>Baselines!$BP$1</c:f>
              <c:strCache>
                <c:ptCount val="1"/>
                <c:pt idx="0">
                  <c:v>CMb.EM_displacedFertilizer</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Baselines!$BP$2:$BP$12</c:f>
            </c:numRef>
          </c:val>
        </c:ser>
        <c:ser>
          <c:idx val="66"/>
          <c:order val="67"/>
          <c:tx>
            <c:strRef>
              <c:f>Baselines!$BQ$1</c:f>
              <c:strCache>
                <c:ptCount val="1"/>
                <c:pt idx="0">
                  <c:v>CMb.NormTS</c:v>
                </c:pt>
              </c:strCache>
            </c:strRef>
          </c:tx>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Baselines!$BQ$2:$BQ$12</c:f>
            </c:numRef>
          </c:val>
        </c:ser>
        <c:ser>
          <c:idx val="67"/>
          <c:order val="68"/>
          <c:tx>
            <c:strRef>
              <c:f>Baselines!$BR$1</c:f>
              <c:strCache>
                <c:ptCount val="1"/>
                <c:pt idx="0">
                  <c:v>Landfill</c:v>
                </c:pt>
              </c:strCache>
            </c:strRef>
          </c:tx>
          <c:spPr>
            <a:solidFill>
              <a:schemeClr val="accent3">
                <a:lumMod val="50000"/>
              </a:schemeClr>
            </a:solidFill>
          </c:spPr>
          <c:invertIfNegative val="0"/>
          <c:cat>
            <c:strRef>
              <c:f>Baselines!$A$2:$A$12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Baselines!$BR$2:$BR$12</c:f>
              <c:numCache>
                <c:formatCode>General</c:formatCode>
                <c:ptCount val="11"/>
                <c:pt idx="0">
                  <c:v>86.7962004751042</c:v>
                </c:pt>
                <c:pt idx="1">
                  <c:v>188.979669408994</c:v>
                </c:pt>
                <c:pt idx="2">
                  <c:v>254.228270866414</c:v>
                </c:pt>
                <c:pt idx="3">
                  <c:v>134.127352975195</c:v>
                </c:pt>
                <c:pt idx="4">
                  <c:v>528.373299626129</c:v>
                </c:pt>
                <c:pt idx="5">
                  <c:v>457.478868100763</c:v>
                </c:pt>
                <c:pt idx="6">
                  <c:v>803.77627435813</c:v>
                </c:pt>
                <c:pt idx="7">
                  <c:v>1171.32283107098</c:v>
                </c:pt>
                <c:pt idx="8">
                  <c:v>2322.97195475158</c:v>
                </c:pt>
                <c:pt idx="9">
                  <c:v>1277.24461969309</c:v>
                </c:pt>
                <c:pt idx="10">
                  <c:v>1585.58960430247</c:v>
                </c:pt>
              </c:numCache>
            </c:numRef>
          </c:val>
        </c:ser>
        <c:dLbls>
          <c:showLegendKey val="0"/>
          <c:showVal val="0"/>
          <c:showCatName val="0"/>
          <c:showSerName val="0"/>
          <c:showPercent val="0"/>
          <c:showBubbleSize val="0"/>
        </c:dLbls>
        <c:gapWidth val="150"/>
        <c:axId val="-2096216232"/>
        <c:axId val="-2096213288"/>
      </c:barChart>
      <c:catAx>
        <c:axId val="-2096216232"/>
        <c:scaling>
          <c:orientation val="minMax"/>
        </c:scaling>
        <c:delete val="0"/>
        <c:axPos val="b"/>
        <c:majorTickMark val="out"/>
        <c:minorTickMark val="none"/>
        <c:tickLblPos val="nextTo"/>
        <c:txPr>
          <a:bodyPr/>
          <a:lstStyle/>
          <a:p>
            <a:pPr>
              <a:defRPr sz="1200" b="1"/>
            </a:pPr>
            <a:endParaRPr lang="en-US"/>
          </a:p>
        </c:txPr>
        <c:crossAx val="-2096213288"/>
        <c:crosses val="autoZero"/>
        <c:auto val="1"/>
        <c:lblAlgn val="ctr"/>
        <c:lblOffset val="100"/>
        <c:noMultiLvlLbl val="0"/>
      </c:catAx>
      <c:valAx>
        <c:axId val="-2096213288"/>
        <c:scaling>
          <c:orientation val="minMax"/>
        </c:scaling>
        <c:delete val="0"/>
        <c:axPos val="l"/>
        <c:majorGridlines/>
        <c:title>
          <c:tx>
            <c:rich>
              <a:bodyPr rot="-5400000" vert="horz"/>
              <a:lstStyle/>
              <a:p>
                <a:pPr>
                  <a:defRPr/>
                </a:pPr>
                <a:r>
                  <a:rPr lang="en-US"/>
                  <a:t>kgCO2e/t</a:t>
                </a:r>
              </a:p>
            </c:rich>
          </c:tx>
          <c:layout/>
          <c:overlay val="0"/>
        </c:title>
        <c:numFmt formatCode="General" sourceLinked="1"/>
        <c:majorTickMark val="out"/>
        <c:minorTickMark val="none"/>
        <c:tickLblPos val="nextTo"/>
        <c:crossAx val="-2096216232"/>
        <c:crosses val="autoZero"/>
        <c:crossBetween val="between"/>
      </c:valAx>
    </c:plotArea>
    <c:legend>
      <c:legendPos val="b"/>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9"/>
          <c:order val="0"/>
          <c:tx>
            <c:strRef>
              <c:f>allPathwaysBreakdowns.csv!$C$1</c:f>
              <c:strCache>
                <c:ptCount val="1"/>
                <c:pt idx="0">
                  <c:v>AF.NormTS</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allPathwaysBreakdowns.csv!$C$2:$C$12</c:f>
            </c:numRef>
          </c:val>
        </c:ser>
        <c:ser>
          <c:idx val="1"/>
          <c:order val="1"/>
          <c:tx>
            <c:strRef>
              <c:f>allPathwaysBreakdowns.csv!$E$1</c:f>
              <c:strCache>
                <c:ptCount val="1"/>
                <c:pt idx="0">
                  <c:v>AD.EMDigester</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allPathwaysBreakdowns.csv!$E$2:$E$12</c:f>
            </c:numRef>
          </c:val>
        </c:ser>
        <c:ser>
          <c:idx val="3"/>
          <c:order val="2"/>
          <c:tx>
            <c:strRef>
              <c:f>allPathwaysBreakdowns.csv!$F$1</c:f>
              <c:strCache>
                <c:ptCount val="1"/>
                <c:pt idx="0">
                  <c:v>AD.EMStorage</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allPathwaysBreakdowns.csv!$F$2:$F$12</c:f>
            </c:numRef>
          </c:val>
        </c:ser>
        <c:ser>
          <c:idx val="4"/>
          <c:order val="3"/>
          <c:tx>
            <c:strRef>
              <c:f>allPathwaysBreakdowns.csv!$G$1</c:f>
              <c:strCache>
                <c:ptCount val="1"/>
                <c:pt idx="0">
                  <c:v>AD.EMLandApp</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allPathwaysBreakdowns.csv!$G$2:$G$12</c:f>
            </c:numRef>
          </c:val>
        </c:ser>
        <c:ser>
          <c:idx val="5"/>
          <c:order val="4"/>
          <c:tx>
            <c:strRef>
              <c:f>allPathwaysBreakdowns.csv!$H$1</c:f>
              <c:strCache>
                <c:ptCount val="1"/>
                <c:pt idx="0">
                  <c:v>AD.EMCstorage</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allPathwaysBreakdowns.csv!$H$2:$H$12</c:f>
            </c:numRef>
          </c:val>
        </c:ser>
        <c:ser>
          <c:idx val="6"/>
          <c:order val="5"/>
          <c:tx>
            <c:strRef>
              <c:f>allPathwaysBreakdowns.csv!$I$1</c:f>
              <c:strCache>
                <c:ptCount val="1"/>
                <c:pt idx="0">
                  <c:v>AD.EMdisplacedFertilizer</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allPathwaysBreakdowns.csv!$I$2:$I$12</c:f>
            </c:numRef>
          </c:val>
        </c:ser>
        <c:ser>
          <c:idx val="7"/>
          <c:order val="6"/>
          <c:tx>
            <c:strRef>
              <c:f>allPathwaysBreakdowns.csv!$J$1</c:f>
              <c:strCache>
                <c:ptCount val="1"/>
                <c:pt idx="0">
                  <c:v>AD.NormTS</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allPathwaysBreakdowns.csv!$J$2:$J$12</c:f>
            </c:numRef>
          </c:val>
        </c:ser>
        <c:ser>
          <c:idx val="8"/>
          <c:order val="7"/>
          <c:tx>
            <c:strRef>
              <c:f>allPathwaysBreakdowns.csv!$K$1</c:f>
              <c:strCache>
                <c:ptCount val="1"/>
                <c:pt idx="0">
                  <c:v>AD</c:v>
                </c:pt>
              </c:strCache>
            </c:strRef>
          </c:tx>
          <c:invertIfNegative val="0"/>
          <c:errBars>
            <c:errBarType val="both"/>
            <c:errValType val="cust"/>
            <c:noEndCap val="0"/>
            <c:plus>
              <c:numRef>
                <c:f>allPathwaysBreakdowns.csv!$L$2:$L$12</c:f>
                <c:numCache>
                  <c:formatCode>General</c:formatCode>
                  <c:ptCount val="11"/>
                  <c:pt idx="0">
                    <c:v>3.74378947</c:v>
                  </c:pt>
                  <c:pt idx="1">
                    <c:v>3.299247949999998</c:v>
                  </c:pt>
                  <c:pt idx="2">
                    <c:v>6.748461720000001</c:v>
                  </c:pt>
                  <c:pt idx="3">
                    <c:v>1.226506142</c:v>
                  </c:pt>
                  <c:pt idx="4">
                    <c:v>21.34334917</c:v>
                  </c:pt>
                  <c:pt idx="5">
                    <c:v>14.9965816</c:v>
                  </c:pt>
                  <c:pt idx="6">
                    <c:v>18.53684604</c:v>
                  </c:pt>
                  <c:pt idx="7">
                    <c:v>35.940914578</c:v>
                  </c:pt>
                  <c:pt idx="8">
                    <c:v>39.248196412</c:v>
                  </c:pt>
                  <c:pt idx="9">
                    <c:v>47.5097061</c:v>
                  </c:pt>
                  <c:pt idx="10">
                    <c:v>43.69093371</c:v>
                  </c:pt>
                </c:numCache>
              </c:numRef>
            </c:plus>
            <c:minus>
              <c:numLit>
                <c:formatCode>General</c:formatCode>
                <c:ptCount val="1"/>
                <c:pt idx="0">
                  <c:v>0.0</c:v>
                </c:pt>
              </c:numLit>
            </c:minus>
          </c:errBars>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allPathwaysBreakdowns.csv!$K$2:$K$12</c:f>
              <c:numCache>
                <c:formatCode>General</c:formatCode>
                <c:ptCount val="11"/>
                <c:pt idx="0">
                  <c:v>24.6480342</c:v>
                </c:pt>
                <c:pt idx="1">
                  <c:v>23.29184581</c:v>
                </c:pt>
                <c:pt idx="2">
                  <c:v>26.97794649</c:v>
                </c:pt>
                <c:pt idx="3">
                  <c:v>9.550391708</c:v>
                </c:pt>
                <c:pt idx="4">
                  <c:v>31.079212</c:v>
                </c:pt>
                <c:pt idx="5">
                  <c:v>36.50569434</c:v>
                </c:pt>
                <c:pt idx="6">
                  <c:v>35.07369138</c:v>
                </c:pt>
                <c:pt idx="7">
                  <c:v>4.225943152</c:v>
                </c:pt>
                <c:pt idx="8">
                  <c:v>-4.637932201999999</c:v>
                </c:pt>
                <c:pt idx="9">
                  <c:v>37.91591643</c:v>
                </c:pt>
                <c:pt idx="10">
                  <c:v>36.53519251</c:v>
                </c:pt>
              </c:numCache>
            </c:numRef>
          </c:val>
        </c:ser>
        <c:ser>
          <c:idx val="10"/>
          <c:order val="8"/>
          <c:tx>
            <c:strRef>
              <c:f>allPathwaysBreakdowns.csv!$M$1</c:f>
              <c:strCache>
                <c:ptCount val="1"/>
                <c:pt idx="0">
                  <c:v>ADf.EMDigester</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allPathwaysBreakdowns.csv!$M$2:$M$12</c:f>
            </c:numRef>
          </c:val>
        </c:ser>
        <c:ser>
          <c:idx val="11"/>
          <c:order val="9"/>
          <c:tx>
            <c:strRef>
              <c:f>allPathwaysBreakdowns.csv!$N$1</c:f>
              <c:strCache>
                <c:ptCount val="1"/>
                <c:pt idx="0">
                  <c:v>ADf.EMStorage</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allPathwaysBreakdowns.csv!$N$2:$N$12</c:f>
            </c:numRef>
          </c:val>
        </c:ser>
        <c:ser>
          <c:idx val="12"/>
          <c:order val="10"/>
          <c:tx>
            <c:strRef>
              <c:f>allPathwaysBreakdowns.csv!$O$1</c:f>
              <c:strCache>
                <c:ptCount val="1"/>
                <c:pt idx="0">
                  <c:v>ADf.EMLandApp</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allPathwaysBreakdowns.csv!$O$2:$O$12</c:f>
            </c:numRef>
          </c:val>
        </c:ser>
        <c:ser>
          <c:idx val="13"/>
          <c:order val="11"/>
          <c:tx>
            <c:strRef>
              <c:f>allPathwaysBreakdowns.csv!$P$1</c:f>
              <c:strCache>
                <c:ptCount val="1"/>
                <c:pt idx="0">
                  <c:v>ADf.EMCstorage</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allPathwaysBreakdowns.csv!$P$2:$P$12</c:f>
            </c:numRef>
          </c:val>
        </c:ser>
        <c:ser>
          <c:idx val="14"/>
          <c:order val="12"/>
          <c:tx>
            <c:strRef>
              <c:f>allPathwaysBreakdowns.csv!$Q$1</c:f>
              <c:strCache>
                <c:ptCount val="1"/>
                <c:pt idx="0">
                  <c:v>ADf.EMdisplacedFertilizer</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allPathwaysBreakdowns.csv!$Q$2:$Q$12</c:f>
            </c:numRef>
          </c:val>
        </c:ser>
        <c:ser>
          <c:idx val="15"/>
          <c:order val="13"/>
          <c:tx>
            <c:strRef>
              <c:f>allPathwaysBreakdowns.csv!$R$1</c:f>
              <c:strCache>
                <c:ptCount val="1"/>
                <c:pt idx="0">
                  <c:v>ADf.NormTS</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allPathwaysBreakdowns.csv!$R$2:$R$12</c:f>
            </c:numRef>
          </c:val>
        </c:ser>
        <c:ser>
          <c:idx val="16"/>
          <c:order val="14"/>
          <c:tx>
            <c:strRef>
              <c:f>allPathwaysBreakdowns.csv!$S$1</c:f>
              <c:strCache>
                <c:ptCount val="1"/>
                <c:pt idx="0">
                  <c:v>LA.EMNetLandapp</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allPathwaysBreakdowns.csv!$S$2:$S$12</c:f>
            </c:numRef>
          </c:val>
        </c:ser>
        <c:ser>
          <c:idx val="17"/>
          <c:order val="15"/>
          <c:tx>
            <c:strRef>
              <c:f>allPathwaysBreakdowns.csv!$T$1</c:f>
              <c:strCache>
                <c:ptCount val="1"/>
                <c:pt idx="0">
                  <c:v>LA.Application</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allPathwaysBreakdowns.csv!$T$2:$T$12</c:f>
            </c:numRef>
          </c:val>
        </c:ser>
        <c:ser>
          <c:idx val="18"/>
          <c:order val="16"/>
          <c:tx>
            <c:strRef>
              <c:f>allPathwaysBreakdowns.csv!$U$1</c:f>
              <c:strCache>
                <c:ptCount val="1"/>
                <c:pt idx="0">
                  <c:v>LA.EMLandApp</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allPathwaysBreakdowns.csv!$U$2:$U$12</c:f>
            </c:numRef>
          </c:val>
        </c:ser>
        <c:ser>
          <c:idx val="19"/>
          <c:order val="17"/>
          <c:tx>
            <c:strRef>
              <c:f>allPathwaysBreakdowns.csv!$V$1</c:f>
              <c:strCache>
                <c:ptCount val="1"/>
                <c:pt idx="0">
                  <c:v>LA.EMCstorage</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allPathwaysBreakdowns.csv!$V$2:$V$12</c:f>
            </c:numRef>
          </c:val>
        </c:ser>
        <c:ser>
          <c:idx val="20"/>
          <c:order val="18"/>
          <c:tx>
            <c:strRef>
              <c:f>allPathwaysBreakdowns.csv!$W$1</c:f>
              <c:strCache>
                <c:ptCount val="1"/>
                <c:pt idx="0">
                  <c:v>LA.EMdisplacedFertilizer</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allPathwaysBreakdowns.csv!$W$2:$W$12</c:f>
            </c:numRef>
          </c:val>
        </c:ser>
        <c:ser>
          <c:idx val="21"/>
          <c:order val="19"/>
          <c:tx>
            <c:strRef>
              <c:f>allPathwaysBreakdowns.csv!$X$1</c:f>
              <c:strCache>
                <c:ptCount val="1"/>
                <c:pt idx="0">
                  <c:v>LA.NormTS</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allPathwaysBreakdowns.csv!$X$2:$X$12</c:f>
            </c:numRef>
          </c:val>
        </c:ser>
        <c:ser>
          <c:idx val="22"/>
          <c:order val="20"/>
          <c:tx>
            <c:strRef>
              <c:f>allPathwaysBreakdowns.csv!$Y$1</c:f>
              <c:strCache>
                <c:ptCount val="1"/>
                <c:pt idx="0">
                  <c:v>LAf.EMNetLandapp</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allPathwaysBreakdowns.csv!$Y$2:$Y$12</c:f>
            </c:numRef>
          </c:val>
        </c:ser>
        <c:ser>
          <c:idx val="23"/>
          <c:order val="21"/>
          <c:tx>
            <c:strRef>
              <c:f>allPathwaysBreakdowns.csv!$Z$1</c:f>
              <c:strCache>
                <c:ptCount val="1"/>
                <c:pt idx="0">
                  <c:v>LAf.Application</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allPathwaysBreakdowns.csv!$Z$2:$Z$12</c:f>
            </c:numRef>
          </c:val>
        </c:ser>
        <c:ser>
          <c:idx val="24"/>
          <c:order val="22"/>
          <c:tx>
            <c:strRef>
              <c:f>allPathwaysBreakdowns.csv!$AA$1</c:f>
              <c:strCache>
                <c:ptCount val="1"/>
                <c:pt idx="0">
                  <c:v>LAf.EMLandApp</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allPathwaysBreakdowns.csv!$AA$2:$AA$12</c:f>
            </c:numRef>
          </c:val>
        </c:ser>
        <c:ser>
          <c:idx val="25"/>
          <c:order val="23"/>
          <c:tx>
            <c:strRef>
              <c:f>allPathwaysBreakdowns.csv!$AB$1</c:f>
              <c:strCache>
                <c:ptCount val="1"/>
                <c:pt idx="0">
                  <c:v>LAf.EMCstorage</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allPathwaysBreakdowns.csv!$AB$2:$AB$12</c:f>
            </c:numRef>
          </c:val>
        </c:ser>
        <c:ser>
          <c:idx val="26"/>
          <c:order val="24"/>
          <c:tx>
            <c:strRef>
              <c:f>allPathwaysBreakdowns.csv!$AC$1</c:f>
              <c:strCache>
                <c:ptCount val="1"/>
                <c:pt idx="0">
                  <c:v>LAf.EMdisplacedFertilizer</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allPathwaysBreakdowns.csv!$AC$2:$AC$12</c:f>
            </c:numRef>
          </c:val>
        </c:ser>
        <c:ser>
          <c:idx val="27"/>
          <c:order val="25"/>
          <c:tx>
            <c:strRef>
              <c:f>allPathwaysBreakdowns.csv!$AD$1</c:f>
              <c:strCache>
                <c:ptCount val="1"/>
                <c:pt idx="0">
                  <c:v>LAf.NormTS</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allPathwaysBreakdowns.csv!$AD$2:$AD$12</c:f>
            </c:numRef>
          </c:val>
        </c:ser>
        <c:ser>
          <c:idx val="29"/>
          <c:order val="26"/>
          <c:tx>
            <c:strRef>
              <c:f>allPathwaysBreakdowns.csv!$AF$1</c:f>
              <c:strCache>
                <c:ptCount val="1"/>
                <c:pt idx="0">
                  <c:v>CM.Application</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allPathwaysBreakdowns.csv!$AF$2:$AF$12</c:f>
            </c:numRef>
          </c:val>
        </c:ser>
        <c:ser>
          <c:idx val="30"/>
          <c:order val="27"/>
          <c:tx>
            <c:strRef>
              <c:f>allPathwaysBreakdowns.csv!$AG$1</c:f>
              <c:strCache>
                <c:ptCount val="1"/>
                <c:pt idx="0">
                  <c:v>CM.EMCompost</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allPathwaysBreakdowns.csv!$AG$2:$AG$12</c:f>
            </c:numRef>
          </c:val>
        </c:ser>
        <c:ser>
          <c:idx val="31"/>
          <c:order val="28"/>
          <c:tx>
            <c:strRef>
              <c:f>allPathwaysBreakdowns.csv!$AH$1</c:f>
              <c:strCache>
                <c:ptCount val="1"/>
                <c:pt idx="0">
                  <c:v>CM.EMCompostoperation</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allPathwaysBreakdowns.csv!$AH$2:$AH$12</c:f>
            </c:numRef>
          </c:val>
        </c:ser>
        <c:ser>
          <c:idx val="32"/>
          <c:order val="29"/>
          <c:tx>
            <c:strRef>
              <c:f>allPathwaysBreakdowns.csv!$AI$1</c:f>
              <c:strCache>
                <c:ptCount val="1"/>
                <c:pt idx="0">
                  <c:v>CM.EMBio</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allPathwaysBreakdowns.csv!$AI$2:$AI$12</c:f>
            </c:numRef>
          </c:val>
        </c:ser>
        <c:ser>
          <c:idx val="33"/>
          <c:order val="30"/>
          <c:tx>
            <c:strRef>
              <c:f>allPathwaysBreakdowns.csv!$AJ$1</c:f>
              <c:strCache>
                <c:ptCount val="1"/>
                <c:pt idx="0">
                  <c:v>CM.EMCstorage</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allPathwaysBreakdowns.csv!$AJ$2:$AJ$12</c:f>
            </c:numRef>
          </c:val>
        </c:ser>
        <c:ser>
          <c:idx val="34"/>
          <c:order val="31"/>
          <c:tx>
            <c:strRef>
              <c:f>allPathwaysBreakdowns.csv!$AK$1</c:f>
              <c:strCache>
                <c:ptCount val="1"/>
                <c:pt idx="0">
                  <c:v>CM.EMCompApp</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allPathwaysBreakdowns.csv!$AK$2:$AK$12</c:f>
            </c:numRef>
          </c:val>
        </c:ser>
        <c:ser>
          <c:idx val="35"/>
          <c:order val="32"/>
          <c:tx>
            <c:strRef>
              <c:f>allPathwaysBreakdowns.csv!$AL$1</c:f>
              <c:strCache>
                <c:ptCount val="1"/>
                <c:pt idx="0">
                  <c:v>CM.EM_displaced_Peat</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allPathwaysBreakdowns.csv!$AL$2:$AL$12</c:f>
            </c:numRef>
          </c:val>
        </c:ser>
        <c:ser>
          <c:idx val="36"/>
          <c:order val="33"/>
          <c:tx>
            <c:strRef>
              <c:f>allPathwaysBreakdowns.csv!$AM$1</c:f>
              <c:strCache>
                <c:ptCount val="1"/>
                <c:pt idx="0">
                  <c:v>CM.EM_displacedFertilizer</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allPathwaysBreakdowns.csv!$AM$2:$AM$12</c:f>
            </c:numRef>
          </c:val>
        </c:ser>
        <c:ser>
          <c:idx val="37"/>
          <c:order val="34"/>
          <c:tx>
            <c:strRef>
              <c:f>allPathwaysBreakdowns.csv!$AN$1</c:f>
              <c:strCache>
                <c:ptCount val="1"/>
                <c:pt idx="0">
                  <c:v>CM.NormTS</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allPathwaysBreakdowns.csv!$AN$2:$AN$12</c:f>
            </c:numRef>
          </c:val>
        </c:ser>
        <c:ser>
          <c:idx val="39"/>
          <c:order val="35"/>
          <c:tx>
            <c:strRef>
              <c:f>allPathwaysBreakdowns.csv!$AP$1</c:f>
              <c:strCache>
                <c:ptCount val="1"/>
                <c:pt idx="0">
                  <c:v>CMf.Application</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allPathwaysBreakdowns.csv!$AP$2:$AP$12</c:f>
            </c:numRef>
          </c:val>
        </c:ser>
        <c:ser>
          <c:idx val="40"/>
          <c:order val="36"/>
          <c:tx>
            <c:strRef>
              <c:f>allPathwaysBreakdowns.csv!$AQ$1</c:f>
              <c:strCache>
                <c:ptCount val="1"/>
                <c:pt idx="0">
                  <c:v>CMf.EMCompost</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allPathwaysBreakdowns.csv!$AQ$2:$AQ$12</c:f>
            </c:numRef>
          </c:val>
        </c:ser>
        <c:ser>
          <c:idx val="41"/>
          <c:order val="37"/>
          <c:tx>
            <c:strRef>
              <c:f>allPathwaysBreakdowns.csv!$AR$1</c:f>
              <c:strCache>
                <c:ptCount val="1"/>
                <c:pt idx="0">
                  <c:v>CMf.EMCompostoperation</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allPathwaysBreakdowns.csv!$AR$2:$AR$12</c:f>
            </c:numRef>
          </c:val>
        </c:ser>
        <c:ser>
          <c:idx val="42"/>
          <c:order val="38"/>
          <c:tx>
            <c:strRef>
              <c:f>allPathwaysBreakdowns.csv!$AS$1</c:f>
              <c:strCache>
                <c:ptCount val="1"/>
                <c:pt idx="0">
                  <c:v>CMf.EMBio</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allPathwaysBreakdowns.csv!$AS$2:$AS$12</c:f>
            </c:numRef>
          </c:val>
        </c:ser>
        <c:ser>
          <c:idx val="43"/>
          <c:order val="39"/>
          <c:tx>
            <c:strRef>
              <c:f>allPathwaysBreakdowns.csv!$AT$1</c:f>
              <c:strCache>
                <c:ptCount val="1"/>
                <c:pt idx="0">
                  <c:v>CMf.EMCstorage</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allPathwaysBreakdowns.csv!$AT$2:$AT$12</c:f>
            </c:numRef>
          </c:val>
        </c:ser>
        <c:ser>
          <c:idx val="44"/>
          <c:order val="40"/>
          <c:tx>
            <c:strRef>
              <c:f>allPathwaysBreakdowns.csv!$AU$1</c:f>
              <c:strCache>
                <c:ptCount val="1"/>
                <c:pt idx="0">
                  <c:v>CMf.EMCompApp</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allPathwaysBreakdowns.csv!$AU$2:$AU$12</c:f>
            </c:numRef>
          </c:val>
        </c:ser>
        <c:ser>
          <c:idx val="45"/>
          <c:order val="41"/>
          <c:tx>
            <c:strRef>
              <c:f>allPathwaysBreakdowns.csv!$AV$1</c:f>
              <c:strCache>
                <c:ptCount val="1"/>
                <c:pt idx="0">
                  <c:v>CMf.EM_displaced_Peat</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allPathwaysBreakdowns.csv!$AV$2:$AV$12</c:f>
            </c:numRef>
          </c:val>
        </c:ser>
        <c:ser>
          <c:idx val="46"/>
          <c:order val="42"/>
          <c:tx>
            <c:strRef>
              <c:f>allPathwaysBreakdowns.csv!$AW$1</c:f>
              <c:strCache>
                <c:ptCount val="1"/>
                <c:pt idx="0">
                  <c:v>CMf.EM_displacedFertilizer</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allPathwaysBreakdowns.csv!$AW$2:$AW$12</c:f>
            </c:numRef>
          </c:val>
        </c:ser>
        <c:ser>
          <c:idx val="47"/>
          <c:order val="43"/>
          <c:tx>
            <c:strRef>
              <c:f>allPathwaysBreakdowns.csv!$AX$1</c:f>
              <c:strCache>
                <c:ptCount val="1"/>
                <c:pt idx="0">
                  <c:v>CMf.NormTS</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allPathwaysBreakdowns.csv!$AX$2:$AX$12</c:f>
            </c:numRef>
          </c:val>
        </c:ser>
        <c:ser>
          <c:idx val="49"/>
          <c:order val="44"/>
          <c:tx>
            <c:strRef>
              <c:f>allPathwaysBreakdowns.csv!$AZ$1</c:f>
              <c:strCache>
                <c:ptCount val="1"/>
                <c:pt idx="0">
                  <c:v>CMp.Application</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allPathwaysBreakdowns.csv!$AZ$2:$AZ$12</c:f>
            </c:numRef>
          </c:val>
        </c:ser>
        <c:ser>
          <c:idx val="50"/>
          <c:order val="45"/>
          <c:tx>
            <c:strRef>
              <c:f>allPathwaysBreakdowns.csv!$BA$1</c:f>
              <c:strCache>
                <c:ptCount val="1"/>
                <c:pt idx="0">
                  <c:v>CMp.EMCompost</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allPathwaysBreakdowns.csv!$BA$2:$BA$12</c:f>
            </c:numRef>
          </c:val>
        </c:ser>
        <c:ser>
          <c:idx val="51"/>
          <c:order val="46"/>
          <c:tx>
            <c:strRef>
              <c:f>allPathwaysBreakdowns.csv!$BB$1</c:f>
              <c:strCache>
                <c:ptCount val="1"/>
                <c:pt idx="0">
                  <c:v>CMp.EMCompostoperation</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allPathwaysBreakdowns.csv!$BB$2:$BB$12</c:f>
            </c:numRef>
          </c:val>
        </c:ser>
        <c:ser>
          <c:idx val="52"/>
          <c:order val="47"/>
          <c:tx>
            <c:strRef>
              <c:f>allPathwaysBreakdowns.csv!$BC$1</c:f>
              <c:strCache>
                <c:ptCount val="1"/>
                <c:pt idx="0">
                  <c:v>CMp.EMBio</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allPathwaysBreakdowns.csv!$BC$2:$BC$12</c:f>
            </c:numRef>
          </c:val>
        </c:ser>
        <c:ser>
          <c:idx val="53"/>
          <c:order val="48"/>
          <c:tx>
            <c:strRef>
              <c:f>allPathwaysBreakdowns.csv!$BD$1</c:f>
              <c:strCache>
                <c:ptCount val="1"/>
                <c:pt idx="0">
                  <c:v>CMp.EMCstorage</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allPathwaysBreakdowns.csv!$BD$2:$BD$12</c:f>
            </c:numRef>
          </c:val>
        </c:ser>
        <c:ser>
          <c:idx val="54"/>
          <c:order val="49"/>
          <c:tx>
            <c:strRef>
              <c:f>allPathwaysBreakdowns.csv!$BE$1</c:f>
              <c:strCache>
                <c:ptCount val="1"/>
                <c:pt idx="0">
                  <c:v>CMp.EMCompApp</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allPathwaysBreakdowns.csv!$BE$2:$BE$12</c:f>
            </c:numRef>
          </c:val>
        </c:ser>
        <c:ser>
          <c:idx val="55"/>
          <c:order val="50"/>
          <c:tx>
            <c:strRef>
              <c:f>allPathwaysBreakdowns.csv!$BF$1</c:f>
              <c:strCache>
                <c:ptCount val="1"/>
                <c:pt idx="0">
                  <c:v>CMp.EM_displaced_Peat</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allPathwaysBreakdowns.csv!$BF$2:$BF$12</c:f>
            </c:numRef>
          </c:val>
        </c:ser>
        <c:ser>
          <c:idx val="56"/>
          <c:order val="51"/>
          <c:tx>
            <c:strRef>
              <c:f>allPathwaysBreakdowns.csv!$BG$1</c:f>
              <c:strCache>
                <c:ptCount val="1"/>
                <c:pt idx="0">
                  <c:v>CMp.EM_displacedFertilizer</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allPathwaysBreakdowns.csv!$BG$2:$BG$12</c:f>
            </c:numRef>
          </c:val>
        </c:ser>
        <c:ser>
          <c:idx val="57"/>
          <c:order val="52"/>
          <c:tx>
            <c:strRef>
              <c:f>allPathwaysBreakdowns.csv!$BH$1</c:f>
              <c:strCache>
                <c:ptCount val="1"/>
                <c:pt idx="0">
                  <c:v>CMp.NormTS</c:v>
                </c:pt>
              </c:strCache>
            </c:strRef>
          </c:tx>
          <c:invertIfNegative val="0"/>
          <c:cat>
            <c:strRef>
              <c:f>allPathwaysBreakdowns.csv!$A$2:$A$12</c:f>
              <c:strCache>
                <c:ptCount val="11"/>
                <c:pt idx="0">
                  <c:v>Salad mix</c:v>
                </c:pt>
                <c:pt idx="1">
                  <c:v>Fresh produce</c:v>
                </c:pt>
                <c:pt idx="2">
                  <c:v>Canned goods</c:v>
                </c:pt>
                <c:pt idx="3">
                  <c:v>Prep waste</c:v>
                </c:pt>
                <c:pt idx="4">
                  <c:v>Coffee</c:v>
                </c:pt>
                <c:pt idx="5">
                  <c:v>Food waste</c:v>
                </c:pt>
                <c:pt idx="6">
                  <c:v>Yogurt and frozen deserts</c:v>
                </c:pt>
                <c:pt idx="7">
                  <c:v>Post consumer</c:v>
                </c:pt>
                <c:pt idx="8">
                  <c:v>Baked goods</c:v>
                </c:pt>
                <c:pt idx="9">
                  <c:v>Unsweetened dry goods</c:v>
                </c:pt>
                <c:pt idx="10">
                  <c:v>Sweet dry goods</c:v>
                </c:pt>
              </c:strCache>
            </c:strRef>
          </c:cat>
          <c:val>
            <c:numRef>
              <c:f>allPathwaysBreakdowns.csv!$BH$2:$BH$12</c:f>
            </c:numRef>
          </c:val>
        </c:ser>
        <c:ser>
          <c:idx val="0"/>
          <c:order val="53"/>
          <c:tx>
            <c:strRef>
              <c:f>allPathwaysBreakdowns.csv!$BI$1</c:f>
              <c:strCache>
                <c:ptCount val="1"/>
                <c:pt idx="0">
                  <c:v>Compost</c:v>
                </c:pt>
              </c:strCache>
            </c:strRef>
          </c:tx>
          <c:invertIfNegative val="0"/>
          <c:errBars>
            <c:errBarType val="both"/>
            <c:errValType val="cust"/>
            <c:noEndCap val="0"/>
            <c:plus>
              <c:numRef>
                <c:f>allPathwaysBreakdowns.csv!$BJ$2:$BJ$12</c:f>
                <c:numCache>
                  <c:formatCode>General</c:formatCode>
                  <c:ptCount val="11"/>
                  <c:pt idx="0">
                    <c:v>33.35336198</c:v>
                  </c:pt>
                  <c:pt idx="1">
                    <c:v>33.26295706</c:v>
                  </c:pt>
                  <c:pt idx="2">
                    <c:v>33.96441216</c:v>
                  </c:pt>
                  <c:pt idx="3">
                    <c:v>32.84143046199999</c:v>
                  </c:pt>
                  <c:pt idx="4">
                    <c:v>36.93252576</c:v>
                  </c:pt>
                  <c:pt idx="5">
                    <c:v>35.6418048</c:v>
                  </c:pt>
                  <c:pt idx="6">
                    <c:v>36.3617766</c:v>
                  </c:pt>
                  <c:pt idx="7">
                    <c:v>39.901184</c:v>
                  </c:pt>
                  <c:pt idx="8">
                    <c:v>40.5737748</c:v>
                  </c:pt>
                  <c:pt idx="9">
                    <c:v>42.253890529</c:v>
                  </c:pt>
                  <c:pt idx="10">
                    <c:v>41.47727949999999</c:v>
                  </c:pt>
                </c:numCache>
              </c:numRef>
            </c:plus>
            <c:minus>
              <c:numRef>
                <c:f>allPathwaysBreakdowns.csv!$BK$2:$BK$12</c:f>
                <c:numCache>
                  <c:formatCode>General</c:formatCode>
                  <c:ptCount val="11"/>
                  <c:pt idx="0">
                    <c:v>155.19999998</c:v>
                  </c:pt>
                  <c:pt idx="1">
                    <c:v>155.2</c:v>
                  </c:pt>
                  <c:pt idx="2">
                    <c:v>155.2</c:v>
                  </c:pt>
                  <c:pt idx="3">
                    <c:v>155.199999982</c:v>
                  </c:pt>
                  <c:pt idx="4">
                    <c:v>155.2</c:v>
                  </c:pt>
                  <c:pt idx="5">
                    <c:v>155.2</c:v>
                  </c:pt>
                  <c:pt idx="6">
                    <c:v>155.19999999</c:v>
                  </c:pt>
                  <c:pt idx="7">
                    <c:v>155.200000021</c:v>
                  </c:pt>
                  <c:pt idx="8">
                    <c:v>155.19999998</c:v>
                  </c:pt>
                  <c:pt idx="9">
                    <c:v>155.19999997</c:v>
                  </c:pt>
                  <c:pt idx="10">
                    <c:v>155.19999998</c:v>
                  </c:pt>
                </c:numCache>
              </c:numRef>
            </c:minus>
          </c:errBars>
          <c:val>
            <c:numRef>
              <c:f>allPathwaysBreakdowns.csv!$BI$2:$BI$12</c:f>
              <c:numCache>
                <c:formatCode>General</c:formatCode>
                <c:ptCount val="11"/>
                <c:pt idx="0">
                  <c:v>15.8980168</c:v>
                </c:pt>
                <c:pt idx="1">
                  <c:v>24.37593226</c:v>
                </c:pt>
                <c:pt idx="2">
                  <c:v>36.0620496</c:v>
                </c:pt>
                <c:pt idx="3">
                  <c:v>-31.68444908</c:v>
                </c:pt>
                <c:pt idx="4">
                  <c:v>37.47108262</c:v>
                </c:pt>
                <c:pt idx="5">
                  <c:v>42.74549453</c:v>
                </c:pt>
                <c:pt idx="6">
                  <c:v>101.265847</c:v>
                </c:pt>
                <c:pt idx="7">
                  <c:v>107.9534087</c:v>
                </c:pt>
                <c:pt idx="8">
                  <c:v>206.2536392</c:v>
                </c:pt>
                <c:pt idx="9">
                  <c:v>4.278411141</c:v>
                </c:pt>
                <c:pt idx="10">
                  <c:v>81.97278239999999</c:v>
                </c:pt>
              </c:numCache>
            </c:numRef>
          </c:val>
        </c:ser>
        <c:dLbls>
          <c:showLegendKey val="0"/>
          <c:showVal val="0"/>
          <c:showCatName val="0"/>
          <c:showSerName val="0"/>
          <c:showPercent val="0"/>
          <c:showBubbleSize val="0"/>
        </c:dLbls>
        <c:gapWidth val="150"/>
        <c:axId val="-2114713912"/>
        <c:axId val="-2114716984"/>
      </c:barChart>
      <c:catAx>
        <c:axId val="-2114713912"/>
        <c:scaling>
          <c:orientation val="minMax"/>
        </c:scaling>
        <c:delete val="0"/>
        <c:axPos val="b"/>
        <c:majorTickMark val="out"/>
        <c:minorTickMark val="none"/>
        <c:tickLblPos val="nextTo"/>
        <c:txPr>
          <a:bodyPr/>
          <a:lstStyle/>
          <a:p>
            <a:pPr>
              <a:defRPr sz="1200"/>
            </a:pPr>
            <a:endParaRPr lang="en-US"/>
          </a:p>
        </c:txPr>
        <c:crossAx val="-2114716984"/>
        <c:crosses val="autoZero"/>
        <c:auto val="1"/>
        <c:lblAlgn val="ctr"/>
        <c:lblOffset val="100"/>
        <c:noMultiLvlLbl val="0"/>
      </c:catAx>
      <c:valAx>
        <c:axId val="-2114716984"/>
        <c:scaling>
          <c:orientation val="minMax"/>
        </c:scaling>
        <c:delete val="0"/>
        <c:axPos val="l"/>
        <c:majorGridlines/>
        <c:numFmt formatCode="General" sourceLinked="1"/>
        <c:majorTickMark val="out"/>
        <c:minorTickMark val="none"/>
        <c:tickLblPos val="nextTo"/>
        <c:crossAx val="-2114713912"/>
        <c:crosses val="autoZero"/>
        <c:crossBetween val="between"/>
      </c:valAx>
    </c:plotArea>
    <c:legend>
      <c:legendPos val="r"/>
      <c:layout/>
      <c:overlay val="0"/>
      <c:txPr>
        <a:bodyPr/>
        <a:lstStyle/>
        <a:p>
          <a:pPr>
            <a:defRPr sz="12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01C977-07F9-A740-8349-5BA81CECF375}" type="datetimeFigureOut">
              <a:rPr lang="en-US" smtClean="0"/>
              <a:t>9/30/15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739BD-8C9D-E04A-BE5B-D25A8AB05224}" type="slidenum">
              <a:rPr lang="en-US" smtClean="0"/>
              <a:t>‹#›</a:t>
            </a:fld>
            <a:endParaRPr lang="en-US"/>
          </a:p>
        </p:txBody>
      </p:sp>
    </p:spTree>
    <p:extLst>
      <p:ext uri="{BB962C8B-B14F-4D97-AF65-F5344CB8AC3E}">
        <p14:creationId xmlns:p14="http://schemas.microsoft.com/office/powerpoint/2010/main" val="40889763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impact ranged from 2322kgCO2e/t for landfilling of baked goods to -154kgCO2e/t for composting of salad mix with peat displacement</a:t>
            </a:r>
          </a:p>
          <a:p>
            <a:r>
              <a:rPr lang="en-US" dirty="0"/>
              <a:t>Landfill consistently the highest impact but varied by orders of magnitude (salad mix 83 kgCO2e/t)</a:t>
            </a:r>
          </a:p>
          <a:p>
            <a:r>
              <a:rPr lang="en-US" dirty="0"/>
              <a:t>Ranking of other pathways varies and compost use has a large impact</a:t>
            </a:r>
          </a:p>
          <a:p>
            <a:endParaRPr lang="en-US" dirty="0"/>
          </a:p>
        </p:txBody>
      </p:sp>
      <p:sp>
        <p:nvSpPr>
          <p:cNvPr id="4" name="Slide Number Placeholder 3"/>
          <p:cNvSpPr>
            <a:spLocks noGrp="1"/>
          </p:cNvSpPr>
          <p:nvPr>
            <p:ph type="sldNum" sz="quarter" idx="10"/>
          </p:nvPr>
        </p:nvSpPr>
        <p:spPr/>
        <p:txBody>
          <a:bodyPr/>
          <a:lstStyle/>
          <a:p>
            <a:fld id="{026739BD-8C9D-E04A-BE5B-D25A8AB05224}" type="slidenum">
              <a:rPr lang="en-US" smtClean="0"/>
              <a:t>9</a:t>
            </a:fld>
            <a:endParaRPr lang="en-US"/>
          </a:p>
        </p:txBody>
      </p:sp>
    </p:spTree>
    <p:extLst>
      <p:ext uri="{BB962C8B-B14F-4D97-AF65-F5344CB8AC3E}">
        <p14:creationId xmlns:p14="http://schemas.microsoft.com/office/powerpoint/2010/main" val="114562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0B9FD56-AB46-47F5-A4A3-8DE8DE7B71DD}" type="datetimeFigureOut">
              <a:rPr lang="en-US" smtClean="0"/>
              <a:t>9/30/15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049F244-4205-47A5-99F5-47D0CF4961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Italy pwrpt background v2.jpg"/>
          <p:cNvPicPr>
            <a:picLocks noChangeAspect="1"/>
          </p:cNvPicPr>
          <p:nvPr userDrawn="1"/>
        </p:nvPicPr>
        <p:blipFill>
          <a:blip r:embed="rId13"/>
          <a:stretch>
            <a:fillRect/>
          </a:stretch>
        </p:blipFill>
        <p:spPr>
          <a:xfrm>
            <a:off x="0" y="5486400"/>
            <a:ext cx="9144000" cy="1371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28294" y="2546684"/>
            <a:ext cx="5683253" cy="2569934"/>
          </a:xfrm>
          <a:prstGeom prst="rect">
            <a:avLst/>
          </a:prstGeom>
          <a:noFill/>
        </p:spPr>
        <p:txBody>
          <a:bodyPr wrap="square" rtlCol="0">
            <a:spAutoFit/>
          </a:bodyPr>
          <a:lstStyle/>
          <a:p>
            <a:pPr algn="ctr"/>
            <a:r>
              <a:rPr lang="en-US" sz="2000" b="1" dirty="0" smtClean="0">
                <a:latin typeface="Calibri"/>
                <a:cs typeface="Calibri"/>
              </a:rPr>
              <a:t>LCA XV</a:t>
            </a:r>
          </a:p>
          <a:p>
            <a:pPr algn="ctr"/>
            <a:r>
              <a:rPr lang="en-US" sz="2800" b="1" dirty="0" smtClean="0">
                <a:cs typeface="Calibri"/>
              </a:rPr>
              <a:t>Jacqueline </a:t>
            </a:r>
            <a:r>
              <a:rPr lang="en-US" sz="2800" b="1" dirty="0" err="1">
                <a:cs typeface="Calibri"/>
              </a:rPr>
              <a:t>Ebner</a:t>
            </a:r>
            <a:endParaRPr lang="en-US" sz="2800" b="1" dirty="0">
              <a:cs typeface="Calibri"/>
            </a:endParaRPr>
          </a:p>
          <a:p>
            <a:pPr algn="ctr"/>
            <a:r>
              <a:rPr lang="en-US" sz="2000" b="1" i="1" dirty="0">
                <a:solidFill>
                  <a:srgbClr val="4F6228"/>
                </a:solidFill>
                <a:cs typeface="Calibri"/>
              </a:rPr>
              <a:t>Ph.D. </a:t>
            </a:r>
            <a:r>
              <a:rPr lang="en-US" sz="2000" b="1" i="1" dirty="0" smtClean="0">
                <a:solidFill>
                  <a:srgbClr val="4F6228"/>
                </a:solidFill>
                <a:cs typeface="Calibri"/>
              </a:rPr>
              <a:t>Candidate</a:t>
            </a:r>
            <a:endParaRPr lang="en-US" sz="2000" b="1" i="1" dirty="0">
              <a:solidFill>
                <a:srgbClr val="4F6228"/>
              </a:solidFill>
              <a:cs typeface="Calibri"/>
            </a:endParaRPr>
          </a:p>
          <a:p>
            <a:pPr algn="ctr"/>
            <a:endParaRPr lang="en-US" sz="2000" b="1" i="1" dirty="0" smtClean="0">
              <a:solidFill>
                <a:srgbClr val="4F6228"/>
              </a:solidFill>
              <a:cs typeface="Calibri"/>
            </a:endParaRPr>
          </a:p>
          <a:p>
            <a:pPr algn="ctr"/>
            <a:r>
              <a:rPr lang="en-US" sz="2000" b="1" i="1" dirty="0" smtClean="0">
                <a:solidFill>
                  <a:srgbClr val="4F6228"/>
                </a:solidFill>
                <a:cs typeface="Calibri"/>
              </a:rPr>
              <a:t>Rochester Institute of Technology</a:t>
            </a:r>
          </a:p>
          <a:p>
            <a:pPr algn="ctr"/>
            <a:r>
              <a:rPr lang="en-US" sz="2000" b="1" i="1" dirty="0" err="1" smtClean="0">
                <a:solidFill>
                  <a:srgbClr val="4F6228"/>
                </a:solidFill>
                <a:cs typeface="Calibri"/>
              </a:rPr>
              <a:t>Golisano</a:t>
            </a:r>
            <a:r>
              <a:rPr lang="en-US" sz="2000" b="1" i="1" dirty="0" smtClean="0">
                <a:solidFill>
                  <a:srgbClr val="4F6228"/>
                </a:solidFill>
                <a:cs typeface="Calibri"/>
              </a:rPr>
              <a:t> Institute for Sustainability</a:t>
            </a:r>
            <a:endParaRPr lang="en-US" sz="2000" b="1" dirty="0" smtClean="0">
              <a:latin typeface="Calibri"/>
              <a:cs typeface="Calibri"/>
            </a:endParaRPr>
          </a:p>
          <a:p>
            <a:pPr algn="ctr">
              <a:spcAft>
                <a:spcPts val="600"/>
              </a:spcAft>
            </a:pPr>
            <a:r>
              <a:rPr lang="en-US" sz="1600" dirty="0" smtClean="0">
                <a:latin typeface="Calibri"/>
                <a:cs typeface="Calibri"/>
              </a:rPr>
              <a:t>May 4, 2015</a:t>
            </a:r>
          </a:p>
          <a:p>
            <a:pPr algn="ctr"/>
            <a:endParaRPr lang="en-US" sz="1200" dirty="0">
              <a:latin typeface="Calibri"/>
              <a:cs typeface="Calibri"/>
            </a:endParaRPr>
          </a:p>
        </p:txBody>
      </p:sp>
      <p:sp>
        <p:nvSpPr>
          <p:cNvPr id="5" name="Title 2"/>
          <p:cNvSpPr txBox="1">
            <a:spLocks/>
          </p:cNvSpPr>
          <p:nvPr/>
        </p:nvSpPr>
        <p:spPr>
          <a:xfrm>
            <a:off x="218661" y="308113"/>
            <a:ext cx="8925339" cy="1709530"/>
          </a:xfrm>
          <a:prstGeom prst="rect">
            <a:avLst/>
          </a:prstGeom>
        </p:spPr>
        <p:txBody>
          <a:bodyPr vert="horz">
            <a:normAutofit fontScale="92500" lnSpcReduction="10000"/>
          </a:bodyPr>
          <a:lstStyle/>
          <a:p>
            <a:pPr algn="ctr" defTabSz="914400" eaLnBrk="0" fontAlgn="base" hangingPunct="0">
              <a:spcBef>
                <a:spcPct val="0"/>
              </a:spcBef>
              <a:spcAft>
                <a:spcPct val="0"/>
              </a:spcAft>
            </a:pPr>
            <a:r>
              <a:rPr lang="en-US" sz="4000" b="1" kern="0" dirty="0" smtClean="0">
                <a:solidFill>
                  <a:schemeClr val="tx2">
                    <a:lumMod val="60000"/>
                    <a:lumOff val="40000"/>
                  </a:schemeClr>
                </a:solidFill>
                <a:latin typeface="Calibri"/>
                <a:ea typeface="+mj-ea"/>
                <a:cs typeface="Calibri"/>
              </a:rPr>
              <a:t>Climate change impacts of retail food waste treatment options based upon substrate characteristics </a:t>
            </a:r>
          </a:p>
        </p:txBody>
      </p:sp>
      <p:pic>
        <p:nvPicPr>
          <p:cNvPr id="4" name="Picture 3"/>
          <p:cNvPicPr>
            <a:picLocks noChangeAspect="1"/>
          </p:cNvPicPr>
          <p:nvPr/>
        </p:nvPicPr>
        <p:blipFill>
          <a:blip r:embed="rId2"/>
          <a:stretch>
            <a:fillRect/>
          </a:stretch>
        </p:blipFill>
        <p:spPr>
          <a:xfrm>
            <a:off x="676689" y="1726716"/>
            <a:ext cx="1701980" cy="3205784"/>
          </a:xfrm>
          <a:prstGeom prst="rect">
            <a:avLst/>
          </a:prstGeom>
        </p:spPr>
      </p:pic>
    </p:spTree>
    <p:extLst>
      <p:ext uri="{BB962C8B-B14F-4D97-AF65-F5344CB8AC3E}">
        <p14:creationId xmlns:p14="http://schemas.microsoft.com/office/powerpoint/2010/main" val="1251654230"/>
      </p:ext>
    </p:extLst>
  </p:cSld>
  <p:clrMapOvr>
    <a:masterClrMapping/>
  </p:clrMapOvr>
  <mc:AlternateContent xmlns:mc="http://schemas.openxmlformats.org/markup-compatibility/2006" xmlns:p14="http://schemas.microsoft.com/office/powerpoint/2010/main">
    <mc:Choice Requires="p14">
      <p:transition spd="slow" p14:dur="2000" advTm="12364"/>
    </mc:Choice>
    <mc:Fallback xmlns="">
      <p:transition xmlns:p14="http://schemas.microsoft.com/office/powerpoint/2010/main" spd="slow" advTm="1236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2340990930"/>
              </p:ext>
            </p:extLst>
          </p:nvPr>
        </p:nvGraphicFramePr>
        <p:xfrm>
          <a:off x="312888" y="1067843"/>
          <a:ext cx="8518524" cy="516498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0" y="48087"/>
            <a:ext cx="8936037" cy="1325562"/>
          </a:xfrm>
        </p:spPr>
        <p:txBody>
          <a:bodyPr/>
          <a:lstStyle/>
          <a:p>
            <a:r>
              <a:rPr lang="en-US" sz="3600" b="1" kern="0" dirty="0" smtClean="0">
                <a:solidFill>
                  <a:schemeClr val="tx2">
                    <a:lumMod val="60000"/>
                    <a:lumOff val="40000"/>
                  </a:schemeClr>
                </a:solidFill>
                <a:latin typeface="Calibri"/>
                <a:cs typeface="Calibri"/>
              </a:rPr>
              <a:t>Compost and AD impacts and the influence of </a:t>
            </a:r>
            <a:r>
              <a:rPr lang="en-US" sz="3600" b="1" kern="0" dirty="0" smtClean="0">
                <a:solidFill>
                  <a:schemeClr val="tx2">
                    <a:lumMod val="60000"/>
                    <a:lumOff val="40000"/>
                  </a:schemeClr>
                </a:solidFill>
                <a:latin typeface="Calibri"/>
                <a:cs typeface="Calibri"/>
              </a:rPr>
              <a:t>use </a:t>
            </a:r>
            <a:r>
              <a:rPr lang="en-US" sz="3600" b="1" kern="0" dirty="0" smtClean="0">
                <a:solidFill>
                  <a:schemeClr val="tx2">
                    <a:lumMod val="60000"/>
                    <a:lumOff val="40000"/>
                  </a:schemeClr>
                </a:solidFill>
                <a:latin typeface="Calibri"/>
                <a:cs typeface="Calibri"/>
              </a:rPr>
              <a:t>of co-product</a:t>
            </a:r>
            <a:endParaRPr lang="en-US" sz="3600" b="1" kern="0" dirty="0">
              <a:solidFill>
                <a:schemeClr val="tx2">
                  <a:lumMod val="60000"/>
                  <a:lumOff val="40000"/>
                </a:schemeClr>
              </a:solidFill>
              <a:latin typeface="Calibri"/>
              <a:cs typeface="Calibri"/>
            </a:endParaRPr>
          </a:p>
        </p:txBody>
      </p:sp>
    </p:spTree>
    <p:extLst>
      <p:ext uri="{BB962C8B-B14F-4D97-AF65-F5344CB8AC3E}">
        <p14:creationId xmlns:p14="http://schemas.microsoft.com/office/powerpoint/2010/main" val="38093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99" y="274638"/>
            <a:ext cx="9396412" cy="1143000"/>
          </a:xfrm>
        </p:spPr>
        <p:txBody>
          <a:bodyPr/>
          <a:lstStyle/>
          <a:p>
            <a:r>
              <a:rPr lang="en-US" sz="3600" b="1" kern="0" dirty="0">
                <a:solidFill>
                  <a:schemeClr val="tx2">
                    <a:lumMod val="60000"/>
                    <a:lumOff val="40000"/>
                  </a:schemeClr>
                </a:solidFill>
                <a:latin typeface="Calibri"/>
                <a:cs typeface="Calibri"/>
              </a:rPr>
              <a:t>Conclusions</a:t>
            </a:r>
            <a:r>
              <a:rPr lang="en-US" dirty="0" smtClean="0"/>
              <a:t> </a:t>
            </a:r>
            <a:r>
              <a:rPr lang="en-US" sz="3600" b="1" kern="0" dirty="0">
                <a:solidFill>
                  <a:schemeClr val="tx2">
                    <a:lumMod val="60000"/>
                    <a:lumOff val="40000"/>
                  </a:schemeClr>
                </a:solidFill>
                <a:latin typeface="Calibri"/>
                <a:cs typeface="Calibri"/>
              </a:rPr>
              <a:t>and</a:t>
            </a:r>
            <a:r>
              <a:rPr lang="en-US" dirty="0" smtClean="0"/>
              <a:t> </a:t>
            </a:r>
            <a:r>
              <a:rPr lang="en-US" sz="3600" b="1" kern="0" dirty="0">
                <a:solidFill>
                  <a:schemeClr val="tx2">
                    <a:lumMod val="60000"/>
                    <a:lumOff val="40000"/>
                  </a:schemeClr>
                </a:solidFill>
                <a:latin typeface="Calibri"/>
                <a:cs typeface="Calibri"/>
              </a:rPr>
              <a:t>limitations</a:t>
            </a:r>
          </a:p>
        </p:txBody>
      </p:sp>
      <p:sp>
        <p:nvSpPr>
          <p:cNvPr id="3" name="Content Placeholder 2"/>
          <p:cNvSpPr>
            <a:spLocks noGrp="1"/>
          </p:cNvSpPr>
          <p:nvPr>
            <p:ph idx="1"/>
          </p:nvPr>
        </p:nvSpPr>
        <p:spPr>
          <a:xfrm>
            <a:off x="406400" y="1047281"/>
            <a:ext cx="8280400" cy="4869531"/>
          </a:xfrm>
        </p:spPr>
        <p:txBody>
          <a:bodyPr/>
          <a:lstStyle/>
          <a:p>
            <a:r>
              <a:rPr lang="en-US" sz="2000" dirty="0" smtClean="0"/>
              <a:t>Use of food scraps as a proxy for all FSC resources may lead to large errors in </a:t>
            </a:r>
            <a:r>
              <a:rPr lang="en-US" sz="2000" dirty="0" smtClean="0"/>
              <a:t>estimating GHG impacts</a:t>
            </a:r>
          </a:p>
          <a:p>
            <a:r>
              <a:rPr lang="en-US" sz="2000" dirty="0" smtClean="0"/>
              <a:t>Landfill </a:t>
            </a:r>
            <a:r>
              <a:rPr lang="en-US" sz="2000" dirty="0"/>
              <a:t>showed highest impact and Animal feed lowest across all </a:t>
            </a:r>
            <a:r>
              <a:rPr lang="en-US" sz="2000" dirty="0" err="1"/>
              <a:t>feedstocks</a:t>
            </a:r>
            <a:r>
              <a:rPr lang="en-US" sz="2000" dirty="0"/>
              <a:t>, TS had a large influence</a:t>
            </a:r>
          </a:p>
          <a:p>
            <a:r>
              <a:rPr lang="en-US" sz="2000" dirty="0"/>
              <a:t>Diverting feedstock with large landfill impacts (high Lo) to other pathways can have a large impact (i.e. 2946kgCO2e/t stale baked goods) </a:t>
            </a:r>
          </a:p>
          <a:p>
            <a:r>
              <a:rPr lang="en-US" sz="2000" dirty="0"/>
              <a:t>Diverting food from feeding animals to alternative pathways may increase net GHG </a:t>
            </a:r>
            <a:r>
              <a:rPr lang="en-US" sz="2000" dirty="0" smtClean="0"/>
              <a:t>impacts</a:t>
            </a:r>
          </a:p>
          <a:p>
            <a:r>
              <a:rPr lang="en-US" sz="2000" dirty="0" smtClean="0"/>
              <a:t>Alternative pathways (AD, Compost) were influenced by TS as well as other feedstock parameters </a:t>
            </a:r>
            <a:endParaRPr lang="en-US" sz="2000" dirty="0" smtClean="0"/>
          </a:p>
          <a:p>
            <a:r>
              <a:rPr lang="en-US" sz="2000" dirty="0" smtClean="0"/>
              <a:t>Co-product influences net impact of alternative pathways</a:t>
            </a:r>
          </a:p>
          <a:p>
            <a:r>
              <a:rPr lang="en-US" sz="2000" dirty="0" smtClean="0"/>
              <a:t>There is significant variation and uncertainty in modeling</a:t>
            </a:r>
            <a:endParaRPr lang="en-US" sz="2000" dirty="0" smtClean="0"/>
          </a:p>
        </p:txBody>
      </p:sp>
    </p:spTree>
    <p:extLst>
      <p:ext uri="{BB962C8B-B14F-4D97-AF65-F5344CB8AC3E}">
        <p14:creationId xmlns:p14="http://schemas.microsoft.com/office/powerpoint/2010/main" val="140199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0" dirty="0" smtClean="0">
                <a:solidFill>
                  <a:schemeClr val="tx2">
                    <a:lumMod val="60000"/>
                    <a:lumOff val="40000"/>
                  </a:schemeClr>
                </a:solidFill>
                <a:latin typeface="Calibri"/>
                <a:cs typeface="Calibri"/>
              </a:rPr>
              <a:t>Future Work</a:t>
            </a:r>
            <a:endParaRPr lang="en-US" sz="3600" b="1" kern="0" dirty="0">
              <a:solidFill>
                <a:schemeClr val="tx2">
                  <a:lumMod val="60000"/>
                  <a:lumOff val="40000"/>
                </a:schemeClr>
              </a:solidFill>
              <a:latin typeface="Calibri"/>
              <a:cs typeface="Calibri"/>
            </a:endParaRPr>
          </a:p>
        </p:txBody>
      </p:sp>
      <p:sp>
        <p:nvSpPr>
          <p:cNvPr id="3" name="Content Placeholder 2"/>
          <p:cNvSpPr>
            <a:spLocks noGrp="1"/>
          </p:cNvSpPr>
          <p:nvPr>
            <p:ph idx="1"/>
          </p:nvPr>
        </p:nvSpPr>
        <p:spPr>
          <a:xfrm>
            <a:off x="366713" y="893232"/>
            <a:ext cx="8320087" cy="5232932"/>
          </a:xfrm>
        </p:spPr>
        <p:txBody>
          <a:bodyPr/>
          <a:lstStyle/>
          <a:p>
            <a:r>
              <a:rPr lang="en-US" sz="2400" dirty="0"/>
              <a:t>Monte Carlo simulation </a:t>
            </a:r>
            <a:r>
              <a:rPr lang="en-US" sz="2400" dirty="0" smtClean="0"/>
              <a:t>to quantify </a:t>
            </a:r>
            <a:r>
              <a:rPr lang="en-US" sz="2400" dirty="0"/>
              <a:t>and understand uncertainty</a:t>
            </a:r>
          </a:p>
          <a:p>
            <a:r>
              <a:rPr lang="en-US" sz="2400" dirty="0" smtClean="0"/>
              <a:t>Integrate industrial food waste </a:t>
            </a:r>
            <a:r>
              <a:rPr lang="en-US" sz="2400" dirty="0" err="1" smtClean="0"/>
              <a:t>feedstocks</a:t>
            </a:r>
            <a:r>
              <a:rPr lang="en-US" sz="2400" dirty="0" smtClean="0"/>
              <a:t> and pathways (</a:t>
            </a:r>
            <a:r>
              <a:rPr lang="en-US" sz="2400" dirty="0" err="1" smtClean="0"/>
              <a:t>ie</a:t>
            </a:r>
            <a:r>
              <a:rPr lang="en-US" sz="2400" dirty="0" smtClean="0"/>
              <a:t>. WWTP)</a:t>
            </a:r>
          </a:p>
          <a:p>
            <a:r>
              <a:rPr lang="en-US" sz="2400" dirty="0" smtClean="0"/>
              <a:t>Implement additional “application states” (</a:t>
            </a:r>
            <a:r>
              <a:rPr lang="en-US" sz="2400" dirty="0" err="1" smtClean="0"/>
              <a:t>ie</a:t>
            </a:r>
            <a:r>
              <a:rPr lang="en-US" sz="2400" dirty="0" smtClean="0"/>
              <a:t>. AD w/ separation and composted </a:t>
            </a:r>
            <a:r>
              <a:rPr lang="en-US" sz="2400" dirty="0" err="1" smtClean="0"/>
              <a:t>digestate</a:t>
            </a:r>
            <a:r>
              <a:rPr lang="en-US" sz="2400" dirty="0" smtClean="0"/>
              <a:t>, diversion to feed swine, recycling of packaging, etc.)</a:t>
            </a:r>
          </a:p>
          <a:p>
            <a:r>
              <a:rPr lang="en-US" sz="2400" dirty="0"/>
              <a:t>Include other soil amendment </a:t>
            </a:r>
            <a:r>
              <a:rPr lang="en-US" sz="2400" dirty="0" smtClean="0"/>
              <a:t>benefits</a:t>
            </a:r>
          </a:p>
          <a:p>
            <a:pPr marL="342900" lvl="1" indent="-342900">
              <a:buFont typeface="Arial"/>
              <a:buChar char="•"/>
            </a:pPr>
            <a:r>
              <a:rPr lang="en-US" sz="2400" dirty="0"/>
              <a:t>Understanding of the difference in long term carbon storage among alternative soil amendments (fertilizer, untreated manure, digested manure, composted untreated FW, FW </a:t>
            </a:r>
            <a:r>
              <a:rPr lang="en-US" sz="2400" dirty="0" err="1" smtClean="0"/>
              <a:t>digestate</a:t>
            </a:r>
            <a:r>
              <a:rPr lang="en-US" sz="2400" dirty="0" smtClean="0"/>
              <a:t>)</a:t>
            </a:r>
            <a:endParaRPr lang="en-US" sz="2400" dirty="0"/>
          </a:p>
          <a:p>
            <a:endParaRPr lang="en-US" dirty="0" smtClean="0"/>
          </a:p>
        </p:txBody>
      </p:sp>
    </p:spTree>
    <p:extLst>
      <p:ext uri="{BB962C8B-B14F-4D97-AF65-F5344CB8AC3E}">
        <p14:creationId xmlns:p14="http://schemas.microsoft.com/office/powerpoint/2010/main" val="252437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0" dirty="0">
                <a:solidFill>
                  <a:schemeClr val="tx2">
                    <a:lumMod val="60000"/>
                    <a:lumOff val="40000"/>
                  </a:schemeClr>
                </a:solidFill>
                <a:latin typeface="Calibri"/>
                <a:cs typeface="Calibri"/>
              </a:rPr>
              <a:t>Acknowledgement</a:t>
            </a:r>
          </a:p>
        </p:txBody>
      </p:sp>
      <p:sp>
        <p:nvSpPr>
          <p:cNvPr id="3" name="Content Placeholder 2"/>
          <p:cNvSpPr>
            <a:spLocks noGrp="1"/>
          </p:cNvSpPr>
          <p:nvPr>
            <p:ph idx="1"/>
          </p:nvPr>
        </p:nvSpPr>
        <p:spPr>
          <a:xfrm>
            <a:off x="457200" y="1231373"/>
            <a:ext cx="8229600" cy="4525963"/>
          </a:xfrm>
        </p:spPr>
        <p:txBody>
          <a:bodyPr/>
          <a:lstStyle/>
          <a:p>
            <a:pPr marL="0" indent="0" hangingPunct="0">
              <a:buNone/>
            </a:pPr>
            <a:r>
              <a:rPr lang="en-US" dirty="0" smtClean="0"/>
              <a:t>Funding </a:t>
            </a:r>
            <a:r>
              <a:rPr lang="en-US" dirty="0"/>
              <a:t>for this research program was provided by the New York State Pollution Prevention Institute through a grant from the New York State Department of Environmental Conservation. Any opinions, findings, conclusions or recommendations expressed are those of the author(s) and do not necessarily reflect the views of the Department of Environmental Conservation</a:t>
            </a:r>
          </a:p>
          <a:p>
            <a:endParaRPr lang="en-US" dirty="0"/>
          </a:p>
        </p:txBody>
      </p:sp>
    </p:spTree>
    <p:extLst>
      <p:ext uri="{BB962C8B-B14F-4D97-AF65-F5344CB8AC3E}">
        <p14:creationId xmlns:p14="http://schemas.microsoft.com/office/powerpoint/2010/main" val="285837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 up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531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dirty="0" smtClean="0">
                <a:solidFill>
                  <a:schemeClr val="tx2">
                    <a:lumMod val="60000"/>
                    <a:lumOff val="40000"/>
                  </a:schemeClr>
                </a:solidFill>
                <a:cs typeface="Calibri"/>
              </a:rPr>
              <a:t>Simplification of model formulations</a:t>
            </a:r>
            <a:endParaRPr lang="en-US" dirty="0"/>
          </a:p>
        </p:txBody>
      </p:sp>
      <p:sp>
        <p:nvSpPr>
          <p:cNvPr id="3" name="Content Placeholder 2"/>
          <p:cNvSpPr>
            <a:spLocks noGrp="1"/>
          </p:cNvSpPr>
          <p:nvPr>
            <p:ph idx="1"/>
          </p:nvPr>
        </p:nvSpPr>
        <p:spPr/>
        <p:txBody>
          <a:bodyPr/>
          <a:lstStyle/>
          <a:p>
            <a:r>
              <a:rPr lang="en-US" dirty="0"/>
              <a:t>AD= 19 -1.11*Lo + 455*TVS + .0074*TKN – 1.46*</a:t>
            </a:r>
            <a:r>
              <a:rPr lang="en-US" dirty="0" err="1"/>
              <a:t>InitialC</a:t>
            </a:r>
            <a:r>
              <a:rPr lang="en-US" dirty="0"/>
              <a:t> + 1.46*</a:t>
            </a:r>
            <a:r>
              <a:rPr lang="en-US" dirty="0" err="1"/>
              <a:t>InitialC</a:t>
            </a:r>
            <a:r>
              <a:rPr lang="en-US" dirty="0"/>
              <a:t>*</a:t>
            </a:r>
            <a:r>
              <a:rPr lang="en-US" dirty="0" err="1"/>
              <a:t>fdeg</a:t>
            </a:r>
            <a:r>
              <a:rPr lang="en-US" dirty="0"/>
              <a:t>	</a:t>
            </a:r>
          </a:p>
          <a:p>
            <a:r>
              <a:rPr lang="en-US" dirty="0"/>
              <a:t> </a:t>
            </a:r>
          </a:p>
          <a:p>
            <a:r>
              <a:rPr lang="en-US" dirty="0"/>
              <a:t>CMLM = 38_ 5.95TKN*TS -2.13Initial C +2.566*</a:t>
            </a:r>
            <a:r>
              <a:rPr lang="en-US" dirty="0" err="1"/>
              <a:t>InitialC</a:t>
            </a:r>
            <a:r>
              <a:rPr lang="en-US" dirty="0"/>
              <a:t>*</a:t>
            </a:r>
            <a:r>
              <a:rPr lang="en-US" dirty="0" err="1"/>
              <a:t>fdeg</a:t>
            </a:r>
            <a:endParaRPr lang="en-US" dirty="0"/>
          </a:p>
          <a:p>
            <a:r>
              <a:rPr lang="en-US" dirty="0"/>
              <a:t> </a:t>
            </a:r>
          </a:p>
          <a:p>
            <a:r>
              <a:rPr lang="en-US" dirty="0"/>
              <a:t>LFLM=24.979 +9.281*Lo - </a:t>
            </a:r>
            <a:r>
              <a:rPr lang="en-US" dirty="0" err="1"/>
              <a:t>InitialC</a:t>
            </a:r>
            <a:r>
              <a:rPr lang="en-US" dirty="0"/>
              <a:t> * </a:t>
            </a:r>
            <a:r>
              <a:rPr lang="en-US" dirty="0" err="1"/>
              <a:t>fdeg</a:t>
            </a:r>
            <a:endParaRPr lang="en-US" dirty="0"/>
          </a:p>
          <a:p>
            <a:endParaRPr lang="en-US" dirty="0"/>
          </a:p>
        </p:txBody>
      </p:sp>
    </p:spTree>
    <p:extLst>
      <p:ext uri="{BB962C8B-B14F-4D97-AF65-F5344CB8AC3E}">
        <p14:creationId xmlns:p14="http://schemas.microsoft.com/office/powerpoint/2010/main" val="303148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087"/>
            <a:ext cx="8936037" cy="1325562"/>
          </a:xfrm>
        </p:spPr>
        <p:txBody>
          <a:bodyPr/>
          <a:lstStyle/>
          <a:p>
            <a:r>
              <a:rPr lang="en-US" sz="3600" b="1" kern="0" dirty="0" smtClean="0">
                <a:solidFill>
                  <a:schemeClr val="tx2">
                    <a:lumMod val="60000"/>
                    <a:lumOff val="40000"/>
                  </a:schemeClr>
                </a:solidFill>
                <a:latin typeface="Calibri"/>
                <a:cs typeface="Calibri"/>
              </a:rPr>
              <a:t>Impact of carbon sequestration</a:t>
            </a:r>
            <a:endParaRPr lang="en-US" sz="3600" b="1" kern="0" dirty="0">
              <a:solidFill>
                <a:schemeClr val="tx2">
                  <a:lumMod val="60000"/>
                  <a:lumOff val="40000"/>
                </a:schemeClr>
              </a:solidFill>
              <a:latin typeface="Calibri"/>
              <a:cs typeface="Calibri"/>
            </a:endParaRPr>
          </a:p>
        </p:txBody>
      </p:sp>
    </p:spTree>
    <p:extLst>
      <p:ext uri="{BB962C8B-B14F-4D97-AF65-F5344CB8AC3E}">
        <p14:creationId xmlns:p14="http://schemas.microsoft.com/office/powerpoint/2010/main" val="184987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9688" y="81631"/>
            <a:ext cx="8890416" cy="834941"/>
          </a:xfrm>
        </p:spPr>
        <p:txBody>
          <a:bodyPr/>
          <a:lstStyle/>
          <a:p>
            <a:r>
              <a:rPr lang="en-US" sz="3600" b="1" kern="0" dirty="0">
                <a:solidFill>
                  <a:schemeClr val="tx2">
                    <a:lumMod val="60000"/>
                    <a:lumOff val="40000"/>
                  </a:schemeClr>
                </a:solidFill>
                <a:latin typeface="Calibri"/>
                <a:cs typeface="Calibri"/>
              </a:rPr>
              <a:t>“Carbon Sequestration”</a:t>
            </a:r>
          </a:p>
        </p:txBody>
      </p:sp>
      <p:sp>
        <p:nvSpPr>
          <p:cNvPr id="3" name="Content Placeholder 2"/>
          <p:cNvSpPr>
            <a:spLocks noGrp="1"/>
          </p:cNvSpPr>
          <p:nvPr>
            <p:ph idx="1"/>
          </p:nvPr>
        </p:nvSpPr>
        <p:spPr>
          <a:xfrm>
            <a:off x="39688" y="654415"/>
            <a:ext cx="9138622" cy="4992270"/>
          </a:xfrm>
        </p:spPr>
        <p:txBody>
          <a:bodyPr/>
          <a:lstStyle/>
          <a:p>
            <a:r>
              <a:rPr lang="en-US" sz="2000" dirty="0" smtClean="0"/>
              <a:t>Long term storage or binding of carbon so as to remove it from the atmospheric CO</a:t>
            </a:r>
            <a:r>
              <a:rPr lang="en-US" sz="2000" baseline="-25000" dirty="0" smtClean="0"/>
              <a:t>2</a:t>
            </a:r>
            <a:r>
              <a:rPr lang="en-US" sz="2000" dirty="0" smtClean="0"/>
              <a:t> cycle (&gt;100yrs)</a:t>
            </a:r>
          </a:p>
          <a:p>
            <a:r>
              <a:rPr lang="en-US" sz="2000" dirty="0"/>
              <a:t>ILCD recommend no carbon storage as a </a:t>
            </a:r>
            <a:r>
              <a:rPr lang="en-US" sz="2000" dirty="0" smtClean="0"/>
              <a:t>default</a:t>
            </a:r>
          </a:p>
          <a:p>
            <a:pPr lvl="1"/>
            <a:r>
              <a:rPr lang="en-US" sz="2000" dirty="0" smtClean="0"/>
              <a:t>Affected by C/N ratio, temperature and humidity </a:t>
            </a:r>
          </a:p>
          <a:p>
            <a:r>
              <a:rPr lang="en-US" sz="2000" dirty="0" smtClean="0"/>
              <a:t>However included in several studies</a:t>
            </a:r>
          </a:p>
          <a:p>
            <a:pPr lvl="1"/>
            <a:r>
              <a:rPr lang="en-US" sz="2000" dirty="0"/>
              <a:t>Landfill- (</a:t>
            </a:r>
            <a:r>
              <a:rPr lang="en-US" sz="2000" dirty="0" err="1"/>
              <a:t>Barlaz</a:t>
            </a:r>
            <a:r>
              <a:rPr lang="en-US" sz="2000" dirty="0"/>
              <a:t> et al, 1998) </a:t>
            </a:r>
            <a:r>
              <a:rPr lang="en-US" sz="2000" dirty="0" smtClean="0"/>
              <a:t>stored C </a:t>
            </a:r>
            <a:r>
              <a:rPr lang="en-US" sz="2000" dirty="0"/>
              <a:t>remaining after anaerobic degradation </a:t>
            </a:r>
            <a:endParaRPr lang="en-US" sz="2000" dirty="0" smtClean="0"/>
          </a:p>
          <a:p>
            <a:pPr marL="0" lvl="1" indent="0">
              <a:buNone/>
            </a:pPr>
            <a:r>
              <a:rPr lang="en-US" sz="2000" dirty="0" smtClean="0"/>
              <a:t>CS</a:t>
            </a:r>
            <a:r>
              <a:rPr lang="en-US" sz="2000" baseline="-25000" dirty="0" smtClean="0"/>
              <a:t>L</a:t>
            </a:r>
            <a:r>
              <a:rPr lang="en-US" sz="2000" dirty="0"/>
              <a:t>= </a:t>
            </a:r>
            <a:r>
              <a:rPr lang="en-US" sz="2000" dirty="0" err="1"/>
              <a:t>C</a:t>
            </a:r>
            <a:r>
              <a:rPr lang="en-US" sz="2000" baseline="-25000" dirty="0" err="1"/>
              <a:t>Initial</a:t>
            </a:r>
            <a:r>
              <a:rPr lang="en-US" sz="2000" dirty="0"/>
              <a:t> (kg/t) * (1-f</a:t>
            </a:r>
            <a:r>
              <a:rPr lang="en-US" sz="2000" baseline="-25000" dirty="0"/>
              <a:t>d</a:t>
            </a:r>
            <a:r>
              <a:rPr lang="en-US" sz="2000" dirty="0"/>
              <a:t>)</a:t>
            </a:r>
          </a:p>
          <a:p>
            <a:pPr marL="457200" lvl="1" indent="0">
              <a:buNone/>
            </a:pPr>
            <a:r>
              <a:rPr lang="en-US" sz="2000" dirty="0" smtClean="0"/>
              <a:t>Where:      </a:t>
            </a:r>
            <a:r>
              <a:rPr lang="en-US" sz="2000" dirty="0" err="1" smtClean="0"/>
              <a:t>f</a:t>
            </a:r>
            <a:r>
              <a:rPr lang="en-US" sz="2000" baseline="-25000" dirty="0" err="1" smtClean="0"/>
              <a:t>d</a:t>
            </a:r>
            <a:r>
              <a:rPr lang="en-US" sz="2000" dirty="0"/>
              <a:t>=</a:t>
            </a:r>
            <a:r>
              <a:rPr lang="en-US" sz="1400" dirty="0"/>
              <a:t>   	</a:t>
            </a:r>
            <a:r>
              <a:rPr lang="en-US" sz="1400" u="sng" dirty="0"/>
              <a:t> Measured bio-methane </a:t>
            </a:r>
            <a:r>
              <a:rPr lang="en-US" sz="1400" u="sng" dirty="0" err="1"/>
              <a:t>yeild</a:t>
            </a:r>
            <a:endParaRPr lang="en-US" sz="1400" u="sng" dirty="0"/>
          </a:p>
          <a:p>
            <a:pPr marL="1371600" lvl="3" indent="0">
              <a:buNone/>
            </a:pPr>
            <a:r>
              <a:rPr lang="en-US" sz="1400" dirty="0"/>
              <a:t>	</a:t>
            </a:r>
            <a:r>
              <a:rPr lang="en-US" sz="1400" dirty="0" smtClean="0"/>
              <a:t>            Theoretical </a:t>
            </a:r>
            <a:r>
              <a:rPr lang="en-US" sz="1400" dirty="0"/>
              <a:t>bio-methane </a:t>
            </a:r>
            <a:r>
              <a:rPr lang="en-US" sz="1400" dirty="0" err="1" smtClean="0"/>
              <a:t>yeild</a:t>
            </a:r>
            <a:endParaRPr lang="en-US" sz="1400" dirty="0"/>
          </a:p>
          <a:p>
            <a:pPr lvl="1"/>
            <a:r>
              <a:rPr lang="en-US" sz="2000" dirty="0" smtClean="0">
                <a:solidFill>
                  <a:prstClr val="black"/>
                </a:solidFill>
              </a:rPr>
              <a:t>AD/Compost- (WARMv13) C </a:t>
            </a:r>
            <a:r>
              <a:rPr lang="en-US" sz="2000" dirty="0">
                <a:solidFill>
                  <a:prstClr val="black"/>
                </a:solidFill>
              </a:rPr>
              <a:t>in non-reactive humus </a:t>
            </a:r>
            <a:r>
              <a:rPr lang="en-US" sz="2000" dirty="0" smtClean="0">
                <a:solidFill>
                  <a:prstClr val="black"/>
                </a:solidFill>
              </a:rPr>
              <a:t>after DOC removal</a:t>
            </a:r>
            <a:endParaRPr lang="en-US" sz="2000" dirty="0">
              <a:solidFill>
                <a:prstClr val="black"/>
              </a:solidFill>
            </a:endParaRPr>
          </a:p>
          <a:p>
            <a:pPr marL="457200" lvl="1" indent="0">
              <a:buNone/>
            </a:pPr>
            <a:r>
              <a:rPr lang="en-US" sz="2400" dirty="0" err="1" smtClean="0"/>
              <a:t>CS</a:t>
            </a:r>
            <a:r>
              <a:rPr lang="en-US" sz="2400" baseline="-25000" dirty="0" err="1" smtClean="0"/>
              <a:t>i</a:t>
            </a:r>
            <a:r>
              <a:rPr lang="en-US" sz="2400" dirty="0" smtClean="0"/>
              <a:t>=</a:t>
            </a:r>
            <a:r>
              <a:rPr lang="en-US" sz="2000" dirty="0"/>
              <a:t>C</a:t>
            </a:r>
            <a:r>
              <a:rPr lang="en-US" sz="2000" baseline="-25000" dirty="0"/>
              <a:t>Initial</a:t>
            </a:r>
            <a:r>
              <a:rPr lang="en-US" sz="2000" dirty="0"/>
              <a:t> (kg/t) * (1-f</a:t>
            </a:r>
            <a:r>
              <a:rPr lang="en-US" sz="2000" baseline="-25000" dirty="0"/>
              <a:t>d</a:t>
            </a:r>
            <a:r>
              <a:rPr lang="en-US" sz="2000" dirty="0"/>
              <a:t>)</a:t>
            </a:r>
            <a:r>
              <a:rPr lang="en-US" sz="2000" dirty="0" smtClean="0"/>
              <a:t>*(1-f</a:t>
            </a:r>
            <a:r>
              <a:rPr lang="en-US" sz="2000" baseline="-25000" dirty="0" smtClean="0"/>
              <a:t>i</a:t>
            </a:r>
            <a:r>
              <a:rPr lang="en-US" sz="2000" dirty="0" smtClean="0"/>
              <a:t>)</a:t>
            </a:r>
            <a:endParaRPr lang="en-US" sz="2000" dirty="0"/>
          </a:p>
          <a:p>
            <a:r>
              <a:rPr lang="en-US" sz="2000" dirty="0" smtClean="0"/>
              <a:t>Wher</a:t>
            </a:r>
            <a:r>
              <a:rPr lang="en-US" sz="2000" dirty="0"/>
              <a:t>e</a:t>
            </a:r>
            <a:r>
              <a:rPr lang="en-US" sz="2000" dirty="0" smtClean="0"/>
              <a:t> f</a:t>
            </a:r>
            <a:r>
              <a:rPr lang="en-US" sz="2000" baseline="-25000" dirty="0" smtClean="0"/>
              <a:t>i</a:t>
            </a:r>
            <a:r>
              <a:rPr lang="en-US" sz="2000" dirty="0" smtClean="0"/>
              <a:t>  is a correction factor</a:t>
            </a:r>
          </a:p>
          <a:p>
            <a:pPr marL="457200" lvl="1" indent="0">
              <a:buNone/>
            </a:pPr>
            <a:r>
              <a:rPr lang="en-US" sz="2000" dirty="0"/>
              <a:t>f</a:t>
            </a:r>
            <a:r>
              <a:rPr lang="en-US" sz="2000" baseline="-25000" dirty="0" smtClean="0"/>
              <a:t>c</a:t>
            </a:r>
            <a:r>
              <a:rPr lang="en-US" sz="2000" dirty="0" smtClean="0"/>
              <a:t>=0.8 (8% of C applied (Boldrin,2009) and 3% of Initial C (</a:t>
            </a:r>
            <a:r>
              <a:rPr lang="en-US" sz="2000" dirty="0" err="1" smtClean="0"/>
              <a:t>Bernstadt</a:t>
            </a:r>
            <a:r>
              <a:rPr lang="en-US" sz="2000" dirty="0" smtClean="0"/>
              <a:t>, 2012))</a:t>
            </a:r>
          </a:p>
          <a:p>
            <a:pPr marL="457200" lvl="1" indent="0">
              <a:buNone/>
            </a:pPr>
            <a:r>
              <a:rPr lang="en-US" sz="2000" dirty="0" err="1" smtClean="0"/>
              <a:t>f</a:t>
            </a:r>
            <a:r>
              <a:rPr lang="en-US" sz="2000" baseline="-25000" dirty="0" err="1" smtClean="0"/>
              <a:t>AD</a:t>
            </a:r>
            <a:r>
              <a:rPr lang="en-US" sz="2000" dirty="0" smtClean="0"/>
              <a:t>= 0.6 (10% of C applied (</a:t>
            </a:r>
            <a:r>
              <a:rPr lang="en-US" sz="2000" dirty="0" err="1" smtClean="0"/>
              <a:t>Boldrin</a:t>
            </a:r>
            <a:r>
              <a:rPr lang="en-US" sz="2000" dirty="0" smtClean="0"/>
              <a:t>, 2009) and 6% of initial C (</a:t>
            </a:r>
            <a:r>
              <a:rPr lang="en-US" sz="2000" dirty="0" err="1"/>
              <a:t>Baky</a:t>
            </a:r>
            <a:r>
              <a:rPr lang="en-US" sz="2000" dirty="0"/>
              <a:t> and Eriksson, 2003 </a:t>
            </a:r>
            <a:r>
              <a:rPr lang="en-US" sz="2000" dirty="0" smtClean="0"/>
              <a:t>)</a:t>
            </a:r>
            <a:endParaRPr lang="en-US" sz="2000" dirty="0"/>
          </a:p>
        </p:txBody>
      </p:sp>
    </p:spTree>
    <p:extLst>
      <p:ext uri="{BB962C8B-B14F-4D97-AF65-F5344CB8AC3E}">
        <p14:creationId xmlns:p14="http://schemas.microsoft.com/office/powerpoint/2010/main" val="1663120509"/>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337"/>
            <a:ext cx="8229600" cy="769442"/>
          </a:xfrm>
        </p:spPr>
        <p:txBody>
          <a:bodyPr/>
          <a:lstStyle/>
          <a:p>
            <a:r>
              <a:rPr lang="en-US" sz="3600" b="1" kern="0" dirty="0">
                <a:solidFill>
                  <a:schemeClr val="tx2">
                    <a:lumMod val="60000"/>
                    <a:lumOff val="40000"/>
                  </a:schemeClr>
                </a:solidFill>
                <a:latin typeface="Calibri"/>
                <a:cs typeface="Calibri"/>
              </a:rPr>
              <a:t>Uncertainty</a:t>
            </a:r>
          </a:p>
        </p:txBody>
      </p:sp>
      <p:pic>
        <p:nvPicPr>
          <p:cNvPr id="4" name="Content Placeholder 3"/>
          <p:cNvPicPr>
            <a:picLocks noGrp="1" noChangeAspect="1"/>
          </p:cNvPicPr>
          <p:nvPr>
            <p:ph idx="1"/>
          </p:nvPr>
        </p:nvPicPr>
        <p:blipFill rotWithShape="1">
          <a:blip r:embed="rId2"/>
          <a:srcRect l="12" r="-4236"/>
          <a:stretch/>
        </p:blipFill>
        <p:spPr>
          <a:xfrm>
            <a:off x="457199" y="831779"/>
            <a:ext cx="8685213" cy="5476319"/>
          </a:xfrm>
        </p:spPr>
      </p:pic>
    </p:spTree>
    <p:extLst>
      <p:ext uri="{BB962C8B-B14F-4D97-AF65-F5344CB8AC3E}">
        <p14:creationId xmlns:p14="http://schemas.microsoft.com/office/powerpoint/2010/main" val="280466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53" y="-183952"/>
            <a:ext cx="8229600" cy="646252"/>
          </a:xfrm>
        </p:spPr>
        <p:txBody>
          <a:bodyPr/>
          <a:lstStyle/>
          <a:p>
            <a:r>
              <a:rPr lang="en-US" dirty="0" smtClean="0"/>
              <a:t>Anaerobic Digestion</a:t>
            </a:r>
            <a:endParaRPr lang="en-US" dirty="0"/>
          </a:p>
        </p:txBody>
      </p:sp>
      <p:grpSp>
        <p:nvGrpSpPr>
          <p:cNvPr id="72" name="Group 71"/>
          <p:cNvGrpSpPr/>
          <p:nvPr/>
        </p:nvGrpSpPr>
        <p:grpSpPr>
          <a:xfrm>
            <a:off x="390005" y="836419"/>
            <a:ext cx="6791384" cy="1421332"/>
            <a:chOff x="390005" y="836419"/>
            <a:chExt cx="6791384" cy="1421332"/>
          </a:xfrm>
        </p:grpSpPr>
        <p:sp>
          <p:nvSpPr>
            <p:cNvPr id="61" name="TextBox 60"/>
            <p:cNvSpPr txBox="1"/>
            <p:nvPr/>
          </p:nvSpPr>
          <p:spPr>
            <a:xfrm>
              <a:off x="5523578" y="973775"/>
              <a:ext cx="1657811" cy="230832"/>
            </a:xfrm>
            <a:prstGeom prst="rect">
              <a:avLst/>
            </a:prstGeom>
            <a:noFill/>
          </p:spPr>
          <p:txBody>
            <a:bodyPr wrap="square" rtlCol="0">
              <a:spAutoFit/>
            </a:bodyPr>
            <a:lstStyle/>
            <a:p>
              <a:r>
                <a:rPr lang="en-US" sz="900" b="1" dirty="0" smtClean="0"/>
                <a:t>CO</a:t>
              </a:r>
              <a:r>
                <a:rPr lang="en-US" sz="900" b="1" baseline="-25000" dirty="0" smtClean="0"/>
                <a:t>2</a:t>
              </a:r>
              <a:r>
                <a:rPr lang="en-US" sz="900" b="1" dirty="0" smtClean="0"/>
                <a:t> fossil + upstream</a:t>
              </a:r>
              <a:endParaRPr lang="en-US" sz="900" b="1" dirty="0"/>
            </a:p>
          </p:txBody>
        </p:sp>
        <p:grpSp>
          <p:nvGrpSpPr>
            <p:cNvPr id="71" name="Group 70"/>
            <p:cNvGrpSpPr/>
            <p:nvPr/>
          </p:nvGrpSpPr>
          <p:grpSpPr>
            <a:xfrm>
              <a:off x="390005" y="836419"/>
              <a:ext cx="6514138" cy="1421332"/>
              <a:chOff x="390005" y="836419"/>
              <a:chExt cx="6514138" cy="1421332"/>
            </a:xfrm>
          </p:grpSpPr>
          <p:grpSp>
            <p:nvGrpSpPr>
              <p:cNvPr id="59" name="Group 58"/>
              <p:cNvGrpSpPr/>
              <p:nvPr/>
            </p:nvGrpSpPr>
            <p:grpSpPr>
              <a:xfrm>
                <a:off x="390005" y="945193"/>
                <a:ext cx="6514138" cy="1312558"/>
                <a:chOff x="191856" y="609593"/>
                <a:chExt cx="6514138" cy="1312558"/>
              </a:xfrm>
            </p:grpSpPr>
            <p:grpSp>
              <p:nvGrpSpPr>
                <p:cNvPr id="28" name="Group 27"/>
                <p:cNvGrpSpPr/>
                <p:nvPr/>
              </p:nvGrpSpPr>
              <p:grpSpPr>
                <a:xfrm>
                  <a:off x="191856" y="609593"/>
                  <a:ext cx="6514138" cy="1312558"/>
                  <a:chOff x="1431951" y="5860810"/>
                  <a:chExt cx="11016936" cy="4804044"/>
                </a:xfrm>
              </p:grpSpPr>
              <p:sp>
                <p:nvSpPr>
                  <p:cNvPr id="29" name="Rectangle 28"/>
                  <p:cNvSpPr/>
                  <p:nvPr/>
                </p:nvSpPr>
                <p:spPr>
                  <a:xfrm>
                    <a:off x="2498752" y="7079318"/>
                    <a:ext cx="1810685" cy="145797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Digester Operation</a:t>
                    </a:r>
                    <a:endParaRPr lang="en-US" sz="1000" dirty="0">
                      <a:solidFill>
                        <a:schemeClr val="tx1"/>
                      </a:solidFill>
                    </a:endParaRPr>
                  </a:p>
                </p:txBody>
              </p:sp>
              <p:sp>
                <p:nvSpPr>
                  <p:cNvPr id="30" name="Rectangle 29"/>
                  <p:cNvSpPr/>
                  <p:nvPr/>
                </p:nvSpPr>
                <p:spPr>
                  <a:xfrm>
                    <a:off x="7294526" y="7256231"/>
                    <a:ext cx="2248814" cy="1251624"/>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Digestate</a:t>
                    </a:r>
                    <a:r>
                      <a:rPr lang="en-US" sz="1000" dirty="0" smtClean="0">
                        <a:solidFill>
                          <a:schemeClr val="tx1"/>
                        </a:solidFill>
                      </a:rPr>
                      <a:t> Land Application</a:t>
                    </a:r>
                    <a:endParaRPr lang="en-US" sz="1000" dirty="0">
                      <a:solidFill>
                        <a:schemeClr val="tx1"/>
                      </a:solidFill>
                    </a:endParaRPr>
                  </a:p>
                </p:txBody>
              </p:sp>
              <p:sp>
                <p:nvSpPr>
                  <p:cNvPr id="31" name="Rectangle 30"/>
                  <p:cNvSpPr/>
                  <p:nvPr/>
                </p:nvSpPr>
                <p:spPr>
                  <a:xfrm>
                    <a:off x="5116835" y="7247421"/>
                    <a:ext cx="1690379" cy="1153783"/>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Digestate</a:t>
                    </a:r>
                    <a:r>
                      <a:rPr lang="en-US" sz="1000" dirty="0" smtClean="0">
                        <a:solidFill>
                          <a:schemeClr val="tx1"/>
                        </a:solidFill>
                      </a:rPr>
                      <a:t> Storage</a:t>
                    </a:r>
                    <a:endParaRPr lang="en-US" sz="1000" dirty="0">
                      <a:solidFill>
                        <a:schemeClr val="tx1"/>
                      </a:solidFill>
                    </a:endParaRPr>
                  </a:p>
                </p:txBody>
              </p:sp>
              <p:cxnSp>
                <p:nvCxnSpPr>
                  <p:cNvPr id="32" name="Straight Arrow Connector 31"/>
                  <p:cNvCxnSpPr/>
                  <p:nvPr/>
                </p:nvCxnSpPr>
                <p:spPr>
                  <a:xfrm>
                    <a:off x="6835537" y="7732910"/>
                    <a:ext cx="458989" cy="59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630597" y="6602639"/>
                    <a:ext cx="0" cy="830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14667" y="6002817"/>
                    <a:ext cx="675075" cy="844859"/>
                  </a:xfrm>
                  <a:prstGeom prst="rect">
                    <a:avLst/>
                  </a:prstGeom>
                  <a:noFill/>
                </p:spPr>
                <p:txBody>
                  <a:bodyPr wrap="square" rtlCol="0">
                    <a:spAutoFit/>
                  </a:bodyPr>
                  <a:lstStyle/>
                  <a:p>
                    <a:r>
                      <a:rPr lang="en-US" sz="900" b="1" dirty="0" smtClean="0"/>
                      <a:t>CH</a:t>
                    </a:r>
                    <a:r>
                      <a:rPr lang="en-US" sz="900" b="1" baseline="-25000" dirty="0" smtClean="0"/>
                      <a:t>4</a:t>
                    </a:r>
                    <a:endParaRPr lang="en-US" sz="900" b="1" dirty="0"/>
                  </a:p>
                </p:txBody>
              </p:sp>
              <p:cxnSp>
                <p:nvCxnSpPr>
                  <p:cNvPr id="35" name="Straight Arrow Connector 34"/>
                  <p:cNvCxnSpPr>
                    <a:endCxn id="40" idx="2"/>
                  </p:cNvCxnSpPr>
                  <p:nvPr/>
                </p:nvCxnSpPr>
                <p:spPr>
                  <a:xfrm flipH="1" flipV="1">
                    <a:off x="8479578" y="6730426"/>
                    <a:ext cx="2" cy="816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453644" y="9529038"/>
                    <a:ext cx="2069001" cy="1135816"/>
                  </a:xfrm>
                  <a:prstGeom prst="rect">
                    <a:avLst/>
                  </a:prstGeom>
                  <a:solidFill>
                    <a:schemeClr val="bg1">
                      <a:lumMod val="95000"/>
                    </a:schemeClr>
                  </a:solid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Displaced Grid Electricity</a:t>
                    </a:r>
                  </a:p>
                </p:txBody>
              </p:sp>
              <p:sp>
                <p:nvSpPr>
                  <p:cNvPr id="37" name="Rectangle 36"/>
                  <p:cNvSpPr/>
                  <p:nvPr/>
                </p:nvSpPr>
                <p:spPr>
                  <a:xfrm>
                    <a:off x="10010487" y="7363357"/>
                    <a:ext cx="2438400" cy="1111868"/>
                  </a:xfrm>
                  <a:prstGeom prst="rect">
                    <a:avLst/>
                  </a:prstGeom>
                  <a:solidFill>
                    <a:schemeClr val="bg1">
                      <a:lumMod val="95000"/>
                    </a:schemeClr>
                  </a:solid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Displaced inorganic </a:t>
                    </a:r>
                    <a:r>
                      <a:rPr lang="en-US" sz="900" dirty="0" err="1">
                        <a:solidFill>
                          <a:schemeClr val="tx1"/>
                        </a:solidFill>
                      </a:rPr>
                      <a:t>Fertilzer</a:t>
                    </a:r>
                    <a:endParaRPr lang="en-US" sz="900" dirty="0">
                      <a:solidFill>
                        <a:schemeClr val="tx1"/>
                      </a:solidFill>
                    </a:endParaRPr>
                  </a:p>
                </p:txBody>
              </p:sp>
              <p:sp>
                <p:nvSpPr>
                  <p:cNvPr id="38" name="TextBox 37"/>
                  <p:cNvSpPr txBox="1"/>
                  <p:nvPr/>
                </p:nvSpPr>
                <p:spPr>
                  <a:xfrm>
                    <a:off x="1431951" y="7274912"/>
                    <a:ext cx="718134" cy="1126483"/>
                  </a:xfrm>
                  <a:prstGeom prst="rect">
                    <a:avLst/>
                  </a:prstGeom>
                  <a:noFill/>
                </p:spPr>
                <p:txBody>
                  <a:bodyPr wrap="square" rtlCol="0">
                    <a:spAutoFit/>
                  </a:bodyPr>
                  <a:lstStyle/>
                  <a:p>
                    <a:r>
                      <a:rPr lang="en-US" sz="1400" dirty="0" smtClean="0"/>
                      <a:t>AD</a:t>
                    </a:r>
                    <a:endParaRPr lang="en-US" sz="1600" dirty="0"/>
                  </a:p>
                </p:txBody>
              </p:sp>
              <p:cxnSp>
                <p:nvCxnSpPr>
                  <p:cNvPr id="39" name="Straight Arrow Connector 38"/>
                  <p:cNvCxnSpPr/>
                  <p:nvPr/>
                </p:nvCxnSpPr>
                <p:spPr>
                  <a:xfrm flipH="1" flipV="1">
                    <a:off x="10742285" y="6575818"/>
                    <a:ext cx="5732" cy="636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86010" y="5860810"/>
                    <a:ext cx="1187135" cy="869616"/>
                  </a:xfrm>
                  <a:prstGeom prst="rect">
                    <a:avLst/>
                  </a:prstGeom>
                  <a:noFill/>
                </p:spPr>
                <p:txBody>
                  <a:bodyPr wrap="square" rtlCol="0">
                    <a:spAutoFit/>
                  </a:bodyPr>
                  <a:lstStyle/>
                  <a:p>
                    <a:r>
                      <a:rPr lang="en-US" sz="900" b="1" dirty="0" smtClean="0"/>
                      <a:t>N</a:t>
                    </a:r>
                    <a:r>
                      <a:rPr lang="en-US" sz="900" b="1" baseline="-25000" dirty="0" smtClean="0"/>
                      <a:t>2</a:t>
                    </a:r>
                    <a:r>
                      <a:rPr lang="en-US" sz="900" b="1" dirty="0"/>
                      <a:t>O</a:t>
                    </a:r>
                  </a:p>
                </p:txBody>
              </p:sp>
              <p:sp>
                <p:nvSpPr>
                  <p:cNvPr id="41" name="TextBox 40"/>
                  <p:cNvSpPr txBox="1"/>
                  <p:nvPr/>
                </p:nvSpPr>
                <p:spPr>
                  <a:xfrm>
                    <a:off x="6144397" y="5907692"/>
                    <a:ext cx="754287" cy="844859"/>
                  </a:xfrm>
                  <a:prstGeom prst="rect">
                    <a:avLst/>
                  </a:prstGeom>
                  <a:noFill/>
                </p:spPr>
                <p:txBody>
                  <a:bodyPr wrap="square" rtlCol="0">
                    <a:spAutoFit/>
                  </a:bodyPr>
                  <a:lstStyle/>
                  <a:p>
                    <a:r>
                      <a:rPr lang="en-US" sz="900" b="1" dirty="0" smtClean="0"/>
                      <a:t>N</a:t>
                    </a:r>
                    <a:r>
                      <a:rPr lang="en-US" sz="900" b="1" baseline="-25000" dirty="0" smtClean="0"/>
                      <a:t>2</a:t>
                    </a:r>
                    <a:r>
                      <a:rPr lang="en-US" sz="900" b="1" dirty="0" smtClean="0"/>
                      <a:t>O</a:t>
                    </a:r>
                    <a:endParaRPr lang="en-US" sz="900" b="1" dirty="0"/>
                  </a:p>
                </p:txBody>
              </p:sp>
              <p:cxnSp>
                <p:nvCxnSpPr>
                  <p:cNvPr id="42" name="Straight Arrow Connector 41"/>
                  <p:cNvCxnSpPr/>
                  <p:nvPr/>
                </p:nvCxnSpPr>
                <p:spPr>
                  <a:xfrm flipV="1">
                    <a:off x="6386898" y="6720632"/>
                    <a:ext cx="0" cy="535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9534593" y="7932736"/>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9" idx="3"/>
                    <a:endCxn id="31" idx="1"/>
                  </p:cNvCxnSpPr>
                  <p:nvPr/>
                </p:nvCxnSpPr>
                <p:spPr>
                  <a:xfrm>
                    <a:off x="4309436" y="7808304"/>
                    <a:ext cx="807399" cy="160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4522645" y="10051340"/>
                    <a:ext cx="447722" cy="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985024" y="9532632"/>
                    <a:ext cx="2803747" cy="844859"/>
                  </a:xfrm>
                  <a:prstGeom prst="rect">
                    <a:avLst/>
                  </a:prstGeom>
                  <a:noFill/>
                </p:spPr>
                <p:txBody>
                  <a:bodyPr wrap="square" rtlCol="0">
                    <a:spAutoFit/>
                  </a:bodyPr>
                  <a:lstStyle/>
                  <a:p>
                    <a:r>
                      <a:rPr lang="en-US" sz="900" b="1" dirty="0" smtClean="0"/>
                      <a:t>CO</a:t>
                    </a:r>
                    <a:r>
                      <a:rPr lang="en-US" sz="900" b="1" baseline="-25000" dirty="0" smtClean="0"/>
                      <a:t>2</a:t>
                    </a:r>
                    <a:r>
                      <a:rPr lang="en-US" sz="900" b="1" dirty="0" smtClean="0"/>
                      <a:t> fossil + upstream</a:t>
                    </a:r>
                    <a:endParaRPr lang="en-US" sz="900" b="1" dirty="0"/>
                  </a:p>
                </p:txBody>
              </p:sp>
            </p:grpSp>
            <p:cxnSp>
              <p:nvCxnSpPr>
                <p:cNvPr id="50" name="Straight Arrow Connector 49"/>
                <p:cNvCxnSpPr/>
                <p:nvPr/>
              </p:nvCxnSpPr>
              <p:spPr>
                <a:xfrm>
                  <a:off x="1360402" y="1332817"/>
                  <a:ext cx="0" cy="278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7" name="Straight Arrow Connector 66"/>
              <p:cNvCxnSpPr/>
              <p:nvPr/>
            </p:nvCxnSpPr>
            <p:spPr>
              <a:xfrm flipV="1">
                <a:off x="1355565" y="1033223"/>
                <a:ext cx="0" cy="227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59390" y="862409"/>
                <a:ext cx="399161" cy="230832"/>
              </a:xfrm>
              <a:prstGeom prst="rect">
                <a:avLst/>
              </a:prstGeom>
              <a:noFill/>
            </p:spPr>
            <p:txBody>
              <a:bodyPr wrap="square" rtlCol="0">
                <a:spAutoFit/>
              </a:bodyPr>
              <a:lstStyle/>
              <a:p>
                <a:r>
                  <a:rPr lang="en-US" sz="900" b="1" dirty="0" smtClean="0"/>
                  <a:t>CH</a:t>
                </a:r>
                <a:r>
                  <a:rPr lang="en-US" sz="900" b="1" baseline="-25000" dirty="0" smtClean="0"/>
                  <a:t>4</a:t>
                </a:r>
                <a:endParaRPr lang="en-US" sz="900" b="1" dirty="0"/>
              </a:p>
            </p:txBody>
          </p:sp>
          <p:sp>
            <p:nvSpPr>
              <p:cNvPr id="69" name="TextBox 68"/>
              <p:cNvSpPr txBox="1"/>
              <p:nvPr/>
            </p:nvSpPr>
            <p:spPr>
              <a:xfrm>
                <a:off x="1649996" y="836419"/>
                <a:ext cx="445998" cy="230832"/>
              </a:xfrm>
              <a:prstGeom prst="rect">
                <a:avLst/>
              </a:prstGeom>
              <a:noFill/>
            </p:spPr>
            <p:txBody>
              <a:bodyPr wrap="square" rtlCol="0">
                <a:spAutoFit/>
              </a:bodyPr>
              <a:lstStyle/>
              <a:p>
                <a:r>
                  <a:rPr lang="en-US" sz="900" b="1" dirty="0" smtClean="0"/>
                  <a:t>N</a:t>
                </a:r>
                <a:r>
                  <a:rPr lang="en-US" sz="900" b="1" baseline="-25000" dirty="0" smtClean="0"/>
                  <a:t>2</a:t>
                </a:r>
                <a:r>
                  <a:rPr lang="en-US" sz="900" b="1" dirty="0" smtClean="0"/>
                  <a:t>O</a:t>
                </a:r>
                <a:endParaRPr lang="en-US" sz="900" b="1" dirty="0"/>
              </a:p>
            </p:txBody>
          </p:sp>
          <p:cxnSp>
            <p:nvCxnSpPr>
              <p:cNvPr id="70" name="Straight Arrow Connector 69"/>
              <p:cNvCxnSpPr/>
              <p:nvPr/>
            </p:nvCxnSpPr>
            <p:spPr>
              <a:xfrm flipV="1">
                <a:off x="1793383" y="1058530"/>
                <a:ext cx="0" cy="146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aphicFrame>
        <p:nvGraphicFramePr>
          <p:cNvPr id="73" name="Table 72"/>
          <p:cNvGraphicFramePr>
            <a:graphicFrameLocks noGrp="1"/>
          </p:cNvGraphicFramePr>
          <p:nvPr>
            <p:extLst>
              <p:ext uri="{D42A27DB-BD31-4B8C-83A1-F6EECF244321}">
                <p14:modId xmlns:p14="http://schemas.microsoft.com/office/powerpoint/2010/main" val="3516061602"/>
              </p:ext>
            </p:extLst>
          </p:nvPr>
        </p:nvGraphicFramePr>
        <p:xfrm>
          <a:off x="475253" y="2534057"/>
          <a:ext cx="7886700" cy="2987040"/>
        </p:xfrm>
        <a:graphic>
          <a:graphicData uri="http://schemas.openxmlformats.org/drawingml/2006/table">
            <a:tbl>
              <a:tblPr firstRow="1" firstCol="1" bandRow="1">
                <a:tableStyleId>{5C22544A-7EE6-4342-B048-85BDC9FD1C3A}</a:tableStyleId>
              </a:tblPr>
              <a:tblGrid>
                <a:gridCol w="2814538"/>
                <a:gridCol w="1189121"/>
                <a:gridCol w="661011"/>
                <a:gridCol w="669115"/>
                <a:gridCol w="776969"/>
                <a:gridCol w="1775946"/>
              </a:tblGrid>
              <a:tr h="299540">
                <a:tc>
                  <a:txBody>
                    <a:bodyPr/>
                    <a:lstStyle/>
                    <a:p>
                      <a:pPr marL="0" marR="0" algn="l">
                        <a:spcBef>
                          <a:spcPts val="0"/>
                        </a:spcBef>
                        <a:spcAft>
                          <a:spcPts val="0"/>
                        </a:spcAft>
                      </a:pPr>
                      <a:r>
                        <a:rPr lang="en-US" sz="1200" dirty="0">
                          <a:effectLst/>
                        </a:rPr>
                        <a:t>Relevant Emission Factors</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dirty="0">
                          <a:effectLst/>
                        </a:rPr>
                        <a:t> </a:t>
                      </a:r>
                      <a:r>
                        <a:rPr lang="en-US" sz="1200" dirty="0" smtClean="0">
                          <a:effectLst/>
                        </a:rPr>
                        <a:t>units</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b="1" kern="1200" dirty="0">
                          <a:solidFill>
                            <a:schemeClr val="lt1"/>
                          </a:solidFill>
                          <a:effectLst/>
                          <a:latin typeface="+mn-lt"/>
                          <a:ea typeface="+mn-ea"/>
                          <a:cs typeface="+mn-cs"/>
                        </a:rPr>
                        <a:t> </a:t>
                      </a:r>
                      <a:r>
                        <a:rPr lang="en-US" sz="1200" b="1" kern="1200" dirty="0" smtClean="0">
                          <a:solidFill>
                            <a:schemeClr val="lt1"/>
                          </a:solidFill>
                          <a:effectLst/>
                          <a:latin typeface="+mn-lt"/>
                          <a:ea typeface="+mn-ea"/>
                          <a:cs typeface="+mn-cs"/>
                        </a:rPr>
                        <a:t>Nominal</a:t>
                      </a:r>
                      <a:endParaRPr lang="en-US" sz="1200" b="1" kern="1200" dirty="0">
                        <a:solidFill>
                          <a:schemeClr val="lt1"/>
                        </a:solidFill>
                        <a:effectLst/>
                        <a:latin typeface="+mn-lt"/>
                        <a:ea typeface="+mn-ea"/>
                        <a:cs typeface="+mn-cs"/>
                      </a:endParaRPr>
                    </a:p>
                  </a:txBody>
                  <a:tcPr marL="68580" marR="68580" marT="0" marB="0" anchor="b"/>
                </a:tc>
                <a:tc>
                  <a:txBody>
                    <a:bodyPr/>
                    <a:lstStyle/>
                    <a:p>
                      <a:r>
                        <a:rPr lang="en-US" sz="1200" b="1" kern="1200" dirty="0" smtClean="0">
                          <a:solidFill>
                            <a:schemeClr val="lt1"/>
                          </a:solidFill>
                          <a:effectLst/>
                          <a:latin typeface="+mn-lt"/>
                          <a:ea typeface="+mn-ea"/>
                          <a:cs typeface="+mn-cs"/>
                        </a:rPr>
                        <a:t>Lower </a:t>
                      </a:r>
                      <a:endParaRPr lang="en-US" sz="1200" b="1" kern="1200" dirty="0">
                        <a:solidFill>
                          <a:schemeClr val="lt1"/>
                        </a:solidFill>
                        <a:effectLst/>
                        <a:latin typeface="+mn-lt"/>
                        <a:ea typeface="+mn-ea"/>
                        <a:cs typeface="+mn-cs"/>
                      </a:endParaRPr>
                    </a:p>
                  </a:txBody>
                  <a:tcPr marL="68580" marR="68580" marT="0" marB="0" anchor="b"/>
                </a:tc>
                <a:tc>
                  <a:txBody>
                    <a:bodyPr/>
                    <a:lstStyle/>
                    <a:p>
                      <a:r>
                        <a:rPr lang="en-US" sz="1200" b="1" kern="1200" dirty="0" smtClean="0">
                          <a:solidFill>
                            <a:schemeClr val="lt1"/>
                          </a:solidFill>
                          <a:effectLst/>
                          <a:latin typeface="+mn-lt"/>
                          <a:ea typeface="+mn-ea"/>
                          <a:cs typeface="+mn-cs"/>
                        </a:rPr>
                        <a:t>Upper</a:t>
                      </a:r>
                      <a:endParaRPr lang="en-US" sz="1200" b="1" kern="1200" dirty="0">
                        <a:solidFill>
                          <a:schemeClr val="lt1"/>
                        </a:solidFill>
                        <a:effectLst/>
                        <a:latin typeface="+mn-lt"/>
                        <a:ea typeface="+mn-ea"/>
                        <a:cs typeface="+mn-cs"/>
                      </a:endParaRPr>
                    </a:p>
                  </a:txBody>
                  <a:tcPr marL="68580" marR="68580" marT="0" marB="0" anchor="b"/>
                </a:tc>
                <a:tc>
                  <a:txBody>
                    <a:bodyPr/>
                    <a:lstStyle/>
                    <a:p>
                      <a:pPr marL="0" marR="0" algn="l">
                        <a:spcBef>
                          <a:spcPts val="0"/>
                        </a:spcBef>
                        <a:spcAft>
                          <a:spcPts val="0"/>
                        </a:spcAft>
                      </a:pPr>
                      <a:r>
                        <a:rPr lang="en-US" sz="1200" dirty="0">
                          <a:effectLst/>
                        </a:rPr>
                        <a:t> </a:t>
                      </a:r>
                      <a:r>
                        <a:rPr lang="en-US" sz="1200" dirty="0" smtClean="0">
                          <a:effectLst/>
                        </a:rPr>
                        <a:t>Source</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190500">
                <a:tc>
                  <a:txBody>
                    <a:bodyPr/>
                    <a:lstStyle/>
                    <a:p>
                      <a:pPr marL="0" marR="0" algn="l">
                        <a:spcBef>
                          <a:spcPts val="0"/>
                        </a:spcBef>
                        <a:spcAft>
                          <a:spcPts val="0"/>
                        </a:spcAft>
                      </a:pPr>
                      <a:r>
                        <a:rPr lang="en-US" sz="1200" dirty="0">
                          <a:effectLst/>
                        </a:rPr>
                        <a:t>Grid electricity displacement</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defTabSz="457200" rtl="0" eaLnBrk="1" latinLnBrk="0" hangingPunct="1">
                        <a:spcBef>
                          <a:spcPts val="0"/>
                        </a:spcBef>
                        <a:spcAft>
                          <a:spcPts val="0"/>
                        </a:spcAft>
                      </a:pPr>
                      <a:r>
                        <a:rPr lang="en-US" sz="1200" kern="1200" dirty="0" smtClean="0">
                          <a:solidFill>
                            <a:schemeClr val="dk1"/>
                          </a:solidFill>
                          <a:effectLst/>
                          <a:latin typeface="+mn-lt"/>
                          <a:ea typeface="+mn-ea"/>
                          <a:cs typeface="+mn-cs"/>
                        </a:rPr>
                        <a:t>kgCO2e/ MWh</a:t>
                      </a:r>
                      <a:endParaRPr lang="en-US" sz="1200" kern="1200" dirty="0">
                        <a:solidFill>
                          <a:schemeClr val="dk1"/>
                        </a:solidFill>
                        <a:effectLst/>
                        <a:latin typeface="+mn-lt"/>
                        <a:ea typeface="+mn-ea"/>
                        <a:cs typeface="+mn-cs"/>
                      </a:endParaRPr>
                    </a:p>
                  </a:txBody>
                  <a:tcPr marL="68580" marR="68580" marT="0" marB="0" anchor="b"/>
                </a:tc>
                <a:tc>
                  <a:txBody>
                    <a:bodyPr/>
                    <a:lstStyle/>
                    <a:p>
                      <a:pPr marL="0" marR="0" algn="ctr">
                        <a:spcBef>
                          <a:spcPts val="0"/>
                        </a:spcBef>
                        <a:spcAft>
                          <a:spcPts val="0"/>
                        </a:spcAft>
                      </a:pPr>
                      <a:r>
                        <a:rPr lang="en-US" sz="1200" dirty="0">
                          <a:effectLst/>
                        </a:rPr>
                        <a:t>-537.36</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-918.79</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-537.18</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US" sz="1200" kern="1200" dirty="0" err="1" smtClean="0">
                          <a:solidFill>
                            <a:schemeClr val="dk1"/>
                          </a:solidFill>
                          <a:effectLst/>
                          <a:latin typeface="+mn-lt"/>
                          <a:ea typeface="+mn-ea"/>
                          <a:cs typeface="+mn-cs"/>
                        </a:rPr>
                        <a:t>Egrid</a:t>
                      </a:r>
                      <a:r>
                        <a:rPr lang="en-US" sz="1200" kern="1200" dirty="0" smtClean="0">
                          <a:solidFill>
                            <a:schemeClr val="dk1"/>
                          </a:solidFill>
                          <a:effectLst/>
                          <a:latin typeface="+mn-lt"/>
                          <a:ea typeface="+mn-ea"/>
                          <a:cs typeface="+mn-cs"/>
                        </a:rPr>
                        <a:t>, 2012</a:t>
                      </a:r>
                      <a:endParaRPr lang="en-US" sz="1200" kern="1200" dirty="0">
                        <a:solidFill>
                          <a:schemeClr val="dk1"/>
                        </a:solidFill>
                        <a:effectLst/>
                        <a:latin typeface="+mn-lt"/>
                        <a:ea typeface="+mn-ea"/>
                        <a:cs typeface="+mn-cs"/>
                      </a:endParaRP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dirty="0">
                          <a:solidFill>
                            <a:schemeClr val="lt1"/>
                          </a:solidFill>
                          <a:effectLst/>
                          <a:latin typeface="+mn-lt"/>
                          <a:ea typeface="+mn-ea"/>
                          <a:cs typeface="+mn-cs"/>
                        </a:rPr>
                        <a:t>Methane conversion factor </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0.84</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0.7</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1</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err="1">
                          <a:solidFill>
                            <a:schemeClr val="dk1"/>
                          </a:solidFill>
                          <a:effectLst/>
                          <a:latin typeface="+mn-lt"/>
                          <a:ea typeface="+mn-ea"/>
                          <a:cs typeface="+mn-cs"/>
                        </a:rPr>
                        <a:t>Ebner</a:t>
                      </a:r>
                      <a:r>
                        <a:rPr lang="en-US" sz="1200" kern="1200" dirty="0">
                          <a:solidFill>
                            <a:schemeClr val="dk1"/>
                          </a:solidFill>
                          <a:effectLst/>
                          <a:latin typeface="+mn-lt"/>
                          <a:ea typeface="+mn-ea"/>
                          <a:cs typeface="+mn-cs"/>
                        </a:rPr>
                        <a:t> et al, 2014</a:t>
                      </a: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dirty="0">
                          <a:solidFill>
                            <a:schemeClr val="lt1"/>
                          </a:solidFill>
                          <a:effectLst/>
                          <a:latin typeface="+mn-lt"/>
                          <a:ea typeface="+mn-ea"/>
                          <a:cs typeface="+mn-cs"/>
                        </a:rPr>
                        <a:t>Methane leaks</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 methane utilized</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0.03</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0.1</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err="1">
                          <a:solidFill>
                            <a:schemeClr val="dk1"/>
                          </a:solidFill>
                          <a:effectLst/>
                          <a:latin typeface="+mn-lt"/>
                          <a:ea typeface="+mn-ea"/>
                          <a:cs typeface="+mn-cs"/>
                        </a:rPr>
                        <a:t>Ebner</a:t>
                      </a:r>
                      <a:r>
                        <a:rPr lang="en-US" sz="1200" kern="1200" dirty="0">
                          <a:solidFill>
                            <a:schemeClr val="dk1"/>
                          </a:solidFill>
                          <a:effectLst/>
                          <a:latin typeface="+mn-lt"/>
                          <a:ea typeface="+mn-ea"/>
                          <a:cs typeface="+mn-cs"/>
                        </a:rPr>
                        <a:t> et al., 2014</a:t>
                      </a: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dirty="0">
                          <a:solidFill>
                            <a:schemeClr val="lt1"/>
                          </a:solidFill>
                          <a:effectLst/>
                          <a:latin typeface="+mn-lt"/>
                          <a:ea typeface="+mn-ea"/>
                          <a:cs typeface="+mn-cs"/>
                        </a:rPr>
                        <a:t>Methane incomplete combustion factor</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 methane utilized</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0.005</a:t>
                      </a:r>
                    </a:p>
                  </a:txBody>
                  <a:tcPr marL="68580" marR="68580" marT="0" marB="0" anchor="b"/>
                </a:tc>
                <a:tc>
                  <a:txBody>
                    <a:bodyPr/>
                    <a:lstStyle/>
                    <a:p>
                      <a:pPr marL="0" marR="0" algn="ctr" defTabSz="457200" rtl="0" eaLnBrk="1" latinLnBrk="0" hangingPunct="1">
                        <a:spcBef>
                          <a:spcPts val="0"/>
                        </a:spcBef>
                        <a:spcAft>
                          <a:spcPts val="0"/>
                        </a:spcAft>
                      </a:pPr>
                      <a:endParaRPr lang="en-US" sz="1200" kern="1200">
                        <a:solidFill>
                          <a:schemeClr val="dk1"/>
                        </a:solidFill>
                        <a:effectLst/>
                        <a:latin typeface="+mn-lt"/>
                        <a:ea typeface="+mn-ea"/>
                        <a:cs typeface="+mn-cs"/>
                      </a:endParaRPr>
                    </a:p>
                  </a:txBody>
                  <a:tcPr marL="68580" marR="68580" marT="0" marB="0" anchor="b"/>
                </a:tc>
                <a:tc>
                  <a:txBody>
                    <a:bodyPr/>
                    <a:lstStyle/>
                    <a:p>
                      <a:pPr marL="0" marR="0" algn="ctr" defTabSz="457200" rtl="0" eaLnBrk="1" latinLnBrk="0" hangingPunct="1">
                        <a:spcBef>
                          <a:spcPts val="0"/>
                        </a:spcBef>
                        <a:spcAft>
                          <a:spcPts val="0"/>
                        </a:spcAft>
                      </a:pPr>
                      <a:endParaRPr lang="en-US" sz="1200" kern="1200">
                        <a:solidFill>
                          <a:schemeClr val="dk1"/>
                        </a:solidFill>
                        <a:effectLst/>
                        <a:latin typeface="+mn-lt"/>
                        <a:ea typeface="+mn-ea"/>
                        <a:cs typeface="+mn-cs"/>
                      </a:endParaRP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Dressler, 2012</a:t>
                      </a: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dirty="0">
                          <a:solidFill>
                            <a:schemeClr val="lt1"/>
                          </a:solidFill>
                          <a:effectLst/>
                          <a:latin typeface="+mn-lt"/>
                          <a:ea typeface="+mn-ea"/>
                          <a:cs typeface="+mn-cs"/>
                        </a:rPr>
                        <a:t>Conversion Efficiency</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MWh/t</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4.19</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3.23</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 4.70 </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Ebner et al, 2014</a:t>
                      </a: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dirty="0">
                          <a:solidFill>
                            <a:schemeClr val="lt1"/>
                          </a:solidFill>
                          <a:effectLst/>
                          <a:latin typeface="+mn-lt"/>
                          <a:ea typeface="+mn-ea"/>
                          <a:cs typeface="+mn-cs"/>
                        </a:rPr>
                        <a:t>Parasitic load</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 KWh generated</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0.12</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0.1</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0.2</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Ebner et al, 2015</a:t>
                      </a: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a:solidFill>
                            <a:schemeClr val="lt1"/>
                          </a:solidFill>
                          <a:effectLst/>
                          <a:latin typeface="+mn-lt"/>
                          <a:ea typeface="+mn-ea"/>
                          <a:cs typeface="+mn-cs"/>
                        </a:rPr>
                        <a:t>VS destruction</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0.55</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0.4</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0.7</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err="1">
                          <a:solidFill>
                            <a:schemeClr val="dk1"/>
                          </a:solidFill>
                          <a:effectLst/>
                          <a:latin typeface="+mn-lt"/>
                          <a:ea typeface="+mn-ea"/>
                          <a:cs typeface="+mn-cs"/>
                        </a:rPr>
                        <a:t>Ebner</a:t>
                      </a:r>
                      <a:r>
                        <a:rPr lang="en-US" sz="1200" kern="1200" dirty="0">
                          <a:solidFill>
                            <a:schemeClr val="dk1"/>
                          </a:solidFill>
                          <a:effectLst/>
                          <a:latin typeface="+mn-lt"/>
                          <a:ea typeface="+mn-ea"/>
                          <a:cs typeface="+mn-cs"/>
                        </a:rPr>
                        <a:t> et al., 2014</a:t>
                      </a: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a:solidFill>
                            <a:schemeClr val="lt1"/>
                          </a:solidFill>
                          <a:effectLst/>
                          <a:latin typeface="+mn-lt"/>
                          <a:ea typeface="+mn-ea"/>
                          <a:cs typeface="+mn-cs"/>
                        </a:rPr>
                        <a:t>Effluent residual methane factor</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m3CH4/</a:t>
                      </a:r>
                      <a:r>
                        <a:rPr lang="en-US" sz="1200" kern="1200" dirty="0" err="1">
                          <a:solidFill>
                            <a:schemeClr val="dk1"/>
                          </a:solidFill>
                          <a:effectLst/>
                          <a:latin typeface="+mn-lt"/>
                          <a:ea typeface="+mn-ea"/>
                          <a:cs typeface="+mn-cs"/>
                        </a:rPr>
                        <a:t>kgVS</a:t>
                      </a:r>
                      <a:endParaRPr lang="en-US" sz="1200" kern="1200" dirty="0">
                        <a:solidFill>
                          <a:schemeClr val="dk1"/>
                        </a:solidFill>
                        <a:effectLst/>
                        <a:latin typeface="+mn-lt"/>
                        <a:ea typeface="+mn-ea"/>
                        <a:cs typeface="+mn-cs"/>
                      </a:endParaRP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0.054</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0.004</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0.074</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err="1">
                          <a:solidFill>
                            <a:schemeClr val="dk1"/>
                          </a:solidFill>
                          <a:effectLst/>
                          <a:latin typeface="+mn-lt"/>
                          <a:ea typeface="+mn-ea"/>
                          <a:cs typeface="+mn-cs"/>
                        </a:rPr>
                        <a:t>Ebner</a:t>
                      </a:r>
                      <a:r>
                        <a:rPr lang="en-US" sz="1200" kern="1200" dirty="0">
                          <a:solidFill>
                            <a:schemeClr val="dk1"/>
                          </a:solidFill>
                          <a:effectLst/>
                          <a:latin typeface="+mn-lt"/>
                          <a:ea typeface="+mn-ea"/>
                          <a:cs typeface="+mn-cs"/>
                        </a:rPr>
                        <a:t> et al., 2014</a:t>
                      </a: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a:solidFill>
                            <a:schemeClr val="lt1"/>
                          </a:solidFill>
                          <a:effectLst/>
                          <a:latin typeface="+mn-lt"/>
                          <a:ea typeface="+mn-ea"/>
                          <a:cs typeface="+mn-cs"/>
                        </a:rPr>
                        <a:t>Direct N2O emission factor </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kgCO2e/t</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0.005</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0.0025</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0.01</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IPCC protocol, EF3=0.005</a:t>
                      </a: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a:solidFill>
                            <a:schemeClr val="lt1"/>
                          </a:solidFill>
                          <a:effectLst/>
                          <a:latin typeface="+mn-lt"/>
                          <a:ea typeface="+mn-ea"/>
                          <a:cs typeface="+mn-cs"/>
                        </a:rPr>
                        <a:t>Indirect N volitilization factor</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KgNvol/kg N</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0.26</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0.05</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0.5</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err="1">
                          <a:solidFill>
                            <a:schemeClr val="dk1"/>
                          </a:solidFill>
                          <a:effectLst/>
                          <a:latin typeface="+mn-lt"/>
                          <a:ea typeface="+mn-ea"/>
                          <a:cs typeface="+mn-cs"/>
                        </a:rPr>
                        <a:t>FracGASMS</a:t>
                      </a:r>
                      <a:r>
                        <a:rPr lang="en-US" sz="1200" kern="1200" dirty="0">
                          <a:solidFill>
                            <a:schemeClr val="dk1"/>
                          </a:solidFill>
                          <a:effectLst/>
                          <a:latin typeface="+mn-lt"/>
                          <a:ea typeface="+mn-ea"/>
                          <a:cs typeface="+mn-cs"/>
                        </a:rPr>
                        <a:t>=0.26</a:t>
                      </a:r>
                    </a:p>
                  </a:txBody>
                  <a:tcPr marL="68580" marR="68580" marT="0" marB="0" anchor="b"/>
                </a:tc>
              </a:tr>
              <a:tr h="190500">
                <a:tc>
                  <a:txBody>
                    <a:bodyPr/>
                    <a:lstStyle/>
                    <a:p>
                      <a:pPr marL="0" marR="0" algn="l" defTabSz="457200" rtl="0" eaLnBrk="1" latinLnBrk="0" hangingPunct="1">
                        <a:spcBef>
                          <a:spcPts val="0"/>
                        </a:spcBef>
                        <a:spcAft>
                          <a:spcPts val="0"/>
                        </a:spcAft>
                      </a:pPr>
                      <a:r>
                        <a:rPr lang="en-US" sz="1200" b="1" kern="1200" dirty="0">
                          <a:solidFill>
                            <a:schemeClr val="lt1"/>
                          </a:solidFill>
                          <a:effectLst/>
                          <a:latin typeface="+mn-lt"/>
                          <a:ea typeface="+mn-ea"/>
                          <a:cs typeface="+mn-cs"/>
                        </a:rPr>
                        <a:t>Indirect N2O-N from NH3</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Kg N2O-N/kg N</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0.01</a:t>
                      </a:r>
                    </a:p>
                  </a:txBody>
                  <a:tcPr marL="68580" marR="68580" marT="0" marB="0" anchor="b"/>
                </a:tc>
                <a:tc>
                  <a:txBody>
                    <a:bodyPr/>
                    <a:lstStyle/>
                    <a:p>
                      <a:pPr marL="0" marR="0" algn="ctr" defTabSz="457200" rtl="0" eaLnBrk="1" latinLnBrk="0" hangingPunct="1">
                        <a:spcBef>
                          <a:spcPts val="0"/>
                        </a:spcBef>
                        <a:spcAft>
                          <a:spcPts val="0"/>
                        </a:spcAft>
                      </a:pPr>
                      <a:r>
                        <a:rPr lang="en-US" sz="1200" kern="1200">
                          <a:solidFill>
                            <a:schemeClr val="dk1"/>
                          </a:solidFill>
                          <a:effectLst/>
                          <a:latin typeface="+mn-lt"/>
                          <a:ea typeface="+mn-ea"/>
                          <a:cs typeface="+mn-cs"/>
                        </a:rPr>
                        <a:t>0.002</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0.05</a:t>
                      </a:r>
                    </a:p>
                  </a:txBody>
                  <a:tcPr marL="68580" marR="68580" marT="0" marB="0" anchor="b"/>
                </a:tc>
                <a:tc>
                  <a:txBody>
                    <a:bodyPr/>
                    <a:lstStyle/>
                    <a:p>
                      <a:pPr marL="0" marR="0" algn="ctr" defTabSz="457200" rtl="0" eaLnBrk="1" latinLnBrk="0" hangingPunct="1">
                        <a:spcBef>
                          <a:spcPts val="0"/>
                        </a:spcBef>
                        <a:spcAft>
                          <a:spcPts val="0"/>
                        </a:spcAft>
                      </a:pPr>
                      <a:r>
                        <a:rPr lang="en-US" sz="1200" kern="1200" dirty="0">
                          <a:solidFill>
                            <a:schemeClr val="dk1"/>
                          </a:solidFill>
                          <a:effectLst/>
                          <a:latin typeface="+mn-lt"/>
                          <a:ea typeface="+mn-ea"/>
                          <a:cs typeface="+mn-cs"/>
                        </a:rPr>
                        <a:t>IPCC, EF4=0.01</a:t>
                      </a:r>
                    </a:p>
                  </a:txBody>
                  <a:tcPr marL="68580" marR="68580" marT="0" marB="0" anchor="b"/>
                </a:tc>
              </a:tr>
            </a:tbl>
          </a:graphicData>
        </a:graphic>
      </p:graphicFrame>
      <p:cxnSp>
        <p:nvCxnSpPr>
          <p:cNvPr id="74" name="Straight Arrow Connector 73"/>
          <p:cNvCxnSpPr>
            <a:stCxn id="38" idx="3"/>
          </p:cNvCxnSpPr>
          <p:nvPr/>
        </p:nvCxnSpPr>
        <p:spPr>
          <a:xfrm>
            <a:off x="814626" y="1485442"/>
            <a:ext cx="206161" cy="41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61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7625"/>
            <a:ext cx="8229600" cy="1143000"/>
          </a:xfrm>
        </p:spPr>
        <p:txBody>
          <a:bodyPr/>
          <a:lstStyle/>
          <a:p>
            <a:r>
              <a:rPr lang="en-US" sz="3600" b="1" kern="0" dirty="0" smtClean="0">
                <a:solidFill>
                  <a:schemeClr val="tx2">
                    <a:lumMod val="60000"/>
                    <a:lumOff val="40000"/>
                  </a:schemeClr>
                </a:solidFill>
                <a:latin typeface="Calibri"/>
                <a:cs typeface="Calibri"/>
              </a:rPr>
              <a:t>Motivation</a:t>
            </a:r>
            <a:endParaRPr lang="en-US" sz="3600" b="1" kern="0" dirty="0">
              <a:solidFill>
                <a:schemeClr val="tx2">
                  <a:lumMod val="60000"/>
                  <a:lumOff val="40000"/>
                </a:schemeClr>
              </a:solidFill>
              <a:latin typeface="Calibri"/>
              <a:cs typeface="Calibri"/>
            </a:endParaRPr>
          </a:p>
        </p:txBody>
      </p:sp>
      <p:sp>
        <p:nvSpPr>
          <p:cNvPr id="3" name="Content Placeholder 2"/>
          <p:cNvSpPr>
            <a:spLocks noGrp="1"/>
          </p:cNvSpPr>
          <p:nvPr>
            <p:ph idx="1"/>
          </p:nvPr>
        </p:nvSpPr>
        <p:spPr>
          <a:xfrm>
            <a:off x="159588" y="831587"/>
            <a:ext cx="8824823" cy="4729676"/>
          </a:xfrm>
        </p:spPr>
        <p:txBody>
          <a:bodyPr/>
          <a:lstStyle/>
          <a:p>
            <a:pPr lvl="0" fontAlgn="base"/>
            <a:r>
              <a:rPr lang="en-US" sz="2000" dirty="0" smtClean="0"/>
              <a:t>Much </a:t>
            </a:r>
            <a:r>
              <a:rPr lang="en-US" sz="2000" dirty="0"/>
              <a:t>has been done to analyze the GHG impacts of </a:t>
            </a:r>
            <a:r>
              <a:rPr lang="en-US" sz="2000" dirty="0" smtClean="0"/>
              <a:t>MSW treatment waste</a:t>
            </a:r>
            <a:endParaRPr lang="en-US" sz="2000" dirty="0"/>
          </a:p>
          <a:p>
            <a:pPr lvl="0" fontAlgn="base"/>
            <a:r>
              <a:rPr lang="en-US" sz="2000" dirty="0" smtClean="0"/>
              <a:t> Some studies have looked at constituents of MSW including food scraps</a:t>
            </a:r>
          </a:p>
          <a:p>
            <a:pPr fontAlgn="base"/>
            <a:r>
              <a:rPr lang="en-US" sz="2000" dirty="0" smtClean="0"/>
              <a:t>However, resources leave </a:t>
            </a:r>
            <a:r>
              <a:rPr lang="en-US" sz="2000" dirty="0"/>
              <a:t>the food supply chain (FSC) </a:t>
            </a:r>
            <a:r>
              <a:rPr lang="en-US" sz="2000" dirty="0" smtClean="0"/>
              <a:t>at </a:t>
            </a:r>
            <a:r>
              <a:rPr lang="en-US" sz="2000" dirty="0"/>
              <a:t>virtually every </a:t>
            </a:r>
            <a:r>
              <a:rPr lang="en-US" sz="2000" dirty="0" smtClean="0"/>
              <a:t>stage  with varying characteristics</a:t>
            </a:r>
          </a:p>
          <a:p>
            <a:pPr lvl="0" fontAlgn="base"/>
            <a:r>
              <a:rPr lang="en-US" sz="2000" dirty="0" smtClean="0"/>
              <a:t>Recently several US cities and state have restricted landfilling of food waste.  These regulations often target high generators such as supermarkets and large institutions where source separated food waste or categories of food waste are generated</a:t>
            </a:r>
          </a:p>
          <a:p>
            <a:pPr lvl="0" fontAlgn="base"/>
            <a:r>
              <a:rPr lang="en-US" sz="2000" dirty="0" smtClean="0"/>
              <a:t>In </a:t>
            </a:r>
            <a:r>
              <a:rPr lang="en-US" sz="2000" dirty="0"/>
              <a:t>addition to having unique characteristics, commercial </a:t>
            </a:r>
            <a:r>
              <a:rPr lang="en-US" sz="2000" dirty="0" smtClean="0"/>
              <a:t>food </a:t>
            </a:r>
            <a:r>
              <a:rPr lang="en-US" sz="2000" dirty="0"/>
              <a:t>wastes often </a:t>
            </a:r>
            <a:r>
              <a:rPr lang="en-US" sz="2000" dirty="0" smtClean="0"/>
              <a:t>have additional </a:t>
            </a:r>
            <a:r>
              <a:rPr lang="en-US" sz="2000" dirty="0"/>
              <a:t>options for treatment </a:t>
            </a:r>
            <a:r>
              <a:rPr lang="en-US" sz="2000" dirty="0" smtClean="0"/>
              <a:t>vs MSW</a:t>
            </a:r>
            <a:endParaRPr lang="en-US" sz="2800" dirty="0"/>
          </a:p>
          <a:p>
            <a:pPr lvl="0" fontAlgn="base"/>
            <a:r>
              <a:rPr lang="en-US" sz="2000" b="1" dirty="0"/>
              <a:t>The objective of this study is to develop a model for </a:t>
            </a:r>
            <a:r>
              <a:rPr lang="en-US" sz="2000" b="1" dirty="0" smtClean="0"/>
              <a:t>assessing greenhouse </a:t>
            </a:r>
            <a:r>
              <a:rPr lang="en-US" sz="2000" b="1" dirty="0"/>
              <a:t>gas impacts associated with </a:t>
            </a:r>
            <a:r>
              <a:rPr lang="en-US" sz="2000" b="1" dirty="0" smtClean="0"/>
              <a:t>waste </a:t>
            </a:r>
            <a:r>
              <a:rPr lang="en-US" sz="2000" b="1" dirty="0"/>
              <a:t>treatment </a:t>
            </a:r>
            <a:r>
              <a:rPr lang="en-US" sz="2000" b="1" dirty="0" smtClean="0"/>
              <a:t>pathways </a:t>
            </a:r>
            <a:r>
              <a:rPr lang="en-US" sz="2000" b="1" dirty="0"/>
              <a:t>based upon </a:t>
            </a:r>
            <a:r>
              <a:rPr lang="en-US" sz="2000" b="1" dirty="0" smtClean="0"/>
              <a:t>FSC </a:t>
            </a:r>
            <a:r>
              <a:rPr lang="en-US" sz="2000" b="1" dirty="0"/>
              <a:t>resource characteristics.   </a:t>
            </a:r>
            <a:endParaRPr lang="en-US" sz="2800" b="1" dirty="0"/>
          </a:p>
        </p:txBody>
      </p:sp>
    </p:spTree>
    <p:extLst>
      <p:ext uri="{BB962C8B-B14F-4D97-AF65-F5344CB8AC3E}">
        <p14:creationId xmlns:p14="http://schemas.microsoft.com/office/powerpoint/2010/main" val="4077513293"/>
      </p:ext>
    </p:extLst>
  </p:cSld>
  <p:clrMapOvr>
    <a:masterClrMapping/>
  </p:clrMapOvr>
  <mc:AlternateContent xmlns:mc="http://schemas.openxmlformats.org/markup-compatibility/2006" xmlns:p14="http://schemas.microsoft.com/office/powerpoint/2010/main">
    <mc:Choice Requires="p14">
      <p:transition spd="slow" p14:dur="2000" advTm="53141"/>
    </mc:Choice>
    <mc:Fallback xmlns="">
      <p:transition xmlns:p14="http://schemas.microsoft.com/office/powerpoint/2010/main" spd="slow" advTm="53141"/>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Landfill module</a:t>
            </a:r>
            <a:endParaRPr lang="en-US" dirty="0"/>
          </a:p>
        </p:txBody>
      </p:sp>
      <p:grpSp>
        <p:nvGrpSpPr>
          <p:cNvPr id="4" name="Group 3"/>
          <p:cNvGrpSpPr/>
          <p:nvPr/>
        </p:nvGrpSpPr>
        <p:grpSpPr>
          <a:xfrm>
            <a:off x="709611" y="1005517"/>
            <a:ext cx="7666965" cy="806877"/>
            <a:chOff x="1828801" y="0"/>
            <a:chExt cx="13182599" cy="1393697"/>
          </a:xfrm>
        </p:grpSpPr>
        <p:sp>
          <p:nvSpPr>
            <p:cNvPr id="5" name="TextBox 4"/>
            <p:cNvSpPr txBox="1"/>
            <p:nvPr/>
          </p:nvSpPr>
          <p:spPr>
            <a:xfrm>
              <a:off x="1828801" y="685800"/>
              <a:ext cx="1371600" cy="584775"/>
            </a:xfrm>
            <a:prstGeom prst="rect">
              <a:avLst/>
            </a:prstGeom>
            <a:noFill/>
          </p:spPr>
          <p:txBody>
            <a:bodyPr wrap="square" rtlCol="0">
              <a:spAutoFit/>
            </a:bodyPr>
            <a:lstStyle/>
            <a:p>
              <a:r>
                <a:rPr lang="en-US" sz="1600" dirty="0" smtClean="0"/>
                <a:t>Landfill</a:t>
              </a:r>
              <a:endParaRPr lang="en-US" sz="2000" dirty="0" smtClean="0"/>
            </a:p>
          </p:txBody>
        </p:sp>
        <p:sp>
          <p:nvSpPr>
            <p:cNvPr id="6" name="Rectangle 5"/>
            <p:cNvSpPr/>
            <p:nvPr/>
          </p:nvSpPr>
          <p:spPr>
            <a:xfrm>
              <a:off x="7543800" y="609600"/>
              <a:ext cx="1447800" cy="566693"/>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Decay emissions</a:t>
              </a:r>
            </a:p>
          </p:txBody>
        </p:sp>
        <p:cxnSp>
          <p:nvCxnSpPr>
            <p:cNvPr id="7" name="Straight Arrow Connector 6"/>
            <p:cNvCxnSpPr/>
            <p:nvPr/>
          </p:nvCxnSpPr>
          <p:spPr>
            <a:xfrm>
              <a:off x="3124200" y="838200"/>
              <a:ext cx="1828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181600" y="533400"/>
              <a:ext cx="1303597" cy="600116"/>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Landfill Operation</a:t>
              </a:r>
              <a:endParaRPr lang="en-US" sz="1100" dirty="0">
                <a:solidFill>
                  <a:schemeClr val="tx1"/>
                </a:solidFill>
              </a:endParaRPr>
            </a:p>
          </p:txBody>
        </p:sp>
        <p:cxnSp>
          <p:nvCxnSpPr>
            <p:cNvPr id="9" name="Straight Arrow Connector 8"/>
            <p:cNvCxnSpPr/>
            <p:nvPr/>
          </p:nvCxnSpPr>
          <p:spPr>
            <a:xfrm flipV="1">
              <a:off x="8153400" y="304800"/>
              <a:ext cx="0" cy="300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2192000" y="533400"/>
              <a:ext cx="2819400" cy="827531"/>
            </a:xfrm>
            <a:prstGeom prst="rect">
              <a:avLst/>
            </a:prstGeom>
            <a:solidFill>
              <a:schemeClr val="bg1">
                <a:lumMod val="95000"/>
              </a:schemeClr>
            </a:solid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Displaced Grid </a:t>
              </a:r>
              <a:r>
                <a:rPr lang="en-US" sz="1050" dirty="0" smtClean="0">
                  <a:solidFill>
                    <a:schemeClr val="tx1"/>
                  </a:solidFill>
                </a:rPr>
                <a:t>Electricity</a:t>
              </a:r>
            </a:p>
          </p:txBody>
        </p:sp>
        <p:cxnSp>
          <p:nvCxnSpPr>
            <p:cNvPr id="11" name="Straight Arrow Connector 10"/>
            <p:cNvCxnSpPr/>
            <p:nvPr/>
          </p:nvCxnSpPr>
          <p:spPr>
            <a:xfrm flipV="1">
              <a:off x="13487400" y="304800"/>
              <a:ext cx="0" cy="225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477000" y="762000"/>
              <a:ext cx="1143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019800" y="228600"/>
              <a:ext cx="0" cy="300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48598" y="0"/>
              <a:ext cx="1370238" cy="438582"/>
            </a:xfrm>
            <a:prstGeom prst="rect">
              <a:avLst/>
            </a:prstGeom>
            <a:noFill/>
          </p:spPr>
          <p:txBody>
            <a:bodyPr wrap="square" rtlCol="0">
              <a:spAutoFit/>
            </a:bodyPr>
            <a:lstStyle/>
            <a:p>
              <a:r>
                <a:rPr lang="en-US" sz="1050" b="1" dirty="0" smtClean="0"/>
                <a:t>CH</a:t>
              </a:r>
              <a:r>
                <a:rPr lang="en-US" sz="1050" b="1" baseline="-25000" dirty="0" smtClean="0"/>
                <a:t>4 released</a:t>
              </a:r>
              <a:endParaRPr lang="en-US" sz="1050" b="1" dirty="0"/>
            </a:p>
          </p:txBody>
        </p:sp>
        <p:sp>
          <p:nvSpPr>
            <p:cNvPr id="15" name="TextBox 14"/>
            <p:cNvSpPr txBox="1"/>
            <p:nvPr/>
          </p:nvSpPr>
          <p:spPr>
            <a:xfrm>
              <a:off x="4800601" y="0"/>
              <a:ext cx="2279935" cy="438582"/>
            </a:xfrm>
            <a:prstGeom prst="rect">
              <a:avLst/>
            </a:prstGeom>
            <a:noFill/>
          </p:spPr>
          <p:txBody>
            <a:bodyPr wrap="none" rtlCol="0">
              <a:spAutoFit/>
            </a:bodyPr>
            <a:lstStyle/>
            <a:p>
              <a:r>
                <a:rPr lang="en-US" sz="1050" b="1" dirty="0" smtClean="0"/>
                <a:t>COe</a:t>
              </a:r>
              <a:r>
                <a:rPr lang="en-US" sz="1050" b="1" baseline="-25000" dirty="0" smtClean="0"/>
                <a:t>2 fossil </a:t>
              </a:r>
              <a:r>
                <a:rPr lang="en-US" sz="1050" b="1" dirty="0" smtClean="0"/>
                <a:t>+ upstream</a:t>
              </a:r>
              <a:endParaRPr lang="en-US" sz="1050" b="1" dirty="0"/>
            </a:p>
          </p:txBody>
        </p:sp>
        <p:sp>
          <p:nvSpPr>
            <p:cNvPr id="16" name="TextBox 15"/>
            <p:cNvSpPr txBox="1"/>
            <p:nvPr/>
          </p:nvSpPr>
          <p:spPr>
            <a:xfrm>
              <a:off x="12115801" y="0"/>
              <a:ext cx="2483894" cy="438582"/>
            </a:xfrm>
            <a:prstGeom prst="rect">
              <a:avLst/>
            </a:prstGeom>
            <a:noFill/>
          </p:spPr>
          <p:txBody>
            <a:bodyPr wrap="none" rtlCol="0">
              <a:spAutoFit/>
            </a:bodyPr>
            <a:lstStyle/>
            <a:p>
              <a:r>
                <a:rPr lang="en-US" sz="1050" b="1" dirty="0" smtClean="0"/>
                <a:t>COe</a:t>
              </a:r>
              <a:r>
                <a:rPr lang="en-US" sz="1050" b="1" baseline="-25000" dirty="0" smtClean="0"/>
                <a:t>2</a:t>
              </a:r>
              <a:r>
                <a:rPr lang="en-US" sz="1050" b="1" dirty="0" smtClean="0"/>
                <a:t> fossil + upstream</a:t>
              </a:r>
              <a:endParaRPr lang="en-US" sz="1050" b="1" dirty="0"/>
            </a:p>
          </p:txBody>
        </p:sp>
        <p:cxnSp>
          <p:nvCxnSpPr>
            <p:cNvPr id="17" name="Straight Arrow Connector 16"/>
            <p:cNvCxnSpPr>
              <a:stCxn id="6" idx="3"/>
              <a:endCxn id="22" idx="1"/>
            </p:cNvCxnSpPr>
            <p:nvPr/>
          </p:nvCxnSpPr>
          <p:spPr>
            <a:xfrm flipV="1">
              <a:off x="8991601" y="395794"/>
              <a:ext cx="1172342" cy="497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9525001" y="541441"/>
              <a:ext cx="1371597" cy="438582"/>
            </a:xfrm>
            <a:prstGeom prst="rect">
              <a:avLst/>
            </a:prstGeom>
            <a:noFill/>
          </p:spPr>
          <p:txBody>
            <a:bodyPr wrap="square" rtlCol="0">
              <a:spAutoFit/>
            </a:bodyPr>
            <a:lstStyle/>
            <a:p>
              <a:r>
                <a:rPr lang="en-US" sz="1050" b="1" dirty="0" smtClean="0"/>
                <a:t>CH</a:t>
              </a:r>
              <a:r>
                <a:rPr lang="en-US" sz="1050" b="1" baseline="-25000" dirty="0" smtClean="0"/>
                <a:t>4 captured</a:t>
              </a:r>
              <a:endParaRPr lang="en-US" sz="1050" b="1" dirty="0"/>
            </a:p>
          </p:txBody>
        </p:sp>
        <p:sp>
          <p:nvSpPr>
            <p:cNvPr id="20" name="Rectangle 19"/>
            <p:cNvSpPr/>
            <p:nvPr/>
          </p:nvSpPr>
          <p:spPr>
            <a:xfrm>
              <a:off x="10210801" y="947166"/>
              <a:ext cx="1219201" cy="44653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Electricity generation</a:t>
              </a:r>
              <a:endParaRPr lang="en-US" sz="900" dirty="0">
                <a:solidFill>
                  <a:schemeClr val="tx1"/>
                </a:solidFill>
              </a:endParaRPr>
            </a:p>
          </p:txBody>
        </p:sp>
        <p:cxnSp>
          <p:nvCxnSpPr>
            <p:cNvPr id="21" name="Straight Arrow Connector 20"/>
            <p:cNvCxnSpPr>
              <a:stCxn id="6" idx="3"/>
            </p:cNvCxnSpPr>
            <p:nvPr/>
          </p:nvCxnSpPr>
          <p:spPr>
            <a:xfrm>
              <a:off x="8991601" y="892946"/>
              <a:ext cx="1142999" cy="3262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10163943" y="172529"/>
              <a:ext cx="1219201" cy="44653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Flare</a:t>
              </a:r>
              <a:endParaRPr lang="en-US" sz="1050" dirty="0">
                <a:solidFill>
                  <a:schemeClr val="tx1"/>
                </a:solidFill>
              </a:endParaRPr>
            </a:p>
          </p:txBody>
        </p:sp>
        <p:cxnSp>
          <p:nvCxnSpPr>
            <p:cNvPr id="23" name="Straight Arrow Connector 22"/>
            <p:cNvCxnSpPr/>
            <p:nvPr/>
          </p:nvCxnSpPr>
          <p:spPr>
            <a:xfrm>
              <a:off x="11430000" y="11430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aphicFrame>
        <p:nvGraphicFramePr>
          <p:cNvPr id="27" name="Table 26"/>
          <p:cNvGraphicFramePr>
            <a:graphicFrameLocks noGrp="1"/>
          </p:cNvGraphicFramePr>
          <p:nvPr>
            <p:extLst>
              <p:ext uri="{D42A27DB-BD31-4B8C-83A1-F6EECF244321}">
                <p14:modId xmlns:p14="http://schemas.microsoft.com/office/powerpoint/2010/main" val="2215780142"/>
              </p:ext>
            </p:extLst>
          </p:nvPr>
        </p:nvGraphicFramePr>
        <p:xfrm>
          <a:off x="387626" y="2425141"/>
          <a:ext cx="8299173" cy="3025170"/>
        </p:xfrm>
        <a:graphic>
          <a:graphicData uri="http://schemas.openxmlformats.org/drawingml/2006/table">
            <a:tbl>
              <a:tblPr firstRow="1" firstCol="1" bandRow="1">
                <a:tableStyleId>{5C22544A-7EE6-4342-B048-85BDC9FD1C3A}</a:tableStyleId>
              </a:tblPr>
              <a:tblGrid>
                <a:gridCol w="2283933"/>
                <a:gridCol w="1092172"/>
                <a:gridCol w="917888"/>
                <a:gridCol w="1168523"/>
                <a:gridCol w="917888"/>
                <a:gridCol w="1918769"/>
              </a:tblGrid>
              <a:tr h="229365">
                <a:tc>
                  <a:txBody>
                    <a:bodyPr/>
                    <a:lstStyle/>
                    <a:p>
                      <a:pPr marL="0" marR="0" algn="l">
                        <a:spcBef>
                          <a:spcPts val="0"/>
                        </a:spcBef>
                        <a:spcAft>
                          <a:spcPts val="0"/>
                        </a:spcAft>
                      </a:pPr>
                      <a:r>
                        <a:rPr lang="en-US" sz="1200" dirty="0">
                          <a:effectLst/>
                        </a:rPr>
                        <a:t>Relevant Emission Factors</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dirty="0">
                          <a:effectLst/>
                        </a:rPr>
                        <a:t> </a:t>
                      </a:r>
                      <a:r>
                        <a:rPr lang="en-US" sz="1200" dirty="0" smtClean="0">
                          <a:effectLst/>
                        </a:rPr>
                        <a:t>units</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b="1" kern="1200" dirty="0">
                          <a:solidFill>
                            <a:schemeClr val="lt1"/>
                          </a:solidFill>
                          <a:effectLst/>
                          <a:latin typeface="+mn-lt"/>
                          <a:ea typeface="+mn-ea"/>
                          <a:cs typeface="+mn-cs"/>
                        </a:rPr>
                        <a:t> </a:t>
                      </a:r>
                      <a:r>
                        <a:rPr lang="en-US" sz="1200" b="1" kern="1200" dirty="0" smtClean="0">
                          <a:solidFill>
                            <a:schemeClr val="lt1"/>
                          </a:solidFill>
                          <a:effectLst/>
                          <a:latin typeface="+mn-lt"/>
                          <a:ea typeface="+mn-ea"/>
                          <a:cs typeface="+mn-cs"/>
                        </a:rPr>
                        <a:t>Nominal</a:t>
                      </a:r>
                      <a:endParaRPr lang="en-US" sz="1200" b="1" kern="1200" dirty="0">
                        <a:solidFill>
                          <a:schemeClr val="lt1"/>
                        </a:solidFill>
                        <a:effectLst/>
                        <a:latin typeface="+mn-lt"/>
                        <a:ea typeface="+mn-ea"/>
                        <a:cs typeface="+mn-cs"/>
                      </a:endParaRPr>
                    </a:p>
                  </a:txBody>
                  <a:tcPr marL="68580" marR="68580" marT="0" marB="0" anchor="b"/>
                </a:tc>
                <a:tc>
                  <a:txBody>
                    <a:bodyPr/>
                    <a:lstStyle/>
                    <a:p>
                      <a:r>
                        <a:rPr lang="en-US" sz="1200" b="1" kern="1200" dirty="0" smtClean="0">
                          <a:solidFill>
                            <a:schemeClr val="lt1"/>
                          </a:solidFill>
                          <a:effectLst/>
                          <a:latin typeface="+mn-lt"/>
                          <a:ea typeface="+mn-ea"/>
                          <a:cs typeface="+mn-cs"/>
                        </a:rPr>
                        <a:t>Lower </a:t>
                      </a:r>
                      <a:endParaRPr lang="en-US" sz="1200" b="1" kern="1200" dirty="0">
                        <a:solidFill>
                          <a:schemeClr val="lt1"/>
                        </a:solidFill>
                        <a:effectLst/>
                        <a:latin typeface="+mn-lt"/>
                        <a:ea typeface="+mn-ea"/>
                        <a:cs typeface="+mn-cs"/>
                      </a:endParaRPr>
                    </a:p>
                  </a:txBody>
                  <a:tcPr marL="68580" marR="68580" marT="0" marB="0" anchor="b"/>
                </a:tc>
                <a:tc>
                  <a:txBody>
                    <a:bodyPr/>
                    <a:lstStyle/>
                    <a:p>
                      <a:r>
                        <a:rPr lang="en-US" sz="1200" b="1" kern="1200" dirty="0" smtClean="0">
                          <a:solidFill>
                            <a:schemeClr val="lt1"/>
                          </a:solidFill>
                          <a:effectLst/>
                          <a:latin typeface="+mn-lt"/>
                          <a:ea typeface="+mn-ea"/>
                          <a:cs typeface="+mn-cs"/>
                        </a:rPr>
                        <a:t>Upper</a:t>
                      </a:r>
                      <a:endParaRPr lang="en-US" sz="1200" b="1" kern="1200" dirty="0">
                        <a:solidFill>
                          <a:schemeClr val="lt1"/>
                        </a:solidFill>
                        <a:effectLst/>
                        <a:latin typeface="+mn-lt"/>
                        <a:ea typeface="+mn-ea"/>
                        <a:cs typeface="+mn-cs"/>
                      </a:endParaRPr>
                    </a:p>
                  </a:txBody>
                  <a:tcPr marL="68580" marR="68580" marT="0" marB="0" anchor="b"/>
                </a:tc>
                <a:tc>
                  <a:txBody>
                    <a:bodyPr/>
                    <a:lstStyle/>
                    <a:p>
                      <a:pPr marL="0" marR="0" algn="l">
                        <a:spcBef>
                          <a:spcPts val="0"/>
                        </a:spcBef>
                        <a:spcAft>
                          <a:spcPts val="0"/>
                        </a:spcAft>
                      </a:pPr>
                      <a:r>
                        <a:rPr lang="en-US" sz="1200" dirty="0">
                          <a:effectLst/>
                        </a:rPr>
                        <a:t> </a:t>
                      </a:r>
                      <a:r>
                        <a:rPr lang="en-US" sz="1200" dirty="0" smtClean="0">
                          <a:effectLst/>
                        </a:rPr>
                        <a:t>Source</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a:effectLst/>
                        </a:rPr>
                        <a:t>Provision of diesel</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dirty="0">
                          <a:effectLst/>
                        </a:rPr>
                        <a:t>kgCO2e/L diesel</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0.45</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0.4</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0.5</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 Fruergaard et al. (2009)</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dirty="0">
                          <a:effectLst/>
                        </a:rPr>
                        <a:t>Diesel combustion</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dirty="0">
                          <a:effectLst/>
                        </a:rPr>
                        <a:t>kgCO2e/L diesel</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2.72</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endParaRPr lang="en-US" sz="1400">
                        <a:effectLst/>
                        <a:latin typeface="Times New Roman" panose="02020603050405020304" pitchFamily="18" charset="0"/>
                      </a:endParaRPr>
                    </a:p>
                  </a:txBody>
                  <a:tcPr marL="68580" marR="68580" marT="0" marB="0" anchor="b"/>
                </a:tc>
                <a:tc>
                  <a:txBody>
                    <a:bodyPr/>
                    <a:lstStyle/>
                    <a:p>
                      <a:endParaRPr lang="en-US" sz="1400">
                        <a:effectLst/>
                        <a:latin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dirty="0">
                          <a:effectLst/>
                        </a:rPr>
                        <a:t>GREET 2014 (2010 dataset)</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dirty="0">
                          <a:effectLst/>
                        </a:rPr>
                        <a:t>Grid electricity displacement</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defTabSz="457200" rtl="0" eaLnBrk="1" latinLnBrk="0" hangingPunct="1">
                        <a:spcBef>
                          <a:spcPts val="0"/>
                        </a:spcBef>
                        <a:spcAft>
                          <a:spcPts val="0"/>
                        </a:spcAft>
                      </a:pPr>
                      <a:r>
                        <a:rPr lang="en-US" sz="1200" kern="1200" dirty="0" smtClean="0">
                          <a:solidFill>
                            <a:schemeClr val="dk1"/>
                          </a:solidFill>
                          <a:effectLst/>
                          <a:latin typeface="+mn-lt"/>
                          <a:ea typeface="+mn-ea"/>
                          <a:cs typeface="+mn-cs"/>
                        </a:rPr>
                        <a:t>kgCO2e/MWh</a:t>
                      </a:r>
                      <a:endParaRPr lang="en-US" sz="1200" kern="1200" dirty="0">
                        <a:solidFill>
                          <a:schemeClr val="dk1"/>
                        </a:solidFill>
                        <a:effectLst/>
                        <a:latin typeface="+mn-lt"/>
                        <a:ea typeface="+mn-ea"/>
                        <a:cs typeface="+mn-cs"/>
                      </a:endParaRPr>
                    </a:p>
                  </a:txBody>
                  <a:tcPr marL="68580" marR="68580" marT="0" marB="0" anchor="b"/>
                </a:tc>
                <a:tc>
                  <a:txBody>
                    <a:bodyPr/>
                    <a:lstStyle/>
                    <a:p>
                      <a:pPr marL="0" marR="0" algn="r">
                        <a:spcBef>
                          <a:spcPts val="0"/>
                        </a:spcBef>
                        <a:spcAft>
                          <a:spcPts val="0"/>
                        </a:spcAft>
                      </a:pPr>
                      <a:r>
                        <a:rPr lang="en-US" sz="1200" dirty="0">
                          <a:effectLst/>
                        </a:rPr>
                        <a:t>-537.36</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-918.79</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-537.18</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1200" kern="1200" dirty="0" err="1" smtClean="0">
                          <a:solidFill>
                            <a:schemeClr val="dk1"/>
                          </a:solidFill>
                          <a:effectLst/>
                          <a:latin typeface="+mn-lt"/>
                          <a:ea typeface="+mn-ea"/>
                          <a:cs typeface="+mn-cs"/>
                        </a:rPr>
                        <a:t>Egrid</a:t>
                      </a:r>
                      <a:r>
                        <a:rPr lang="en-US" sz="1200" kern="1200" dirty="0" smtClean="0">
                          <a:solidFill>
                            <a:schemeClr val="dk1"/>
                          </a:solidFill>
                          <a:effectLst/>
                          <a:latin typeface="+mn-lt"/>
                          <a:ea typeface="+mn-ea"/>
                          <a:cs typeface="+mn-cs"/>
                        </a:rPr>
                        <a:t>, 2012</a:t>
                      </a:r>
                      <a:endParaRPr lang="en-US" sz="1200" kern="1200" dirty="0">
                        <a:solidFill>
                          <a:schemeClr val="dk1"/>
                        </a:solidFill>
                        <a:effectLst/>
                        <a:latin typeface="+mn-lt"/>
                        <a:ea typeface="+mn-ea"/>
                        <a:cs typeface="+mn-cs"/>
                      </a:endParaRPr>
                    </a:p>
                  </a:txBody>
                  <a:tcPr marL="68580" marR="68580" marT="0" marB="0" anchor="b"/>
                </a:tc>
              </a:tr>
              <a:tr h="229365">
                <a:tc>
                  <a:txBody>
                    <a:bodyPr/>
                    <a:lstStyle/>
                    <a:p>
                      <a:pPr marL="0" marR="0" algn="l">
                        <a:spcBef>
                          <a:spcPts val="0"/>
                        </a:spcBef>
                        <a:spcAft>
                          <a:spcPts val="0"/>
                        </a:spcAft>
                      </a:pPr>
                      <a:r>
                        <a:rPr lang="en-US" sz="1200" dirty="0" smtClean="0">
                          <a:effectLst/>
                        </a:rPr>
                        <a:t>Diesel </a:t>
                      </a:r>
                      <a:r>
                        <a:rPr lang="en-US" sz="1200" dirty="0">
                          <a:effectLst/>
                        </a:rPr>
                        <a:t>use at landfill </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L/t</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5.83</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4</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10</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WARM v.13</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a:effectLst/>
                        </a:rPr>
                        <a:t>Factor of oxidation</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0.1</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dirty="0">
                          <a:effectLst/>
                        </a:rPr>
                        <a:t>0.1</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0.35</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EPA biogenic </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a:effectLst/>
                        </a:rPr>
                        <a:t>Gas Capture factor (GC)</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0.85</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0.9</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WARM</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a:effectLst/>
                        </a:rPr>
                        <a:t>Heat rate of LF to E conversion</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btu/kwh</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11700</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10663</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13123</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EPA 2013</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a:effectLst/>
                        </a:rPr>
                        <a:t>Landfill Capacity Factor</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0.85</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0.8</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0.9</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WARM v13, EPA 2013</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dirty="0" smtClean="0">
                          <a:effectLst/>
                        </a:rPr>
                        <a:t>Max </a:t>
                      </a:r>
                      <a:r>
                        <a:rPr lang="en-US" sz="1200" dirty="0">
                          <a:effectLst/>
                        </a:rPr>
                        <a:t>landfill capture efficiency</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0.9</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0.85</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0.95</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Levis and Barlaz, 2011</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dirty="0">
                          <a:effectLst/>
                        </a:rPr>
                        <a:t>Correction factor</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fraction</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0.7</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1</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Cho et al., 2012</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r h="229365">
                <a:tc>
                  <a:txBody>
                    <a:bodyPr/>
                    <a:lstStyle/>
                    <a:p>
                      <a:pPr marL="0" marR="0" algn="l">
                        <a:spcBef>
                          <a:spcPts val="0"/>
                        </a:spcBef>
                        <a:spcAft>
                          <a:spcPts val="0"/>
                        </a:spcAft>
                      </a:pPr>
                      <a:r>
                        <a:rPr lang="en-US" sz="1200" dirty="0" smtClean="0">
                          <a:effectLst/>
                          <a:latin typeface="+mn-lt"/>
                          <a:ea typeface="+mn-ea"/>
                          <a:cs typeface="+mn-cs"/>
                        </a:rPr>
                        <a:t>Decay</a:t>
                      </a:r>
                      <a:r>
                        <a:rPr lang="en-US" sz="1200" baseline="0" dirty="0" smtClean="0">
                          <a:effectLst/>
                          <a:latin typeface="+mn-lt"/>
                          <a:ea typeface="+mn-ea"/>
                          <a:cs typeface="+mn-cs"/>
                        </a:rPr>
                        <a:t> rate constant (k)</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a:effectLst/>
                        </a:rPr>
                        <a:t>yr-1</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0.144</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0.10</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a:effectLst/>
                        </a:rPr>
                        <a:t>0.229</a:t>
                      </a:r>
                      <a:endParaRPr lang="en-US" sz="2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200" dirty="0">
                          <a:effectLst/>
                        </a:rPr>
                        <a:t>Levis and </a:t>
                      </a:r>
                      <a:r>
                        <a:rPr lang="en-US" sz="1200" dirty="0" err="1">
                          <a:effectLst/>
                        </a:rPr>
                        <a:t>Barlaz</a:t>
                      </a:r>
                      <a:r>
                        <a:rPr lang="en-US" sz="1200" dirty="0">
                          <a:effectLst/>
                        </a:rPr>
                        <a:t>, 2011</a:t>
                      </a:r>
                      <a:endParaRPr lang="en-US"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256216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Carbon storage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3252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 Application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6796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Compost</a:t>
            </a:r>
            <a:endParaRPr lang="en-US" dirty="0"/>
          </a:p>
        </p:txBody>
      </p:sp>
      <p:sp>
        <p:nvSpPr>
          <p:cNvPr id="3" name="Content Placeholder 2"/>
          <p:cNvSpPr>
            <a:spLocks noGrp="1"/>
          </p:cNvSpPr>
          <p:nvPr>
            <p:ph idx="1"/>
          </p:nvPr>
        </p:nvSpPr>
        <p:spPr>
          <a:xfrm>
            <a:off x="377687" y="3498574"/>
            <a:ext cx="8309113" cy="2627589"/>
          </a:xfrm>
        </p:spPr>
        <p:txBody>
          <a:bodyPr/>
          <a:lstStyle/>
          <a:p>
            <a:endParaRPr lang="en-US" dirty="0"/>
          </a:p>
        </p:txBody>
      </p:sp>
      <p:grpSp>
        <p:nvGrpSpPr>
          <p:cNvPr id="5" name="Group 4"/>
          <p:cNvGrpSpPr/>
          <p:nvPr/>
        </p:nvGrpSpPr>
        <p:grpSpPr>
          <a:xfrm>
            <a:off x="265509" y="1125157"/>
            <a:ext cx="8749282" cy="1349685"/>
            <a:chOff x="1110334" y="5462064"/>
            <a:chExt cx="14113933" cy="1748452"/>
          </a:xfrm>
        </p:grpSpPr>
        <p:sp>
          <p:nvSpPr>
            <p:cNvPr id="6" name="Rectangle 5"/>
            <p:cNvSpPr/>
            <p:nvPr/>
          </p:nvSpPr>
          <p:spPr>
            <a:xfrm>
              <a:off x="1110334" y="5534116"/>
              <a:ext cx="14113933" cy="1676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noFill/>
              </a:endParaRPr>
            </a:p>
          </p:txBody>
        </p:sp>
        <p:cxnSp>
          <p:nvCxnSpPr>
            <p:cNvPr id="7" name="Straight Arrow Connector 6"/>
            <p:cNvCxnSpPr/>
            <p:nvPr/>
          </p:nvCxnSpPr>
          <p:spPr>
            <a:xfrm flipV="1">
              <a:off x="7874000" y="5952066"/>
              <a:ext cx="0" cy="375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24800" y="5791200"/>
              <a:ext cx="659918" cy="328936"/>
            </a:xfrm>
            <a:prstGeom prst="rect">
              <a:avLst/>
            </a:prstGeom>
            <a:noFill/>
          </p:spPr>
          <p:txBody>
            <a:bodyPr wrap="none" rtlCol="0">
              <a:spAutoFit/>
            </a:bodyPr>
            <a:lstStyle/>
            <a:p>
              <a:r>
                <a:rPr lang="en-US" sz="1050" b="1" dirty="0">
                  <a:solidFill>
                    <a:srgbClr val="000000"/>
                  </a:solidFill>
                </a:rPr>
                <a:t>N</a:t>
              </a:r>
              <a:r>
                <a:rPr lang="en-US" sz="1050" b="1" baseline="-25000" dirty="0" smtClean="0">
                  <a:solidFill>
                    <a:srgbClr val="000000"/>
                  </a:solidFill>
                </a:rPr>
                <a:t>2</a:t>
              </a:r>
              <a:r>
                <a:rPr lang="en-US" sz="1050" b="1" dirty="0" smtClean="0">
                  <a:solidFill>
                    <a:srgbClr val="000000"/>
                  </a:solidFill>
                </a:rPr>
                <a:t>O</a:t>
              </a:r>
              <a:endParaRPr lang="en-US" sz="1050" b="1" dirty="0">
                <a:solidFill>
                  <a:srgbClr val="000000"/>
                </a:solidFill>
              </a:endParaRPr>
            </a:p>
          </p:txBody>
        </p:sp>
        <p:sp>
          <p:nvSpPr>
            <p:cNvPr id="9" name="TextBox 8"/>
            <p:cNvSpPr txBox="1"/>
            <p:nvPr/>
          </p:nvSpPr>
          <p:spPr>
            <a:xfrm>
              <a:off x="1291294" y="6310207"/>
              <a:ext cx="1756706" cy="438580"/>
            </a:xfrm>
            <a:prstGeom prst="rect">
              <a:avLst/>
            </a:prstGeom>
            <a:noFill/>
          </p:spPr>
          <p:txBody>
            <a:bodyPr wrap="square" rtlCol="0">
              <a:spAutoFit/>
            </a:bodyPr>
            <a:lstStyle/>
            <a:p>
              <a:r>
                <a:rPr lang="en-US" sz="1600" dirty="0" smtClean="0">
                  <a:solidFill>
                    <a:srgbClr val="000000"/>
                  </a:solidFill>
                </a:rPr>
                <a:t>Compost</a:t>
              </a:r>
              <a:endParaRPr lang="en-US" sz="1600" dirty="0">
                <a:solidFill>
                  <a:srgbClr val="000000"/>
                </a:solidFill>
              </a:endParaRPr>
            </a:p>
          </p:txBody>
        </p:sp>
        <p:sp>
          <p:nvSpPr>
            <p:cNvPr id="10" name="Rectangle 9"/>
            <p:cNvSpPr/>
            <p:nvPr/>
          </p:nvSpPr>
          <p:spPr>
            <a:xfrm>
              <a:off x="4419600" y="6324600"/>
              <a:ext cx="1393716" cy="602487"/>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Compost Operation</a:t>
              </a:r>
              <a:endParaRPr lang="en-US" sz="1050" dirty="0">
                <a:solidFill>
                  <a:srgbClr val="000000"/>
                </a:solidFill>
              </a:endParaRPr>
            </a:p>
          </p:txBody>
        </p:sp>
        <p:sp>
          <p:nvSpPr>
            <p:cNvPr id="11" name="Rectangle 10"/>
            <p:cNvSpPr/>
            <p:nvPr/>
          </p:nvSpPr>
          <p:spPr>
            <a:xfrm>
              <a:off x="12573000" y="6553200"/>
              <a:ext cx="2362201" cy="584106"/>
            </a:xfrm>
            <a:prstGeom prst="rect">
              <a:avLst/>
            </a:prstGeom>
            <a:solidFill>
              <a:schemeClr val="bg1">
                <a:lumMod val="95000"/>
              </a:schemeClr>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Displaced peat production and application</a:t>
              </a:r>
            </a:p>
          </p:txBody>
        </p:sp>
        <p:sp>
          <p:nvSpPr>
            <p:cNvPr id="12" name="TextBox 11"/>
            <p:cNvSpPr txBox="1"/>
            <p:nvPr/>
          </p:nvSpPr>
          <p:spPr>
            <a:xfrm>
              <a:off x="8989739" y="5462064"/>
              <a:ext cx="2221796" cy="328936"/>
            </a:xfrm>
            <a:prstGeom prst="rect">
              <a:avLst/>
            </a:prstGeom>
            <a:noFill/>
          </p:spPr>
          <p:txBody>
            <a:bodyPr wrap="none" rtlCol="0">
              <a:spAutoFit/>
            </a:bodyPr>
            <a:lstStyle/>
            <a:p>
              <a:r>
                <a:rPr lang="en-US" sz="1050" b="1" dirty="0" smtClean="0"/>
                <a:t>CO</a:t>
              </a:r>
              <a:r>
                <a:rPr lang="en-US" sz="1050" b="1" baseline="-25000" dirty="0" smtClean="0"/>
                <a:t>2</a:t>
              </a:r>
              <a:r>
                <a:rPr lang="en-US" sz="1050" b="1" dirty="0" smtClean="0"/>
                <a:t> fossil + upstream</a:t>
              </a:r>
              <a:endParaRPr lang="en-US" sz="1050" b="1" dirty="0"/>
            </a:p>
          </p:txBody>
        </p:sp>
        <p:cxnSp>
          <p:nvCxnSpPr>
            <p:cNvPr id="13" name="Straight Arrow Connector 12"/>
            <p:cNvCxnSpPr/>
            <p:nvPr/>
          </p:nvCxnSpPr>
          <p:spPr>
            <a:xfrm>
              <a:off x="3200400" y="6553200"/>
              <a:ext cx="106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8305800" y="6629400"/>
              <a:ext cx="2667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010400" y="6324600"/>
              <a:ext cx="1371600" cy="6096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solidFill>
                    <a:schemeClr val="tx1"/>
                  </a:solidFill>
                </a:rPr>
                <a:t>Decay </a:t>
              </a:r>
              <a:r>
                <a:rPr lang="en-US" sz="1050" dirty="0" smtClean="0">
                  <a:solidFill>
                    <a:schemeClr val="tx1"/>
                  </a:solidFill>
                </a:rPr>
                <a:t>emissions</a:t>
              </a:r>
            </a:p>
          </p:txBody>
        </p:sp>
        <p:cxnSp>
          <p:nvCxnSpPr>
            <p:cNvPr id="16" name="Straight Arrow Connector 15"/>
            <p:cNvCxnSpPr/>
            <p:nvPr/>
          </p:nvCxnSpPr>
          <p:spPr>
            <a:xfrm flipV="1">
              <a:off x="5257800" y="6024542"/>
              <a:ext cx="0" cy="300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67201" y="5715000"/>
              <a:ext cx="1904999" cy="538258"/>
            </a:xfrm>
            <a:prstGeom prst="rect">
              <a:avLst/>
            </a:prstGeom>
            <a:noFill/>
          </p:spPr>
          <p:txBody>
            <a:bodyPr wrap="square" rtlCol="0">
              <a:spAutoFit/>
            </a:bodyPr>
            <a:lstStyle/>
            <a:p>
              <a:r>
                <a:rPr lang="en-US" sz="1050" b="1" dirty="0" smtClean="0"/>
                <a:t>CO</a:t>
              </a:r>
              <a:r>
                <a:rPr lang="en-US" sz="1050" b="1" baseline="-25000" dirty="0" smtClean="0"/>
                <a:t>2 fossil </a:t>
              </a:r>
              <a:r>
                <a:rPr lang="en-US" sz="1050" b="1" dirty="0" smtClean="0"/>
                <a:t>+ upstream</a:t>
              </a:r>
              <a:endParaRPr lang="en-US" sz="1050" b="1" dirty="0"/>
            </a:p>
          </p:txBody>
        </p:sp>
        <p:cxnSp>
          <p:nvCxnSpPr>
            <p:cNvPr id="18" name="Straight Arrow Connector 17"/>
            <p:cNvCxnSpPr/>
            <p:nvPr/>
          </p:nvCxnSpPr>
          <p:spPr>
            <a:xfrm flipV="1">
              <a:off x="7493000" y="5935133"/>
              <a:ext cx="0" cy="375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010400" y="5715000"/>
              <a:ext cx="621132" cy="328936"/>
            </a:xfrm>
            <a:prstGeom prst="rect">
              <a:avLst/>
            </a:prstGeom>
            <a:noFill/>
          </p:spPr>
          <p:txBody>
            <a:bodyPr wrap="none" rtlCol="0">
              <a:spAutoFit/>
            </a:bodyPr>
            <a:lstStyle/>
            <a:p>
              <a:r>
                <a:rPr lang="en-US" sz="1050" b="1" dirty="0" smtClean="0"/>
                <a:t>CH</a:t>
              </a:r>
              <a:r>
                <a:rPr lang="en-US" sz="1050" b="1" baseline="-25000" dirty="0" smtClean="0"/>
                <a:t>4</a:t>
              </a:r>
              <a:endParaRPr lang="en-US" sz="1050" b="1" dirty="0"/>
            </a:p>
          </p:txBody>
        </p:sp>
        <p:sp>
          <p:nvSpPr>
            <p:cNvPr id="20" name="Rectangle 19"/>
            <p:cNvSpPr/>
            <p:nvPr/>
          </p:nvSpPr>
          <p:spPr>
            <a:xfrm>
              <a:off x="12649200" y="5791200"/>
              <a:ext cx="2286000" cy="584106"/>
            </a:xfrm>
            <a:prstGeom prst="rect">
              <a:avLst/>
            </a:prstGeom>
            <a:solidFill>
              <a:schemeClr val="bg1">
                <a:lumMod val="95000"/>
              </a:schemeClr>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Displaced inorganic fertilizer production and application</a:t>
              </a:r>
            </a:p>
          </p:txBody>
        </p:sp>
        <p:cxnSp>
          <p:nvCxnSpPr>
            <p:cNvPr id="21" name="Straight Arrow Connector 20"/>
            <p:cNvCxnSpPr/>
            <p:nvPr/>
          </p:nvCxnSpPr>
          <p:spPr>
            <a:xfrm>
              <a:off x="5867400" y="6553200"/>
              <a:ext cx="106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9677399" y="5791200"/>
              <a:ext cx="1534136" cy="457200"/>
            </a:xfrm>
            <a:prstGeom prst="rect">
              <a:avLst/>
            </a:prstGeom>
            <a:solidFill>
              <a:schemeClr val="bg1">
                <a:lumMod val="95000"/>
              </a:schemeClr>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landscaping</a:t>
              </a:r>
            </a:p>
          </p:txBody>
        </p:sp>
        <p:sp>
          <p:nvSpPr>
            <p:cNvPr id="23" name="TextBox 22"/>
            <p:cNvSpPr txBox="1"/>
            <p:nvPr/>
          </p:nvSpPr>
          <p:spPr>
            <a:xfrm>
              <a:off x="8839200" y="6248400"/>
              <a:ext cx="649575" cy="358839"/>
            </a:xfrm>
            <a:prstGeom prst="rect">
              <a:avLst/>
            </a:prstGeom>
            <a:noFill/>
          </p:spPr>
          <p:txBody>
            <a:bodyPr wrap="none" rtlCol="0">
              <a:spAutoFit/>
            </a:bodyPr>
            <a:lstStyle/>
            <a:p>
              <a:r>
                <a:rPr lang="en-US" sz="1200" dirty="0" smtClean="0"/>
                <a:t>use</a:t>
              </a:r>
              <a:endParaRPr lang="en-US" sz="1200" dirty="0"/>
            </a:p>
          </p:txBody>
        </p:sp>
        <p:cxnSp>
          <p:nvCxnSpPr>
            <p:cNvPr id="24" name="Straight Arrow Connector 23"/>
            <p:cNvCxnSpPr>
              <a:endCxn id="22" idx="1"/>
            </p:cNvCxnSpPr>
            <p:nvPr/>
          </p:nvCxnSpPr>
          <p:spPr>
            <a:xfrm flipV="1">
              <a:off x="8382000" y="6019800"/>
              <a:ext cx="1295399" cy="5334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10972800" y="6629400"/>
              <a:ext cx="1384205" cy="507906"/>
            </a:xfrm>
            <a:prstGeom prst="rect">
              <a:avLst/>
            </a:prstGeom>
            <a:solidFill>
              <a:schemeClr val="bg1">
                <a:lumMod val="95000"/>
              </a:schemeClr>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Horticulture</a:t>
              </a:r>
            </a:p>
          </p:txBody>
        </p:sp>
      </p:grpSp>
    </p:spTree>
    <p:extLst>
      <p:ext uri="{BB962C8B-B14F-4D97-AF65-F5344CB8AC3E}">
        <p14:creationId xmlns:p14="http://schemas.microsoft.com/office/powerpoint/2010/main" val="337251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CS assumptions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0410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7625"/>
            <a:ext cx="8229600" cy="1143000"/>
          </a:xfrm>
        </p:spPr>
        <p:txBody>
          <a:bodyPr/>
          <a:lstStyle/>
          <a:p>
            <a:r>
              <a:rPr lang="en-US" sz="3600" b="1" kern="0" dirty="0" smtClean="0">
                <a:solidFill>
                  <a:schemeClr val="tx2">
                    <a:lumMod val="60000"/>
                    <a:lumOff val="40000"/>
                  </a:schemeClr>
                </a:solidFill>
                <a:latin typeface="Calibri"/>
                <a:cs typeface="Calibri"/>
              </a:rPr>
              <a:t>Goal, scope and assumptions</a:t>
            </a:r>
            <a:endParaRPr lang="en-US" sz="3600" b="1" kern="0" dirty="0">
              <a:solidFill>
                <a:schemeClr val="tx2">
                  <a:lumMod val="60000"/>
                  <a:lumOff val="40000"/>
                </a:schemeClr>
              </a:solidFill>
              <a:latin typeface="Calibri"/>
              <a:cs typeface="Calibri"/>
            </a:endParaRPr>
          </a:p>
        </p:txBody>
      </p:sp>
      <p:sp>
        <p:nvSpPr>
          <p:cNvPr id="3" name="Content Placeholder 2"/>
          <p:cNvSpPr>
            <a:spLocks noGrp="1"/>
          </p:cNvSpPr>
          <p:nvPr>
            <p:ph idx="1"/>
          </p:nvPr>
        </p:nvSpPr>
        <p:spPr>
          <a:xfrm>
            <a:off x="120316" y="842211"/>
            <a:ext cx="8769684" cy="5106736"/>
          </a:xfrm>
        </p:spPr>
        <p:txBody>
          <a:bodyPr/>
          <a:lstStyle/>
          <a:p>
            <a:pPr fontAlgn="base"/>
            <a:r>
              <a:rPr lang="en-US" sz="2000" dirty="0"/>
              <a:t>Objective to compare the effect of substrate composition on Climate Change impacts for various treatment pathways</a:t>
            </a:r>
          </a:p>
          <a:p>
            <a:pPr fontAlgn="base"/>
            <a:r>
              <a:rPr lang="en-US" sz="2000" dirty="0"/>
              <a:t>Gate to grave- </a:t>
            </a:r>
          </a:p>
          <a:p>
            <a:pPr lvl="1" fontAlgn="base"/>
            <a:r>
              <a:rPr lang="en-US" sz="2000" dirty="0"/>
              <a:t>Does not include transportation of the food waste to the treatment facility</a:t>
            </a:r>
          </a:p>
          <a:p>
            <a:pPr lvl="1" fontAlgn="base"/>
            <a:r>
              <a:rPr lang="en-US" sz="2000" dirty="0"/>
              <a:t>Return to ecosphere 100 year impact</a:t>
            </a:r>
          </a:p>
          <a:p>
            <a:pPr fontAlgn="base"/>
            <a:r>
              <a:rPr lang="en-US" sz="2000" dirty="0"/>
              <a:t>Climate change impact- GWP 100 </a:t>
            </a:r>
            <a:r>
              <a:rPr lang="en-US" sz="2000" dirty="0" err="1"/>
              <a:t>yr</a:t>
            </a:r>
            <a:r>
              <a:rPr lang="en-US" sz="2000" dirty="0"/>
              <a:t> AR5 IPCC</a:t>
            </a:r>
          </a:p>
          <a:p>
            <a:pPr fontAlgn="base"/>
            <a:r>
              <a:rPr lang="en-US" sz="2000" dirty="0"/>
              <a:t>Functional unit is 1t FSC resource</a:t>
            </a:r>
          </a:p>
          <a:p>
            <a:pPr fontAlgn="base"/>
            <a:r>
              <a:rPr lang="en-US" sz="2000" dirty="0"/>
              <a:t>Independent of co-product </a:t>
            </a:r>
          </a:p>
          <a:p>
            <a:pPr lvl="1" fontAlgn="base"/>
            <a:r>
              <a:rPr lang="en-US" sz="2000" dirty="0"/>
              <a:t>External motivation to co-process </a:t>
            </a:r>
          </a:p>
          <a:p>
            <a:pPr lvl="1" fontAlgn="base"/>
            <a:r>
              <a:rPr lang="en-US" sz="2000" dirty="0"/>
              <a:t>Synergistic or antagonistic effects are within uncertainty range</a:t>
            </a:r>
          </a:p>
          <a:p>
            <a:pPr lvl="1" fontAlgn="base"/>
            <a:r>
              <a:rPr lang="en-US" sz="2000" dirty="0"/>
              <a:t>Benefits or impacts due to avoided treatment of a co-constituents (</a:t>
            </a:r>
            <a:r>
              <a:rPr lang="en-US" sz="2000" dirty="0" err="1"/>
              <a:t>ie</a:t>
            </a:r>
            <a:r>
              <a:rPr lang="en-US" sz="2000" dirty="0"/>
              <a:t>. Manure) remain associated with that constituent and are not considered</a:t>
            </a:r>
          </a:p>
          <a:p>
            <a:pPr fontAlgn="base"/>
            <a:r>
              <a:rPr lang="en-US" sz="2000" dirty="0"/>
              <a:t>System is expanded to consider displacement of co-products </a:t>
            </a:r>
          </a:p>
          <a:p>
            <a:pPr fontAlgn="base"/>
            <a:r>
              <a:rPr lang="en-US" sz="2000" dirty="0" smtClean="0"/>
              <a:t>Ignores capacity </a:t>
            </a:r>
            <a:r>
              <a:rPr lang="en-US" sz="2000" dirty="0" err="1" smtClean="0"/>
              <a:t>contraints</a:t>
            </a:r>
            <a:r>
              <a:rPr lang="en-US" sz="2000" dirty="0" smtClean="0"/>
              <a:t> (</a:t>
            </a:r>
            <a:r>
              <a:rPr lang="en-US" sz="2000" dirty="0" err="1" smtClean="0"/>
              <a:t>ie</a:t>
            </a:r>
            <a:r>
              <a:rPr lang="en-US" sz="2000" dirty="0" smtClean="0"/>
              <a:t>. C/N ratio, soil nutrient, animal tolerance, etc.)</a:t>
            </a:r>
            <a:endParaRPr lang="en-US" sz="2000" dirty="0"/>
          </a:p>
          <a:p>
            <a:pPr lvl="1" fontAlgn="base"/>
            <a:endParaRPr lang="en-US" sz="1400" dirty="0" smtClean="0"/>
          </a:p>
          <a:p>
            <a:pPr lvl="0" fontAlgn="base"/>
            <a:endParaRPr lang="en-US" sz="1200" b="1" dirty="0" smtClean="0">
              <a:solidFill>
                <a:srgbClr val="003300"/>
              </a:solidFill>
            </a:endParaRPr>
          </a:p>
        </p:txBody>
      </p:sp>
    </p:spTree>
    <p:extLst>
      <p:ext uri="{BB962C8B-B14F-4D97-AF65-F5344CB8AC3E}">
        <p14:creationId xmlns:p14="http://schemas.microsoft.com/office/powerpoint/2010/main" val="2567823515"/>
      </p:ext>
    </p:extLst>
  </p:cSld>
  <p:clrMapOvr>
    <a:masterClrMapping/>
  </p:clrMapOvr>
  <mc:AlternateContent xmlns:mc="http://schemas.openxmlformats.org/markup-compatibility/2006" xmlns:p14="http://schemas.microsoft.com/office/powerpoint/2010/main">
    <mc:Choice Requires="p14">
      <p:transition spd="slow" p14:dur="2000" advTm="53141"/>
    </mc:Choice>
    <mc:Fallback xmlns="">
      <p:transition spd="slow" advTm="53141"/>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7625"/>
            <a:ext cx="8229600" cy="1143000"/>
          </a:xfrm>
        </p:spPr>
        <p:txBody>
          <a:bodyPr/>
          <a:lstStyle/>
          <a:p>
            <a:r>
              <a:rPr lang="en-US" sz="3600" b="1" kern="0" dirty="0" smtClean="0">
                <a:solidFill>
                  <a:schemeClr val="tx2">
                    <a:lumMod val="60000"/>
                    <a:lumOff val="40000"/>
                  </a:schemeClr>
                </a:solidFill>
                <a:latin typeface="Calibri"/>
                <a:cs typeface="Calibri"/>
              </a:rPr>
              <a:t>Feedstock and treatment pathways</a:t>
            </a:r>
            <a:endParaRPr lang="en-US" sz="3600" b="1" kern="0" dirty="0">
              <a:solidFill>
                <a:schemeClr val="tx2">
                  <a:lumMod val="60000"/>
                  <a:lumOff val="40000"/>
                </a:schemeClr>
              </a:solidFill>
              <a:latin typeface="Calibri"/>
              <a:cs typeface="Calibri"/>
            </a:endParaRPr>
          </a:p>
        </p:txBody>
      </p:sp>
      <p:sp>
        <p:nvSpPr>
          <p:cNvPr id="3" name="Content Placeholder 2"/>
          <p:cNvSpPr>
            <a:spLocks noGrp="1"/>
          </p:cNvSpPr>
          <p:nvPr>
            <p:ph idx="1"/>
          </p:nvPr>
        </p:nvSpPr>
        <p:spPr>
          <a:xfrm>
            <a:off x="39688" y="1016945"/>
            <a:ext cx="3120325" cy="4129702"/>
          </a:xfrm>
        </p:spPr>
        <p:txBody>
          <a:bodyPr/>
          <a:lstStyle/>
          <a:p>
            <a:pPr lvl="0" fontAlgn="base"/>
            <a:r>
              <a:rPr lang="en-US" sz="2000" dirty="0" smtClean="0"/>
              <a:t>Food waste categories:</a:t>
            </a:r>
          </a:p>
          <a:p>
            <a:pPr lvl="1" fontAlgn="base"/>
            <a:r>
              <a:rPr lang="en-US" sz="1600" b="1" dirty="0" smtClean="0"/>
              <a:t>Baked goods</a:t>
            </a:r>
          </a:p>
          <a:p>
            <a:pPr lvl="1" fontAlgn="base"/>
            <a:r>
              <a:rPr lang="en-US" sz="1600" b="1" dirty="0" smtClean="0"/>
              <a:t>Canned goods</a:t>
            </a:r>
          </a:p>
          <a:p>
            <a:pPr lvl="1" fontAlgn="base"/>
            <a:r>
              <a:rPr lang="en-US" sz="1600" b="1" dirty="0" smtClean="0"/>
              <a:t>Coffee</a:t>
            </a:r>
          </a:p>
          <a:p>
            <a:pPr lvl="1" fontAlgn="base"/>
            <a:r>
              <a:rPr lang="en-US" sz="1600" b="1" dirty="0" smtClean="0"/>
              <a:t>Fresh Produce</a:t>
            </a:r>
          </a:p>
          <a:p>
            <a:pPr lvl="1" fontAlgn="base"/>
            <a:r>
              <a:rPr lang="en-US" sz="1600" b="1" dirty="0" smtClean="0"/>
              <a:t>Breakfast cereals</a:t>
            </a:r>
          </a:p>
          <a:p>
            <a:pPr lvl="1" fontAlgn="base"/>
            <a:r>
              <a:rPr lang="en-US" sz="1600" b="1" dirty="0" smtClean="0"/>
              <a:t>Grains</a:t>
            </a:r>
          </a:p>
          <a:p>
            <a:pPr lvl="1" fontAlgn="base"/>
            <a:r>
              <a:rPr lang="en-US" sz="1600" b="1" dirty="0" smtClean="0"/>
              <a:t>Yogurt and frozen deserts</a:t>
            </a:r>
          </a:p>
          <a:p>
            <a:pPr lvl="1" fontAlgn="base"/>
            <a:r>
              <a:rPr lang="en-US" sz="1600" b="1" dirty="0" smtClean="0"/>
              <a:t>Post Consumer </a:t>
            </a:r>
          </a:p>
          <a:p>
            <a:pPr lvl="1" fontAlgn="base"/>
            <a:r>
              <a:rPr lang="en-US" sz="1600" b="1" dirty="0" smtClean="0"/>
              <a:t>Prep Waste</a:t>
            </a:r>
          </a:p>
          <a:p>
            <a:pPr lvl="1" fontAlgn="base"/>
            <a:r>
              <a:rPr lang="en-US" sz="1600" dirty="0" smtClean="0"/>
              <a:t>Apple </a:t>
            </a:r>
            <a:r>
              <a:rPr lang="en-US" sz="1600" dirty="0" err="1" smtClean="0"/>
              <a:t>Pomace</a:t>
            </a:r>
            <a:endParaRPr lang="en-US" sz="1600" dirty="0" smtClean="0"/>
          </a:p>
          <a:p>
            <a:pPr lvl="1" fontAlgn="base"/>
            <a:r>
              <a:rPr lang="en-US" sz="1600" dirty="0" smtClean="0"/>
              <a:t>GTW</a:t>
            </a:r>
          </a:p>
          <a:p>
            <a:pPr lvl="1" fontAlgn="base"/>
            <a:r>
              <a:rPr lang="en-US" sz="1600" dirty="0" smtClean="0"/>
              <a:t>Grape </a:t>
            </a:r>
            <a:r>
              <a:rPr lang="en-US" sz="1600" dirty="0" err="1" smtClean="0"/>
              <a:t>Pomace</a:t>
            </a:r>
            <a:endParaRPr lang="en-US" sz="1600" dirty="0" smtClean="0"/>
          </a:p>
          <a:p>
            <a:pPr lvl="1" fontAlgn="base"/>
            <a:r>
              <a:rPr lang="en-US" sz="1600" dirty="0" smtClean="0"/>
              <a:t>Whey</a:t>
            </a:r>
          </a:p>
          <a:p>
            <a:pPr lvl="1" fontAlgn="base"/>
            <a:r>
              <a:rPr lang="en-US" sz="1600" dirty="0" smtClean="0"/>
              <a:t>Cannery waste</a:t>
            </a:r>
          </a:p>
          <a:p>
            <a:pPr lvl="1" fontAlgn="base"/>
            <a:endParaRPr lang="en-US" sz="1200" dirty="0" smtClean="0"/>
          </a:p>
          <a:p>
            <a:pPr lvl="1" fontAlgn="base"/>
            <a:endParaRPr lang="en-US" sz="1200" dirty="0" smtClean="0"/>
          </a:p>
          <a:p>
            <a:pPr lvl="0" fontAlgn="base"/>
            <a:endParaRPr lang="en-US" sz="1100" b="1" dirty="0" smtClean="0">
              <a:solidFill>
                <a:srgbClr val="003300"/>
              </a:solidFill>
            </a:endParaRPr>
          </a:p>
        </p:txBody>
      </p:sp>
      <p:sp>
        <p:nvSpPr>
          <p:cNvPr id="5" name="Content Placeholder 2"/>
          <p:cNvSpPr txBox="1">
            <a:spLocks/>
          </p:cNvSpPr>
          <p:nvPr/>
        </p:nvSpPr>
        <p:spPr>
          <a:xfrm>
            <a:off x="5165725" y="1587780"/>
            <a:ext cx="3978275" cy="220469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sz="2000" dirty="0" smtClean="0"/>
              <a:t>Waste </a:t>
            </a:r>
            <a:r>
              <a:rPr lang="en-US" sz="2400" dirty="0" smtClean="0"/>
              <a:t>treatment</a:t>
            </a:r>
            <a:r>
              <a:rPr lang="en-US" sz="2000" dirty="0" smtClean="0"/>
              <a:t>:</a:t>
            </a:r>
          </a:p>
          <a:p>
            <a:pPr lvl="1" fontAlgn="base"/>
            <a:r>
              <a:rPr lang="en-US" sz="1600" b="1" dirty="0" smtClean="0"/>
              <a:t>Landfill</a:t>
            </a:r>
          </a:p>
          <a:p>
            <a:pPr lvl="1" fontAlgn="base"/>
            <a:r>
              <a:rPr lang="en-US" sz="1600" b="1" dirty="0" smtClean="0"/>
              <a:t>Anaerobic digestion-</a:t>
            </a:r>
          </a:p>
          <a:p>
            <a:pPr lvl="1" fontAlgn="base"/>
            <a:r>
              <a:rPr lang="en-US" sz="1600" b="1" dirty="0" smtClean="0"/>
              <a:t>Compost- no displaced</a:t>
            </a:r>
            <a:endParaRPr lang="en-US" sz="1600" b="1" dirty="0"/>
          </a:p>
          <a:p>
            <a:pPr lvl="1" fontAlgn="base"/>
            <a:r>
              <a:rPr lang="en-US" sz="1600" b="1" dirty="0" smtClean="0"/>
              <a:t> Direct </a:t>
            </a:r>
            <a:r>
              <a:rPr lang="en-US" sz="1600" b="1" dirty="0"/>
              <a:t>animal feed</a:t>
            </a:r>
          </a:p>
          <a:p>
            <a:pPr lvl="1" fontAlgn="base"/>
            <a:r>
              <a:rPr lang="en-US" sz="1600" dirty="0" smtClean="0"/>
              <a:t>Direct land application</a:t>
            </a:r>
          </a:p>
          <a:p>
            <a:pPr lvl="1" fontAlgn="base"/>
            <a:r>
              <a:rPr lang="en-US" sz="1600" dirty="0" smtClean="0"/>
              <a:t>Public waste water treatment</a:t>
            </a:r>
          </a:p>
          <a:p>
            <a:pPr lvl="1" fontAlgn="base"/>
            <a:endParaRPr lang="en-US" sz="1400" dirty="0" smtClean="0"/>
          </a:p>
          <a:p>
            <a:pPr lvl="1" fontAlgn="base"/>
            <a:endParaRPr lang="en-US" sz="1400" dirty="0" smtClean="0"/>
          </a:p>
          <a:p>
            <a:pPr fontAlgn="base"/>
            <a:endParaRPr lang="en-US" sz="1200" b="1" dirty="0" smtClean="0">
              <a:solidFill>
                <a:srgbClr val="003300"/>
              </a:solidFill>
            </a:endParaRPr>
          </a:p>
        </p:txBody>
      </p:sp>
      <p:sp>
        <p:nvSpPr>
          <p:cNvPr id="6" name="Right Brace 5"/>
          <p:cNvSpPr/>
          <p:nvPr/>
        </p:nvSpPr>
        <p:spPr>
          <a:xfrm>
            <a:off x="2840789" y="1209831"/>
            <a:ext cx="762000" cy="2698060"/>
          </a:xfrm>
          <a:prstGeom prst="rightBrace">
            <a:avLst>
              <a:gd name="adj1" fmla="val 8333"/>
              <a:gd name="adj2" fmla="val 5057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3602789" y="2349394"/>
            <a:ext cx="1437106" cy="1200329"/>
          </a:xfrm>
          <a:prstGeom prst="rect">
            <a:avLst/>
          </a:prstGeom>
          <a:noFill/>
        </p:spPr>
        <p:txBody>
          <a:bodyPr wrap="square" rtlCol="0">
            <a:spAutoFit/>
          </a:bodyPr>
          <a:lstStyle/>
          <a:p>
            <a:r>
              <a:rPr lang="en-US" dirty="0" smtClean="0"/>
              <a:t>Retail and Commercial</a:t>
            </a:r>
          </a:p>
          <a:p>
            <a:r>
              <a:rPr lang="en-US" dirty="0" smtClean="0"/>
              <a:t>Sector</a:t>
            </a:r>
          </a:p>
          <a:p>
            <a:r>
              <a:rPr lang="en-US" dirty="0" smtClean="0"/>
              <a:t> </a:t>
            </a:r>
            <a:endParaRPr lang="en-US" dirty="0"/>
          </a:p>
        </p:txBody>
      </p:sp>
      <p:sp>
        <p:nvSpPr>
          <p:cNvPr id="8" name="Left Brace 7"/>
          <p:cNvSpPr/>
          <p:nvPr/>
        </p:nvSpPr>
        <p:spPr>
          <a:xfrm>
            <a:off x="4789821" y="2091945"/>
            <a:ext cx="771441" cy="97589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82873883"/>
      </p:ext>
    </p:extLst>
  </p:cSld>
  <p:clrMapOvr>
    <a:masterClrMapping/>
  </p:clrMapOvr>
  <mc:AlternateContent xmlns:mc="http://schemas.openxmlformats.org/markup-compatibility/2006" xmlns:p14="http://schemas.microsoft.com/office/powerpoint/2010/main">
    <mc:Choice Requires="p14">
      <p:transition spd="slow" p14:dur="2000" advTm="53141"/>
    </mc:Choice>
    <mc:Fallback xmlns="">
      <p:transition spd="slow" advTm="53141"/>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7625"/>
            <a:ext cx="8229600" cy="1143000"/>
          </a:xfrm>
        </p:spPr>
        <p:txBody>
          <a:bodyPr/>
          <a:lstStyle/>
          <a:p>
            <a:r>
              <a:rPr lang="en-US" sz="3600" b="1" kern="0" dirty="0" smtClean="0">
                <a:solidFill>
                  <a:schemeClr val="tx2">
                    <a:lumMod val="60000"/>
                    <a:lumOff val="40000"/>
                  </a:schemeClr>
                </a:solidFill>
                <a:latin typeface="Calibri"/>
                <a:cs typeface="Calibri"/>
              </a:rPr>
              <a:t>Methodology</a:t>
            </a:r>
            <a:endParaRPr lang="en-US" sz="3600" b="1" kern="0" dirty="0">
              <a:solidFill>
                <a:schemeClr val="tx2">
                  <a:lumMod val="60000"/>
                  <a:lumOff val="40000"/>
                </a:schemeClr>
              </a:solidFill>
              <a:latin typeface="Calibri"/>
              <a:cs typeface="Calibri"/>
            </a:endParaRPr>
          </a:p>
        </p:txBody>
      </p:sp>
      <p:sp>
        <p:nvSpPr>
          <p:cNvPr id="3" name="Content Placeholder 2"/>
          <p:cNvSpPr>
            <a:spLocks noGrp="1"/>
          </p:cNvSpPr>
          <p:nvPr>
            <p:ph idx="1"/>
          </p:nvPr>
        </p:nvSpPr>
        <p:spPr>
          <a:xfrm>
            <a:off x="111137" y="610472"/>
            <a:ext cx="9150963" cy="5721841"/>
          </a:xfrm>
        </p:spPr>
        <p:txBody>
          <a:bodyPr/>
          <a:lstStyle/>
          <a:p>
            <a:pPr lvl="0" fontAlgn="base"/>
            <a:r>
              <a:rPr lang="en-US" sz="1800" dirty="0" smtClean="0"/>
              <a:t>A model was developed to estimate lifecycle GHG impacts for each treatment pathway </a:t>
            </a:r>
          </a:p>
          <a:p>
            <a:pPr lvl="0" fontAlgn="base"/>
            <a:endParaRPr lang="en-US" sz="1800" dirty="0"/>
          </a:p>
          <a:p>
            <a:pPr lvl="0" fontAlgn="base"/>
            <a:endParaRPr lang="en-US" sz="1800" dirty="0" smtClean="0"/>
          </a:p>
          <a:p>
            <a:pPr lvl="0" fontAlgn="base"/>
            <a:endParaRPr lang="en-US" sz="1800" dirty="0"/>
          </a:p>
          <a:p>
            <a:pPr lvl="0" fontAlgn="base"/>
            <a:endParaRPr lang="en-US" sz="1800" dirty="0" smtClean="0"/>
          </a:p>
          <a:p>
            <a:pPr lvl="0" fontAlgn="base"/>
            <a:endParaRPr lang="en-US" sz="1800" dirty="0"/>
          </a:p>
          <a:p>
            <a:pPr lvl="0" fontAlgn="base"/>
            <a:r>
              <a:rPr lang="en-US" sz="1800" dirty="0" smtClean="0"/>
              <a:t>Based upon the input feedstock characteristics :</a:t>
            </a:r>
          </a:p>
          <a:p>
            <a:pPr lvl="1" fontAlgn="base"/>
            <a:r>
              <a:rPr lang="en-US" sz="1400" dirty="0" smtClean="0"/>
              <a:t>Solids </a:t>
            </a:r>
            <a:r>
              <a:rPr lang="en-US" sz="1400" dirty="0"/>
              <a:t>content </a:t>
            </a:r>
            <a:r>
              <a:rPr lang="en-US" sz="1400" dirty="0" smtClean="0"/>
              <a:t> (TS)</a:t>
            </a:r>
            <a:endParaRPr lang="en-US" sz="1400" dirty="0"/>
          </a:p>
          <a:p>
            <a:pPr lvl="1" fontAlgn="base"/>
            <a:r>
              <a:rPr lang="en-US" sz="1400" dirty="0"/>
              <a:t>Volatile solids </a:t>
            </a:r>
            <a:r>
              <a:rPr lang="en-US" sz="1400" dirty="0" smtClean="0"/>
              <a:t>content (VS)</a:t>
            </a:r>
            <a:endParaRPr lang="en-US" sz="1400" dirty="0"/>
          </a:p>
          <a:p>
            <a:pPr lvl="1" fontAlgn="base"/>
            <a:r>
              <a:rPr lang="en-US" sz="1400" dirty="0"/>
              <a:t>Bio-methane potential </a:t>
            </a:r>
            <a:r>
              <a:rPr lang="en-US" sz="1400" dirty="0" smtClean="0"/>
              <a:t> (Bo)</a:t>
            </a:r>
          </a:p>
          <a:p>
            <a:pPr lvl="1" fontAlgn="base"/>
            <a:r>
              <a:rPr lang="en-US" sz="1400" dirty="0" smtClean="0"/>
              <a:t>Extent of biodegradation (</a:t>
            </a:r>
            <a:r>
              <a:rPr lang="en-US" sz="1400" dirty="0" err="1" smtClean="0"/>
              <a:t>fd</a:t>
            </a:r>
            <a:r>
              <a:rPr lang="en-US" sz="1400" dirty="0" smtClean="0"/>
              <a:t>)</a:t>
            </a:r>
            <a:endParaRPr lang="en-US" sz="1400" dirty="0"/>
          </a:p>
          <a:p>
            <a:pPr lvl="1" fontAlgn="base"/>
            <a:r>
              <a:rPr lang="en-US" sz="1400" dirty="0" smtClean="0"/>
              <a:t>Nitrogen content (TKN)</a:t>
            </a:r>
          </a:p>
          <a:p>
            <a:pPr lvl="1" fontAlgn="base"/>
            <a:r>
              <a:rPr lang="en-US" sz="1400" dirty="0" smtClean="0"/>
              <a:t>Composition (CF, CP, carbohydrate)</a:t>
            </a:r>
          </a:p>
          <a:p>
            <a:pPr lvl="1" fontAlgn="base"/>
            <a:r>
              <a:rPr lang="en-US" sz="1400" dirty="0" smtClean="0"/>
              <a:t>Initial Carbon content* (</a:t>
            </a:r>
            <a:r>
              <a:rPr lang="en-US" sz="1400" dirty="0" err="1" smtClean="0"/>
              <a:t>kgC</a:t>
            </a:r>
            <a:r>
              <a:rPr lang="en-US" sz="1400" dirty="0" smtClean="0"/>
              <a:t>/</a:t>
            </a:r>
            <a:r>
              <a:rPr lang="en-US" sz="1400" dirty="0" err="1" smtClean="0"/>
              <a:t>kgFW</a:t>
            </a:r>
            <a:r>
              <a:rPr lang="en-US" sz="1400" dirty="0" smtClean="0"/>
              <a:t>)</a:t>
            </a:r>
          </a:p>
          <a:p>
            <a:pPr lvl="1" fontAlgn="base"/>
            <a:r>
              <a:rPr lang="en-US" sz="1400" dirty="0" smtClean="0"/>
              <a:t>Lo*- m</a:t>
            </a:r>
            <a:r>
              <a:rPr lang="en-US" sz="1400" baseline="30000" dirty="0" smtClean="0"/>
              <a:t>3</a:t>
            </a:r>
            <a:r>
              <a:rPr lang="en-US" sz="1400" dirty="0" smtClean="0"/>
              <a:t>CH</a:t>
            </a:r>
            <a:r>
              <a:rPr lang="en-US" sz="1400" baseline="-25000" dirty="0" smtClean="0"/>
              <a:t>4/</a:t>
            </a:r>
            <a:r>
              <a:rPr lang="en-US" sz="1400" dirty="0" smtClean="0"/>
              <a:t>t FW</a:t>
            </a:r>
          </a:p>
          <a:p>
            <a:pPr lvl="1" fontAlgn="base"/>
            <a:r>
              <a:rPr lang="en-US" sz="1400" dirty="0" smtClean="0"/>
              <a:t>TDN *-(% total </a:t>
            </a:r>
            <a:r>
              <a:rPr lang="en-US" sz="1400" dirty="0" err="1" smtClean="0"/>
              <a:t>digestable</a:t>
            </a:r>
            <a:r>
              <a:rPr lang="en-US" sz="1400" dirty="0" smtClean="0"/>
              <a:t> nutrients)</a:t>
            </a:r>
          </a:p>
          <a:p>
            <a:pPr marL="457200" lvl="1" indent="0" fontAlgn="base">
              <a:buNone/>
            </a:pPr>
            <a:r>
              <a:rPr lang="en-US" sz="1400" dirty="0" smtClean="0"/>
              <a:t>*derived</a:t>
            </a:r>
          </a:p>
          <a:p>
            <a:pPr lvl="1" fontAlgn="base"/>
            <a:endParaRPr lang="en-US" sz="1400" dirty="0" smtClean="0"/>
          </a:p>
          <a:p>
            <a:pPr marL="457200" lvl="1" indent="0" fontAlgn="base">
              <a:buNone/>
            </a:pPr>
            <a:endParaRPr lang="en-US" sz="1400" dirty="0" smtClean="0"/>
          </a:p>
          <a:p>
            <a:pPr lvl="1" fontAlgn="base"/>
            <a:endParaRPr lang="en-US" sz="1400" dirty="0"/>
          </a:p>
          <a:p>
            <a:pPr lvl="1" fontAlgn="base"/>
            <a:endParaRPr lang="en-US" sz="1400" dirty="0" smtClean="0"/>
          </a:p>
          <a:p>
            <a:pPr lvl="1" fontAlgn="base"/>
            <a:endParaRPr lang="en-US" sz="1400" dirty="0" smtClean="0"/>
          </a:p>
          <a:p>
            <a:pPr marL="457200" lvl="1" indent="0" fontAlgn="base">
              <a:buNone/>
            </a:pPr>
            <a:r>
              <a:rPr lang="en-US" sz="1400" dirty="0" smtClean="0"/>
              <a:t> </a:t>
            </a:r>
          </a:p>
          <a:p>
            <a:pPr lvl="1" fontAlgn="base"/>
            <a:endParaRPr lang="en-US" sz="1400" dirty="0" smtClean="0"/>
          </a:p>
          <a:p>
            <a:pPr lvl="1" fontAlgn="base"/>
            <a:endParaRPr lang="en-US" sz="1400" dirty="0" smtClean="0"/>
          </a:p>
          <a:p>
            <a:pPr marL="0" lvl="0" indent="0" fontAlgn="base">
              <a:buNone/>
            </a:pPr>
            <a:r>
              <a:rPr lang="en-US" sz="1200" b="1" dirty="0" smtClean="0">
                <a:solidFill>
                  <a:srgbClr val="003300"/>
                </a:solidFill>
              </a:rPr>
              <a:t>* derived</a:t>
            </a:r>
          </a:p>
        </p:txBody>
      </p:sp>
      <p:graphicFrame>
        <p:nvGraphicFramePr>
          <p:cNvPr id="4" name="Table 3"/>
          <p:cNvGraphicFramePr>
            <a:graphicFrameLocks noGrp="1"/>
          </p:cNvGraphicFramePr>
          <p:nvPr>
            <p:extLst>
              <p:ext uri="{D42A27DB-BD31-4B8C-83A1-F6EECF244321}">
                <p14:modId xmlns:p14="http://schemas.microsoft.com/office/powerpoint/2010/main" val="3905031293"/>
              </p:ext>
            </p:extLst>
          </p:nvPr>
        </p:nvGraphicFramePr>
        <p:xfrm>
          <a:off x="637630" y="1025642"/>
          <a:ext cx="4302270" cy="1462260"/>
        </p:xfrm>
        <a:graphic>
          <a:graphicData uri="http://schemas.openxmlformats.org/drawingml/2006/table">
            <a:tbl>
              <a:tblPr firstRow="1" bandRow="1">
                <a:tableStyleId>{5C22544A-7EE6-4342-B048-85BDC9FD1C3A}</a:tableStyleId>
              </a:tblPr>
              <a:tblGrid>
                <a:gridCol w="2157118"/>
                <a:gridCol w="2145152"/>
              </a:tblGrid>
              <a:tr h="286208">
                <a:tc>
                  <a:txBody>
                    <a:bodyPr/>
                    <a:lstStyle/>
                    <a:p>
                      <a:pPr marL="0" marR="0" algn="l" fontAlgn="base">
                        <a:spcBef>
                          <a:spcPts val="0"/>
                        </a:spcBef>
                        <a:spcAft>
                          <a:spcPts val="1000"/>
                        </a:spcAft>
                      </a:pPr>
                      <a:r>
                        <a:rPr lang="en-US" sz="1400" dirty="0">
                          <a:solidFill>
                            <a:srgbClr val="222222"/>
                          </a:solidFill>
                          <a:effectLst/>
                          <a:latin typeface="Georgia"/>
                          <a:ea typeface="ＭＳ 明朝"/>
                          <a:cs typeface="Times New Roman"/>
                        </a:rPr>
                        <a:t>Module</a:t>
                      </a:r>
                      <a:endParaRPr lang="en-US" sz="2000" dirty="0">
                        <a:effectLst/>
                        <a:latin typeface="Times"/>
                        <a:ea typeface="Times New Roman"/>
                        <a:cs typeface="Times New Roman"/>
                      </a:endParaRPr>
                    </a:p>
                  </a:txBody>
                  <a:tcPr marL="68580" marR="68580" marT="0" marB="0"/>
                </a:tc>
                <a:tc>
                  <a:txBody>
                    <a:bodyPr/>
                    <a:lstStyle/>
                    <a:p>
                      <a:pPr marL="0" marR="0" algn="l" fontAlgn="base">
                        <a:spcBef>
                          <a:spcPts val="0"/>
                        </a:spcBef>
                        <a:spcAft>
                          <a:spcPts val="1000"/>
                        </a:spcAft>
                      </a:pPr>
                      <a:r>
                        <a:rPr lang="en-US" sz="1400">
                          <a:solidFill>
                            <a:srgbClr val="222222"/>
                          </a:solidFill>
                          <a:effectLst/>
                          <a:latin typeface="Georgia"/>
                          <a:ea typeface="ＭＳ 明朝"/>
                          <a:cs typeface="Times New Roman"/>
                        </a:rPr>
                        <a:t>Theoretical Basis</a:t>
                      </a:r>
                      <a:endParaRPr lang="en-US" sz="2000">
                        <a:effectLst/>
                        <a:latin typeface="Times"/>
                        <a:ea typeface="Times New Roman"/>
                        <a:cs typeface="Times New Roman"/>
                      </a:endParaRPr>
                    </a:p>
                  </a:txBody>
                  <a:tcPr marL="68580" marR="68580" marT="0" marB="0"/>
                </a:tc>
              </a:tr>
              <a:tr h="286208">
                <a:tc>
                  <a:txBody>
                    <a:bodyPr/>
                    <a:lstStyle/>
                    <a:p>
                      <a:pPr marL="0" marR="0" algn="l" fontAlgn="base">
                        <a:spcBef>
                          <a:spcPts val="0"/>
                        </a:spcBef>
                        <a:spcAft>
                          <a:spcPts val="1000"/>
                        </a:spcAft>
                      </a:pPr>
                      <a:r>
                        <a:rPr lang="en-US" sz="1400" dirty="0">
                          <a:solidFill>
                            <a:srgbClr val="222222"/>
                          </a:solidFill>
                          <a:effectLst/>
                          <a:latin typeface="Georgia"/>
                          <a:ea typeface="ＭＳ 明朝"/>
                          <a:cs typeface="Times New Roman"/>
                        </a:rPr>
                        <a:t>Landfilling</a:t>
                      </a:r>
                      <a:endParaRPr lang="en-US" sz="2000" dirty="0">
                        <a:effectLst/>
                        <a:latin typeface="Times"/>
                        <a:ea typeface="Times New Roman"/>
                        <a:cs typeface="Times New Roman"/>
                      </a:endParaRPr>
                    </a:p>
                  </a:txBody>
                  <a:tcPr marL="68580" marR="68580" marT="0" marB="0"/>
                </a:tc>
                <a:tc>
                  <a:txBody>
                    <a:bodyPr/>
                    <a:lstStyle/>
                    <a:p>
                      <a:pPr marL="0" marR="0" algn="l" fontAlgn="base">
                        <a:spcBef>
                          <a:spcPts val="0"/>
                        </a:spcBef>
                        <a:spcAft>
                          <a:spcPts val="1000"/>
                        </a:spcAft>
                      </a:pPr>
                      <a:r>
                        <a:rPr lang="en-US" sz="1400" dirty="0" err="1" smtClean="0">
                          <a:solidFill>
                            <a:srgbClr val="222222"/>
                          </a:solidFill>
                          <a:effectLst/>
                          <a:latin typeface="Georgia"/>
                          <a:ea typeface="ＭＳ 明朝"/>
                          <a:cs typeface="Times New Roman"/>
                        </a:rPr>
                        <a:t>LandGEM,EPA</a:t>
                      </a:r>
                      <a:r>
                        <a:rPr lang="en-US" sz="1400" dirty="0" smtClean="0">
                          <a:solidFill>
                            <a:srgbClr val="222222"/>
                          </a:solidFill>
                          <a:effectLst/>
                          <a:latin typeface="Georgia"/>
                          <a:ea typeface="ＭＳ 明朝"/>
                          <a:cs typeface="Times New Roman"/>
                        </a:rPr>
                        <a:t> LMOP</a:t>
                      </a:r>
                      <a:endParaRPr lang="en-US" sz="2000" dirty="0">
                        <a:effectLst/>
                        <a:latin typeface="Times"/>
                        <a:ea typeface="Times New Roman"/>
                        <a:cs typeface="Times New Roman"/>
                      </a:endParaRPr>
                    </a:p>
                  </a:txBody>
                  <a:tcPr marL="68580" marR="68580" marT="0" marB="0"/>
                </a:tc>
              </a:tr>
              <a:tr h="286208">
                <a:tc>
                  <a:txBody>
                    <a:bodyPr/>
                    <a:lstStyle/>
                    <a:p>
                      <a:pPr marL="0" marR="0" algn="l" fontAlgn="base">
                        <a:spcBef>
                          <a:spcPts val="0"/>
                        </a:spcBef>
                        <a:spcAft>
                          <a:spcPts val="1000"/>
                        </a:spcAft>
                      </a:pPr>
                      <a:r>
                        <a:rPr lang="en-US" sz="1400" dirty="0">
                          <a:solidFill>
                            <a:srgbClr val="222222"/>
                          </a:solidFill>
                          <a:effectLst/>
                          <a:latin typeface="Georgia"/>
                          <a:ea typeface="ＭＳ 明朝"/>
                          <a:cs typeface="Times New Roman"/>
                        </a:rPr>
                        <a:t>AD</a:t>
                      </a:r>
                      <a:endParaRPr lang="en-US" sz="2000" dirty="0">
                        <a:effectLst/>
                        <a:latin typeface="Times"/>
                        <a:ea typeface="Times New Roman"/>
                        <a:cs typeface="Times New Roman"/>
                      </a:endParaRPr>
                    </a:p>
                  </a:txBody>
                  <a:tcPr marL="68580" marR="68580" marT="0" marB="0"/>
                </a:tc>
                <a:tc>
                  <a:txBody>
                    <a:bodyPr/>
                    <a:lstStyle/>
                    <a:p>
                      <a:pPr marL="0" marR="0" algn="l" fontAlgn="base">
                        <a:spcBef>
                          <a:spcPts val="0"/>
                        </a:spcBef>
                        <a:spcAft>
                          <a:spcPts val="1000"/>
                        </a:spcAft>
                      </a:pPr>
                      <a:r>
                        <a:rPr lang="en-US" sz="1400" dirty="0" err="1">
                          <a:solidFill>
                            <a:srgbClr val="222222"/>
                          </a:solidFill>
                          <a:effectLst/>
                          <a:latin typeface="Georgia"/>
                          <a:ea typeface="ＭＳ 明朝"/>
                          <a:cs typeface="Times New Roman"/>
                        </a:rPr>
                        <a:t>Ebner</a:t>
                      </a:r>
                      <a:r>
                        <a:rPr lang="en-US" sz="1400" dirty="0">
                          <a:solidFill>
                            <a:srgbClr val="222222"/>
                          </a:solidFill>
                          <a:effectLst/>
                          <a:latin typeface="Georgia"/>
                          <a:ea typeface="ＭＳ 明朝"/>
                          <a:cs typeface="Times New Roman"/>
                        </a:rPr>
                        <a:t> et al., 2015</a:t>
                      </a:r>
                      <a:endParaRPr lang="en-US" sz="2000" dirty="0">
                        <a:effectLst/>
                        <a:latin typeface="Times"/>
                        <a:ea typeface="Times New Roman"/>
                        <a:cs typeface="Times New Roman"/>
                      </a:endParaRPr>
                    </a:p>
                  </a:txBody>
                  <a:tcPr marL="68580" marR="68580" marT="0" marB="0"/>
                </a:tc>
              </a:tr>
              <a:tr h="286208">
                <a:tc>
                  <a:txBody>
                    <a:bodyPr/>
                    <a:lstStyle/>
                    <a:p>
                      <a:pPr marL="0" marR="0" algn="l" fontAlgn="base">
                        <a:spcBef>
                          <a:spcPts val="0"/>
                        </a:spcBef>
                        <a:spcAft>
                          <a:spcPts val="1000"/>
                        </a:spcAft>
                      </a:pPr>
                      <a:r>
                        <a:rPr lang="en-US" sz="1400" dirty="0">
                          <a:solidFill>
                            <a:srgbClr val="222222"/>
                          </a:solidFill>
                          <a:effectLst/>
                          <a:latin typeface="Georgia"/>
                          <a:ea typeface="ＭＳ 明朝"/>
                          <a:cs typeface="Times New Roman"/>
                        </a:rPr>
                        <a:t>Compost</a:t>
                      </a:r>
                      <a:endParaRPr lang="en-US" sz="2000" dirty="0">
                        <a:effectLst/>
                        <a:latin typeface="Times"/>
                        <a:ea typeface="Times New Roman"/>
                        <a:cs typeface="Times New Roman"/>
                      </a:endParaRPr>
                    </a:p>
                  </a:txBody>
                  <a:tcPr marL="68580" marR="68580" marT="0" marB="0"/>
                </a:tc>
                <a:tc>
                  <a:txBody>
                    <a:bodyPr/>
                    <a:lstStyle/>
                    <a:p>
                      <a:pPr marL="0" marR="0" algn="l" fontAlgn="base">
                        <a:spcBef>
                          <a:spcPts val="0"/>
                        </a:spcBef>
                        <a:spcAft>
                          <a:spcPts val="1000"/>
                        </a:spcAft>
                      </a:pPr>
                      <a:r>
                        <a:rPr lang="en-US" sz="1400" dirty="0" err="1">
                          <a:solidFill>
                            <a:srgbClr val="222222"/>
                          </a:solidFill>
                          <a:effectLst/>
                          <a:latin typeface="Georgia"/>
                          <a:ea typeface="ＭＳ 明朝"/>
                          <a:cs typeface="Times New Roman"/>
                        </a:rPr>
                        <a:t>Boldrin</a:t>
                      </a:r>
                      <a:r>
                        <a:rPr lang="en-US" sz="1400" dirty="0">
                          <a:solidFill>
                            <a:srgbClr val="222222"/>
                          </a:solidFill>
                          <a:effectLst/>
                          <a:latin typeface="Georgia"/>
                          <a:ea typeface="ＭＳ 明朝"/>
                          <a:cs typeface="Times New Roman"/>
                        </a:rPr>
                        <a:t>, 2009</a:t>
                      </a:r>
                      <a:endParaRPr lang="en-US" sz="2000" dirty="0">
                        <a:effectLst/>
                        <a:latin typeface="Times"/>
                        <a:ea typeface="Times New Roman"/>
                        <a:cs typeface="Times New Roman"/>
                      </a:endParaRPr>
                    </a:p>
                  </a:txBody>
                  <a:tcPr marL="68580" marR="68580" marT="0" marB="0"/>
                </a:tc>
              </a:tr>
              <a:tr h="317428">
                <a:tc>
                  <a:txBody>
                    <a:bodyPr/>
                    <a:lstStyle/>
                    <a:p>
                      <a:pPr marL="0" marR="0" algn="l" fontAlgn="base">
                        <a:spcBef>
                          <a:spcPts val="0"/>
                        </a:spcBef>
                        <a:spcAft>
                          <a:spcPts val="1000"/>
                        </a:spcAft>
                      </a:pPr>
                      <a:r>
                        <a:rPr lang="en-US" sz="1400" dirty="0">
                          <a:solidFill>
                            <a:srgbClr val="222222"/>
                          </a:solidFill>
                          <a:effectLst/>
                          <a:latin typeface="Georgia"/>
                          <a:ea typeface="ＭＳ 明朝"/>
                          <a:cs typeface="Times New Roman"/>
                        </a:rPr>
                        <a:t>Animal Feed</a:t>
                      </a:r>
                      <a:endParaRPr lang="en-US" sz="2000" dirty="0">
                        <a:effectLst/>
                        <a:latin typeface="Times"/>
                        <a:ea typeface="Times New Roman"/>
                        <a:cs typeface="Times New Roman"/>
                      </a:endParaRPr>
                    </a:p>
                  </a:txBody>
                  <a:tcPr marL="68580" marR="68580" marT="0" marB="0"/>
                </a:tc>
                <a:tc>
                  <a:txBody>
                    <a:bodyPr/>
                    <a:lstStyle/>
                    <a:p>
                      <a:pPr marL="0" marR="0" algn="l" fontAlgn="base">
                        <a:spcBef>
                          <a:spcPts val="0"/>
                        </a:spcBef>
                        <a:spcAft>
                          <a:spcPts val="1000"/>
                        </a:spcAft>
                      </a:pPr>
                      <a:r>
                        <a:rPr lang="en-US" sz="1400" dirty="0" smtClean="0">
                          <a:effectLst/>
                          <a:latin typeface="Times"/>
                          <a:ea typeface="Times New Roman"/>
                          <a:cs typeface="Times New Roman"/>
                        </a:rPr>
                        <a:t>NRDC, 2001</a:t>
                      </a:r>
                      <a:endParaRPr lang="en-US" sz="14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865335734"/>
      </p:ext>
    </p:extLst>
  </p:cSld>
  <p:clrMapOvr>
    <a:masterClrMapping/>
  </p:clrMapOvr>
  <mc:AlternateContent xmlns:mc="http://schemas.openxmlformats.org/markup-compatibility/2006" xmlns:p14="http://schemas.microsoft.com/office/powerpoint/2010/main">
    <mc:Choice Requires="p14">
      <p:transition spd="slow" p14:dur="2000" advTm="53141"/>
    </mc:Choice>
    <mc:Fallback xmlns="">
      <p:transition spd="slow" advTm="53141"/>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229600" cy="881748"/>
          </a:xfrm>
        </p:spPr>
        <p:txBody>
          <a:bodyPr/>
          <a:lstStyle/>
          <a:p>
            <a:r>
              <a:rPr lang="en-US" b="1" kern="0" dirty="0">
                <a:solidFill>
                  <a:schemeClr val="tx2">
                    <a:lumMod val="60000"/>
                    <a:lumOff val="40000"/>
                  </a:schemeClr>
                </a:solidFill>
                <a:cs typeface="Calibri"/>
              </a:rPr>
              <a:t>Background</a:t>
            </a:r>
            <a:endParaRPr lang="en-US" dirty="0"/>
          </a:p>
        </p:txBody>
      </p:sp>
      <p:sp>
        <p:nvSpPr>
          <p:cNvPr id="3" name="Content Placeholder 2"/>
          <p:cNvSpPr>
            <a:spLocks noGrp="1"/>
          </p:cNvSpPr>
          <p:nvPr>
            <p:ph idx="1"/>
          </p:nvPr>
        </p:nvSpPr>
        <p:spPr>
          <a:xfrm>
            <a:off x="-1" y="767185"/>
            <a:ext cx="9142413" cy="5323630"/>
          </a:xfrm>
        </p:spPr>
        <p:txBody>
          <a:bodyPr/>
          <a:lstStyle/>
          <a:p>
            <a:pPr fontAlgn="base"/>
            <a:r>
              <a:rPr lang="en-US" sz="2400" dirty="0" err="1"/>
              <a:t>Bernstad</a:t>
            </a:r>
            <a:r>
              <a:rPr lang="en-US" sz="2400" dirty="0"/>
              <a:t>, et al., 2012 reviewed 25 LCAs of food waste treatment alternatives and observed wide variation in results for climate change impact. </a:t>
            </a:r>
          </a:p>
          <a:p>
            <a:pPr fontAlgn="base"/>
            <a:r>
              <a:rPr lang="en-US" sz="2400" dirty="0"/>
              <a:t>They attributed a large portion of the differences to system boundary settings and methodological choices while also acknowledging the impact of the characteristics in treated waste.</a:t>
            </a:r>
          </a:p>
          <a:p>
            <a:pPr fontAlgn="base"/>
            <a:r>
              <a:rPr lang="en-US" sz="2400" dirty="0"/>
              <a:t>In order to provide a comparative analysis of the impact of </a:t>
            </a:r>
            <a:r>
              <a:rPr lang="en-US" sz="2400" dirty="0" smtClean="0"/>
              <a:t>FSC resource characteristics </a:t>
            </a:r>
            <a:r>
              <a:rPr lang="en-US" sz="2400" dirty="0"/>
              <a:t>we must ensure </a:t>
            </a:r>
            <a:r>
              <a:rPr lang="en-US" sz="2400" b="1" dirty="0"/>
              <a:t>consistent boundaries and methodologies </a:t>
            </a:r>
          </a:p>
          <a:p>
            <a:pPr lvl="1" fontAlgn="base"/>
            <a:r>
              <a:rPr lang="en-US" sz="2000" dirty="0"/>
              <a:t>Losses during collection, storage and pretreatment – not </a:t>
            </a:r>
            <a:r>
              <a:rPr lang="en-US" sz="2000" dirty="0" smtClean="0"/>
              <a:t>included at this time</a:t>
            </a:r>
            <a:endParaRPr lang="en-US" sz="2000" dirty="0"/>
          </a:p>
          <a:p>
            <a:pPr lvl="1" fontAlgn="base"/>
            <a:r>
              <a:rPr lang="en-US" sz="2000" dirty="0" smtClean="0"/>
              <a:t>Consistent and realistic treatment of impacts </a:t>
            </a:r>
            <a:r>
              <a:rPr lang="en-US" sz="2000" dirty="0"/>
              <a:t>from production and use of substituted goods  (</a:t>
            </a:r>
            <a:r>
              <a:rPr lang="en-US" sz="2000" dirty="0" err="1"/>
              <a:t>ie</a:t>
            </a:r>
            <a:r>
              <a:rPr lang="en-US" sz="2000" dirty="0"/>
              <a:t>: energy</a:t>
            </a:r>
            <a:r>
              <a:rPr lang="en-US" sz="2000" dirty="0" smtClean="0"/>
              <a:t>, resources, </a:t>
            </a:r>
            <a:r>
              <a:rPr lang="en-US" sz="2000" dirty="0"/>
              <a:t>nutrient recovery, carbon </a:t>
            </a:r>
            <a:r>
              <a:rPr lang="en-US" sz="2000" dirty="0" smtClean="0"/>
              <a:t>sequestration)</a:t>
            </a:r>
            <a:endParaRPr lang="en-US" sz="2000" dirty="0"/>
          </a:p>
          <a:p>
            <a:pPr marL="0" indent="0" fontAlgn="base">
              <a:buNone/>
            </a:pPr>
            <a:endParaRPr lang="en-US" sz="1800" dirty="0" smtClean="0"/>
          </a:p>
          <a:p>
            <a:endParaRPr lang="en-US" sz="1800" dirty="0"/>
          </a:p>
        </p:txBody>
      </p:sp>
    </p:spTree>
    <p:extLst>
      <p:ext uri="{BB962C8B-B14F-4D97-AF65-F5344CB8AC3E}">
        <p14:creationId xmlns:p14="http://schemas.microsoft.com/office/powerpoint/2010/main" val="11861506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172"/>
            <a:ext cx="8229600" cy="608863"/>
          </a:xfrm>
        </p:spPr>
        <p:txBody>
          <a:bodyPr/>
          <a:lstStyle/>
          <a:p>
            <a:r>
              <a:rPr lang="en-US" sz="3600" b="1" kern="0" dirty="0" smtClean="0">
                <a:solidFill>
                  <a:schemeClr val="tx2">
                    <a:lumMod val="60000"/>
                    <a:lumOff val="40000"/>
                  </a:schemeClr>
                </a:solidFill>
                <a:latin typeface="Calibri"/>
                <a:cs typeface="Calibri"/>
              </a:rPr>
              <a:t>Substituted Systems</a:t>
            </a:r>
            <a:endParaRPr lang="en-US" sz="3600" b="1" kern="0" dirty="0">
              <a:solidFill>
                <a:schemeClr val="tx2">
                  <a:lumMod val="60000"/>
                  <a:lumOff val="40000"/>
                </a:schemeClr>
              </a:solidFill>
              <a:latin typeface="Calibri"/>
              <a:cs typeface="Calibri"/>
            </a:endParaRPr>
          </a:p>
        </p:txBody>
      </p:sp>
      <p:sp>
        <p:nvSpPr>
          <p:cNvPr id="63" name="Content Placeholder 62"/>
          <p:cNvSpPr>
            <a:spLocks noGrp="1"/>
          </p:cNvSpPr>
          <p:nvPr>
            <p:ph idx="1"/>
          </p:nvPr>
        </p:nvSpPr>
        <p:spPr>
          <a:xfrm>
            <a:off x="0" y="658035"/>
            <a:ext cx="9102725" cy="4525963"/>
          </a:xfrm>
        </p:spPr>
        <p:txBody>
          <a:bodyPr/>
          <a:lstStyle/>
          <a:p>
            <a:r>
              <a:rPr lang="en-US" sz="2000" dirty="0" smtClean="0"/>
              <a:t>Grid electricity (landfill/AD) displaces non-</a:t>
            </a:r>
            <a:r>
              <a:rPr lang="en-US" sz="2000" dirty="0" err="1" smtClean="0"/>
              <a:t>baseload</a:t>
            </a:r>
            <a:r>
              <a:rPr lang="en-US" sz="2000" dirty="0" smtClean="0"/>
              <a:t> emissions (Egrid,2010)</a:t>
            </a:r>
          </a:p>
          <a:p>
            <a:r>
              <a:rPr lang="en-US" sz="2000" dirty="0"/>
              <a:t>S</a:t>
            </a:r>
            <a:r>
              <a:rPr lang="en-US" sz="2000" dirty="0" smtClean="0"/>
              <a:t>oil amendment: </a:t>
            </a:r>
          </a:p>
          <a:p>
            <a:pPr lvl="1"/>
            <a:r>
              <a:rPr lang="en-US" sz="2000" dirty="0" smtClean="0"/>
              <a:t>Baselines</a:t>
            </a:r>
          </a:p>
          <a:p>
            <a:pPr lvl="2"/>
            <a:r>
              <a:rPr lang="en-US" sz="1800" dirty="0" smtClean="0"/>
              <a:t>AD –non-separated effluent land applied to displace inorganic fertilizer based upon N requirement (</a:t>
            </a:r>
            <a:r>
              <a:rPr lang="en-US" sz="1800" dirty="0" err="1" smtClean="0"/>
              <a:t>Ebner</a:t>
            </a:r>
            <a:r>
              <a:rPr lang="en-US" sz="1800" dirty="0" smtClean="0"/>
              <a:t>, 2015)</a:t>
            </a:r>
          </a:p>
          <a:p>
            <a:pPr lvl="2"/>
            <a:r>
              <a:rPr lang="en-US" sz="1800" dirty="0" smtClean="0"/>
              <a:t>Compost –21% peat, 18% fertilizer  (Anderson, 2010)</a:t>
            </a:r>
          </a:p>
          <a:p>
            <a:pPr lvl="1"/>
            <a:r>
              <a:rPr lang="en-US" sz="2000" dirty="0" smtClean="0"/>
              <a:t>Error bars examine impact of </a:t>
            </a:r>
          </a:p>
          <a:p>
            <a:pPr lvl="2"/>
            <a:r>
              <a:rPr lang="en-US" sz="1800" dirty="0" smtClean="0"/>
              <a:t>No displacement</a:t>
            </a:r>
            <a:endParaRPr lang="en-US" sz="1800" dirty="0"/>
          </a:p>
          <a:p>
            <a:pPr lvl="2"/>
            <a:r>
              <a:rPr lang="en-US" sz="1800" dirty="0" smtClean="0"/>
              <a:t>Fertilizer displacement (AD, Compost)</a:t>
            </a:r>
          </a:p>
          <a:p>
            <a:pPr lvl="2"/>
            <a:r>
              <a:rPr lang="en-US" sz="1800" smtClean="0"/>
              <a:t>Peat displacement (Compost)</a:t>
            </a:r>
            <a:endParaRPr lang="en-US" sz="1800" dirty="0" smtClean="0"/>
          </a:p>
          <a:p>
            <a:r>
              <a:rPr lang="en-US" sz="2000" dirty="0"/>
              <a:t>Included:</a:t>
            </a:r>
          </a:p>
          <a:p>
            <a:pPr lvl="1"/>
            <a:r>
              <a:rPr lang="en-US" sz="1800" dirty="0" smtClean="0"/>
              <a:t>Displaced, production, application, carbon sequestration, nutrient provision</a:t>
            </a:r>
          </a:p>
          <a:p>
            <a:r>
              <a:rPr lang="en-US" sz="2000" dirty="0"/>
              <a:t>Does not include at this time:</a:t>
            </a:r>
            <a:r>
              <a:rPr lang="en-US" sz="2000" dirty="0" smtClean="0"/>
              <a:t> </a:t>
            </a:r>
          </a:p>
          <a:p>
            <a:pPr lvl="1"/>
            <a:r>
              <a:rPr lang="en-US" sz="1800" dirty="0" smtClean="0"/>
              <a:t>Other soil improvements- yield, microbial activity, erosion, water retention, weed control, C in depleted soils</a:t>
            </a:r>
          </a:p>
          <a:p>
            <a:endParaRPr lang="en-US" dirty="0"/>
          </a:p>
        </p:txBody>
      </p:sp>
    </p:spTree>
    <p:extLst>
      <p:ext uri="{BB962C8B-B14F-4D97-AF65-F5344CB8AC3E}">
        <p14:creationId xmlns:p14="http://schemas.microsoft.com/office/powerpoint/2010/main" val="40127092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dirty="0">
                <a:solidFill>
                  <a:schemeClr val="tx2">
                    <a:lumMod val="60000"/>
                    <a:lumOff val="40000"/>
                  </a:schemeClr>
                </a:solidFill>
                <a:cs typeface="Calibri"/>
              </a:rPr>
              <a:t>Feedstock</a:t>
            </a:r>
            <a:r>
              <a:rPr lang="en-US" dirty="0" smtClean="0"/>
              <a:t> </a:t>
            </a:r>
            <a:r>
              <a:rPr lang="en-US" b="1" kern="0" dirty="0">
                <a:solidFill>
                  <a:schemeClr val="tx2">
                    <a:lumMod val="60000"/>
                    <a:lumOff val="40000"/>
                  </a:schemeClr>
                </a:solidFill>
                <a:cs typeface="Calibri"/>
              </a:rPr>
              <a:t>characteristics</a:t>
            </a:r>
          </a:p>
        </p:txBody>
      </p:sp>
      <p:graphicFrame>
        <p:nvGraphicFramePr>
          <p:cNvPr id="4" name="Table 3"/>
          <p:cNvGraphicFramePr>
            <a:graphicFrameLocks noGrp="1"/>
          </p:cNvGraphicFramePr>
          <p:nvPr>
            <p:extLst>
              <p:ext uri="{D42A27DB-BD31-4B8C-83A1-F6EECF244321}">
                <p14:modId xmlns:p14="http://schemas.microsoft.com/office/powerpoint/2010/main" val="61500953"/>
              </p:ext>
            </p:extLst>
          </p:nvPr>
        </p:nvGraphicFramePr>
        <p:xfrm>
          <a:off x="350254" y="1187049"/>
          <a:ext cx="8229598" cy="2560319"/>
        </p:xfrm>
        <a:graphic>
          <a:graphicData uri="http://schemas.openxmlformats.org/drawingml/2006/table">
            <a:tbl>
              <a:tblPr/>
              <a:tblGrid>
                <a:gridCol w="1601535"/>
                <a:gridCol w="588211"/>
                <a:gridCol w="548105"/>
                <a:gridCol w="574842"/>
                <a:gridCol w="508000"/>
                <a:gridCol w="561474"/>
                <a:gridCol w="768329"/>
                <a:gridCol w="439872"/>
                <a:gridCol w="527846"/>
                <a:gridCol w="527846"/>
                <a:gridCol w="527846"/>
                <a:gridCol w="527846"/>
                <a:gridCol w="527846"/>
              </a:tblGrid>
              <a:tr h="295914">
                <a:tc>
                  <a:txBody>
                    <a:bodyPr/>
                    <a:lstStyle/>
                    <a:p>
                      <a:pPr algn="ctr" fontAlgn="ctr"/>
                      <a:r>
                        <a:rPr lang="en-US" sz="1200" b="1" i="0" u="none" strike="noStrike" dirty="0">
                          <a:solidFill>
                            <a:srgbClr val="000000"/>
                          </a:solidFill>
                          <a:effectLst/>
                          <a:latin typeface="Calibri"/>
                        </a:rPr>
                        <a:t>Substrate</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en-US" sz="1200" b="1" i="0" u="none" strike="noStrike" dirty="0">
                          <a:solidFill>
                            <a:srgbClr val="000000"/>
                          </a:solidFill>
                          <a:effectLst/>
                          <a:latin typeface="Calibri"/>
                        </a:rPr>
                        <a:t>%TS (TS/FW)</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200" b="1" i="0" u="none" strike="noStrike" dirty="0">
                          <a:solidFill>
                            <a:srgbClr val="000000"/>
                          </a:solidFill>
                          <a:effectLst/>
                          <a:latin typeface="Calibri"/>
                        </a:rPr>
                        <a:t>%VS/ TS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en-US" sz="1200" b="1" i="0" u="none" strike="noStrike">
                          <a:solidFill>
                            <a:srgbClr val="000000"/>
                          </a:solidFill>
                          <a:effectLst/>
                          <a:latin typeface="Calibri"/>
                        </a:rPr>
                        <a:t>TVS  (VS/FW)</a:t>
                      </a:r>
                    </a:p>
                  </a:txBody>
                  <a:tcPr marL="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200" b="1" i="0" u="none" strike="noStrike" dirty="0">
                          <a:solidFill>
                            <a:srgbClr val="000000"/>
                          </a:solidFill>
                          <a:effectLst/>
                          <a:latin typeface="Calibri"/>
                        </a:rPr>
                        <a:t>Bo (ml/g VS)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200" b="1" i="0" u="none" strike="noStrike" dirty="0">
                          <a:solidFill>
                            <a:srgbClr val="000000"/>
                          </a:solidFill>
                          <a:effectLst/>
                          <a:latin typeface="Calibri"/>
                        </a:rPr>
                        <a:t>Lo (m3/MT)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200" b="1" i="0" u="none" strike="noStrike" dirty="0">
                          <a:solidFill>
                            <a:srgbClr val="000000"/>
                          </a:solidFill>
                          <a:effectLst/>
                          <a:latin typeface="Calibri"/>
                        </a:rPr>
                        <a:t>TKN (mg/kg)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200" b="1" i="0" u="none" strike="noStrike">
                          <a:solidFill>
                            <a:srgbClr val="000000"/>
                          </a:solidFill>
                          <a:effectLst/>
                          <a:latin typeface="Calibri"/>
                        </a:rPr>
                        <a:t>% ash/TS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200" b="1" i="0" u="none" strike="noStrike">
                          <a:solidFill>
                            <a:srgbClr val="000000"/>
                          </a:solidFill>
                          <a:effectLst/>
                          <a:latin typeface="Calibri"/>
                        </a:rPr>
                        <a:t>% crude fat /TS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200" b="1" i="0" u="none" strike="noStrike">
                          <a:solidFill>
                            <a:srgbClr val="000000"/>
                          </a:solidFill>
                          <a:effectLst/>
                          <a:latin typeface="Calibri"/>
                        </a:rPr>
                        <a:t>% crude protein /TS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200" b="1" i="0" u="none" strike="noStrike">
                          <a:solidFill>
                            <a:srgbClr val="000000"/>
                          </a:solidFill>
                          <a:effectLst/>
                          <a:latin typeface="Calibri"/>
                        </a:rPr>
                        <a:t>% carbohydrate /TS</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200" b="1" i="0" u="none" strike="noStrike">
                          <a:solidFill>
                            <a:srgbClr val="000000"/>
                          </a:solidFill>
                          <a:effectLst/>
                          <a:latin typeface="Calibri"/>
                        </a:rPr>
                        <a:t>extent of degradation</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1" i="0" u="none" strike="noStrike">
                          <a:solidFill>
                            <a:srgbClr val="000000"/>
                          </a:solidFill>
                          <a:effectLst/>
                          <a:latin typeface="Calibri"/>
                        </a:rPr>
                        <a:t>Initial C</a:t>
                      </a: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35960">
                <a:tc>
                  <a:txBody>
                    <a:bodyPr/>
                    <a:lstStyle/>
                    <a:p>
                      <a:pPr algn="ctr" fontAlgn="ctr"/>
                      <a:r>
                        <a:rPr lang="en-US" sz="1200" b="0" i="0" u="none" strike="noStrike">
                          <a:solidFill>
                            <a:srgbClr val="000000"/>
                          </a:solidFill>
                          <a:effectLst/>
                          <a:latin typeface="Calibri"/>
                        </a:rPr>
                        <a:t>Baked goods</a:t>
                      </a:r>
                    </a:p>
                  </a:txBody>
                  <a:tcPr marL="0" marR="0" marT="0" marB="0" anchor="ctr">
                    <a:lnL w="190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91.60%</a:t>
                      </a:r>
                    </a:p>
                  </a:txBody>
                  <a:tcPr marL="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97.90%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88.90%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 465.30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413.66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14656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11%</a:t>
                      </a:r>
                      <a:endParaRPr lang="en-US" sz="1200" b="0" i="0" u="none" strike="noStrike" dirty="0">
                        <a:solidFill>
                          <a:srgbClr val="000000"/>
                        </a:solidFill>
                        <a:effectLst/>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10</a:t>
                      </a:r>
                      <a:r>
                        <a:rPr lang="en-US" sz="1200" b="0" i="0" u="none" strike="noStrike" dirty="0" smtClean="0">
                          <a:solidFill>
                            <a:srgbClr val="000000"/>
                          </a:solidFill>
                          <a:effectLst/>
                          <a:latin typeface="Calibri"/>
                        </a:rPr>
                        <a:t>.%</a:t>
                      </a:r>
                      <a:endParaRPr lang="en-US" sz="1200" b="0" i="0" u="none" strike="noStrike" dirty="0">
                        <a:solidFill>
                          <a:srgbClr val="000000"/>
                        </a:solidFill>
                        <a:effectLst/>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a:rPr>
                        <a:t>76</a:t>
                      </a:r>
                      <a:r>
                        <a:rPr lang="en-US" sz="1200" b="0" i="0" u="none" strike="noStrike" baseline="0" dirty="0" smtClean="0">
                          <a:solidFill>
                            <a:srgbClr val="000000"/>
                          </a:solidFill>
                          <a:effectLst/>
                          <a:latin typeface="Calibri"/>
                        </a:rPr>
                        <a:t>%</a:t>
                      </a:r>
                      <a:endParaRPr lang="en-US" sz="1200" b="0" i="0" u="none" strike="noStrike" dirty="0">
                        <a:solidFill>
                          <a:srgbClr val="000000"/>
                        </a:solidFill>
                        <a:effectLst/>
                        <a:latin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94%</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435.77</a:t>
                      </a:r>
                    </a:p>
                  </a:txBody>
                  <a:tcPr marL="0" marR="0" marT="0" marB="0" anchor="ctr">
                    <a:lnL w="190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7963">
                <a:tc>
                  <a:txBody>
                    <a:bodyPr/>
                    <a:lstStyle/>
                    <a:p>
                      <a:pPr algn="ctr" fontAlgn="ctr"/>
                      <a:r>
                        <a:rPr lang="en-US" sz="1200" b="0" i="0" u="none" strike="noStrike">
                          <a:solidFill>
                            <a:srgbClr val="000000"/>
                          </a:solidFill>
                          <a:effectLst/>
                          <a:latin typeface="Calibri"/>
                        </a:rPr>
                        <a:t>Canned goods</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90.70%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435.97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62.34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2520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74%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98%</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44.52</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63">
                <a:tc>
                  <a:txBody>
                    <a:bodyPr/>
                    <a:lstStyle/>
                    <a:p>
                      <a:pPr algn="ctr" fontAlgn="ctr"/>
                      <a:r>
                        <a:rPr lang="en-US" sz="1200" b="0" i="0" u="none" strike="noStrike">
                          <a:solidFill>
                            <a:srgbClr val="000000"/>
                          </a:solidFill>
                          <a:effectLst/>
                          <a:latin typeface="Calibri"/>
                        </a:rPr>
                        <a:t>Coffee</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29.30%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99.30%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365.25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110.67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7970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79%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80%</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138.36</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63">
                <a:tc>
                  <a:txBody>
                    <a:bodyPr/>
                    <a:lstStyle/>
                    <a:p>
                      <a:pPr algn="ctr" fontAlgn="ctr"/>
                      <a:r>
                        <a:rPr lang="en-US" sz="1200" b="0" i="0" u="none" strike="noStrike">
                          <a:solidFill>
                            <a:srgbClr val="000000"/>
                          </a:solidFill>
                          <a:effectLst/>
                          <a:latin typeface="Calibri"/>
                        </a:rPr>
                        <a:t>Fresh produce</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7.70%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93.30%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91.10%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418.05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380.84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1232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98%</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32.15</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63">
                <a:tc>
                  <a:txBody>
                    <a:bodyPr/>
                    <a:lstStyle/>
                    <a:p>
                      <a:pPr algn="ctr" fontAlgn="ctr"/>
                      <a:r>
                        <a:rPr lang="en-US" sz="1200" b="0" i="0" u="none" strike="noStrike">
                          <a:solidFill>
                            <a:srgbClr val="000000"/>
                          </a:solidFill>
                          <a:effectLst/>
                          <a:latin typeface="Calibri"/>
                        </a:rPr>
                        <a:t>Post consumer</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46.60%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97.10%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7.10%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483.42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34.32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13421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61%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88%</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239.18</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63">
                <a:tc>
                  <a:txBody>
                    <a:bodyPr/>
                    <a:lstStyle/>
                    <a:p>
                      <a:pPr algn="ctr" fontAlgn="ctr"/>
                      <a:r>
                        <a:rPr lang="en-US" sz="1200" b="0" i="0" u="none" strike="noStrike">
                          <a:solidFill>
                            <a:srgbClr val="000000"/>
                          </a:solidFill>
                          <a:effectLst/>
                          <a:latin typeface="Calibri"/>
                        </a:rPr>
                        <a:t>Prep waste</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252.29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8.58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458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56%</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56.94</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63">
                <a:tc>
                  <a:txBody>
                    <a:bodyPr/>
                    <a:lstStyle/>
                    <a:p>
                      <a:pPr algn="ctr" fontAlgn="ctr"/>
                      <a:r>
                        <a:rPr lang="en-US" sz="1200" b="0" i="0" u="none" strike="noStrike" dirty="0" smtClean="0">
                          <a:solidFill>
                            <a:srgbClr val="000000"/>
                          </a:solidFill>
                          <a:effectLst/>
                          <a:latin typeface="Calibri"/>
                        </a:rPr>
                        <a:t>Breakfast cereal</a:t>
                      </a:r>
                      <a:endParaRPr lang="en-US" sz="1200" b="0" i="0" u="none" strike="noStrike" dirty="0">
                        <a:solidFill>
                          <a:srgbClr val="000000"/>
                        </a:solidFill>
                        <a:effectLst/>
                        <a:latin typeface="Calibri"/>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92.70%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29.10%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361.82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105.29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16315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82%</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406.29</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63">
                <a:tc>
                  <a:txBody>
                    <a:bodyPr/>
                    <a:lstStyle/>
                    <a:p>
                      <a:pPr algn="ctr" fontAlgn="ctr"/>
                      <a:r>
                        <a:rPr lang="en-US" sz="1200" b="0" i="0" u="none" strike="noStrike">
                          <a:solidFill>
                            <a:srgbClr val="000000"/>
                          </a:solidFill>
                          <a:effectLst/>
                          <a:latin typeface="Calibri"/>
                        </a:rPr>
                        <a:t>Salad mix</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90.60%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45.20%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375.37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169.67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1398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90%</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16.37</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63">
                <a:tc>
                  <a:txBody>
                    <a:bodyPr/>
                    <a:lstStyle/>
                    <a:p>
                      <a:pPr algn="ctr" fontAlgn="ctr"/>
                      <a:r>
                        <a:rPr lang="en-US" sz="1200" b="0" i="0" u="none" strike="noStrike" dirty="0" smtClean="0">
                          <a:solidFill>
                            <a:srgbClr val="000000"/>
                          </a:solidFill>
                          <a:effectLst/>
                          <a:latin typeface="Calibri"/>
                        </a:rPr>
                        <a:t>Grains</a:t>
                      </a:r>
                      <a:r>
                        <a:rPr lang="en-US" sz="1200" b="0" i="0" u="none" strike="noStrike" baseline="0"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92.40%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97.80%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90.40%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318.40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287.84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17741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74%</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415.07</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63">
                <a:tc>
                  <a:txBody>
                    <a:bodyPr/>
                    <a:lstStyle/>
                    <a:p>
                      <a:pPr algn="ctr" fontAlgn="ctr"/>
                      <a:r>
                        <a:rPr lang="en-US" sz="1200" b="0" i="0" u="none" strike="noStrike">
                          <a:solidFill>
                            <a:srgbClr val="000000"/>
                          </a:solidFill>
                          <a:effectLst/>
                          <a:latin typeface="Calibri"/>
                        </a:rPr>
                        <a:t>Yogurt and frozen deserts</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30.90%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97.90%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454.21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 43.60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6922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79%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99%</a:t>
                      </a:r>
                    </a:p>
                  </a:txBody>
                  <a:tcPr marL="0" marR="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143.38</a:t>
                      </a:r>
                    </a:p>
                  </a:txBody>
                  <a:tcPr marL="0" marR="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1154113" y="4023477"/>
            <a:ext cx="6942926" cy="1754327"/>
          </a:xfrm>
          <a:prstGeom prst="rect">
            <a:avLst/>
          </a:prstGeom>
          <a:noFill/>
        </p:spPr>
        <p:txBody>
          <a:bodyPr wrap="none" rtlCol="0">
            <a:spAutoFit/>
          </a:bodyPr>
          <a:lstStyle/>
          <a:p>
            <a:pPr marL="285750" indent="-285750">
              <a:buFont typeface="Arial"/>
              <a:buChar char="•"/>
            </a:pPr>
            <a:r>
              <a:rPr lang="en-US" dirty="0" smtClean="0"/>
              <a:t>Solids content ranged from near 4% to 92%</a:t>
            </a:r>
          </a:p>
          <a:p>
            <a:pPr marL="285750" indent="-285750">
              <a:buFont typeface="Arial"/>
              <a:buChar char="•"/>
            </a:pPr>
            <a:r>
              <a:rPr lang="en-US" dirty="0" smtClean="0"/>
              <a:t>Bio-methane potential ranged from 250mlCH4/</a:t>
            </a:r>
            <a:r>
              <a:rPr lang="en-US" dirty="0" err="1" smtClean="0"/>
              <a:t>gVS</a:t>
            </a:r>
            <a:r>
              <a:rPr lang="en-US" dirty="0" smtClean="0"/>
              <a:t> to 483mlCH4/</a:t>
            </a:r>
            <a:r>
              <a:rPr lang="en-US" dirty="0" err="1" smtClean="0"/>
              <a:t>gVS</a:t>
            </a:r>
            <a:endParaRPr lang="en-US" dirty="0" smtClean="0"/>
          </a:p>
          <a:p>
            <a:pPr marL="285750" indent="-285750">
              <a:buFont typeface="Arial"/>
              <a:buChar char="•"/>
            </a:pPr>
            <a:r>
              <a:rPr lang="en-US" dirty="0" smtClean="0"/>
              <a:t>Most substrates were high in Carbohydrate content (60%-85%)</a:t>
            </a:r>
          </a:p>
          <a:p>
            <a:pPr marL="285750" indent="-285750">
              <a:buFont typeface="Arial"/>
              <a:buChar char="•"/>
            </a:pPr>
            <a:r>
              <a:rPr lang="en-US" dirty="0" smtClean="0"/>
              <a:t>Most highly degradable (74% -99%)</a:t>
            </a:r>
          </a:p>
          <a:p>
            <a:pPr marL="285750" indent="-285750">
              <a:buFont typeface="Arial"/>
              <a:buChar char="•"/>
            </a:pPr>
            <a:r>
              <a:rPr lang="en-US" dirty="0" smtClean="0"/>
              <a:t>TKN ranged from about 500mg/kg to 1800mg/kg</a:t>
            </a:r>
          </a:p>
          <a:p>
            <a:pPr marL="285750" indent="-285750">
              <a:buFont typeface="Arial"/>
              <a:buChar char="•"/>
            </a:pPr>
            <a:r>
              <a:rPr lang="en-US" dirty="0" smtClean="0"/>
              <a:t>Solids content had a large influence on Initial C/t and Lo (m</a:t>
            </a:r>
            <a:r>
              <a:rPr lang="en-US" baseline="30000" dirty="0" smtClean="0"/>
              <a:t>3</a:t>
            </a:r>
            <a:r>
              <a:rPr lang="en-US" dirty="0" smtClean="0"/>
              <a:t>/t)  </a:t>
            </a:r>
            <a:endParaRPr lang="en-US" dirty="0"/>
          </a:p>
        </p:txBody>
      </p:sp>
    </p:spTree>
    <p:extLst>
      <p:ext uri="{BB962C8B-B14F-4D97-AF65-F5344CB8AC3E}">
        <p14:creationId xmlns:p14="http://schemas.microsoft.com/office/powerpoint/2010/main" val="17437906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153904554"/>
              </p:ext>
            </p:extLst>
          </p:nvPr>
        </p:nvGraphicFramePr>
        <p:xfrm>
          <a:off x="431950" y="418703"/>
          <a:ext cx="8220137" cy="60188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p:cNvSpPr txBox="1">
            <a:spLocks/>
          </p:cNvSpPr>
          <p:nvPr/>
        </p:nvSpPr>
        <p:spPr>
          <a:xfrm>
            <a:off x="457199" y="47625"/>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kern="0" dirty="0" smtClean="0">
                <a:solidFill>
                  <a:schemeClr val="tx2">
                    <a:lumMod val="60000"/>
                    <a:lumOff val="40000"/>
                  </a:schemeClr>
                </a:solidFill>
                <a:latin typeface="Calibri"/>
                <a:cs typeface="Calibri"/>
              </a:rPr>
              <a:t>Baseline Results</a:t>
            </a:r>
            <a:endParaRPr lang="en-US" sz="3600" b="1" kern="0" dirty="0">
              <a:solidFill>
                <a:schemeClr val="tx2">
                  <a:lumMod val="60000"/>
                  <a:lumOff val="40000"/>
                </a:schemeClr>
              </a:solidFill>
              <a:latin typeface="Calibri"/>
              <a:cs typeface="Calibri"/>
            </a:endParaRPr>
          </a:p>
        </p:txBody>
      </p:sp>
      <p:sp>
        <p:nvSpPr>
          <p:cNvPr id="2" name="Oval 1"/>
          <p:cNvSpPr/>
          <p:nvPr/>
        </p:nvSpPr>
        <p:spPr>
          <a:xfrm>
            <a:off x="4535368" y="3279837"/>
            <a:ext cx="711704" cy="168876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6570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8237</TotalTime>
  <Words>1935</Words>
  <Application>Microsoft Macintosh PowerPoint</Application>
  <PresentationFormat>On-screen Show (4:3)</PresentationFormat>
  <Paragraphs>490</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Motivation</vt:lpstr>
      <vt:lpstr>Goal, scope and assumptions</vt:lpstr>
      <vt:lpstr>Feedstock and treatment pathways</vt:lpstr>
      <vt:lpstr>Methodology</vt:lpstr>
      <vt:lpstr>Background</vt:lpstr>
      <vt:lpstr>Substituted Systems</vt:lpstr>
      <vt:lpstr>Feedstock characteristics</vt:lpstr>
      <vt:lpstr>PowerPoint Presentation</vt:lpstr>
      <vt:lpstr>Compost and AD impacts and the influence of use of co-product</vt:lpstr>
      <vt:lpstr>Conclusions and limitations</vt:lpstr>
      <vt:lpstr>Future Work</vt:lpstr>
      <vt:lpstr>Acknowledgement</vt:lpstr>
      <vt:lpstr>Back up</vt:lpstr>
      <vt:lpstr>Simplification of model formulations</vt:lpstr>
      <vt:lpstr>Impact of carbon sequestration</vt:lpstr>
      <vt:lpstr>“Carbon Sequestration”</vt:lpstr>
      <vt:lpstr>Uncertainty</vt:lpstr>
      <vt:lpstr>Anaerobic Digestion</vt:lpstr>
      <vt:lpstr>Landfill module</vt:lpstr>
      <vt:lpstr>Carbon storage</vt:lpstr>
      <vt:lpstr>Land Application</vt:lpstr>
      <vt:lpstr>Compost</vt:lpstr>
      <vt:lpstr>Impact of CS assumptions</vt:lpstr>
    </vt:vector>
  </TitlesOfParts>
  <Company>Rochester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Laura Nelson</dc:creator>
  <cp:lastModifiedBy>Office 2004 Test Drive User</cp:lastModifiedBy>
  <cp:revision>364</cp:revision>
  <dcterms:created xsi:type="dcterms:W3CDTF">2012-05-07T14:36:40Z</dcterms:created>
  <dcterms:modified xsi:type="dcterms:W3CDTF">2015-10-01T00:48:33Z</dcterms:modified>
</cp:coreProperties>
</file>