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F9857-58A4-DC1D-ECEC-9B093E3AF8D8}" v="1119" dt="2020-10-04T21:46:54.743"/>
    <p1510:client id="{732A59D0-C572-4BAB-AF28-91E1E683DCE8}" v="43" dt="2020-10-04T16:32:17.503"/>
    <p1510:client id="{94B23500-047F-9DDB-5B3B-4DDDE706239F}" v="237" dt="2020-10-05T01:00:18.285"/>
    <p1510:client id="{A99946D3-7FED-B9EF-7709-19577488FB55}" v="29" dt="2020-10-04T23:54:37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A106B3-8B2A-42C3-812F-0F6D27D57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86143"/>
              </p:ext>
            </p:extLst>
          </p:nvPr>
        </p:nvGraphicFramePr>
        <p:xfrm>
          <a:off x="514512" y="58617"/>
          <a:ext cx="11288399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404">
                  <a:extLst>
                    <a:ext uri="{9D8B030D-6E8A-4147-A177-3AD203B41FA5}">
                      <a16:colId xmlns:a16="http://schemas.microsoft.com/office/drawing/2014/main" val="1695202038"/>
                    </a:ext>
                  </a:extLst>
                </a:gridCol>
                <a:gridCol w="909917">
                  <a:extLst>
                    <a:ext uri="{9D8B030D-6E8A-4147-A177-3AD203B41FA5}">
                      <a16:colId xmlns:a16="http://schemas.microsoft.com/office/drawing/2014/main" val="841339108"/>
                    </a:ext>
                  </a:extLst>
                </a:gridCol>
                <a:gridCol w="698126">
                  <a:extLst>
                    <a:ext uri="{9D8B030D-6E8A-4147-A177-3AD203B41FA5}">
                      <a16:colId xmlns:a16="http://schemas.microsoft.com/office/drawing/2014/main" val="3324639593"/>
                    </a:ext>
                  </a:extLst>
                </a:gridCol>
                <a:gridCol w="588308">
                  <a:extLst>
                    <a:ext uri="{9D8B030D-6E8A-4147-A177-3AD203B41FA5}">
                      <a16:colId xmlns:a16="http://schemas.microsoft.com/office/drawing/2014/main" val="409521063"/>
                    </a:ext>
                  </a:extLst>
                </a:gridCol>
                <a:gridCol w="549088">
                  <a:extLst>
                    <a:ext uri="{9D8B030D-6E8A-4147-A177-3AD203B41FA5}">
                      <a16:colId xmlns:a16="http://schemas.microsoft.com/office/drawing/2014/main" val="1702148473"/>
                    </a:ext>
                  </a:extLst>
                </a:gridCol>
                <a:gridCol w="6661556">
                  <a:extLst>
                    <a:ext uri="{9D8B030D-6E8A-4147-A177-3AD203B41FA5}">
                      <a16:colId xmlns:a16="http://schemas.microsoft.com/office/drawing/2014/main" val="2120840331"/>
                    </a:ext>
                  </a:extLst>
                </a:gridCol>
              </a:tblGrid>
              <a:tr h="266700">
                <a:tc gridSpan="6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Decimal Numbers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422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Base 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689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Each digit can hold 10 distinct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254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0-9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0146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Each additional digit position is 10x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900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114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1000's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100's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10's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836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518587"/>
                  </a:ext>
                </a:extLst>
              </a:tr>
              <a:tr h="364717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3927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The value of 5462 is: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521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5x1000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5000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411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4x100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400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227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6x10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60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301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2x1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822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5462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412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22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0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6F4EC-0ABB-4B76-AED8-CB6BCB0F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86949"/>
              </p:ext>
            </p:extLst>
          </p:nvPr>
        </p:nvGraphicFramePr>
        <p:xfrm>
          <a:off x="286870" y="147917"/>
          <a:ext cx="11405958" cy="5490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06">
                  <a:extLst>
                    <a:ext uri="{9D8B030D-6E8A-4147-A177-3AD203B41FA5}">
                      <a16:colId xmlns:a16="http://schemas.microsoft.com/office/drawing/2014/main" val="3607322947"/>
                    </a:ext>
                  </a:extLst>
                </a:gridCol>
                <a:gridCol w="416868">
                  <a:extLst>
                    <a:ext uri="{9D8B030D-6E8A-4147-A177-3AD203B41FA5}">
                      <a16:colId xmlns:a16="http://schemas.microsoft.com/office/drawing/2014/main" val="2367996669"/>
                    </a:ext>
                  </a:extLst>
                </a:gridCol>
                <a:gridCol w="425376">
                  <a:extLst>
                    <a:ext uri="{9D8B030D-6E8A-4147-A177-3AD203B41FA5}">
                      <a16:colId xmlns:a16="http://schemas.microsoft.com/office/drawing/2014/main" val="3428019813"/>
                    </a:ext>
                  </a:extLst>
                </a:gridCol>
                <a:gridCol w="433886">
                  <a:extLst>
                    <a:ext uri="{9D8B030D-6E8A-4147-A177-3AD203B41FA5}">
                      <a16:colId xmlns:a16="http://schemas.microsoft.com/office/drawing/2014/main" val="25113336"/>
                    </a:ext>
                  </a:extLst>
                </a:gridCol>
                <a:gridCol w="459407">
                  <a:extLst>
                    <a:ext uri="{9D8B030D-6E8A-4147-A177-3AD203B41FA5}">
                      <a16:colId xmlns:a16="http://schemas.microsoft.com/office/drawing/2014/main" val="2026241903"/>
                    </a:ext>
                  </a:extLst>
                </a:gridCol>
                <a:gridCol w="2515483">
                  <a:extLst>
                    <a:ext uri="{9D8B030D-6E8A-4147-A177-3AD203B41FA5}">
                      <a16:colId xmlns:a16="http://schemas.microsoft.com/office/drawing/2014/main" val="2832354383"/>
                    </a:ext>
                  </a:extLst>
                </a:gridCol>
                <a:gridCol w="1176080">
                  <a:extLst>
                    <a:ext uri="{9D8B030D-6E8A-4147-A177-3AD203B41FA5}">
                      <a16:colId xmlns:a16="http://schemas.microsoft.com/office/drawing/2014/main" val="19654591"/>
                    </a:ext>
                  </a:extLst>
                </a:gridCol>
                <a:gridCol w="1176080">
                  <a:extLst>
                    <a:ext uri="{9D8B030D-6E8A-4147-A177-3AD203B41FA5}">
                      <a16:colId xmlns:a16="http://schemas.microsoft.com/office/drawing/2014/main" val="1616119643"/>
                    </a:ext>
                  </a:extLst>
                </a:gridCol>
                <a:gridCol w="476422">
                  <a:extLst>
                    <a:ext uri="{9D8B030D-6E8A-4147-A177-3AD203B41FA5}">
                      <a16:colId xmlns:a16="http://schemas.microsoft.com/office/drawing/2014/main" val="417323825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1568012625"/>
                    </a:ext>
                  </a:extLst>
                </a:gridCol>
                <a:gridCol w="289256">
                  <a:extLst>
                    <a:ext uri="{9D8B030D-6E8A-4147-A177-3AD203B41FA5}">
                      <a16:colId xmlns:a16="http://schemas.microsoft.com/office/drawing/2014/main" val="3970169864"/>
                    </a:ext>
                  </a:extLst>
                </a:gridCol>
                <a:gridCol w="289256">
                  <a:extLst>
                    <a:ext uri="{9D8B030D-6E8A-4147-A177-3AD203B41FA5}">
                      <a16:colId xmlns:a16="http://schemas.microsoft.com/office/drawing/2014/main" val="2057609978"/>
                    </a:ext>
                  </a:extLst>
                </a:gridCol>
                <a:gridCol w="2599874">
                  <a:extLst>
                    <a:ext uri="{9D8B030D-6E8A-4147-A177-3AD203B41FA5}">
                      <a16:colId xmlns:a16="http://schemas.microsoft.com/office/drawing/2014/main" val="2662201530"/>
                    </a:ext>
                  </a:extLst>
                </a:gridCol>
              </a:tblGrid>
              <a:tr h="5409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Octal to Binary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98699"/>
                  </a:ext>
                </a:extLst>
              </a:tr>
              <a:tr h="389087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98054"/>
                  </a:ext>
                </a:extLst>
              </a:tr>
              <a:tr h="474496">
                <a:tc gridSpan="11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It takes 3 binary digits to represent all of the possible Octal digits.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75593"/>
                  </a:ext>
                </a:extLst>
              </a:tr>
              <a:tr h="474496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 write out each octal digit using 3 binary digits 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4447"/>
                  </a:ext>
                </a:extLst>
              </a:tr>
              <a:tr h="474496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Be sure to use all 3 binary digits including leading zero's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56034"/>
                  </a:ext>
                </a:extLst>
              </a:tr>
              <a:tr h="322657">
                <a:tc gridSpan="1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2339172"/>
                  </a:ext>
                </a:extLst>
              </a:tr>
              <a:tr h="282388">
                <a:tc gridSpan="7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To convert the octal number 1530...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93114276"/>
                  </a:ext>
                </a:extLst>
              </a:tr>
              <a:tr h="321608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04769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41449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011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869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69621"/>
                  </a:ext>
                </a:extLst>
              </a:tr>
              <a:tr h="313764"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1530 in Octal = 001101011000 in Binary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49197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(You can now drop the leading zero's)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8888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6763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B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1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9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D8E0E3-11AF-4703-BC0C-DADCD43A8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83365"/>
              </p:ext>
            </p:extLst>
          </p:nvPr>
        </p:nvGraphicFramePr>
        <p:xfrm>
          <a:off x="239432" y="153576"/>
          <a:ext cx="11259205" cy="585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21">
                  <a:extLst>
                    <a:ext uri="{9D8B030D-6E8A-4147-A177-3AD203B41FA5}">
                      <a16:colId xmlns:a16="http://schemas.microsoft.com/office/drawing/2014/main" val="1895066369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1482516256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394398372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1038386721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3577276694"/>
                    </a:ext>
                  </a:extLst>
                </a:gridCol>
                <a:gridCol w="270353">
                  <a:extLst>
                    <a:ext uri="{9D8B030D-6E8A-4147-A177-3AD203B41FA5}">
                      <a16:colId xmlns:a16="http://schemas.microsoft.com/office/drawing/2014/main" val="2134820738"/>
                    </a:ext>
                  </a:extLst>
                </a:gridCol>
                <a:gridCol w="270353">
                  <a:extLst>
                    <a:ext uri="{9D8B030D-6E8A-4147-A177-3AD203B41FA5}">
                      <a16:colId xmlns:a16="http://schemas.microsoft.com/office/drawing/2014/main" val="3800678308"/>
                    </a:ext>
                  </a:extLst>
                </a:gridCol>
                <a:gridCol w="4230034">
                  <a:extLst>
                    <a:ext uri="{9D8B030D-6E8A-4147-A177-3AD203B41FA5}">
                      <a16:colId xmlns:a16="http://schemas.microsoft.com/office/drawing/2014/main" val="2393619487"/>
                    </a:ext>
                  </a:extLst>
                </a:gridCol>
                <a:gridCol w="814549">
                  <a:extLst>
                    <a:ext uri="{9D8B030D-6E8A-4147-A177-3AD203B41FA5}">
                      <a16:colId xmlns:a16="http://schemas.microsoft.com/office/drawing/2014/main" val="3342038174"/>
                    </a:ext>
                  </a:extLst>
                </a:gridCol>
                <a:gridCol w="609748">
                  <a:extLst>
                    <a:ext uri="{9D8B030D-6E8A-4147-A177-3AD203B41FA5}">
                      <a16:colId xmlns:a16="http://schemas.microsoft.com/office/drawing/2014/main" val="2094164881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1563790901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3707535812"/>
                    </a:ext>
                  </a:extLst>
                </a:gridCol>
                <a:gridCol w="633021">
                  <a:extLst>
                    <a:ext uri="{9D8B030D-6E8A-4147-A177-3AD203B41FA5}">
                      <a16:colId xmlns:a16="http://schemas.microsoft.com/office/drawing/2014/main" val="2077446655"/>
                    </a:ext>
                  </a:extLst>
                </a:gridCol>
              </a:tblGrid>
              <a:tr h="43899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Binary to Octal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93881"/>
                  </a:ext>
                </a:extLst>
              </a:tr>
              <a:tr h="311917"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18402"/>
                  </a:ext>
                </a:extLst>
              </a:tr>
              <a:tr h="392784">
                <a:tc gridSpan="11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It takes 3 binary digits to represent all of the possible Octal digits.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43063"/>
                  </a:ext>
                </a:extLst>
              </a:tr>
              <a:tr h="392784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digits chunk the binary number into 3 binary digit pieces. 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988"/>
                  </a:ext>
                </a:extLst>
              </a:tr>
              <a:tr h="392784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Convert each chunk of 3 binary digits to an octal digit.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21510"/>
                  </a:ext>
                </a:extLst>
              </a:tr>
              <a:tr h="392784">
                <a:tc gridSpan="1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88664774"/>
                  </a:ext>
                </a:extLst>
              </a:tr>
              <a:tr h="39278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To convert the binary number 110100101...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5712573"/>
                  </a:ext>
                </a:extLst>
              </a:tr>
              <a:tr h="392784"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4939238"/>
                  </a:ext>
                </a:extLst>
              </a:tr>
              <a:tr h="392784"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110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100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101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6173268"/>
                  </a:ext>
                </a:extLst>
              </a:tr>
              <a:tr h="392784"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45032511"/>
                  </a:ext>
                </a:extLst>
              </a:tr>
              <a:tr h="392784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22027582"/>
                  </a:ext>
                </a:extLst>
              </a:tr>
              <a:tr h="39278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110100101 in Binary = 645 in Octal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7961158"/>
                  </a:ext>
                </a:extLst>
              </a:tr>
              <a:tr h="392784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69153439"/>
                  </a:ext>
                </a:extLst>
              </a:tr>
              <a:tr h="392784"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71047762"/>
                  </a:ext>
                </a:extLst>
              </a:tr>
              <a:tr h="392784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A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555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5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790CD7-06B7-47D5-A6EA-23FEA4B08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99685"/>
              </p:ext>
            </p:extLst>
          </p:nvPr>
        </p:nvGraphicFramePr>
        <p:xfrm>
          <a:off x="188258" y="152400"/>
          <a:ext cx="10493023" cy="576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44">
                  <a:extLst>
                    <a:ext uri="{9D8B030D-6E8A-4147-A177-3AD203B41FA5}">
                      <a16:colId xmlns:a16="http://schemas.microsoft.com/office/drawing/2014/main" val="537297841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2454033260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864569215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3411683281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1022027803"/>
                    </a:ext>
                  </a:extLst>
                </a:gridCol>
                <a:gridCol w="213885">
                  <a:extLst>
                    <a:ext uri="{9D8B030D-6E8A-4147-A177-3AD203B41FA5}">
                      <a16:colId xmlns:a16="http://schemas.microsoft.com/office/drawing/2014/main" val="3175335622"/>
                    </a:ext>
                  </a:extLst>
                </a:gridCol>
                <a:gridCol w="213885">
                  <a:extLst>
                    <a:ext uri="{9D8B030D-6E8A-4147-A177-3AD203B41FA5}">
                      <a16:colId xmlns:a16="http://schemas.microsoft.com/office/drawing/2014/main" val="4069350012"/>
                    </a:ext>
                  </a:extLst>
                </a:gridCol>
                <a:gridCol w="4018326">
                  <a:extLst>
                    <a:ext uri="{9D8B030D-6E8A-4147-A177-3AD203B41FA5}">
                      <a16:colId xmlns:a16="http://schemas.microsoft.com/office/drawing/2014/main" val="931782664"/>
                    </a:ext>
                  </a:extLst>
                </a:gridCol>
                <a:gridCol w="737431">
                  <a:extLst>
                    <a:ext uri="{9D8B030D-6E8A-4147-A177-3AD203B41FA5}">
                      <a16:colId xmlns:a16="http://schemas.microsoft.com/office/drawing/2014/main" val="4112919316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206997882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3036575000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1943473532"/>
                    </a:ext>
                  </a:extLst>
                </a:gridCol>
                <a:gridCol w="589944">
                  <a:extLst>
                    <a:ext uri="{9D8B030D-6E8A-4147-A177-3AD203B41FA5}">
                      <a16:colId xmlns:a16="http://schemas.microsoft.com/office/drawing/2014/main" val="2621998772"/>
                    </a:ext>
                  </a:extLst>
                </a:gridCol>
              </a:tblGrid>
              <a:tr h="42994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Binary to Octal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27942"/>
                  </a:ext>
                </a:extLst>
              </a:tr>
              <a:tr h="300960"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97193"/>
                  </a:ext>
                </a:extLst>
              </a:tr>
              <a:tr h="386949">
                <a:tc gridSpan="11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It takes 3 binary digits to represent all of the possible Octal digits.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01507"/>
                  </a:ext>
                </a:extLst>
              </a:tr>
              <a:tr h="386949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digits chunk the binary number into 3 binary digit pieces. 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67378"/>
                  </a:ext>
                </a:extLst>
              </a:tr>
              <a:tr h="386949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Convert each chunk of 3 binary digits to an octal digit.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10909"/>
                  </a:ext>
                </a:extLst>
              </a:tr>
              <a:tr h="386949">
                <a:tc gridSpan="1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33975370"/>
                  </a:ext>
                </a:extLst>
              </a:tr>
              <a:tr h="386949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To convert the binary number 10110101111...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42152064"/>
                  </a:ext>
                </a:extLst>
              </a:tr>
              <a:tr h="386949"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81832906"/>
                  </a:ext>
                </a:extLst>
              </a:tr>
              <a:tr h="386949"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010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110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101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1">
                          <a:effectLst/>
                        </a:rPr>
                        <a:t>111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82283979"/>
                  </a:ext>
                </a:extLst>
              </a:tr>
              <a:tr h="386949"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16718187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88763655"/>
                  </a:ext>
                </a:extLst>
              </a:tr>
              <a:tr h="386949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10110101111 in Binary = 2657 in Octal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0831965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7">
                  <a:txBody>
                    <a:bodyPr/>
                    <a:lstStyle/>
                    <a:p>
                      <a:pPr fontAlgn="b"/>
                      <a:r>
                        <a:rPr lang="en-US" sz="1400" i="1">
                          <a:effectLst/>
                        </a:rPr>
                        <a:t>I added a leading zero to the last chunk to make it 3 digits</a:t>
                      </a:r>
                      <a:endParaRPr lang="en-US" sz="14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81046201"/>
                  </a:ext>
                </a:extLst>
              </a:tr>
              <a:tr h="386949"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41947015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B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433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7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3E70-E605-487E-B53A-BBE8F52D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Octal to Decimal  -- Decimal to Octal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EDA9-F1CD-446A-BFAD-8EA8651E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easiest way to convert Octal to Decimal and Decimal to Octal is to </a:t>
            </a:r>
            <a:r>
              <a:rPr lang="en-US">
                <a:cs typeface="Calibri"/>
              </a:rPr>
              <a:t>convert to Binary as an intermediate step.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(Unless of course you use a calculator)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44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0C7ECF-FF25-4240-946B-3EB36BB4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04238"/>
              </p:ext>
            </p:extLst>
          </p:nvPr>
        </p:nvGraphicFramePr>
        <p:xfrm>
          <a:off x="201448" y="324068"/>
          <a:ext cx="11631941" cy="618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91">
                  <a:extLst>
                    <a:ext uri="{9D8B030D-6E8A-4147-A177-3AD203B41FA5}">
                      <a16:colId xmlns:a16="http://schemas.microsoft.com/office/drawing/2014/main" val="1086989527"/>
                    </a:ext>
                  </a:extLst>
                </a:gridCol>
                <a:gridCol w="688791">
                  <a:extLst>
                    <a:ext uri="{9D8B030D-6E8A-4147-A177-3AD203B41FA5}">
                      <a16:colId xmlns:a16="http://schemas.microsoft.com/office/drawing/2014/main" val="4029723492"/>
                    </a:ext>
                  </a:extLst>
                </a:gridCol>
                <a:gridCol w="688791">
                  <a:extLst>
                    <a:ext uri="{9D8B030D-6E8A-4147-A177-3AD203B41FA5}">
                      <a16:colId xmlns:a16="http://schemas.microsoft.com/office/drawing/2014/main" val="2186216987"/>
                    </a:ext>
                  </a:extLst>
                </a:gridCol>
                <a:gridCol w="688791">
                  <a:extLst>
                    <a:ext uri="{9D8B030D-6E8A-4147-A177-3AD203B41FA5}">
                      <a16:colId xmlns:a16="http://schemas.microsoft.com/office/drawing/2014/main" val="2299260098"/>
                    </a:ext>
                  </a:extLst>
                </a:gridCol>
                <a:gridCol w="688791">
                  <a:extLst>
                    <a:ext uri="{9D8B030D-6E8A-4147-A177-3AD203B41FA5}">
                      <a16:colId xmlns:a16="http://schemas.microsoft.com/office/drawing/2014/main" val="2193517063"/>
                    </a:ext>
                  </a:extLst>
                </a:gridCol>
                <a:gridCol w="688791">
                  <a:extLst>
                    <a:ext uri="{9D8B030D-6E8A-4147-A177-3AD203B41FA5}">
                      <a16:colId xmlns:a16="http://schemas.microsoft.com/office/drawing/2014/main" val="4052538163"/>
                    </a:ext>
                  </a:extLst>
                </a:gridCol>
                <a:gridCol w="713311">
                  <a:extLst>
                    <a:ext uri="{9D8B030D-6E8A-4147-A177-3AD203B41FA5}">
                      <a16:colId xmlns:a16="http://schemas.microsoft.com/office/drawing/2014/main" val="1038337248"/>
                    </a:ext>
                  </a:extLst>
                </a:gridCol>
                <a:gridCol w="713311">
                  <a:extLst>
                    <a:ext uri="{9D8B030D-6E8A-4147-A177-3AD203B41FA5}">
                      <a16:colId xmlns:a16="http://schemas.microsoft.com/office/drawing/2014/main" val="500236865"/>
                    </a:ext>
                  </a:extLst>
                </a:gridCol>
                <a:gridCol w="713311">
                  <a:extLst>
                    <a:ext uri="{9D8B030D-6E8A-4147-A177-3AD203B41FA5}">
                      <a16:colId xmlns:a16="http://schemas.microsoft.com/office/drawing/2014/main" val="1608722957"/>
                    </a:ext>
                  </a:extLst>
                </a:gridCol>
                <a:gridCol w="226405">
                  <a:extLst>
                    <a:ext uri="{9D8B030D-6E8A-4147-A177-3AD203B41FA5}">
                      <a16:colId xmlns:a16="http://schemas.microsoft.com/office/drawing/2014/main" val="1421428925"/>
                    </a:ext>
                  </a:extLst>
                </a:gridCol>
                <a:gridCol w="549841">
                  <a:extLst>
                    <a:ext uri="{9D8B030D-6E8A-4147-A177-3AD203B41FA5}">
                      <a16:colId xmlns:a16="http://schemas.microsoft.com/office/drawing/2014/main" val="3945124818"/>
                    </a:ext>
                  </a:extLst>
                </a:gridCol>
                <a:gridCol w="460679">
                  <a:extLst>
                    <a:ext uri="{9D8B030D-6E8A-4147-A177-3AD203B41FA5}">
                      <a16:colId xmlns:a16="http://schemas.microsoft.com/office/drawing/2014/main" val="2702476062"/>
                    </a:ext>
                  </a:extLst>
                </a:gridCol>
                <a:gridCol w="653869">
                  <a:extLst>
                    <a:ext uri="{9D8B030D-6E8A-4147-A177-3AD203B41FA5}">
                      <a16:colId xmlns:a16="http://schemas.microsoft.com/office/drawing/2014/main" val="953724658"/>
                    </a:ext>
                  </a:extLst>
                </a:gridCol>
                <a:gridCol w="349888">
                  <a:extLst>
                    <a:ext uri="{9D8B030D-6E8A-4147-A177-3AD203B41FA5}">
                      <a16:colId xmlns:a16="http://schemas.microsoft.com/office/drawing/2014/main" val="3327708043"/>
                    </a:ext>
                  </a:extLst>
                </a:gridCol>
                <a:gridCol w="349888">
                  <a:extLst>
                    <a:ext uri="{9D8B030D-6E8A-4147-A177-3AD203B41FA5}">
                      <a16:colId xmlns:a16="http://schemas.microsoft.com/office/drawing/2014/main" val="280108725"/>
                    </a:ext>
                  </a:extLst>
                </a:gridCol>
                <a:gridCol w="316566">
                  <a:extLst>
                    <a:ext uri="{9D8B030D-6E8A-4147-A177-3AD203B41FA5}">
                      <a16:colId xmlns:a16="http://schemas.microsoft.com/office/drawing/2014/main" val="2251261063"/>
                    </a:ext>
                  </a:extLst>
                </a:gridCol>
                <a:gridCol w="308235">
                  <a:extLst>
                    <a:ext uri="{9D8B030D-6E8A-4147-A177-3AD203B41FA5}">
                      <a16:colId xmlns:a16="http://schemas.microsoft.com/office/drawing/2014/main" val="3589604368"/>
                    </a:ext>
                  </a:extLst>
                </a:gridCol>
                <a:gridCol w="2143891">
                  <a:extLst>
                    <a:ext uri="{9D8B030D-6E8A-4147-A177-3AD203B41FA5}">
                      <a16:colId xmlns:a16="http://schemas.microsoft.com/office/drawing/2014/main" val="3900159390"/>
                    </a:ext>
                  </a:extLst>
                </a:gridCol>
              </a:tblGrid>
              <a:tr h="36715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Binary to Hexadecimal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63403133"/>
                  </a:ext>
                </a:extLst>
              </a:tr>
              <a:tr h="269247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14010736"/>
                  </a:ext>
                </a:extLst>
              </a:tr>
              <a:tr h="326361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It takes 4 binary digits to represent all of the possible hexadecimal digits.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69885439"/>
                  </a:ext>
                </a:extLst>
              </a:tr>
              <a:tr h="326361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digits chunk the binary number into 4 binary digit pieces. 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28540511"/>
                  </a:ext>
                </a:extLst>
              </a:tr>
              <a:tr h="326361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Convert each chunk of 4 binary digits to a hexadecimal digit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03715909"/>
                  </a:ext>
                </a:extLst>
              </a:tr>
              <a:tr h="326361">
                <a:tc gridSpan="11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74022808"/>
                  </a:ext>
                </a:extLst>
              </a:tr>
              <a:tr h="326361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To convert the binary number 100111010011...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02012642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4445787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1001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1101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0011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40054997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1658291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4037828"/>
                  </a:ext>
                </a:extLst>
              </a:tr>
              <a:tr h="32636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100111010011 in Binary = 9D3 in Hexadecimal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69307682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76005590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A (10)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58853024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Example A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B (11)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5591806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C (12)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56497254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D (13)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3645094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E (14)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963857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F (15)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653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8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85AC24-6AF4-4046-9468-4842A9659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53278"/>
              </p:ext>
            </p:extLst>
          </p:nvPr>
        </p:nvGraphicFramePr>
        <p:xfrm>
          <a:off x="135758" y="249620"/>
          <a:ext cx="11001839" cy="569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33">
                  <a:extLst>
                    <a:ext uri="{9D8B030D-6E8A-4147-A177-3AD203B41FA5}">
                      <a16:colId xmlns:a16="http://schemas.microsoft.com/office/drawing/2014/main" val="3870432295"/>
                    </a:ext>
                  </a:extLst>
                </a:gridCol>
                <a:gridCol w="651833">
                  <a:extLst>
                    <a:ext uri="{9D8B030D-6E8A-4147-A177-3AD203B41FA5}">
                      <a16:colId xmlns:a16="http://schemas.microsoft.com/office/drawing/2014/main" val="163344450"/>
                    </a:ext>
                  </a:extLst>
                </a:gridCol>
                <a:gridCol w="651833">
                  <a:extLst>
                    <a:ext uri="{9D8B030D-6E8A-4147-A177-3AD203B41FA5}">
                      <a16:colId xmlns:a16="http://schemas.microsoft.com/office/drawing/2014/main" val="2539034466"/>
                    </a:ext>
                  </a:extLst>
                </a:gridCol>
                <a:gridCol w="651833">
                  <a:extLst>
                    <a:ext uri="{9D8B030D-6E8A-4147-A177-3AD203B41FA5}">
                      <a16:colId xmlns:a16="http://schemas.microsoft.com/office/drawing/2014/main" val="3141811385"/>
                    </a:ext>
                  </a:extLst>
                </a:gridCol>
                <a:gridCol w="651833">
                  <a:extLst>
                    <a:ext uri="{9D8B030D-6E8A-4147-A177-3AD203B41FA5}">
                      <a16:colId xmlns:a16="http://schemas.microsoft.com/office/drawing/2014/main" val="1269735633"/>
                    </a:ext>
                  </a:extLst>
                </a:gridCol>
                <a:gridCol w="651833">
                  <a:extLst>
                    <a:ext uri="{9D8B030D-6E8A-4147-A177-3AD203B41FA5}">
                      <a16:colId xmlns:a16="http://schemas.microsoft.com/office/drawing/2014/main" val="217159541"/>
                    </a:ext>
                  </a:extLst>
                </a:gridCol>
                <a:gridCol w="675037">
                  <a:extLst>
                    <a:ext uri="{9D8B030D-6E8A-4147-A177-3AD203B41FA5}">
                      <a16:colId xmlns:a16="http://schemas.microsoft.com/office/drawing/2014/main" val="205342830"/>
                    </a:ext>
                  </a:extLst>
                </a:gridCol>
                <a:gridCol w="675037">
                  <a:extLst>
                    <a:ext uri="{9D8B030D-6E8A-4147-A177-3AD203B41FA5}">
                      <a16:colId xmlns:a16="http://schemas.microsoft.com/office/drawing/2014/main" val="4084283070"/>
                    </a:ext>
                  </a:extLst>
                </a:gridCol>
                <a:gridCol w="675037">
                  <a:extLst>
                    <a:ext uri="{9D8B030D-6E8A-4147-A177-3AD203B41FA5}">
                      <a16:colId xmlns:a16="http://schemas.microsoft.com/office/drawing/2014/main" val="19857665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1040245"/>
                    </a:ext>
                  </a:extLst>
                </a:gridCol>
                <a:gridCol w="520342">
                  <a:extLst>
                    <a:ext uri="{9D8B030D-6E8A-4147-A177-3AD203B41FA5}">
                      <a16:colId xmlns:a16="http://schemas.microsoft.com/office/drawing/2014/main" val="2076631277"/>
                    </a:ext>
                  </a:extLst>
                </a:gridCol>
                <a:gridCol w="435961">
                  <a:extLst>
                    <a:ext uri="{9D8B030D-6E8A-4147-A177-3AD203B41FA5}">
                      <a16:colId xmlns:a16="http://schemas.microsoft.com/office/drawing/2014/main" val="1568537587"/>
                    </a:ext>
                  </a:extLst>
                </a:gridCol>
                <a:gridCol w="618784">
                  <a:extLst>
                    <a:ext uri="{9D8B030D-6E8A-4147-A177-3AD203B41FA5}">
                      <a16:colId xmlns:a16="http://schemas.microsoft.com/office/drawing/2014/main" val="112154153"/>
                    </a:ext>
                  </a:extLst>
                </a:gridCol>
                <a:gridCol w="337205">
                  <a:extLst>
                    <a:ext uri="{9D8B030D-6E8A-4147-A177-3AD203B41FA5}">
                      <a16:colId xmlns:a16="http://schemas.microsoft.com/office/drawing/2014/main" val="1253270094"/>
                    </a:ext>
                  </a:extLst>
                </a:gridCol>
                <a:gridCol w="360196">
                  <a:extLst>
                    <a:ext uri="{9D8B030D-6E8A-4147-A177-3AD203B41FA5}">
                      <a16:colId xmlns:a16="http://schemas.microsoft.com/office/drawing/2014/main" val="523089185"/>
                    </a:ext>
                  </a:extLst>
                </a:gridCol>
                <a:gridCol w="321878">
                  <a:extLst>
                    <a:ext uri="{9D8B030D-6E8A-4147-A177-3AD203B41FA5}">
                      <a16:colId xmlns:a16="http://schemas.microsoft.com/office/drawing/2014/main" val="3486105045"/>
                    </a:ext>
                  </a:extLst>
                </a:gridCol>
                <a:gridCol w="321879">
                  <a:extLst>
                    <a:ext uri="{9D8B030D-6E8A-4147-A177-3AD203B41FA5}">
                      <a16:colId xmlns:a16="http://schemas.microsoft.com/office/drawing/2014/main" val="379369252"/>
                    </a:ext>
                  </a:extLst>
                </a:gridCol>
                <a:gridCol w="1941205">
                  <a:extLst>
                    <a:ext uri="{9D8B030D-6E8A-4147-A177-3AD203B41FA5}">
                      <a16:colId xmlns:a16="http://schemas.microsoft.com/office/drawing/2014/main" val="4184435427"/>
                    </a:ext>
                  </a:extLst>
                </a:gridCol>
              </a:tblGrid>
              <a:tr h="33045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Binary to Hexadecimal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47307316"/>
                  </a:ext>
                </a:extLst>
              </a:tr>
              <a:tr h="262672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23888575"/>
                  </a:ext>
                </a:extLst>
              </a:tr>
              <a:tr h="296565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It takes 4 binary digits to represent all of the possible hexadecimal digits.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7233469"/>
                  </a:ext>
                </a:extLst>
              </a:tr>
              <a:tr h="360198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digits chunk the binary number into 4 binary digit pieces. 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83974118"/>
                  </a:ext>
                </a:extLst>
              </a:tr>
              <a:tr h="296565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Convert each chunk of 4 binary digits to a hexadecimal digit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8911667"/>
                  </a:ext>
                </a:extLst>
              </a:tr>
              <a:tr h="296565">
                <a:tc gridSpan="11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34766486"/>
                  </a:ext>
                </a:extLst>
              </a:tr>
              <a:tr h="296565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To convert the binary number 100111010011101...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1082656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65312591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0100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1110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1001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1101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92372708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44062819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15632245"/>
                  </a:ext>
                </a:extLst>
              </a:tr>
              <a:tr h="29656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100111010011101 in Binary = 4E9D in Hexadecimal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1940509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i="1">
                          <a:effectLst/>
                        </a:rPr>
                        <a:t>I added a leading zero to the last chunk to make it 4 digits</a:t>
                      </a:r>
                      <a:endParaRPr lang="en-US" sz="14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82248020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A (10)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54045066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B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B (11)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6710258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C (12)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8575974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D (13)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31243461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E (14)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55559300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F (15)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38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6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5249AC-2B5C-4F20-BA00-86E36EE3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26143"/>
              </p:ext>
            </p:extLst>
          </p:nvPr>
        </p:nvGraphicFramePr>
        <p:xfrm>
          <a:off x="543034" y="210206"/>
          <a:ext cx="10727384" cy="6222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51">
                  <a:extLst>
                    <a:ext uri="{9D8B030D-6E8A-4147-A177-3AD203B41FA5}">
                      <a16:colId xmlns:a16="http://schemas.microsoft.com/office/drawing/2014/main" val="1062283774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3546744052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2579100181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2720819891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2077686068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1727048488"/>
                    </a:ext>
                  </a:extLst>
                </a:gridCol>
                <a:gridCol w="685357">
                  <a:extLst>
                    <a:ext uri="{9D8B030D-6E8A-4147-A177-3AD203B41FA5}">
                      <a16:colId xmlns:a16="http://schemas.microsoft.com/office/drawing/2014/main" val="3812063495"/>
                    </a:ext>
                  </a:extLst>
                </a:gridCol>
                <a:gridCol w="685357">
                  <a:extLst>
                    <a:ext uri="{9D8B030D-6E8A-4147-A177-3AD203B41FA5}">
                      <a16:colId xmlns:a16="http://schemas.microsoft.com/office/drawing/2014/main" val="2734483956"/>
                    </a:ext>
                  </a:extLst>
                </a:gridCol>
                <a:gridCol w="685357">
                  <a:extLst>
                    <a:ext uri="{9D8B030D-6E8A-4147-A177-3AD203B41FA5}">
                      <a16:colId xmlns:a16="http://schemas.microsoft.com/office/drawing/2014/main" val="616538523"/>
                    </a:ext>
                  </a:extLst>
                </a:gridCol>
                <a:gridCol w="685357">
                  <a:extLst>
                    <a:ext uri="{9D8B030D-6E8A-4147-A177-3AD203B41FA5}">
                      <a16:colId xmlns:a16="http://schemas.microsoft.com/office/drawing/2014/main" val="23678151"/>
                    </a:ext>
                  </a:extLst>
                </a:gridCol>
                <a:gridCol w="685357">
                  <a:extLst>
                    <a:ext uri="{9D8B030D-6E8A-4147-A177-3AD203B41FA5}">
                      <a16:colId xmlns:a16="http://schemas.microsoft.com/office/drawing/2014/main" val="2883351463"/>
                    </a:ext>
                  </a:extLst>
                </a:gridCol>
                <a:gridCol w="215029">
                  <a:extLst>
                    <a:ext uri="{9D8B030D-6E8A-4147-A177-3AD203B41FA5}">
                      <a16:colId xmlns:a16="http://schemas.microsoft.com/office/drawing/2014/main" val="2513237244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3170286134"/>
                    </a:ext>
                  </a:extLst>
                </a:gridCol>
                <a:gridCol w="533351">
                  <a:extLst>
                    <a:ext uri="{9D8B030D-6E8A-4147-A177-3AD203B41FA5}">
                      <a16:colId xmlns:a16="http://schemas.microsoft.com/office/drawing/2014/main" val="615831859"/>
                    </a:ext>
                  </a:extLst>
                </a:gridCol>
                <a:gridCol w="440548">
                  <a:extLst>
                    <a:ext uri="{9D8B030D-6E8A-4147-A177-3AD203B41FA5}">
                      <a16:colId xmlns:a16="http://schemas.microsoft.com/office/drawing/2014/main" val="4141073354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340670782"/>
                    </a:ext>
                  </a:extLst>
                </a:gridCol>
                <a:gridCol w="338277">
                  <a:extLst>
                    <a:ext uri="{9D8B030D-6E8A-4147-A177-3AD203B41FA5}">
                      <a16:colId xmlns:a16="http://schemas.microsoft.com/office/drawing/2014/main" val="31350622"/>
                    </a:ext>
                  </a:extLst>
                </a:gridCol>
                <a:gridCol w="322544">
                  <a:extLst>
                    <a:ext uri="{9D8B030D-6E8A-4147-A177-3AD203B41FA5}">
                      <a16:colId xmlns:a16="http://schemas.microsoft.com/office/drawing/2014/main" val="3167535109"/>
                    </a:ext>
                  </a:extLst>
                </a:gridCol>
                <a:gridCol w="1363381">
                  <a:extLst>
                    <a:ext uri="{9D8B030D-6E8A-4147-A177-3AD203B41FA5}">
                      <a16:colId xmlns:a16="http://schemas.microsoft.com/office/drawing/2014/main" val="2842976347"/>
                    </a:ext>
                  </a:extLst>
                </a:gridCol>
              </a:tblGrid>
              <a:tr h="62799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Converting Hexadecimal to Binary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30603951"/>
                  </a:ext>
                </a:extLst>
              </a:tr>
              <a:tr h="25282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50144055"/>
                  </a:ext>
                </a:extLst>
              </a:tr>
              <a:tr h="309919">
                <a:tc gridSpan="11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It takes 4 binary digits to represent all of the possible hexadecimal digits.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70798128"/>
                  </a:ext>
                </a:extLst>
              </a:tr>
              <a:tr h="383321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Starting with the least significant digit write out each hexadecimal digit using 4 binary digits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0136208"/>
                  </a:ext>
                </a:extLst>
              </a:tr>
              <a:tr h="309919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Be sure to use all 4 binary digits including leading zero's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48398928"/>
                  </a:ext>
                </a:extLst>
              </a:tr>
              <a:tr h="309919">
                <a:tc gridSpan="1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79683335"/>
                  </a:ext>
                </a:extLst>
              </a:tr>
              <a:tr h="309919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To convert the hexadecimal number D58A...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83857709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4730947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D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6615537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1101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0101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1010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126922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3318498"/>
                  </a:ext>
                </a:extLst>
              </a:tr>
              <a:tr h="309919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D58A in Hexadecimal = 1101010110001010 in Binary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71717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11084356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 (10)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0969285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Example 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B (11)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457986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C (12)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1698231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D (13)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9824442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E (14)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3709946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F (15)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34794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3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766C98-75DF-4236-A5AE-C73535B62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87976"/>
              </p:ext>
            </p:extLst>
          </p:nvPr>
        </p:nvGraphicFramePr>
        <p:xfrm>
          <a:off x="201448" y="201448"/>
          <a:ext cx="11591761" cy="630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65">
                  <a:extLst>
                    <a:ext uri="{9D8B030D-6E8A-4147-A177-3AD203B41FA5}">
                      <a16:colId xmlns:a16="http://schemas.microsoft.com/office/drawing/2014/main" val="1691663209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1969065156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499543400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3130571426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171875716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1497085854"/>
                    </a:ext>
                  </a:extLst>
                </a:gridCol>
                <a:gridCol w="741016">
                  <a:extLst>
                    <a:ext uri="{9D8B030D-6E8A-4147-A177-3AD203B41FA5}">
                      <a16:colId xmlns:a16="http://schemas.microsoft.com/office/drawing/2014/main" val="4194552048"/>
                    </a:ext>
                  </a:extLst>
                </a:gridCol>
                <a:gridCol w="741016">
                  <a:extLst>
                    <a:ext uri="{9D8B030D-6E8A-4147-A177-3AD203B41FA5}">
                      <a16:colId xmlns:a16="http://schemas.microsoft.com/office/drawing/2014/main" val="3181576721"/>
                    </a:ext>
                  </a:extLst>
                </a:gridCol>
                <a:gridCol w="741016">
                  <a:extLst>
                    <a:ext uri="{9D8B030D-6E8A-4147-A177-3AD203B41FA5}">
                      <a16:colId xmlns:a16="http://schemas.microsoft.com/office/drawing/2014/main" val="2974113499"/>
                    </a:ext>
                  </a:extLst>
                </a:gridCol>
                <a:gridCol w="741016">
                  <a:extLst>
                    <a:ext uri="{9D8B030D-6E8A-4147-A177-3AD203B41FA5}">
                      <a16:colId xmlns:a16="http://schemas.microsoft.com/office/drawing/2014/main" val="273788475"/>
                    </a:ext>
                  </a:extLst>
                </a:gridCol>
                <a:gridCol w="741016">
                  <a:extLst>
                    <a:ext uri="{9D8B030D-6E8A-4147-A177-3AD203B41FA5}">
                      <a16:colId xmlns:a16="http://schemas.microsoft.com/office/drawing/2014/main" val="2478282082"/>
                    </a:ext>
                  </a:extLst>
                </a:gridCol>
                <a:gridCol w="225680">
                  <a:extLst>
                    <a:ext uri="{9D8B030D-6E8A-4147-A177-3AD203B41FA5}">
                      <a16:colId xmlns:a16="http://schemas.microsoft.com/office/drawing/2014/main" val="1996860221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3274776193"/>
                    </a:ext>
                  </a:extLst>
                </a:gridCol>
                <a:gridCol w="576665">
                  <a:extLst>
                    <a:ext uri="{9D8B030D-6E8A-4147-A177-3AD203B41FA5}">
                      <a16:colId xmlns:a16="http://schemas.microsoft.com/office/drawing/2014/main" val="494818580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179956941"/>
                    </a:ext>
                  </a:extLst>
                </a:gridCol>
                <a:gridCol w="368103">
                  <a:extLst>
                    <a:ext uri="{9D8B030D-6E8A-4147-A177-3AD203B41FA5}">
                      <a16:colId xmlns:a16="http://schemas.microsoft.com/office/drawing/2014/main" val="1340453243"/>
                    </a:ext>
                  </a:extLst>
                </a:gridCol>
                <a:gridCol w="360270">
                  <a:extLst>
                    <a:ext uri="{9D8B030D-6E8A-4147-A177-3AD203B41FA5}">
                      <a16:colId xmlns:a16="http://schemas.microsoft.com/office/drawing/2014/main" val="407446146"/>
                    </a:ext>
                  </a:extLst>
                </a:gridCol>
                <a:gridCol w="313279">
                  <a:extLst>
                    <a:ext uri="{9D8B030D-6E8A-4147-A177-3AD203B41FA5}">
                      <a16:colId xmlns:a16="http://schemas.microsoft.com/office/drawing/2014/main" val="3517006637"/>
                    </a:ext>
                  </a:extLst>
                </a:gridCol>
                <a:gridCol w="1661422">
                  <a:extLst>
                    <a:ext uri="{9D8B030D-6E8A-4147-A177-3AD203B41FA5}">
                      <a16:colId xmlns:a16="http://schemas.microsoft.com/office/drawing/2014/main" val="2933456145"/>
                    </a:ext>
                  </a:extLst>
                </a:gridCol>
              </a:tblGrid>
              <a:tr h="6509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Converting Hexadecimal to Binary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46552985"/>
                  </a:ext>
                </a:extLst>
              </a:tr>
              <a:tr h="284769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64690746"/>
                  </a:ext>
                </a:extLst>
              </a:tr>
              <a:tr h="317314">
                <a:tc gridSpan="11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It takes 4 binary digits to represent all of the possible hexadecimal digits.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52804146"/>
                  </a:ext>
                </a:extLst>
              </a:tr>
              <a:tr h="292905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Starting with the least significant digit write out each hexadecimal digit using 4 binary digits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49019255"/>
                  </a:ext>
                </a:extLst>
              </a:tr>
              <a:tr h="317314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Be sure to use all 4 binary digits including leading zero's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59520900"/>
                  </a:ext>
                </a:extLst>
              </a:tr>
              <a:tr h="317314">
                <a:tc gridSpan="1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51145779"/>
                  </a:ext>
                </a:extLst>
              </a:tr>
              <a:tr h="317314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To convert the hexadecimal number C29B...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73252512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66249619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C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1615332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1100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0010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1011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0808527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3161059"/>
                  </a:ext>
                </a:extLst>
              </a:tr>
              <a:tr h="31731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C29B in Hexadecimal = 1100001010011011 in Binary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3636533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1089655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 (10)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3878242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Example 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B (11)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15384123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C (12)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74562080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D (13)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78561734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E (14)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69255753"/>
                  </a:ext>
                </a:extLst>
              </a:tr>
              <a:tr h="31731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F (15)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488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29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3E70-E605-487E-B53A-BBE8F52D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cs typeface="Calibri Light"/>
              </a:rPr>
              <a:t>Hexadecimal to Decimal</a:t>
            </a:r>
            <a:br>
              <a:rPr lang="en-US" b="1" dirty="0">
                <a:cs typeface="Calibri Light"/>
              </a:rPr>
            </a:br>
            <a:r>
              <a:rPr lang="en-US" b="1">
                <a:cs typeface="Calibri Light"/>
              </a:rPr>
              <a:t>Decimal to </a:t>
            </a:r>
            <a:r>
              <a:rPr lang="en-US" b="1" dirty="0">
                <a:cs typeface="Calibri Light"/>
              </a:rPr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EDA9-F1CD-446A-BFAD-8EA8651E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easiest way to convert Hexadecimal to Decimal and Decimal to </a:t>
            </a:r>
            <a:r>
              <a:rPr lang="en-US">
                <a:cs typeface="Calibri"/>
              </a:rPr>
              <a:t>Hexadecimal</a:t>
            </a:r>
            <a:r>
              <a:rPr lang="en-US" dirty="0">
                <a:cs typeface="Calibri"/>
              </a:rPr>
              <a:t> is to convert to Binary as an intermediate step.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(Unless of course you use a calculator)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12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DDCED7-CA2A-4775-9D3F-897DF80D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10161"/>
              </p:ext>
            </p:extLst>
          </p:nvPr>
        </p:nvGraphicFramePr>
        <p:xfrm>
          <a:off x="304800" y="112058"/>
          <a:ext cx="11328987" cy="58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4">
                  <a:extLst>
                    <a:ext uri="{9D8B030D-6E8A-4147-A177-3AD203B41FA5}">
                      <a16:colId xmlns:a16="http://schemas.microsoft.com/office/drawing/2014/main" val="2244948262"/>
                    </a:ext>
                  </a:extLst>
                </a:gridCol>
                <a:gridCol w="580464">
                  <a:extLst>
                    <a:ext uri="{9D8B030D-6E8A-4147-A177-3AD203B41FA5}">
                      <a16:colId xmlns:a16="http://schemas.microsoft.com/office/drawing/2014/main" val="1629106845"/>
                    </a:ext>
                  </a:extLst>
                </a:gridCol>
                <a:gridCol w="541242">
                  <a:extLst>
                    <a:ext uri="{9D8B030D-6E8A-4147-A177-3AD203B41FA5}">
                      <a16:colId xmlns:a16="http://schemas.microsoft.com/office/drawing/2014/main" val="3391406435"/>
                    </a:ext>
                  </a:extLst>
                </a:gridCol>
                <a:gridCol w="494179">
                  <a:extLst>
                    <a:ext uri="{9D8B030D-6E8A-4147-A177-3AD203B41FA5}">
                      <a16:colId xmlns:a16="http://schemas.microsoft.com/office/drawing/2014/main" val="3991488842"/>
                    </a:ext>
                  </a:extLst>
                </a:gridCol>
                <a:gridCol w="470647">
                  <a:extLst>
                    <a:ext uri="{9D8B030D-6E8A-4147-A177-3AD203B41FA5}">
                      <a16:colId xmlns:a16="http://schemas.microsoft.com/office/drawing/2014/main" val="1537615490"/>
                    </a:ext>
                  </a:extLst>
                </a:gridCol>
                <a:gridCol w="368672">
                  <a:extLst>
                    <a:ext uri="{9D8B030D-6E8A-4147-A177-3AD203B41FA5}">
                      <a16:colId xmlns:a16="http://schemas.microsoft.com/office/drawing/2014/main" val="2759576793"/>
                    </a:ext>
                  </a:extLst>
                </a:gridCol>
                <a:gridCol w="431426">
                  <a:extLst>
                    <a:ext uri="{9D8B030D-6E8A-4147-A177-3AD203B41FA5}">
                      <a16:colId xmlns:a16="http://schemas.microsoft.com/office/drawing/2014/main" val="3662970113"/>
                    </a:ext>
                  </a:extLst>
                </a:gridCol>
                <a:gridCol w="7822673">
                  <a:extLst>
                    <a:ext uri="{9D8B030D-6E8A-4147-A177-3AD203B41FA5}">
                      <a16:colId xmlns:a16="http://schemas.microsoft.com/office/drawing/2014/main" val="1768888965"/>
                    </a:ext>
                  </a:extLst>
                </a:gridCol>
              </a:tblGrid>
              <a:tr h="34238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Binary Numbers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44329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Base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5258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Each digit can hold 2 distinct values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46511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0-1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78708431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Each additional digit position is 2x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45653461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19668867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128's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64's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32's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16's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8's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4's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dirty="0">
                          <a:effectLst/>
                        </a:rPr>
                        <a:t>2's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dirty="0">
                          <a:effectLst/>
                        </a:rPr>
                        <a:t>1's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33455409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57800866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44861401"/>
                  </a:ext>
                </a:extLst>
              </a:tr>
              <a:tr h="400050">
                <a:tc gridSpan="7"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The value of 10101101 is: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22905313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1x128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128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58225973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0x64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3551526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1x32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15466884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0x16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0809299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1x8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20340108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1x4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75364176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0x2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05808573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>1x1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3366490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173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0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3C0C71-1273-4248-8FB7-DA904C14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29911"/>
              </p:ext>
            </p:extLst>
          </p:nvPr>
        </p:nvGraphicFramePr>
        <p:xfrm>
          <a:off x="1973131" y="600379"/>
          <a:ext cx="7248340" cy="53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23">
                  <a:extLst>
                    <a:ext uri="{9D8B030D-6E8A-4147-A177-3AD203B41FA5}">
                      <a16:colId xmlns:a16="http://schemas.microsoft.com/office/drawing/2014/main" val="3677980945"/>
                    </a:ext>
                  </a:extLst>
                </a:gridCol>
                <a:gridCol w="687050">
                  <a:extLst>
                    <a:ext uri="{9D8B030D-6E8A-4147-A177-3AD203B41FA5}">
                      <a16:colId xmlns:a16="http://schemas.microsoft.com/office/drawing/2014/main" val="3344055184"/>
                    </a:ext>
                  </a:extLst>
                </a:gridCol>
                <a:gridCol w="670935">
                  <a:extLst>
                    <a:ext uri="{9D8B030D-6E8A-4147-A177-3AD203B41FA5}">
                      <a16:colId xmlns:a16="http://schemas.microsoft.com/office/drawing/2014/main" val="798497714"/>
                    </a:ext>
                  </a:extLst>
                </a:gridCol>
                <a:gridCol w="670935">
                  <a:extLst>
                    <a:ext uri="{9D8B030D-6E8A-4147-A177-3AD203B41FA5}">
                      <a16:colId xmlns:a16="http://schemas.microsoft.com/office/drawing/2014/main" val="2292428740"/>
                    </a:ext>
                  </a:extLst>
                </a:gridCol>
                <a:gridCol w="670935">
                  <a:extLst>
                    <a:ext uri="{9D8B030D-6E8A-4147-A177-3AD203B41FA5}">
                      <a16:colId xmlns:a16="http://schemas.microsoft.com/office/drawing/2014/main" val="2040719216"/>
                    </a:ext>
                  </a:extLst>
                </a:gridCol>
                <a:gridCol w="3893662">
                  <a:extLst>
                    <a:ext uri="{9D8B030D-6E8A-4147-A177-3AD203B41FA5}">
                      <a16:colId xmlns:a16="http://schemas.microsoft.com/office/drawing/2014/main" val="1107122651"/>
                    </a:ext>
                  </a:extLst>
                </a:gridCol>
              </a:tblGrid>
              <a:tr h="393671"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Octal Numbers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8298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Base 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5411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Each digit can hold 8 distinct values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28185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0-7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60274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Each additional digit position is 8x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82238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93429047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512's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64's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86436108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64337661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9020122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5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The value of 3461 is: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86795516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3x512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1536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42719481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4x64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256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1057893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6x8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48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19140038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1x1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64926399"/>
                  </a:ext>
                </a:extLst>
              </a:tr>
              <a:tr h="34789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1841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8008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A6BAE9-74BD-4981-8E1F-9D7FAFF8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35507"/>
              </p:ext>
            </p:extLst>
          </p:nvPr>
        </p:nvGraphicFramePr>
        <p:xfrm>
          <a:off x="2783541" y="784411"/>
          <a:ext cx="6912720" cy="538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47">
                  <a:extLst>
                    <a:ext uri="{9D8B030D-6E8A-4147-A177-3AD203B41FA5}">
                      <a16:colId xmlns:a16="http://schemas.microsoft.com/office/drawing/2014/main" val="2625748404"/>
                    </a:ext>
                  </a:extLst>
                </a:gridCol>
                <a:gridCol w="616881">
                  <a:extLst>
                    <a:ext uri="{9D8B030D-6E8A-4147-A177-3AD203B41FA5}">
                      <a16:colId xmlns:a16="http://schemas.microsoft.com/office/drawing/2014/main" val="604821541"/>
                    </a:ext>
                  </a:extLst>
                </a:gridCol>
                <a:gridCol w="616879">
                  <a:extLst>
                    <a:ext uri="{9D8B030D-6E8A-4147-A177-3AD203B41FA5}">
                      <a16:colId xmlns:a16="http://schemas.microsoft.com/office/drawing/2014/main" val="3141370003"/>
                    </a:ext>
                  </a:extLst>
                </a:gridCol>
                <a:gridCol w="581120">
                  <a:extLst>
                    <a:ext uri="{9D8B030D-6E8A-4147-A177-3AD203B41FA5}">
                      <a16:colId xmlns:a16="http://schemas.microsoft.com/office/drawing/2014/main" val="3792901846"/>
                    </a:ext>
                  </a:extLst>
                </a:gridCol>
                <a:gridCol w="1943720">
                  <a:extLst>
                    <a:ext uri="{9D8B030D-6E8A-4147-A177-3AD203B41FA5}">
                      <a16:colId xmlns:a16="http://schemas.microsoft.com/office/drawing/2014/main" val="696670041"/>
                    </a:ext>
                  </a:extLst>
                </a:gridCol>
                <a:gridCol w="1458302">
                  <a:extLst>
                    <a:ext uri="{9D8B030D-6E8A-4147-A177-3AD203B41FA5}">
                      <a16:colId xmlns:a16="http://schemas.microsoft.com/office/drawing/2014/main" val="724546168"/>
                    </a:ext>
                  </a:extLst>
                </a:gridCol>
                <a:gridCol w="909071">
                  <a:extLst>
                    <a:ext uri="{9D8B030D-6E8A-4147-A177-3AD203B41FA5}">
                      <a16:colId xmlns:a16="http://schemas.microsoft.com/office/drawing/2014/main" val="2277353128"/>
                    </a:ext>
                  </a:extLst>
                </a:gridCol>
              </a:tblGrid>
              <a:tr h="33144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Hexadecimal Numbers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606887"/>
                  </a:ext>
                </a:extLst>
              </a:tr>
              <a:tr h="29745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Base 16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Hex Digits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57604796"/>
                  </a:ext>
                </a:extLst>
              </a:tr>
              <a:tr h="29745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Each digit can hold 16 distinct values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8647059"/>
                  </a:ext>
                </a:extLst>
              </a:tr>
              <a:tr h="29745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0-9 A-F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2337829"/>
                  </a:ext>
                </a:extLst>
              </a:tr>
              <a:tr h="29745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Each additional digit position is 16x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3647803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7131927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4096's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256's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16's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1's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39359087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57241222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31792528"/>
                  </a:ext>
                </a:extLst>
              </a:tr>
              <a:tr h="297455">
                <a:tc gridSpan="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The value of 12CE is: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0958111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1x4096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4096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01598213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2x256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512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36182176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12x16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192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(10)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707534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14x1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(11)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6374780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4814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(12)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99991544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(13)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00183998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(14)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00767479"/>
                  </a:ext>
                </a:extLst>
              </a:tr>
              <a:tr h="29745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(15)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8746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95593A-C708-4ED4-B6E2-CD5ED653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72519"/>
              </p:ext>
            </p:extLst>
          </p:nvPr>
        </p:nvGraphicFramePr>
        <p:xfrm>
          <a:off x="762000" y="457200"/>
          <a:ext cx="10252660" cy="533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6">
                  <a:extLst>
                    <a:ext uri="{9D8B030D-6E8A-4147-A177-3AD203B41FA5}">
                      <a16:colId xmlns:a16="http://schemas.microsoft.com/office/drawing/2014/main" val="382114966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944105417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2562145734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438215115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2500392033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4040351779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949794054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3175408682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2290860851"/>
                    </a:ext>
                  </a:extLst>
                </a:gridCol>
                <a:gridCol w="1025266">
                  <a:extLst>
                    <a:ext uri="{9D8B030D-6E8A-4147-A177-3AD203B41FA5}">
                      <a16:colId xmlns:a16="http://schemas.microsoft.com/office/drawing/2014/main" val="1084851316"/>
                    </a:ext>
                  </a:extLst>
                </a:gridCol>
              </a:tblGrid>
              <a:tr h="332589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Binary to Decimal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59790"/>
                  </a:ext>
                </a:extLst>
              </a:tr>
              <a:tr h="236313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70271841"/>
                  </a:ext>
                </a:extLst>
              </a:tr>
              <a:tr h="297579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Write out the binary digit values across the top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09378"/>
                  </a:ext>
                </a:extLst>
              </a:tr>
              <a:tr h="297579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 being 1 and multiplying by 2 for each digit.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4920"/>
                  </a:ext>
                </a:extLst>
              </a:tr>
              <a:tr h="297579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Add up the digit values that have a digit of 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46021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10246986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256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128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64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32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7882513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37756607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7236771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256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76293760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64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49267286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2865537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15809718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02060205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67142349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371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101110011 in Binary = 371 in Decimal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87174889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8520949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A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4472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C26F8-02DA-40DA-9A70-34DD64213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60848"/>
              </p:ext>
            </p:extLst>
          </p:nvPr>
        </p:nvGraphicFramePr>
        <p:xfrm>
          <a:off x="1493520" y="182880"/>
          <a:ext cx="10025570" cy="619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7">
                  <a:extLst>
                    <a:ext uri="{9D8B030D-6E8A-4147-A177-3AD203B41FA5}">
                      <a16:colId xmlns:a16="http://schemas.microsoft.com/office/drawing/2014/main" val="3860649211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2895145654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3807735100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4104528843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2644491547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4149062149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913748347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1599193237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1201842099"/>
                    </a:ext>
                  </a:extLst>
                </a:gridCol>
                <a:gridCol w="1002557">
                  <a:extLst>
                    <a:ext uri="{9D8B030D-6E8A-4147-A177-3AD203B41FA5}">
                      <a16:colId xmlns:a16="http://schemas.microsoft.com/office/drawing/2014/main" val="3890688147"/>
                    </a:ext>
                  </a:extLst>
                </a:gridCol>
              </a:tblGrid>
              <a:tr h="38483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Binary to Decimal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04157"/>
                  </a:ext>
                </a:extLst>
              </a:tr>
              <a:tr h="302951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91450499"/>
                  </a:ext>
                </a:extLst>
              </a:tr>
              <a:tr h="343890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Write out the binary digit values across the top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080415"/>
                  </a:ext>
                </a:extLst>
              </a:tr>
              <a:tr h="343890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 being 1 and multiplying by 2 for each digit.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2759"/>
                  </a:ext>
                </a:extLst>
              </a:tr>
              <a:tr h="343890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Add up the digit values that have a digit of 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55874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06932350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128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64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32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5871356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1985733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75240789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128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46812948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5492831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02533506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4598819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30960755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182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52007888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10110110 in Binary = 182 in Decimal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1477309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74496377"/>
                  </a:ext>
                </a:extLst>
              </a:tr>
              <a:tr h="343890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B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9966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024364-AFC6-40A4-A8DC-55A7B066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99633"/>
              </p:ext>
            </p:extLst>
          </p:nvPr>
        </p:nvGraphicFramePr>
        <p:xfrm>
          <a:off x="291353" y="192741"/>
          <a:ext cx="11277168" cy="61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12">
                  <a:extLst>
                    <a:ext uri="{9D8B030D-6E8A-4147-A177-3AD203B41FA5}">
                      <a16:colId xmlns:a16="http://schemas.microsoft.com/office/drawing/2014/main" val="340266234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3247519589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2081850319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2680412406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2930307597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928113302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1306471114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1983522671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3141118387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1991318043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2396154621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241566072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2790164238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324641839"/>
                    </a:ext>
                  </a:extLst>
                </a:gridCol>
              </a:tblGrid>
              <a:tr h="40355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Decimal to Binary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67721359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9082632"/>
                  </a:ext>
                </a:extLst>
              </a:tr>
              <a:tr h="361072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Write out the binary digit values across the top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473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4365423"/>
                  </a:ext>
                </a:extLst>
              </a:tr>
              <a:tr h="361072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 being 1 and multiplying by 2 for each digit.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-256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09220754"/>
                  </a:ext>
                </a:extLst>
              </a:tr>
              <a:tr h="361072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Write out the binary digit values until you write a number larger than the decimal value to be converted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217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8912838"/>
                  </a:ext>
                </a:extLst>
              </a:tr>
              <a:tr h="361072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most significant digit, subtract the digit value from the remaining decimal value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-128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27054877"/>
                  </a:ext>
                </a:extLst>
              </a:tr>
              <a:tr h="361072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If the subtraction results in a negative enter a 0 for that digit position, if it is positive enter a 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89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8785378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-64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44784855"/>
                  </a:ext>
                </a:extLst>
              </a:tr>
              <a:tr h="361072">
                <a:tc gridSpan="5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To convert the decimal number 473...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7873491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-16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07741236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512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256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128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64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32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88358678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-8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14345818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69961769"/>
                  </a:ext>
                </a:extLst>
              </a:tr>
              <a:tr h="361072">
                <a:tc gridSpan="9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473 in Decimal = 111011001 in Binary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-1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08795645"/>
                  </a:ext>
                </a:extLst>
              </a:tr>
              <a:tr h="361072">
                <a:tc gridSpan="6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(You can discard leading zero's)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48207441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18624029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A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2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62C253-40B8-4C0F-8C70-6AEA94E6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93589"/>
              </p:ext>
            </p:extLst>
          </p:nvPr>
        </p:nvGraphicFramePr>
        <p:xfrm>
          <a:off x="259976" y="156882"/>
          <a:ext cx="11469150" cy="598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25">
                  <a:extLst>
                    <a:ext uri="{9D8B030D-6E8A-4147-A177-3AD203B41FA5}">
                      <a16:colId xmlns:a16="http://schemas.microsoft.com/office/drawing/2014/main" val="4273576591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3390895036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578954993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36380910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79128008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1342986087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216516248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2739017775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4108951209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1384497592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1208540771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1961515002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1324674736"/>
                    </a:ext>
                  </a:extLst>
                </a:gridCol>
                <a:gridCol w="819225">
                  <a:extLst>
                    <a:ext uri="{9D8B030D-6E8A-4147-A177-3AD203B41FA5}">
                      <a16:colId xmlns:a16="http://schemas.microsoft.com/office/drawing/2014/main" val="3242065424"/>
                    </a:ext>
                  </a:extLst>
                </a:gridCol>
              </a:tblGrid>
              <a:tr h="39433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Decimal to Binary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89897211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2153388"/>
                  </a:ext>
                </a:extLst>
              </a:tr>
              <a:tr h="351472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Write out the binary digit values across the top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377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7665477"/>
                  </a:ext>
                </a:extLst>
              </a:tr>
              <a:tr h="351472">
                <a:tc gridSpan="10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 being 1 and multiplying by 2 for each digit.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-</a:t>
                      </a:r>
                      <a:r>
                        <a:rPr lang="en-US" sz="1400" u="sng">
                          <a:effectLst/>
                        </a:rPr>
                        <a:t>256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7210063"/>
                  </a:ext>
                </a:extLst>
              </a:tr>
              <a:tr h="351472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Write out the binary digit values until you write a number larger than the decimal value to be converted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121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1559701"/>
                  </a:ext>
                </a:extLst>
              </a:tr>
              <a:tr h="351472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most significant digit, subtract the digit value from the remaining decimal value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-64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94330375"/>
                  </a:ext>
                </a:extLst>
              </a:tr>
              <a:tr h="351472">
                <a:tc gridSpan="12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If the subtraction results in a negative enter a 0 for that digit position, if it is positive enter a 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57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6776984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-32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1459899"/>
                  </a:ext>
                </a:extLst>
              </a:tr>
              <a:tr h="351472">
                <a:tc gridSpan="5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To convert the decimal number 377...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67213365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sng">
                          <a:effectLst/>
                        </a:rPr>
                        <a:t>-16</a:t>
                      </a:r>
                      <a:endParaRPr lang="en-US" sz="1400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2534436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512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256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128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64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32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16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8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29890637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-8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7748557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4677738"/>
                  </a:ext>
                </a:extLst>
              </a:tr>
              <a:tr h="351472">
                <a:tc gridSpan="5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377 in Decimal = 101111001 in Binary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>
                          <a:effectLst/>
                        </a:rPr>
                        <a:t>-1</a:t>
                      </a:r>
                      <a:endParaRPr lang="en-US" sz="1400" u="sng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79547838"/>
                  </a:ext>
                </a:extLst>
              </a:tr>
              <a:tr h="351472">
                <a:tc gridSpan="5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(You can discard leading zero's)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54983758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75054065"/>
                  </a:ext>
                </a:extLst>
              </a:tr>
              <a:tr h="351472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B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0900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8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F946DD-BBE5-4AEF-8E10-D13E5D20C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31876"/>
              </p:ext>
            </p:extLst>
          </p:nvPr>
        </p:nvGraphicFramePr>
        <p:xfrm>
          <a:off x="632011" y="461682"/>
          <a:ext cx="11072206" cy="549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97">
                  <a:extLst>
                    <a:ext uri="{9D8B030D-6E8A-4147-A177-3AD203B41FA5}">
                      <a16:colId xmlns:a16="http://schemas.microsoft.com/office/drawing/2014/main" val="2721563191"/>
                    </a:ext>
                  </a:extLst>
                </a:gridCol>
                <a:gridCol w="486335">
                  <a:extLst>
                    <a:ext uri="{9D8B030D-6E8A-4147-A177-3AD203B41FA5}">
                      <a16:colId xmlns:a16="http://schemas.microsoft.com/office/drawing/2014/main" val="3616164883"/>
                    </a:ext>
                  </a:extLst>
                </a:gridCol>
                <a:gridCol w="407892">
                  <a:extLst>
                    <a:ext uri="{9D8B030D-6E8A-4147-A177-3AD203B41FA5}">
                      <a16:colId xmlns:a16="http://schemas.microsoft.com/office/drawing/2014/main" val="2375058392"/>
                    </a:ext>
                  </a:extLst>
                </a:gridCol>
                <a:gridCol w="423581">
                  <a:extLst>
                    <a:ext uri="{9D8B030D-6E8A-4147-A177-3AD203B41FA5}">
                      <a16:colId xmlns:a16="http://schemas.microsoft.com/office/drawing/2014/main" val="1976493279"/>
                    </a:ext>
                  </a:extLst>
                </a:gridCol>
                <a:gridCol w="447113">
                  <a:extLst>
                    <a:ext uri="{9D8B030D-6E8A-4147-A177-3AD203B41FA5}">
                      <a16:colId xmlns:a16="http://schemas.microsoft.com/office/drawing/2014/main" val="337869351"/>
                    </a:ext>
                  </a:extLst>
                </a:gridCol>
                <a:gridCol w="2147558">
                  <a:extLst>
                    <a:ext uri="{9D8B030D-6E8A-4147-A177-3AD203B41FA5}">
                      <a16:colId xmlns:a16="http://schemas.microsoft.com/office/drawing/2014/main" val="960763915"/>
                    </a:ext>
                  </a:extLst>
                </a:gridCol>
                <a:gridCol w="1082416">
                  <a:extLst>
                    <a:ext uri="{9D8B030D-6E8A-4147-A177-3AD203B41FA5}">
                      <a16:colId xmlns:a16="http://schemas.microsoft.com/office/drawing/2014/main" val="3638033872"/>
                    </a:ext>
                  </a:extLst>
                </a:gridCol>
                <a:gridCol w="1082416">
                  <a:extLst>
                    <a:ext uri="{9D8B030D-6E8A-4147-A177-3AD203B41FA5}">
                      <a16:colId xmlns:a16="http://schemas.microsoft.com/office/drawing/2014/main" val="3145663875"/>
                    </a:ext>
                  </a:extLst>
                </a:gridCol>
                <a:gridCol w="447113">
                  <a:extLst>
                    <a:ext uri="{9D8B030D-6E8A-4147-A177-3AD203B41FA5}">
                      <a16:colId xmlns:a16="http://schemas.microsoft.com/office/drawing/2014/main" val="362691908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403261452"/>
                    </a:ext>
                  </a:extLst>
                </a:gridCol>
                <a:gridCol w="384360">
                  <a:extLst>
                    <a:ext uri="{9D8B030D-6E8A-4147-A177-3AD203B41FA5}">
                      <a16:colId xmlns:a16="http://schemas.microsoft.com/office/drawing/2014/main" val="368591497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925148213"/>
                    </a:ext>
                  </a:extLst>
                </a:gridCol>
                <a:gridCol w="2580825">
                  <a:extLst>
                    <a:ext uri="{9D8B030D-6E8A-4147-A177-3AD203B41FA5}">
                      <a16:colId xmlns:a16="http://schemas.microsoft.com/office/drawing/2014/main" val="2494061880"/>
                    </a:ext>
                  </a:extLst>
                </a:gridCol>
              </a:tblGrid>
              <a:tr h="41175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Converting Octal to Binary</a:t>
                      </a:r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1033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02567"/>
                  </a:ext>
                </a:extLst>
              </a:tr>
              <a:tr h="368415">
                <a:tc gridSpan="11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It takes 3 binary digits to represent all of the possible Octal digits.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6321"/>
                  </a:ext>
                </a:extLst>
              </a:tr>
              <a:tr h="368415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Starting with the least significant digit write out each octal digit using 3 binary digits 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04651"/>
                  </a:ext>
                </a:extLst>
              </a:tr>
              <a:tr h="368415">
                <a:tc gridSpan="13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Be sure to use all 3 binary digits including leading zero's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75008"/>
                  </a:ext>
                </a:extLst>
              </a:tr>
              <a:tr h="368415">
                <a:tc gridSpan="1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8759948"/>
                  </a:ext>
                </a:extLst>
              </a:tr>
              <a:tr h="368415">
                <a:tc gridSpan="8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To convert the octal number 6472...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4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2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>
                          <a:effectLst/>
                        </a:rPr>
                        <a:t>1</a:t>
                      </a:r>
                      <a:endParaRPr lang="en-US" sz="1400" b="1" u="sng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21161412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38809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3071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08203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1121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6472 in Octal = 110100111010 in Binary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67170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07244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Example A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99426"/>
                  </a:ext>
                </a:extLst>
              </a:tr>
              <a:tr h="36841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4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Octal to Decimal  -- Decimal to Octal</vt:lpstr>
      <vt:lpstr>PowerPoint Presentation</vt:lpstr>
      <vt:lpstr>PowerPoint Presentation</vt:lpstr>
      <vt:lpstr>PowerPoint Presentation</vt:lpstr>
      <vt:lpstr>PowerPoint Presentation</vt:lpstr>
      <vt:lpstr>Hexadecimal to Decimal Decimal to Hexadecimal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376</cp:revision>
  <dcterms:created xsi:type="dcterms:W3CDTF">2020-10-04T16:29:06Z</dcterms:created>
  <dcterms:modified xsi:type="dcterms:W3CDTF">2020-10-05T01:00:33Z</dcterms:modified>
</cp:coreProperties>
</file>