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7" r:id="rId1"/>
    <p:sldMasterId id="2147484100" r:id="rId2"/>
  </p:sldMasterIdLst>
  <p:notesMasterIdLst>
    <p:notesMasterId r:id="rId7"/>
  </p:notesMasterIdLst>
  <p:handoutMasterIdLst>
    <p:handoutMasterId r:id="rId8"/>
  </p:handoutMasterIdLst>
  <p:sldIdLst>
    <p:sldId id="815" r:id="rId3"/>
    <p:sldId id="820" r:id="rId4"/>
    <p:sldId id="824" r:id="rId5"/>
    <p:sldId id="817" r:id="rId6"/>
  </p:sldIdLst>
  <p:sldSz cx="9906000" cy="6858000" type="A4"/>
  <p:notesSz cx="6807200" cy="99393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4025" indent="3175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1225" indent="3175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68425" indent="3175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5625" indent="3175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pos="172">
          <p15:clr>
            <a:srgbClr val="A4A3A4"/>
          </p15:clr>
        </p15:guide>
        <p15:guide id="5" pos="4254">
          <p15:clr>
            <a:srgbClr val="A4A3A4"/>
          </p15:clr>
        </p15:guide>
        <p15:guide id="6" pos="535">
          <p15:clr>
            <a:srgbClr val="A4A3A4"/>
          </p15:clr>
        </p15:guide>
        <p15:guide id="7" pos="625">
          <p15:clr>
            <a:srgbClr val="A4A3A4"/>
          </p15:clr>
        </p15:guide>
        <p15:guide id="8" pos="5978">
          <p15:clr>
            <a:srgbClr val="A4A3A4"/>
          </p15:clr>
        </p15:guide>
        <p15:guide id="9" orient="horz" pos="935">
          <p15:clr>
            <a:srgbClr val="A4A3A4"/>
          </p15:clr>
        </p15:guide>
        <p15:guide id="10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66"/>
    <a:srgbClr val="006600"/>
    <a:srgbClr val="0000CC"/>
    <a:srgbClr val="C0C0C0"/>
    <a:srgbClr val="663300"/>
    <a:srgbClr val="7F7F7F"/>
    <a:srgbClr val="C5003D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1" autoAdjust="0"/>
    <p:restoredTop sz="97460" autoAdjust="0"/>
  </p:normalViewPr>
  <p:slideViewPr>
    <p:cSldViewPr>
      <p:cViewPr varScale="1">
        <p:scale>
          <a:sx n="163" d="100"/>
          <a:sy n="163" d="100"/>
        </p:scale>
        <p:origin x="1530" y="132"/>
      </p:cViewPr>
      <p:guideLst>
        <p:guide orient="horz"/>
        <p:guide orient="horz" pos="4201"/>
        <p:guide orient="horz" pos="799"/>
        <p:guide pos="172"/>
        <p:guide pos="4254"/>
        <p:guide pos="535"/>
        <p:guide pos="625"/>
        <p:guide pos="5978"/>
        <p:guide orient="horz" pos="935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4152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A0BD9-0838-49BD-BBF2-036C25D7A6A6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B9716-6D97-4622-89AC-AB36F7240C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83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771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5125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1D58751-4F0B-442F-B130-055FAED5D4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3386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40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12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684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56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5167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9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33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65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088904" y="116632"/>
            <a:ext cx="158417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57256" y="6200368"/>
            <a:ext cx="2352853" cy="438885"/>
            <a:chOff x="7257256" y="6200368"/>
            <a:chExt cx="2352853" cy="438885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7257256" y="6207253"/>
              <a:ext cx="2304000" cy="43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 b="1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Rectangle 91"/>
            <p:cNvSpPr>
              <a:spLocks noChangeArrowheads="1"/>
            </p:cNvSpPr>
            <p:nvPr/>
          </p:nvSpPr>
          <p:spPr bwMode="auto">
            <a:xfrm>
              <a:off x="7834196" y="6200368"/>
              <a:ext cx="713955" cy="2176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Corp</a:t>
              </a:r>
              <a:r>
                <a:rPr lang="ko-KR" altLang="en-US" sz="800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硏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협업</a:t>
              </a:r>
              <a:endParaRPr lang="en-US" altLang="ko-KR" sz="800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endParaRPr>
            </a:p>
          </p:txBody>
        </p:sp>
        <p:sp>
          <p:nvSpPr>
            <p:cNvPr id="6" name="Oval 102"/>
            <p:cNvSpPr>
              <a:spLocks noChangeArrowheads="1"/>
            </p:cNvSpPr>
            <p:nvPr/>
          </p:nvSpPr>
          <p:spPr bwMode="auto">
            <a:xfrm>
              <a:off x="7750057" y="6242336"/>
              <a:ext cx="142875" cy="144462"/>
            </a:xfrm>
            <a:prstGeom prst="ellipse">
              <a:avLst/>
            </a:prstGeom>
            <a:solidFill>
              <a:srgbClr val="0066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1400" spc="-100" dirty="0">
                  <a:solidFill>
                    <a:srgbClr val="FFFFFF"/>
                  </a:solidFill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C</a:t>
              </a:r>
              <a:endParaRPr kumimoji="0" lang="ko-KR" altLang="en-US" sz="800" b="1" kern="1400" spc="-100" dirty="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endParaRPr>
            </a:p>
          </p:txBody>
        </p:sp>
        <p:sp>
          <p:nvSpPr>
            <p:cNvPr id="7" name="Oval 102"/>
            <p:cNvSpPr>
              <a:spLocks noChangeArrowheads="1"/>
            </p:cNvSpPr>
            <p:nvPr/>
          </p:nvSpPr>
          <p:spPr bwMode="auto">
            <a:xfrm>
              <a:off x="8602024" y="6238131"/>
              <a:ext cx="142875" cy="1428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1" kern="0" dirty="0" smtClean="0">
                  <a:solidFill>
                    <a:srgbClr val="FFFFFF"/>
                  </a:solidFill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O/I</a:t>
              </a:r>
              <a:endParaRPr kumimoji="0" lang="ko-KR" altLang="en-US" sz="700" b="1" kern="0" dirty="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endParaRPr>
            </a:p>
          </p:txBody>
        </p:sp>
        <p:sp>
          <p:nvSpPr>
            <p:cNvPr id="8" name="Rectangle 91"/>
            <p:cNvSpPr>
              <a:spLocks noChangeArrowheads="1"/>
            </p:cNvSpPr>
            <p:nvPr/>
          </p:nvSpPr>
          <p:spPr bwMode="auto">
            <a:xfrm>
              <a:off x="8686160" y="6200368"/>
              <a:ext cx="923949" cy="2176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 dirty="0" smtClean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Open Innovation</a:t>
              </a:r>
              <a:endParaRPr lang="en-US" altLang="ko-KR" sz="800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endParaRPr>
            </a:p>
          </p:txBody>
        </p:sp>
        <p:sp>
          <p:nvSpPr>
            <p:cNvPr id="9" name="Rectangle 91"/>
            <p:cNvSpPr>
              <a:spLocks noChangeArrowheads="1"/>
            </p:cNvSpPr>
            <p:nvPr/>
          </p:nvSpPr>
          <p:spPr bwMode="auto">
            <a:xfrm>
              <a:off x="7391247" y="6200368"/>
              <a:ext cx="306792" cy="2176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 dirty="0" smtClean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EC</a:t>
              </a:r>
              <a:endParaRPr lang="en-US" altLang="ko-KR" sz="800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endParaRPr>
            </a:p>
          </p:txBody>
        </p:sp>
        <p:sp>
          <p:nvSpPr>
            <p:cNvPr id="10" name="Oval 102"/>
            <p:cNvSpPr>
              <a:spLocks noChangeArrowheads="1"/>
            </p:cNvSpPr>
            <p:nvPr/>
          </p:nvSpPr>
          <p:spPr bwMode="auto">
            <a:xfrm>
              <a:off x="7307111" y="6242336"/>
              <a:ext cx="142875" cy="144462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kern="0" dirty="0" smtClean="0">
                  <a:solidFill>
                    <a:srgbClr val="FFFFFF"/>
                  </a:solidFill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E</a:t>
              </a:r>
              <a:endParaRPr kumimoji="0" lang="ko-KR" altLang="en-US" sz="800" b="1" kern="0" dirty="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endParaRPr>
            </a:p>
          </p:txBody>
        </p:sp>
        <p:grpSp>
          <p:nvGrpSpPr>
            <p:cNvPr id="11" name="그룹 18"/>
            <p:cNvGrpSpPr/>
            <p:nvPr userDrawn="1"/>
          </p:nvGrpSpPr>
          <p:grpSpPr>
            <a:xfrm>
              <a:off x="8850668" y="6436509"/>
              <a:ext cx="612000" cy="144000"/>
              <a:chOff x="8869140" y="6562332"/>
              <a:chExt cx="612000" cy="144000"/>
            </a:xfrm>
          </p:grpSpPr>
          <p:sp>
            <p:nvSpPr>
              <p:cNvPr id="18" name="Text Box 7"/>
              <p:cNvSpPr>
                <a:spLocks noChangeArrowheads="1"/>
              </p:cNvSpPr>
              <p:nvPr userDrawn="1"/>
            </p:nvSpPr>
            <p:spPr bwMode="auto">
              <a:xfrm>
                <a:off x="8869140" y="6562332"/>
                <a:ext cx="612000" cy="144000"/>
              </a:xfrm>
              <a:prstGeom prst="homePlate">
                <a:avLst>
                  <a:gd name="adj" fmla="val 32041"/>
                </a:avLst>
              </a:prstGeom>
              <a:noFill/>
              <a:ln w="1270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lIns="36000" tIns="0" rIns="0" bIns="0" anchor="ctr"/>
              <a:lstStyle/>
              <a:p>
                <a:pPr defTabSz="7620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altLang="ko-KR" sz="9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itchFamily="2" charset="2"/>
                </a:endParaRPr>
              </a:p>
            </p:txBody>
          </p:sp>
          <p:sp>
            <p:nvSpPr>
              <p:cNvPr id="19" name="Text Box 872"/>
              <p:cNvSpPr txBox="1">
                <a:spLocks noChangeArrowheads="1"/>
              </p:cNvSpPr>
              <p:nvPr userDrawn="1"/>
            </p:nvSpPr>
            <p:spPr bwMode="auto">
              <a:xfrm>
                <a:off x="8887246" y="6580438"/>
                <a:ext cx="538609" cy="113877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ctr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Font typeface="Wingdings" pitchFamily="2" charset="2"/>
                  <a:buNone/>
                </a:pPr>
                <a:r>
                  <a:rPr kumimoji="0" lang="ko-KR" altLang="en-US" sz="800" b="1" dirty="0" smtClean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개발예정기술</a:t>
                </a:r>
              </a:p>
            </p:txBody>
          </p:sp>
        </p:grpSp>
        <p:grpSp>
          <p:nvGrpSpPr>
            <p:cNvPr id="12" name="그룹 17"/>
            <p:cNvGrpSpPr/>
            <p:nvPr userDrawn="1"/>
          </p:nvGrpSpPr>
          <p:grpSpPr>
            <a:xfrm>
              <a:off x="8090223" y="6436509"/>
              <a:ext cx="612000" cy="144000"/>
              <a:chOff x="8123831" y="6562332"/>
              <a:chExt cx="612000" cy="144000"/>
            </a:xfrm>
          </p:grpSpPr>
          <p:sp>
            <p:nvSpPr>
              <p:cNvPr id="16" name="Text Box 872"/>
              <p:cNvSpPr txBox="1">
                <a:spLocks noChangeArrowheads="1"/>
              </p:cNvSpPr>
              <p:nvPr userDrawn="1"/>
            </p:nvSpPr>
            <p:spPr bwMode="auto">
              <a:xfrm>
                <a:off x="8150158" y="6581976"/>
                <a:ext cx="538609" cy="110800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ctr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Font typeface="Wingdings" pitchFamily="2" charset="2"/>
                  <a:buNone/>
                </a:pPr>
                <a:r>
                  <a:rPr kumimoji="0" lang="ko-KR" altLang="en-US" sz="800" b="1" dirty="0" smtClean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과제진행기술</a:t>
                </a:r>
              </a:p>
            </p:txBody>
          </p:sp>
          <p:sp>
            <p:nvSpPr>
              <p:cNvPr id="17" name="Text Box 7"/>
              <p:cNvSpPr>
                <a:spLocks noChangeArrowheads="1"/>
              </p:cNvSpPr>
              <p:nvPr userDrawn="1"/>
            </p:nvSpPr>
            <p:spPr bwMode="auto">
              <a:xfrm>
                <a:off x="8123831" y="6562332"/>
                <a:ext cx="612000" cy="144000"/>
              </a:xfrm>
              <a:prstGeom prst="homePlate">
                <a:avLst>
                  <a:gd name="adj" fmla="val 32041"/>
                </a:avLst>
              </a:prstGeom>
              <a:noFill/>
              <a:ln w="1270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lIns="36000" tIns="0" rIns="0" bIns="0" anchor="ctr"/>
              <a:lstStyle/>
              <a:p>
                <a:pPr defTabSz="7620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altLang="ko-KR" sz="9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itchFamily="2" charset="2"/>
                </a:endParaRPr>
              </a:p>
            </p:txBody>
          </p:sp>
        </p:grpSp>
        <p:grpSp>
          <p:nvGrpSpPr>
            <p:cNvPr id="13" name="그룹 16"/>
            <p:cNvGrpSpPr/>
            <p:nvPr userDrawn="1"/>
          </p:nvGrpSpPr>
          <p:grpSpPr>
            <a:xfrm>
              <a:off x="7348251" y="6436509"/>
              <a:ext cx="612000" cy="144000"/>
              <a:chOff x="7348251" y="6562332"/>
              <a:chExt cx="612000" cy="144000"/>
            </a:xfrm>
          </p:grpSpPr>
          <p:sp>
            <p:nvSpPr>
              <p:cNvPr id="14" name="Text Box 7"/>
              <p:cNvSpPr>
                <a:spLocks noChangeArrowheads="1"/>
              </p:cNvSpPr>
              <p:nvPr userDrawn="1"/>
            </p:nvSpPr>
            <p:spPr bwMode="auto">
              <a:xfrm>
                <a:off x="7348251" y="6562332"/>
                <a:ext cx="612000" cy="144000"/>
              </a:xfrm>
              <a:prstGeom prst="homePlate">
                <a:avLst>
                  <a:gd name="adj" fmla="val 32041"/>
                </a:avLst>
              </a:prstGeom>
              <a:solidFill>
                <a:schemeClr val="bg1">
                  <a:lumMod val="95000"/>
                </a:schemeClr>
              </a:solidFill>
              <a:ln w="1270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lIns="36000" tIns="0" rIns="0" bIns="0" anchor="ctr"/>
              <a:lstStyle/>
              <a:p>
                <a:pPr defTabSz="7620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altLang="ko-KR" sz="9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itchFamily="2" charset="2"/>
                </a:endParaRPr>
              </a:p>
            </p:txBody>
          </p:sp>
          <p:sp>
            <p:nvSpPr>
              <p:cNvPr id="15" name="Text Box 872"/>
              <p:cNvSpPr txBox="1">
                <a:spLocks noChangeArrowheads="1"/>
              </p:cNvSpPr>
              <p:nvPr userDrawn="1"/>
            </p:nvSpPr>
            <p:spPr bwMode="auto">
              <a:xfrm>
                <a:off x="7412022" y="6581976"/>
                <a:ext cx="448841" cy="110800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fontAlgn="ctr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Font typeface="Wingdings" pitchFamily="2" charset="2"/>
                  <a:buNone/>
                </a:pPr>
                <a:r>
                  <a:rPr kumimoji="0" lang="ko-KR" altLang="en-US" sz="800" b="1" dirty="0" err="1" smtClean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기보유기술</a:t>
                </a:r>
                <a:endParaRPr kumimoji="0" lang="ko-KR" altLang="en-US" sz="8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73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89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9"/>
          <p:cNvSpPr>
            <a:spLocks noChangeShapeType="1"/>
          </p:cNvSpPr>
          <p:nvPr userDrawn="1"/>
        </p:nvSpPr>
        <p:spPr bwMode="auto">
          <a:xfrm>
            <a:off x="0" y="5873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1405" tIns="45703" rIns="91405" bIns="45703"/>
          <a:lstStyle/>
          <a:p>
            <a:pPr algn="l">
              <a:defRPr/>
            </a:pPr>
            <a:endParaRPr lang="ko-KR" altLang="en-US" sz="2000" b="1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4" name="제목 개체 틀 7"/>
          <p:cNvSpPr>
            <a:spLocks noGrp="1"/>
          </p:cNvSpPr>
          <p:nvPr>
            <p:ph type="title"/>
          </p:nvPr>
        </p:nvSpPr>
        <p:spPr>
          <a:xfrm>
            <a:off x="128464" y="0"/>
            <a:ext cx="9001000" cy="5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4414046" y="87313"/>
            <a:ext cx="1139985" cy="2769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itchFamily="50" charset="-127"/>
                <a:cs typeface="Arial" panose="020B0604020202020204" pitchFamily="34" charset="0"/>
              </a:rPr>
              <a:t>LGE </a:t>
            </a:r>
            <a:r>
              <a:rPr lang="en-US" altLang="ko-KR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itchFamily="50" charset="-127"/>
                <a:cs typeface="Arial" panose="020B0604020202020204" pitchFamily="34" charset="0"/>
              </a:rPr>
              <a:t>Confidential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Arial Narrow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065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32275" y="138114"/>
            <a:ext cx="1392218" cy="2769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91429" tIns="45715" rIns="91429" bIns="45715">
            <a:spAutoFit/>
          </a:bodyPr>
          <a:lstStyle/>
          <a:p>
            <a:pPr algn="l">
              <a:defRPr/>
            </a:pPr>
            <a:r>
              <a:rPr lang="en-US" altLang="ko-KR" b="1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</a:rPr>
              <a:t>LGE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</a:rPr>
              <a:t>Confidential</a:t>
            </a:r>
            <a:endParaRPr lang="ko-KR" altLang="en-US" b="1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0" y="534989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5" rIns="91429" bIns="45715"/>
          <a:lstStyle/>
          <a:p>
            <a:pPr algn="l">
              <a:defRPr/>
            </a:pPr>
            <a:endParaRPr lang="ko-KR" altLang="en-US" sz="11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7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4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44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591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61" indent="-3428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4" indent="-28571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9" indent="-22857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4" indent="-22857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3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5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1" algn="l" defTabSz="9142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algn="l" defTabSz="9142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7" algn="l" defTabSz="9142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5" algn="l" defTabSz="9142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2" algn="l" defTabSz="9142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8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 baseline="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Arial" pitchFamily="34" charset="0"/>
          <a:ea typeface="돋움" pitchFamily="50" charset="-127"/>
        </a:defRPr>
      </a:lvl5pPr>
      <a:lvl6pPr marL="45703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06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099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13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algn="l" rtl="0" eaLnBrk="0" fontAlgn="base" latinLnBrk="1" hangingPunct="0">
        <a:spcBef>
          <a:spcPct val="20000"/>
        </a:spcBef>
        <a:spcAft>
          <a:spcPct val="0"/>
        </a:spcAft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latinLnBrk="1" hangingPunct="0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ea"/>
          <a:ea typeface="+mn-ea"/>
        </a:defRPr>
      </a:lvl2pPr>
      <a:lvl3pPr marL="1139825" indent="-225425" algn="l" rtl="0" eaLnBrk="0" fontAlgn="base" latinLnBrk="1" hangingPunct="0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3pPr>
      <a:lvl4pPr marL="1597025" indent="-225425" algn="l" rtl="0" eaLnBrk="0" fontAlgn="base" latinLnBrk="1" hangingPunct="0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4pPr>
      <a:lvl5pPr marL="2054225" indent="-225425" algn="l" rtl="0" eaLnBrk="0" fontAlgn="base" latinLnBrk="1" hangingPunct="0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5pPr>
      <a:lvl6pPr marL="2513682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6pPr>
      <a:lvl7pPr marL="2970717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7pPr>
      <a:lvl8pPr marL="3427750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8pPr>
      <a:lvl9pPr marL="3884782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128464" y="166736"/>
            <a:ext cx="1325216" cy="3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과제제안서 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graphicFrame>
        <p:nvGraphicFramePr>
          <p:cNvPr id="9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92088"/>
              </p:ext>
            </p:extLst>
          </p:nvPr>
        </p:nvGraphicFramePr>
        <p:xfrm>
          <a:off x="128588" y="1742737"/>
          <a:ext cx="9648948" cy="3931338"/>
        </p:xfrm>
        <a:graphic>
          <a:graphicData uri="http://schemas.openxmlformats.org/drawingml/2006/table">
            <a:tbl>
              <a:tblPr/>
              <a:tblGrid>
                <a:gridCol w="935980"/>
                <a:gridCol w="8712968"/>
              </a:tblGrid>
              <a:tr h="3816000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과제 내용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94281" marR="94281" marT="49014" marB="49014"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목적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- 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자사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Adaptive AUTOSAR 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플랫폼 적용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VW Cluster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및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BMW Telematics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과제 적용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-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Vector 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솔루션 적용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ICAS3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Verbund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-ME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대응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2.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개발 내용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1) Adaptive AUTOSAR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플랫폼 개발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(14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개 모듈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)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- Adaptive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통신 모듈 개발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: Communication Management(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SomeIPd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/IPC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포함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)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- Adaptive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진단 모듈 개발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  : Diagnostic Management(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DoIP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포함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), Update and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Config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Management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개발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  : VW DSA Integration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- Adaptive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보안 모듈 개발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: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Crypto, Identity and Access Management, TLS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개발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- Adaptive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시스템 모듈 개발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: Execution Management,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Platform Health Management, State Management, Time Sync</a:t>
                      </a:r>
                      <a:b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 ,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Persistency, Log and Trace, Network Management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개발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2) OEM Specific Requirement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개발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: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VW Cluster(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통신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진단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보안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), BMW Telematics(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통신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보안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)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3.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개발 효과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사업적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  : ICAS3* ‘22CW04 First SOP, ICAS3.1 China SW/HW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분리소싱프로젝트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SOP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대응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일정 논의 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  : BMW WAVE ’21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SOP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대응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  : Vector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의존성</a:t>
                      </a:r>
                      <a:r>
                        <a:rPr kumimoji="0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탈피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기술적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자사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Adaptive AUTOSAR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플랫폼 개발 및 양산 적용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      : Vector Adaptive AUTOSAR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sym typeface="Wingdings" pitchFamily="2" charset="2"/>
                        </a:rPr>
                        <a:t>플랫폼 기술 대체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sym typeface="Wingdings" pitchFamily="2" charset="2"/>
                      </a:endParaRPr>
                    </a:p>
                  </a:txBody>
                  <a:tcPr marL="36000" marR="18000" marT="17997" marB="17997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5765"/>
              </p:ext>
            </p:extLst>
          </p:nvPr>
        </p:nvGraphicFramePr>
        <p:xfrm>
          <a:off x="128588" y="5718585"/>
          <a:ext cx="9648825" cy="1022783"/>
        </p:xfrm>
        <a:graphic>
          <a:graphicData uri="http://schemas.openxmlformats.org/drawingml/2006/table">
            <a:tbl>
              <a:tblPr/>
              <a:tblGrid>
                <a:gridCol w="935980"/>
                <a:gridCol w="8712845"/>
              </a:tblGrid>
              <a:tr h="102278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일정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82" marR="94282" marT="49015" marB="49015"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85725" marR="0" lvl="0" indent="-85725" algn="l" defTabSz="95885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18000" marR="18000" marT="17998" marB="17998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59719"/>
              </p:ext>
            </p:extLst>
          </p:nvPr>
        </p:nvGraphicFramePr>
        <p:xfrm>
          <a:off x="128588" y="692696"/>
          <a:ext cx="9648947" cy="1008111"/>
        </p:xfrm>
        <a:graphic>
          <a:graphicData uri="http://schemas.openxmlformats.org/drawingml/2006/table">
            <a:tbl>
              <a:tblPr/>
              <a:tblGrid>
                <a:gridCol w="935980"/>
                <a:gridCol w="4032448"/>
                <a:gridCol w="936104"/>
                <a:gridCol w="3744415"/>
              </a:tblGrid>
              <a:tr h="33603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과제명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Adaptive AUTOSAR 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플랫폼 개발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비용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인원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(MM)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37.4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억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22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명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264MM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연속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변경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개발 부서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PL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센터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플랫폼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연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Autosar Adaptive Task 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이승용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책임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’19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과제명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VW ICAS-3 Adaptive AUTOSAR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솔루션 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차세대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5G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텔레매틱스 플랫폼 기술 개발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사업부 담당 부서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PL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VS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스마트연구소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VS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스마트제품개발담당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이기훈 책임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95023"/>
              </p:ext>
            </p:extLst>
          </p:nvPr>
        </p:nvGraphicFramePr>
        <p:xfrm>
          <a:off x="5451179" y="1742737"/>
          <a:ext cx="4316947" cy="3888235"/>
        </p:xfrm>
        <a:graphic>
          <a:graphicData uri="http://schemas.openxmlformats.org/drawingml/2006/table">
            <a:tbl>
              <a:tblPr/>
              <a:tblGrid>
                <a:gridCol w="462880"/>
                <a:gridCol w="691775"/>
                <a:gridCol w="790573"/>
                <a:gridCol w="790573"/>
                <a:gridCol w="790573"/>
                <a:gridCol w="790573"/>
              </a:tblGrid>
              <a:tr h="307055"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KPI</a:t>
                      </a: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항목</a:t>
                      </a: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(‘19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목표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(‘20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World Best</a:t>
                      </a: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자사</a:t>
                      </a:r>
                      <a:b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수준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World Best</a:t>
                      </a: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자사</a:t>
                      </a:r>
                      <a:b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목표</a:t>
                      </a: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16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가는각진제목체"/>
                        </a:rPr>
                        <a:t>Adaptive AUTOSAR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가는각진제목체"/>
                        </a:rPr>
                      </a:b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가는각진제목체"/>
                        </a:rPr>
                        <a:t>플랫폼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가는각진제목체"/>
                      </a:endParaRPr>
                    </a:p>
                  </a:txBody>
                  <a:tcPr marL="17999" marR="17999" marT="17995" marB="17995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Vector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 모듈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확보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5999" marR="35999" marT="35990" marB="3599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COM/PER/EM</a:t>
                      </a:r>
                    </a:p>
                  </a:txBody>
                  <a:tcPr marL="35999" marR="35999" marT="35990" marB="3599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Vector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(14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 모듈 확보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5999" marR="35999" marT="35990" marB="3599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개 모듈 확보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999" marR="17999" marT="17996" marB="17996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고객사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사양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준수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35999" marR="35999" marT="35981" marB="3598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ICAS3</a:t>
                      </a:r>
                    </a:p>
                  </a:txBody>
                  <a:tcPr marL="35999" marR="35999" marT="35981" marB="3598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35999" marR="35999" marT="35981" marB="3598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0488" indent="-90488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ICAS3*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ICAS3.1China SW/HW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분리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소싱프로그램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WAVE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aBAC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일정 준수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35999" marR="35999" marT="35981" marB="3598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35999" marR="35999" marT="35981" marB="3598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35999" marR="35999" marT="35981" marB="3598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ICAS3* : C0 SW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WAVE : C-sample</a:t>
                      </a: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3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QCD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차별점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marL="90488" indent="-90488" defTabSz="958850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8850" eaLnBrk="0" hangingPunct="0">
                        <a:spcBef>
                          <a:spcPct val="20000"/>
                        </a:spcBef>
                        <a:defRPr kumimoji="1" sz="11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8850" eaLnBrk="0" hangingPunct="0">
                        <a:spcBef>
                          <a:spcPct val="20000"/>
                        </a:spcBef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885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8850" eaLnBrk="0" hangingPunct="0">
                        <a:spcBef>
                          <a:spcPct val="20000"/>
                        </a:spcBef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8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8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8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8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90488" marR="0" lvl="0" indent="-90488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Q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R19-11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표준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기반 자사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Adaptive AUTOSAR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플랫폼 확보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VW ICAS3* C0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품질 확보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BMW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aBAC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기능 구현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90488" marR="0" lvl="0" indent="-90488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 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Vector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솔루션 비용 절감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(ICAS3* ’19.8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가견적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30.8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억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자사 플랫폼 적용을 통해 예측 가능한 리소스 운영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90488" marR="0" lvl="0" indent="-90488" algn="l" defTabSz="9588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ICAS3* : ‘20CW12 B0, ‘20CW18 B1, ‘20CW34 B, ‘20CW52 C0 SW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릴리즈 일정 준수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ICAS3.1 SW/HW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분리소싱프로그램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:VW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와 개발 일정 논의 중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WAVE : ‘20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년 상반기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Adaptive AUTOSAR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동작 완료</a:t>
                      </a:r>
                    </a:p>
                  </a:txBody>
                  <a:tcPr marL="17999" marR="17999" marT="17988" marB="17988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69560"/>
              </p:ext>
            </p:extLst>
          </p:nvPr>
        </p:nvGraphicFramePr>
        <p:xfrm>
          <a:off x="1640627" y="5748094"/>
          <a:ext cx="7776864" cy="13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</a:tblGrid>
              <a:tr h="4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0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128030" y="6040048"/>
            <a:ext cx="684076" cy="1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l">
              <a:buFont typeface="Wingdings" panose="05000000000000000000" pitchFamily="2" charset="2"/>
              <a:buChar char="l"/>
            </a:pPr>
            <a:r>
              <a:rPr lang="en-US" altLang="ko-KR" sz="900" b="0" dirty="0" smtClean="0">
                <a:latin typeface="+mn-lt"/>
                <a:ea typeface="+mn-ea"/>
              </a:rPr>
              <a:t> ICAS3*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28030" y="6248409"/>
            <a:ext cx="684076" cy="1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l">
              <a:buFont typeface="Wingdings" panose="05000000000000000000" pitchFamily="2" charset="2"/>
              <a:buChar char="l"/>
            </a:pPr>
            <a:r>
              <a:rPr lang="en-US" altLang="ko-KR" sz="800" b="0" dirty="0" smtClean="0">
                <a:latin typeface="+mn-lt"/>
                <a:ea typeface="+mn-ea"/>
              </a:rPr>
              <a:t> ICAS3.1 China SW/HW </a:t>
            </a:r>
            <a:r>
              <a:rPr lang="ko-KR" altLang="en-US" sz="800" b="0" smtClean="0">
                <a:latin typeface="+mn-lt"/>
                <a:ea typeface="+mn-ea"/>
              </a:rPr>
              <a:t>분리소싱프로그램 </a:t>
            </a:r>
            <a:r>
              <a:rPr lang="en-US" altLang="ko-KR" sz="800" b="0" dirty="0" smtClean="0">
                <a:latin typeface="+mn-lt"/>
                <a:ea typeface="+mn-ea"/>
              </a:rPr>
              <a:t>: VW</a:t>
            </a:r>
            <a:r>
              <a:rPr lang="ko-KR" altLang="en-US" sz="800" b="0" smtClean="0">
                <a:latin typeface="+mn-lt"/>
                <a:ea typeface="+mn-ea"/>
              </a:rPr>
              <a:t>와 개발 일정 논의 중</a:t>
            </a:r>
            <a:endParaRPr lang="en-US" altLang="ko-KR" sz="800" b="0" dirty="0" smtClean="0">
              <a:latin typeface="+mn-lt"/>
              <a:ea typeface="+mn-ea"/>
            </a:endParaRPr>
          </a:p>
          <a:p>
            <a:pPr marL="0" indent="0" algn="l">
              <a:buFont typeface="Wingdings" panose="05000000000000000000" pitchFamily="2" charset="2"/>
              <a:buChar char="l"/>
            </a:pPr>
            <a:r>
              <a:rPr lang="en-US" altLang="ko-KR" sz="800" b="0" dirty="0" smtClean="0">
                <a:latin typeface="+mn-lt"/>
                <a:ea typeface="+mn-ea"/>
              </a:rPr>
              <a:t> ICAS3 </a:t>
            </a:r>
            <a:r>
              <a:rPr lang="en-US" altLang="ko-KR" sz="800" b="0" dirty="0" err="1" smtClean="0">
                <a:latin typeface="+mn-lt"/>
                <a:ea typeface="+mn-ea"/>
              </a:rPr>
              <a:t>Verbund</a:t>
            </a:r>
            <a:r>
              <a:rPr lang="en-US" altLang="ko-KR" sz="800" b="0" dirty="0" smtClean="0">
                <a:latin typeface="+mn-lt"/>
                <a:ea typeface="+mn-ea"/>
              </a:rPr>
              <a:t>-ME SW </a:t>
            </a:r>
            <a:r>
              <a:rPr lang="ko-KR" altLang="en-US" sz="800" b="0" smtClean="0">
                <a:latin typeface="+mn-lt"/>
                <a:ea typeface="+mn-ea"/>
              </a:rPr>
              <a:t>대응 </a:t>
            </a:r>
            <a:r>
              <a:rPr lang="en-US" altLang="ko-KR" sz="800" b="0" dirty="0" smtClean="0">
                <a:latin typeface="+mn-lt"/>
                <a:ea typeface="+mn-ea"/>
              </a:rPr>
              <a:t>: ’20CW06, </a:t>
            </a:r>
            <a:r>
              <a:rPr lang="ko-KR" altLang="en-US" sz="800" b="0" smtClean="0">
                <a:latin typeface="+mn-lt"/>
                <a:ea typeface="+mn-ea"/>
              </a:rPr>
              <a:t>이후 일정은 </a:t>
            </a:r>
            <a:r>
              <a:rPr lang="en-US" altLang="ko-KR" sz="800" b="0" dirty="0" smtClean="0">
                <a:latin typeface="+mn-lt"/>
                <a:ea typeface="+mn-ea"/>
              </a:rPr>
              <a:t>VS </a:t>
            </a:r>
            <a:r>
              <a:rPr lang="ko-KR" altLang="en-US" sz="800" b="0" smtClean="0">
                <a:latin typeface="+mn-lt"/>
                <a:ea typeface="+mn-ea"/>
              </a:rPr>
              <a:t>본부 이관</a:t>
            </a:r>
            <a:r>
              <a:rPr lang="en-US" altLang="ko-KR" sz="800" b="0" dirty="0" smtClean="0">
                <a:latin typeface="+mn-lt"/>
                <a:ea typeface="+mn-ea"/>
              </a:rPr>
              <a:t>  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249144" y="116632"/>
            <a:ext cx="3611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※ 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폰트 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: (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한글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) LG</a:t>
            </a:r>
            <a:r>
              <a:rPr lang="ko-KR" altLang="en-US" sz="1000" dirty="0" err="1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스마트체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Regular, (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영문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) Arial Narrow</a:t>
            </a:r>
            <a:br>
              <a:rPr lang="en-US" altLang="ko-KR" sz="1000" dirty="0" smtClea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※ 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파일명 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과제제안서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_18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_OO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센터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개발부서명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_</a:t>
            </a:r>
            <a:r>
              <a:rPr lang="ko-KR" altLang="en-US" sz="1000" dirty="0" err="1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과제명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버전</a:t>
            </a:r>
            <a:r>
              <a:rPr lang="en-US" altLang="ko-KR" sz="1000" dirty="0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+mn-lt"/>
                <a:ea typeface="+mj-ea"/>
                <a:cs typeface="Arial" panose="020B0604020202020204" pitchFamily="34" charset="0"/>
              </a:rPr>
              <a:t>pptx</a:t>
            </a:r>
            <a:endParaRPr lang="en-US" altLang="ko-KR" sz="1000" dirty="0" smtClean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2576736" y="1060394"/>
            <a:ext cx="310019" cy="288032"/>
          </a:xfrm>
          <a:prstGeom prst="ellipse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1648850" y="6042789"/>
            <a:ext cx="7812000" cy="13638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0752" y="5890739"/>
            <a:ext cx="720080" cy="1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ctr">
              <a:buNone/>
            </a:pPr>
            <a:r>
              <a:rPr lang="en-US" altLang="ko-KR" sz="900" b="0" dirty="0" smtClean="0">
                <a:latin typeface="+mn-lt"/>
                <a:ea typeface="+mn-ea"/>
              </a:rPr>
              <a:t>CW12 B0</a:t>
            </a:r>
          </a:p>
        </p:txBody>
      </p:sp>
      <p:sp>
        <p:nvSpPr>
          <p:cNvPr id="25" name="타원 24"/>
          <p:cNvSpPr/>
          <p:nvPr/>
        </p:nvSpPr>
        <p:spPr bwMode="auto">
          <a:xfrm>
            <a:off x="3008784" y="6038979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0764" y="3189327"/>
            <a:ext cx="1701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>VW</a:t>
            </a: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에서 </a:t>
            </a:r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>LGE</a:t>
            </a: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로 제공 가능 모듈</a:t>
            </a:r>
            <a:endParaRPr lang="ko-KR" altLang="en-US" sz="800" dirty="0" smtClean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56204" y="5890739"/>
            <a:ext cx="720080" cy="1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ctr">
              <a:buNone/>
            </a:pPr>
            <a:r>
              <a:rPr lang="en-US" altLang="ko-KR" sz="900" b="0" dirty="0" smtClean="0">
                <a:latin typeface="+mn-lt"/>
                <a:ea typeface="+mn-ea"/>
              </a:rPr>
              <a:t>CW18 B1</a:t>
            </a:r>
          </a:p>
        </p:txBody>
      </p:sp>
      <p:sp>
        <p:nvSpPr>
          <p:cNvPr id="35" name="타원 34"/>
          <p:cNvSpPr/>
          <p:nvPr/>
        </p:nvSpPr>
        <p:spPr bwMode="auto">
          <a:xfrm>
            <a:off x="4044236" y="6038979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2176" y="5890739"/>
            <a:ext cx="720080" cy="1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ctr">
              <a:buNone/>
            </a:pPr>
            <a:r>
              <a:rPr lang="en-US" altLang="ko-KR" sz="900" b="0" dirty="0" smtClean="0">
                <a:latin typeface="+mn-lt"/>
                <a:ea typeface="+mn-ea"/>
              </a:rPr>
              <a:t>CW34 B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6630208" y="6038979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77301" y="5890739"/>
            <a:ext cx="720080" cy="1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ctr">
              <a:buNone/>
            </a:pPr>
            <a:r>
              <a:rPr lang="en-US" altLang="ko-KR" sz="900" b="0" dirty="0" smtClean="0">
                <a:latin typeface="+mn-lt"/>
                <a:ea typeface="+mn-ea"/>
              </a:rPr>
              <a:t>CW52 C0</a:t>
            </a:r>
          </a:p>
        </p:txBody>
      </p:sp>
      <p:sp>
        <p:nvSpPr>
          <p:cNvPr id="39" name="타원 38"/>
          <p:cNvSpPr/>
          <p:nvPr/>
        </p:nvSpPr>
        <p:spPr bwMode="auto">
          <a:xfrm>
            <a:off x="9165333" y="6038979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5976" y="4938143"/>
            <a:ext cx="3145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solidFill>
                  <a:srgbClr val="00B050"/>
                </a:solidFill>
                <a:latin typeface="+mn-lt"/>
                <a:ea typeface="+mn-ea"/>
              </a:rPr>
              <a:t>솔루션 비용 및 통합</a:t>
            </a:r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>/</a:t>
            </a: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검증 비용 절감</a:t>
            </a:r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>, </a:t>
            </a: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개발효율 향상 및 일정관리 </a:t>
            </a:r>
            <a:r>
              <a:rPr lang="ko-KR" altLang="en-US" sz="80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가능</a:t>
            </a:r>
            <a:endParaRPr lang="ko-KR" altLang="en-US" sz="800" dirty="0" smtClean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4888" y="6221546"/>
            <a:ext cx="684076" cy="1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l">
              <a:buNone/>
            </a:pPr>
            <a:r>
              <a:rPr lang="en-US" altLang="ko-KR" sz="900" dirty="0" smtClean="0">
                <a:latin typeface="+mn-lt"/>
                <a:ea typeface="+mn-ea"/>
              </a:rPr>
              <a:t>CW13 Gate Review : </a:t>
            </a:r>
            <a:r>
              <a:rPr lang="ko-KR" altLang="en-US" sz="900" smtClean="0">
                <a:latin typeface="+mn-lt"/>
                <a:ea typeface="+mn-ea"/>
              </a:rPr>
              <a:t>자사 </a:t>
            </a:r>
            <a:r>
              <a:rPr lang="ko-KR" altLang="en-US" sz="900" dirty="0" smtClean="0">
                <a:latin typeface="+mn-lt"/>
                <a:ea typeface="+mn-ea"/>
              </a:rPr>
              <a:t>솔루션 </a:t>
            </a:r>
            <a:r>
              <a:rPr lang="ko-KR" altLang="en-US" sz="900" smtClean="0">
                <a:latin typeface="+mn-lt"/>
                <a:ea typeface="+mn-ea"/>
              </a:rPr>
              <a:t>적용 여부</a:t>
            </a:r>
            <a:r>
              <a:rPr lang="en-US" altLang="ko-KR" sz="900" dirty="0" smtClean="0">
                <a:latin typeface="+mn-lt"/>
                <a:ea typeface="+mn-ea"/>
              </a:rPr>
              <a:t> </a:t>
            </a:r>
            <a:r>
              <a:rPr lang="ko-KR" altLang="en-US" sz="900" smtClean="0">
                <a:latin typeface="+mn-lt"/>
                <a:ea typeface="+mn-ea"/>
              </a:rPr>
              <a:t>결정</a:t>
            </a:r>
            <a:r>
              <a:rPr lang="en-US" altLang="ko-KR" sz="900" dirty="0" smtClean="0">
                <a:latin typeface="+mn-lt"/>
                <a:ea typeface="+mn-ea"/>
              </a:rPr>
              <a:t>(3</a:t>
            </a:r>
            <a:r>
              <a:rPr lang="ko-KR" altLang="en-US" sz="900" smtClean="0">
                <a:latin typeface="+mn-lt"/>
                <a:ea typeface="+mn-ea"/>
              </a:rPr>
              <a:t>개월 과제 비용 </a:t>
            </a:r>
            <a:r>
              <a:rPr lang="en-US" altLang="ko-KR" sz="900" dirty="0" smtClean="0">
                <a:latin typeface="+mn-lt"/>
                <a:ea typeface="+mn-ea"/>
              </a:rPr>
              <a:t>: 30.6</a:t>
            </a:r>
            <a:r>
              <a:rPr lang="ko-KR" altLang="en-US" sz="900" smtClean="0">
                <a:latin typeface="+mn-lt"/>
                <a:ea typeface="+mn-ea"/>
              </a:rPr>
              <a:t>억 </a:t>
            </a:r>
            <a:r>
              <a:rPr lang="en-US" altLang="ko-KR" sz="900" dirty="0" smtClean="0">
                <a:latin typeface="+mn-lt"/>
                <a:ea typeface="+mn-ea"/>
              </a:rPr>
              <a:t>X 30% = 9.18</a:t>
            </a:r>
            <a:r>
              <a:rPr lang="ko-KR" altLang="en-US" sz="900" smtClean="0">
                <a:latin typeface="+mn-lt"/>
                <a:ea typeface="+mn-ea"/>
              </a:rPr>
              <a:t>억</a:t>
            </a:r>
            <a:r>
              <a:rPr lang="en-US" altLang="ko-KR" sz="900" dirty="0" smtClean="0">
                <a:latin typeface="+mn-lt"/>
                <a:ea typeface="+mn-ea"/>
              </a:rPr>
              <a:t>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1748" y="2124973"/>
            <a:ext cx="204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>’20CW06 </a:t>
            </a: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릴리즈 이후 </a:t>
            </a:r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/>
            </a:r>
            <a:b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</a:b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추가 </a:t>
            </a:r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>SW release</a:t>
            </a: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는 </a:t>
            </a:r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>VS</a:t>
            </a: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본부 담당자에게 이관</a:t>
            </a:r>
            <a:endParaRPr lang="ko-KR" altLang="en-US" sz="800" dirty="0" smtClean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8030" y="6598437"/>
            <a:ext cx="684076" cy="1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l">
              <a:buFont typeface="Wingdings" panose="05000000000000000000" pitchFamily="2" charset="2"/>
              <a:buChar char="l"/>
            </a:pPr>
            <a:r>
              <a:rPr lang="en-US" altLang="ko-KR" sz="900" b="0" dirty="0" smtClean="0">
                <a:latin typeface="+mn-lt"/>
                <a:ea typeface="+mn-ea"/>
              </a:rPr>
              <a:t> WAVE</a:t>
            </a: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1648850" y="6601178"/>
            <a:ext cx="7812000" cy="13638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6850" y="6462876"/>
            <a:ext cx="720080" cy="1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ctr">
              <a:buNone/>
            </a:pPr>
            <a:r>
              <a:rPr lang="en-US" altLang="ko-KR" sz="900" b="0" dirty="0" smtClean="0">
                <a:latin typeface="+mn-lt"/>
                <a:ea typeface="+mn-ea"/>
              </a:rPr>
              <a:t>A-230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2224882" y="6597368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4808" y="6462876"/>
            <a:ext cx="720080" cy="1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ctr">
              <a:buNone/>
            </a:pPr>
            <a:r>
              <a:rPr lang="en-US" altLang="ko-KR" sz="900" b="0" dirty="0" smtClean="0">
                <a:latin typeface="+mn-lt"/>
                <a:ea typeface="+mn-ea"/>
              </a:rPr>
              <a:t>A-250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3512840" y="6597368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3947" y="6462876"/>
            <a:ext cx="720080" cy="1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ctr">
              <a:buNone/>
            </a:pPr>
            <a:r>
              <a:rPr lang="en-US" altLang="ko-KR" sz="900" b="0" dirty="0" smtClean="0">
                <a:latin typeface="+mn-lt"/>
                <a:ea typeface="+mn-ea"/>
              </a:rPr>
              <a:t>A-310</a:t>
            </a:r>
          </a:p>
        </p:txBody>
      </p:sp>
      <p:sp>
        <p:nvSpPr>
          <p:cNvPr id="42" name="타원 41"/>
          <p:cNvSpPr/>
          <p:nvPr/>
        </p:nvSpPr>
        <p:spPr bwMode="auto">
          <a:xfrm>
            <a:off x="6791979" y="6597368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81392" y="6462876"/>
            <a:ext cx="720080" cy="1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ctr">
              <a:buNone/>
            </a:pPr>
            <a:r>
              <a:rPr lang="en-US" altLang="ko-KR" sz="900" b="0" dirty="0" smtClean="0">
                <a:latin typeface="+mn-lt"/>
                <a:ea typeface="+mn-ea"/>
              </a:rPr>
              <a:t>A-340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8769424" y="6597368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15762" y="6462876"/>
            <a:ext cx="720080" cy="1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>
            <a:noAutofit/>
          </a:bodyPr>
          <a:lstStyle>
            <a:defPPr>
              <a:defRPr lang="ko-KR"/>
            </a:defPPr>
            <a:lvl1pPr marL="182563" indent="-1825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kumimoji="1" b="1">
                <a:latin typeface="Calibri" pitchFamily="34" charset="0"/>
                <a:ea typeface="맑은 고딕" pitchFamily="50" charset="-127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charset="0"/>
                <a:ea typeface="굴림" charset="-127"/>
              </a:defRPr>
            </a:lvl5pPr>
            <a:lvl6pPr>
              <a:defRPr kumimoji="1" b="1">
                <a:latin typeface="Arial" charset="0"/>
                <a:ea typeface="굴림" charset="-127"/>
              </a:defRPr>
            </a:lvl6pPr>
            <a:lvl7pPr>
              <a:defRPr kumimoji="1" b="1">
                <a:latin typeface="Arial" charset="0"/>
                <a:ea typeface="굴림" charset="-127"/>
              </a:defRPr>
            </a:lvl7pPr>
            <a:lvl8pPr>
              <a:defRPr kumimoji="1" b="1">
                <a:latin typeface="Arial" charset="0"/>
                <a:ea typeface="굴림" charset="-127"/>
              </a:defRPr>
            </a:lvl8pPr>
            <a:lvl9pPr>
              <a:defRPr kumimoji="1" b="1">
                <a:latin typeface="Arial" charset="0"/>
                <a:ea typeface="굴림" charset="-127"/>
              </a:defRPr>
            </a:lvl9pPr>
          </a:lstStyle>
          <a:p>
            <a:pPr marL="0" indent="0" algn="ctr">
              <a:buNone/>
            </a:pPr>
            <a:r>
              <a:rPr lang="en-US" altLang="ko-KR" sz="900" b="0" dirty="0" smtClean="0">
                <a:latin typeface="+mn-lt"/>
                <a:ea typeface="+mn-ea"/>
              </a:rPr>
              <a:t>A-270(C-Sample)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4703794" y="6597368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돋움" pitchFamily="50" charset="-127"/>
            </a:endParaRPr>
          </a:p>
        </p:txBody>
      </p:sp>
      <p:cxnSp>
        <p:nvCxnSpPr>
          <p:cNvPr id="6" name="직선 화살표 연결선 5"/>
          <p:cNvCxnSpPr>
            <a:stCxn id="24" idx="1"/>
          </p:cNvCxnSpPr>
          <p:nvPr/>
        </p:nvCxnSpPr>
        <p:spPr bwMode="auto">
          <a:xfrm flipH="1" flipV="1">
            <a:off x="3536489" y="5812603"/>
            <a:ext cx="408399" cy="47987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711683" y="1772816"/>
            <a:ext cx="2961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>VW ICAS3*, ICAS3.1 China SW/HW </a:t>
            </a:r>
            <a:r>
              <a:rPr lang="ko-KR" altLang="en-US" sz="800" smtClean="0">
                <a:solidFill>
                  <a:srgbClr val="00B050"/>
                </a:solidFill>
                <a:latin typeface="+mn-lt"/>
                <a:ea typeface="+mn-ea"/>
              </a:rPr>
              <a:t>분리소싱프로그램</a:t>
            </a:r>
            <a:r>
              <a:rPr lang="en-US" altLang="ko-KR" sz="800" dirty="0" smtClean="0">
                <a:solidFill>
                  <a:srgbClr val="00B050"/>
                </a:solidFill>
                <a:latin typeface="+mn-lt"/>
                <a:ea typeface="+mn-ea"/>
              </a:rPr>
              <a:t>, BMW WAVE</a:t>
            </a:r>
            <a:endParaRPr lang="ko-KR" altLang="en-US" sz="800" dirty="0" smtClean="0">
              <a:solidFill>
                <a:srgbClr val="00B050"/>
              </a:solidFill>
              <a:latin typeface="+mn-lt"/>
              <a:ea typeface="+mn-ea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23041"/>
              </p:ext>
            </p:extLst>
          </p:nvPr>
        </p:nvGraphicFramePr>
        <p:xfrm>
          <a:off x="2057530" y="52920"/>
          <a:ext cx="6576650" cy="52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91"/>
                <a:gridCol w="965708"/>
                <a:gridCol w="5022051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Gate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Review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  / No-Go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SOME/IP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프로토콜 및 검증 내재화 솔루션을 다양한 과제에 활용할수 있도록 고민할것</a:t>
                      </a:r>
                    </a:p>
                  </a:txBody>
                  <a:tcPr marL="10800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2710728" y="268366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4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72480" y="703251"/>
            <a:ext cx="88045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smtClean="0">
                <a:latin typeface="+mn-lt"/>
                <a:ea typeface="+mn-ea"/>
              </a:rPr>
              <a:t>VW ICAS3*, ICAS3.1 China SW/HW </a:t>
            </a:r>
            <a:r>
              <a:rPr lang="ko-KR" altLang="en-US" sz="1400" smtClean="0">
                <a:latin typeface="+mn-lt"/>
                <a:ea typeface="+mn-ea"/>
              </a:rPr>
              <a:t>분리소싱프로그램 과제에서 필요한</a:t>
            </a:r>
            <a:r>
              <a:rPr lang="en-US" altLang="ko-KR" sz="1400" dirty="0" smtClean="0">
                <a:latin typeface="+mn-lt"/>
                <a:ea typeface="+mn-ea"/>
              </a:rPr>
              <a:t> Cluster(Safe partition)</a:t>
            </a:r>
            <a:r>
              <a:rPr lang="ko-KR" altLang="en-US" sz="1400" smtClean="0">
                <a:latin typeface="+mn-lt"/>
                <a:ea typeface="+mn-ea"/>
              </a:rPr>
              <a:t>용 </a:t>
            </a:r>
            <a:r>
              <a:rPr lang="en-US" altLang="ko-KR" sz="1400" dirty="0" smtClean="0">
                <a:latin typeface="+mn-lt"/>
                <a:ea typeface="+mn-ea"/>
              </a:rPr>
              <a:t>Adaptive AUTOSAR </a:t>
            </a:r>
            <a:r>
              <a:rPr lang="ko-KR" altLang="en-US" sz="1400" smtClean="0">
                <a:latin typeface="+mn-lt"/>
                <a:ea typeface="+mn-ea"/>
              </a:rPr>
              <a:t>기능 개발</a:t>
            </a:r>
            <a:r>
              <a:rPr lang="en-US" altLang="ko-KR" sz="1400" dirty="0" smtClean="0">
                <a:latin typeface="+mn-lt"/>
                <a:ea typeface="+mn-ea"/>
              </a:rPr>
              <a:t/>
            </a:r>
            <a:br>
              <a:rPr lang="en-US" altLang="ko-KR" sz="1400" dirty="0" smtClean="0">
                <a:latin typeface="+mn-lt"/>
                <a:ea typeface="+mn-ea"/>
              </a:rPr>
            </a:br>
            <a:r>
              <a:rPr lang="en-US" altLang="ko-KR" sz="1400" dirty="0" smtClean="0">
                <a:latin typeface="+mn-lt"/>
                <a:ea typeface="+mn-ea"/>
              </a:rPr>
              <a:t/>
            </a:r>
            <a:br>
              <a:rPr lang="en-US" altLang="ko-KR" sz="1400" dirty="0" smtClean="0">
                <a:latin typeface="+mn-lt"/>
                <a:ea typeface="+mn-ea"/>
              </a:rPr>
            </a:br>
            <a:r>
              <a:rPr lang="en-US" altLang="ko-KR" sz="1400" dirty="0" smtClean="0">
                <a:latin typeface="+mn-lt"/>
                <a:ea typeface="+mn-ea"/>
              </a:rPr>
              <a:t>- QNX </a:t>
            </a:r>
            <a:r>
              <a:rPr lang="ko-KR" altLang="en-US" sz="1400" smtClean="0">
                <a:latin typeface="+mn-lt"/>
                <a:ea typeface="+mn-ea"/>
              </a:rPr>
              <a:t>기반으로 아래와 같은 </a:t>
            </a:r>
            <a:r>
              <a:rPr lang="en-US" altLang="ko-KR" sz="1400" dirty="0" smtClean="0">
                <a:latin typeface="+mn-lt"/>
                <a:ea typeface="+mn-ea"/>
              </a:rPr>
              <a:t>R19-11 Adaptive AUTOSAR </a:t>
            </a:r>
            <a:r>
              <a:rPr lang="ko-KR" altLang="en-US" sz="1400" smtClean="0">
                <a:latin typeface="+mn-lt"/>
                <a:ea typeface="+mn-ea"/>
              </a:rPr>
              <a:t>표준 모듈을 </a:t>
            </a:r>
            <a:r>
              <a:rPr lang="en-US" altLang="ko-KR" sz="1400" dirty="0" smtClean="0">
                <a:latin typeface="+mn-lt"/>
                <a:ea typeface="+mn-ea"/>
              </a:rPr>
              <a:t>VW Cluster </a:t>
            </a:r>
            <a:r>
              <a:rPr lang="ko-KR" altLang="en-US" sz="1400" smtClean="0">
                <a:latin typeface="+mn-lt"/>
                <a:ea typeface="+mn-ea"/>
              </a:rPr>
              <a:t>요구 사항에 맞게 개발</a:t>
            </a:r>
            <a:r>
              <a:rPr lang="en-US" altLang="ko-KR" sz="1400" dirty="0" smtClean="0">
                <a:latin typeface="+mn-lt"/>
                <a:ea typeface="+mn-ea"/>
              </a:rPr>
              <a:t/>
            </a:r>
            <a:br>
              <a:rPr lang="en-US" altLang="ko-KR" sz="1400" dirty="0" smtClean="0">
                <a:latin typeface="+mn-lt"/>
                <a:ea typeface="+mn-ea"/>
              </a:rPr>
            </a:br>
            <a:r>
              <a:rPr lang="en-US" altLang="ko-KR" dirty="0" smtClean="0">
                <a:latin typeface="+mn-lt"/>
                <a:ea typeface="+mn-ea"/>
              </a:rPr>
              <a:t>  : Linux </a:t>
            </a:r>
            <a:r>
              <a:rPr lang="ko-KR" altLang="en-US" smtClean="0">
                <a:latin typeface="+mn-lt"/>
                <a:ea typeface="+mn-ea"/>
              </a:rPr>
              <a:t>기반으로 선행 개발된 </a:t>
            </a:r>
            <a:r>
              <a:rPr lang="en-US" altLang="ko-KR" dirty="0" smtClean="0">
                <a:latin typeface="+mn-lt"/>
                <a:ea typeface="+mn-ea"/>
              </a:rPr>
              <a:t>Adaptive AUTOSAR</a:t>
            </a:r>
            <a:r>
              <a:rPr lang="ko-KR" altLang="en-US" smtClean="0">
                <a:latin typeface="+mn-lt"/>
                <a:ea typeface="+mn-ea"/>
              </a:rPr>
              <a:t>를 </a:t>
            </a:r>
            <a:r>
              <a:rPr lang="en-US" altLang="ko-KR" dirty="0" smtClean="0">
                <a:latin typeface="+mn-lt"/>
                <a:ea typeface="+mn-ea"/>
              </a:rPr>
              <a:t>ICAS3*/QNX</a:t>
            </a:r>
            <a:r>
              <a:rPr lang="ko-KR" altLang="en-US" smtClean="0">
                <a:latin typeface="+mn-lt"/>
                <a:ea typeface="+mn-ea"/>
              </a:rPr>
              <a:t>로 </a:t>
            </a:r>
            <a:r>
              <a:rPr lang="en-US" altLang="ko-KR" dirty="0" smtClean="0">
                <a:latin typeface="+mn-lt"/>
                <a:ea typeface="+mn-ea"/>
              </a:rPr>
              <a:t>Migration</a:t>
            </a:r>
            <a:br>
              <a:rPr lang="en-US" altLang="ko-KR" dirty="0" smtClean="0">
                <a:latin typeface="+mn-lt"/>
                <a:ea typeface="+mn-ea"/>
              </a:rPr>
            </a:br>
            <a:r>
              <a:rPr lang="en-US" altLang="ko-KR" dirty="0" smtClean="0">
                <a:latin typeface="+mn-lt"/>
                <a:ea typeface="+mn-ea"/>
              </a:rPr>
              <a:t>  : </a:t>
            </a:r>
            <a:r>
              <a:rPr lang="ko-KR" altLang="en-US" smtClean="0">
                <a:latin typeface="+mn-lt"/>
                <a:ea typeface="+mn-ea"/>
              </a:rPr>
              <a:t>통신</a:t>
            </a:r>
            <a:r>
              <a:rPr lang="en-US" altLang="ko-KR" dirty="0" smtClean="0">
                <a:latin typeface="+mn-lt"/>
                <a:ea typeface="+mn-ea"/>
              </a:rPr>
              <a:t>/</a:t>
            </a:r>
            <a:r>
              <a:rPr lang="ko-KR" altLang="en-US" smtClean="0">
                <a:latin typeface="+mn-lt"/>
                <a:ea typeface="+mn-ea"/>
              </a:rPr>
              <a:t>진단</a:t>
            </a:r>
            <a:r>
              <a:rPr lang="en-US" altLang="ko-KR" dirty="0" smtClean="0">
                <a:latin typeface="+mn-lt"/>
                <a:ea typeface="+mn-ea"/>
              </a:rPr>
              <a:t>/</a:t>
            </a:r>
            <a:r>
              <a:rPr lang="ko-KR" altLang="en-US" smtClean="0">
                <a:latin typeface="+mn-lt"/>
                <a:ea typeface="+mn-ea"/>
              </a:rPr>
              <a:t>보안</a:t>
            </a:r>
            <a:r>
              <a:rPr lang="en-US" altLang="ko-KR" dirty="0" smtClean="0">
                <a:latin typeface="+mn-lt"/>
                <a:ea typeface="+mn-ea"/>
              </a:rPr>
              <a:t>/</a:t>
            </a:r>
            <a:r>
              <a:rPr lang="ko-KR" altLang="en-US" smtClean="0">
                <a:latin typeface="+mn-lt"/>
                <a:ea typeface="+mn-ea"/>
              </a:rPr>
              <a:t>시스템 모듈에서 </a:t>
            </a:r>
            <a:r>
              <a:rPr lang="en-US" altLang="ko-KR" dirty="0" smtClean="0">
                <a:latin typeface="+mn-lt"/>
                <a:ea typeface="+mn-ea"/>
              </a:rPr>
              <a:t>VW ICAS3* Configuration(</a:t>
            </a:r>
            <a:r>
              <a:rPr lang="en-US" altLang="ko-KR" dirty="0" err="1" smtClean="0">
                <a:latin typeface="+mn-lt"/>
                <a:ea typeface="+mn-ea"/>
              </a:rPr>
              <a:t>arxml</a:t>
            </a:r>
            <a:r>
              <a:rPr lang="en-US" altLang="ko-KR" dirty="0" smtClean="0">
                <a:latin typeface="+mn-lt"/>
                <a:ea typeface="+mn-ea"/>
              </a:rPr>
              <a:t>, </a:t>
            </a:r>
            <a:r>
              <a:rPr lang="en-US" altLang="ko-KR" dirty="0" err="1" smtClean="0">
                <a:latin typeface="+mn-lt"/>
                <a:ea typeface="+mn-ea"/>
              </a:rPr>
              <a:t>json</a:t>
            </a:r>
            <a:r>
              <a:rPr lang="en-US" altLang="ko-KR" dirty="0" smtClean="0">
                <a:latin typeface="+mn-lt"/>
                <a:ea typeface="+mn-ea"/>
              </a:rPr>
              <a:t>) </a:t>
            </a:r>
            <a:r>
              <a:rPr lang="ko-KR" altLang="en-US" smtClean="0">
                <a:latin typeface="+mn-lt"/>
                <a:ea typeface="+mn-ea"/>
              </a:rPr>
              <a:t>설정</a:t>
            </a:r>
            <a:r>
              <a:rPr lang="en-US" altLang="ko-KR" dirty="0" smtClean="0">
                <a:latin typeface="+mn-lt"/>
                <a:ea typeface="+mn-ea"/>
              </a:rPr>
              <a:t/>
            </a:r>
            <a:br>
              <a:rPr lang="en-US" altLang="ko-KR" dirty="0" smtClean="0">
                <a:latin typeface="+mn-lt"/>
                <a:ea typeface="+mn-ea"/>
              </a:rPr>
            </a:br>
            <a:r>
              <a:rPr lang="en-US" altLang="ko-KR" dirty="0" smtClean="0">
                <a:latin typeface="+mn-lt"/>
                <a:ea typeface="+mn-ea"/>
              </a:rPr>
              <a:t>  : </a:t>
            </a:r>
            <a:r>
              <a:rPr lang="en-US" altLang="ko-KR" dirty="0" err="1" smtClean="0">
                <a:latin typeface="+mn-lt"/>
                <a:ea typeface="+mn-ea"/>
              </a:rPr>
              <a:t>SomeIPd</a:t>
            </a:r>
            <a:r>
              <a:rPr lang="en-US" altLang="ko-KR" dirty="0" smtClean="0">
                <a:latin typeface="+mn-lt"/>
                <a:ea typeface="+mn-ea"/>
              </a:rPr>
              <a:t> Packet Filter </a:t>
            </a:r>
            <a:r>
              <a:rPr lang="ko-KR" altLang="en-US" smtClean="0">
                <a:latin typeface="+mn-lt"/>
                <a:ea typeface="+mn-ea"/>
              </a:rPr>
              <a:t>기능 개발</a:t>
            </a:r>
            <a:r>
              <a:rPr lang="en-US" altLang="ko-KR" dirty="0" smtClean="0">
                <a:latin typeface="+mn-lt"/>
                <a:ea typeface="+mn-ea"/>
              </a:rPr>
              <a:t/>
            </a:r>
            <a:br>
              <a:rPr lang="en-US" altLang="ko-KR" dirty="0" smtClean="0">
                <a:latin typeface="+mn-lt"/>
                <a:ea typeface="+mn-ea"/>
              </a:rPr>
            </a:br>
            <a:r>
              <a:rPr lang="en-US" altLang="ko-KR" dirty="0" smtClean="0">
                <a:latin typeface="+mn-lt"/>
                <a:ea typeface="+mn-ea"/>
              </a:rPr>
              <a:t>  : VW </a:t>
            </a:r>
            <a:r>
              <a:rPr lang="ko-KR" altLang="en-US" smtClean="0">
                <a:latin typeface="+mn-lt"/>
                <a:ea typeface="+mn-ea"/>
              </a:rPr>
              <a:t>특화 모듈 추가 개발 및 </a:t>
            </a:r>
            <a:r>
              <a:rPr lang="en-US" altLang="ko-KR" dirty="0" smtClean="0">
                <a:latin typeface="+mn-lt"/>
                <a:ea typeface="+mn-ea"/>
              </a:rPr>
              <a:t>Integration</a:t>
            </a:r>
            <a:r>
              <a:rPr lang="ko-KR" altLang="en-US" smtClean="0">
                <a:latin typeface="+mn-lt"/>
                <a:ea typeface="+mn-ea"/>
              </a:rPr>
              <a:t> </a:t>
            </a:r>
            <a:r>
              <a:rPr lang="en-US" altLang="ko-KR" dirty="0" smtClean="0">
                <a:latin typeface="+mn-lt"/>
                <a:ea typeface="+mn-ea"/>
              </a:rPr>
              <a:t/>
            </a:r>
            <a:br>
              <a:rPr lang="en-US" altLang="ko-KR" dirty="0" smtClean="0">
                <a:latin typeface="+mn-lt"/>
                <a:ea typeface="+mn-ea"/>
              </a:rPr>
            </a:br>
            <a:r>
              <a:rPr lang="en-US" altLang="ko-KR" dirty="0" smtClean="0">
                <a:latin typeface="+mn-lt"/>
                <a:ea typeface="+mn-ea"/>
              </a:rPr>
              <a:t>    COM generator</a:t>
            </a:r>
            <a:r>
              <a:rPr lang="ko-KR" altLang="en-US" smtClean="0">
                <a:latin typeface="+mn-lt"/>
                <a:ea typeface="+mn-ea"/>
              </a:rPr>
              <a:t>에서 </a:t>
            </a:r>
            <a:r>
              <a:rPr lang="en-US" altLang="ko-KR" dirty="0" smtClean="0">
                <a:latin typeface="+mn-lt"/>
                <a:ea typeface="+mn-ea"/>
              </a:rPr>
              <a:t>TLV(Tag-length Value) </a:t>
            </a:r>
            <a:r>
              <a:rPr lang="ko-KR" altLang="en-US" smtClean="0">
                <a:latin typeface="+mn-lt"/>
                <a:ea typeface="+mn-ea"/>
              </a:rPr>
              <a:t>기능 추가 개발</a:t>
            </a:r>
            <a:r>
              <a:rPr lang="en-US" altLang="ko-KR" dirty="0" smtClean="0">
                <a:latin typeface="+mn-lt"/>
                <a:ea typeface="+mn-ea"/>
              </a:rPr>
              <a:t/>
            </a:r>
            <a:br>
              <a:rPr lang="en-US" altLang="ko-KR" dirty="0" smtClean="0">
                <a:latin typeface="+mn-lt"/>
                <a:ea typeface="+mn-ea"/>
              </a:rPr>
            </a:br>
            <a:r>
              <a:rPr lang="en-US" altLang="ko-KR" dirty="0" smtClean="0">
                <a:latin typeface="+mn-lt"/>
                <a:ea typeface="+mn-ea"/>
              </a:rPr>
              <a:t>    </a:t>
            </a:r>
            <a:r>
              <a:rPr lang="ko-KR" altLang="en-US" smtClean="0">
                <a:latin typeface="+mn-lt"/>
                <a:ea typeface="+mn-ea"/>
              </a:rPr>
              <a:t>진단 모듈</a:t>
            </a:r>
            <a:r>
              <a:rPr lang="en-US" altLang="ko-KR" dirty="0" smtClean="0">
                <a:latin typeface="+mn-lt"/>
                <a:ea typeface="+mn-ea"/>
              </a:rPr>
              <a:t>(DSA : Diagnostic Service Application, VW</a:t>
            </a:r>
            <a:r>
              <a:rPr lang="ko-KR" altLang="en-US" smtClean="0">
                <a:latin typeface="+mn-lt"/>
                <a:ea typeface="+mn-ea"/>
              </a:rPr>
              <a:t>에서 모듈은 제공한다고 함</a:t>
            </a:r>
            <a:r>
              <a:rPr lang="en-US" altLang="ko-KR" dirty="0" smtClean="0">
                <a:latin typeface="+mn-lt"/>
                <a:ea typeface="+mn-ea"/>
              </a:rPr>
              <a:t>) </a:t>
            </a:r>
            <a:r>
              <a:rPr lang="ko-KR" altLang="en-US" smtClean="0">
                <a:latin typeface="+mn-lt"/>
                <a:ea typeface="+mn-ea"/>
              </a:rPr>
              <a:t>추가 </a:t>
            </a:r>
            <a:r>
              <a:rPr lang="en-US" altLang="ko-KR" dirty="0" smtClean="0">
                <a:latin typeface="+mn-lt"/>
                <a:ea typeface="+mn-ea"/>
              </a:rPr>
              <a:t>Integration</a:t>
            </a:r>
            <a:br>
              <a:rPr lang="en-US" altLang="ko-KR" dirty="0" smtClean="0">
                <a:latin typeface="+mn-lt"/>
                <a:ea typeface="+mn-ea"/>
              </a:rPr>
            </a:br>
            <a:r>
              <a:rPr lang="en-US" altLang="ko-KR" dirty="0" smtClean="0">
                <a:latin typeface="+mn-lt"/>
                <a:ea typeface="+mn-ea"/>
              </a:rPr>
              <a:t>  : </a:t>
            </a:r>
            <a:r>
              <a:rPr lang="ko-KR" altLang="en-US" smtClean="0">
                <a:latin typeface="+mn-lt"/>
                <a:ea typeface="+mn-ea"/>
              </a:rPr>
              <a:t>각 </a:t>
            </a:r>
            <a:r>
              <a:rPr lang="en-US" altLang="ko-KR" dirty="0" smtClean="0">
                <a:latin typeface="+mn-lt"/>
                <a:ea typeface="+mn-ea"/>
              </a:rPr>
              <a:t>Adaptive AUTOSAR </a:t>
            </a:r>
            <a:r>
              <a:rPr lang="ko-KR" altLang="en-US" smtClean="0">
                <a:latin typeface="+mn-lt"/>
                <a:ea typeface="+mn-ea"/>
              </a:rPr>
              <a:t>모듈별 </a:t>
            </a:r>
            <a:r>
              <a:rPr lang="en-US" altLang="ko-KR" dirty="0" smtClean="0">
                <a:latin typeface="+mn-lt"/>
                <a:ea typeface="+mn-ea"/>
              </a:rPr>
              <a:t>VW</a:t>
            </a:r>
            <a:r>
              <a:rPr lang="ko-KR" altLang="en-US" smtClean="0">
                <a:latin typeface="+mn-lt"/>
                <a:ea typeface="+mn-ea"/>
              </a:rPr>
              <a:t>의 기능 및 성능 요구 사항 만족</a:t>
            </a:r>
            <a:r>
              <a:rPr lang="en-US" altLang="ko-KR" sz="1400" dirty="0" smtClean="0">
                <a:latin typeface="+mn-lt"/>
                <a:ea typeface="+mn-ea"/>
              </a:rPr>
              <a:t/>
            </a:r>
            <a:br>
              <a:rPr lang="en-US" altLang="ko-KR" sz="1400" dirty="0" smtClean="0">
                <a:latin typeface="+mn-lt"/>
                <a:ea typeface="+mn-ea"/>
              </a:rPr>
            </a:br>
            <a:r>
              <a:rPr lang="en-US" altLang="ko-KR" sz="1400" dirty="0" smtClean="0">
                <a:latin typeface="+mn-lt"/>
                <a:ea typeface="+mn-ea"/>
              </a:rPr>
              <a:t/>
            </a:r>
            <a:br>
              <a:rPr lang="en-US" altLang="ko-KR" sz="1400" dirty="0" smtClean="0">
                <a:latin typeface="+mn-lt"/>
                <a:ea typeface="+mn-ea"/>
              </a:rPr>
            </a:br>
            <a:r>
              <a:rPr lang="en-US" altLang="ko-KR" sz="1400" dirty="0" smtClean="0">
                <a:latin typeface="+mn-lt"/>
                <a:ea typeface="+mn-ea"/>
              </a:rPr>
              <a:t>- ’19</a:t>
            </a:r>
            <a:r>
              <a:rPr lang="ko-KR" altLang="en-US" sz="1400" smtClean="0">
                <a:latin typeface="+mn-lt"/>
                <a:ea typeface="+mn-ea"/>
              </a:rPr>
              <a:t>년 </a:t>
            </a:r>
            <a:r>
              <a:rPr lang="en-US" altLang="ko-KR" sz="1400" dirty="0" smtClean="0">
                <a:latin typeface="+mn-lt"/>
                <a:ea typeface="+mn-ea"/>
              </a:rPr>
              <a:t>ICAS3</a:t>
            </a:r>
            <a:r>
              <a:rPr lang="ko-KR" altLang="en-US" sz="1400" smtClean="0">
                <a:latin typeface="+mn-lt"/>
                <a:ea typeface="+mn-ea"/>
              </a:rPr>
              <a:t>에서 담당했던 아래 모듈들은 </a:t>
            </a:r>
            <a:r>
              <a:rPr lang="en-US" altLang="ko-KR" sz="1400" dirty="0" smtClean="0">
                <a:latin typeface="+mn-lt"/>
                <a:ea typeface="+mn-ea"/>
              </a:rPr>
              <a:t>’20</a:t>
            </a:r>
            <a:r>
              <a:rPr lang="ko-KR" altLang="en-US" sz="1400" smtClean="0">
                <a:latin typeface="+mn-lt"/>
                <a:ea typeface="+mn-ea"/>
              </a:rPr>
              <a:t>년 </a:t>
            </a:r>
            <a:r>
              <a:rPr lang="en-US" altLang="ko-KR" sz="1400" dirty="0" smtClean="0">
                <a:latin typeface="+mn-lt"/>
                <a:ea typeface="+mn-ea"/>
              </a:rPr>
              <a:t>VW Cluster </a:t>
            </a:r>
            <a:r>
              <a:rPr lang="ko-KR" altLang="en-US" sz="1400" smtClean="0">
                <a:latin typeface="+mn-lt"/>
                <a:ea typeface="+mn-ea"/>
              </a:rPr>
              <a:t>과제부터는 사업부로 이관</a:t>
            </a:r>
            <a:r>
              <a:rPr lang="en-US" altLang="ko-KR" sz="1400" dirty="0" smtClean="0">
                <a:latin typeface="+mn-lt"/>
                <a:ea typeface="+mn-ea"/>
              </a:rPr>
              <a:t/>
            </a:r>
            <a:br>
              <a:rPr lang="en-US" altLang="ko-KR" sz="1400" dirty="0" smtClean="0">
                <a:latin typeface="+mn-lt"/>
                <a:ea typeface="+mn-ea"/>
              </a:rPr>
            </a:br>
            <a:r>
              <a:rPr lang="en-US" altLang="ko-KR" sz="1400" dirty="0" smtClean="0">
                <a:latin typeface="+mn-lt"/>
                <a:ea typeface="+mn-ea"/>
              </a:rPr>
              <a:t>  </a:t>
            </a:r>
            <a:r>
              <a:rPr lang="en-US" altLang="ko-KR" dirty="0" smtClean="0">
                <a:latin typeface="+mn-lt"/>
                <a:ea typeface="+mn-ea"/>
              </a:rPr>
              <a:t>: </a:t>
            </a:r>
            <a:r>
              <a:rPr lang="en-US" altLang="ko-KR" dirty="0" err="1" smtClean="0">
                <a:latin typeface="+mn-lt"/>
                <a:ea typeface="+mn-ea"/>
              </a:rPr>
              <a:t>Diag</a:t>
            </a:r>
            <a:r>
              <a:rPr lang="en-US" altLang="ko-KR" dirty="0" smtClean="0">
                <a:latin typeface="+mn-lt"/>
                <a:ea typeface="+mn-ea"/>
              </a:rPr>
              <a:t> Handler(LG Relay, Security Access), NM Handler</a:t>
            </a:r>
            <a:r>
              <a:rPr lang="en-US" altLang="ko-KR" dirty="0">
                <a:latin typeface="+mn-lt"/>
                <a:ea typeface="+mn-ea"/>
              </a:rPr>
              <a:t>, QNX </a:t>
            </a:r>
            <a:r>
              <a:rPr lang="en-US" altLang="ko-KR" dirty="0" err="1">
                <a:latin typeface="+mn-lt"/>
                <a:ea typeface="+mn-ea"/>
              </a:rPr>
              <a:t>ViWi</a:t>
            </a:r>
            <a:r>
              <a:rPr lang="en-US" altLang="ko-KR" dirty="0">
                <a:latin typeface="+mn-lt"/>
                <a:ea typeface="+mn-ea"/>
              </a:rPr>
              <a:t> RSI/</a:t>
            </a:r>
            <a:r>
              <a:rPr lang="en-US" altLang="ko-KR" dirty="0" err="1">
                <a:latin typeface="+mn-lt"/>
                <a:ea typeface="+mn-ea"/>
              </a:rPr>
              <a:t>ServiceRegistry</a:t>
            </a:r>
            <a:endParaRPr lang="en-US" altLang="ko-KR" sz="1400" dirty="0" smtClean="0">
              <a:latin typeface="+mn-lt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546" y="188640"/>
            <a:ext cx="4175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lt"/>
                <a:ea typeface="+mn-ea"/>
              </a:rPr>
              <a:t>Adaptive AUTOSAR SW Architecture – VW ICAS3*</a:t>
            </a:r>
            <a:endParaRPr lang="ko-KR" altLang="en-US" sz="1600" b="1" dirty="0" smtClean="0">
              <a:latin typeface="+mn-lt"/>
              <a:ea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416496" y="4384904"/>
            <a:ext cx="6300000" cy="1260000"/>
          </a:xfrm>
          <a:prstGeom prst="roundRect">
            <a:avLst>
              <a:gd name="adj" fmla="val 9924"/>
            </a:avLst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자사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 Adaptive AUTOSAR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플랫폼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588749" y="4685097"/>
            <a:ext cx="900000" cy="468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  <a:t>Communication</a:t>
            </a:r>
            <a:b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</a:br>
            <a: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  <a:t>Management</a:t>
            </a:r>
            <a:b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</a:br>
            <a: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  <a:t>(</a:t>
            </a:r>
            <a:r>
              <a:rPr kumimoji="1" lang="en-US" altLang="ko-KR" sz="1000" b="1" i="0" u="none" strike="noStrike" cap="none" normalizeH="0" dirty="0" err="1" smtClean="0">
                <a:ln>
                  <a:noFill/>
                </a:ln>
                <a:effectLst/>
                <a:latin typeface="+mj-lt"/>
                <a:ea typeface="+mj-ea"/>
              </a:rPr>
              <a:t>SomeIPd</a:t>
            </a:r>
            <a: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  <a:t>, IPC)</a:t>
            </a:r>
            <a:endParaRPr kumimoji="1" lang="ko-KR" altLang="en-US" sz="1000" b="1" i="0" u="none" strike="noStrike" cap="none" normalizeH="0" smtClean="0">
              <a:ln>
                <a:noFill/>
              </a:ln>
              <a:effectLst/>
              <a:latin typeface="+mj-lt"/>
              <a:ea typeface="+mj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88749" y="5197076"/>
            <a:ext cx="900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j-ea"/>
              </a:rPr>
              <a:t>Network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+mj-lt"/>
                <a:ea typeface="+mj-ea"/>
              </a:rPr>
              <a:t>Management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effectLst/>
              <a:latin typeface="+mj-lt"/>
              <a:ea typeface="+mj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566937" y="5197076"/>
            <a:ext cx="1297264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Diagnostic</a:t>
            </a:r>
            <a:b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</a:b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(D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+mj-ea"/>
              </a:rPr>
              <a:t>M/Mediator/</a:t>
            </a: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j-ea"/>
              </a:rPr>
              <a:t>D</a:t>
            </a: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oIP</a:t>
            </a:r>
            <a:r>
              <a:rPr kumimoji="1" lang="en-US" altLang="ko-K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)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568721" y="4685097"/>
            <a:ext cx="972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Update</a:t>
            </a:r>
            <a:r>
              <a:rPr kumimoji="1" lang="en-US" altLang="ko-K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 and </a:t>
            </a:r>
            <a:r>
              <a:rPr kumimoji="1" lang="en-US" altLang="ko-KR" sz="1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Config</a:t>
            </a:r>
            <a:r>
              <a:rPr kumimoji="1" lang="en-US" altLang="ko-K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/>
            </a:r>
            <a:br>
              <a:rPr kumimoji="1" lang="en-US" altLang="ko-K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</a:br>
            <a:r>
              <a:rPr kumimoji="1" lang="en-US" altLang="ko-K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Management</a:t>
            </a:r>
            <a:r>
              <a:rPr lang="en-US" altLang="ko-KR" sz="1000" b="1" baseline="30000" dirty="0"/>
              <a:t> </a:t>
            </a:r>
            <a:endParaRPr kumimoji="1" lang="ko-KR" altLang="en-US" sz="10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576201" y="4685097"/>
            <a:ext cx="288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+mj-lt"/>
                <a:ea typeface="+mj-ea"/>
              </a:rPr>
              <a:t>DSA</a:t>
            </a:r>
            <a:endParaRPr kumimoji="1" lang="ko-KR" altLang="en-US" sz="1000" b="1" i="0" u="none" strike="noStrike" cap="none" normalizeH="0" baseline="30000" smtClean="0">
              <a:ln>
                <a:noFill/>
              </a:ln>
              <a:effectLst/>
              <a:latin typeface="+mj-lt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100577" y="4685097"/>
            <a:ext cx="792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Execution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+mj-lt"/>
                <a:ea typeface="+mj-ea"/>
              </a:rPr>
              <a:t>Management</a:t>
            </a:r>
            <a:endParaRPr kumimoji="1" lang="ko-KR" altLang="en-US" sz="1000" b="1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948561" y="4685097"/>
            <a:ext cx="792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latin typeface="+mj-lt"/>
                <a:ea typeface="+mj-ea"/>
              </a:rPr>
              <a:t>Log</a:t>
            </a:r>
          </a:p>
          <a:p>
            <a:r>
              <a:rPr lang="en-US" altLang="ko-KR" sz="1000" b="1" dirty="0" smtClean="0">
                <a:latin typeface="+mj-lt"/>
                <a:ea typeface="+mj-ea"/>
              </a:rPr>
              <a:t>and Trace</a:t>
            </a:r>
            <a:endParaRPr lang="ko-KR" altLang="en-US" sz="1000" b="1">
              <a:latin typeface="+mj-lt"/>
              <a:ea typeface="+mj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100577" y="5197076"/>
            <a:ext cx="792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+mj-lt"/>
                <a:ea typeface="+mj-ea"/>
              </a:rPr>
              <a:t>Persistency</a:t>
            </a:r>
            <a:endParaRPr kumimoji="1" lang="ko-KR" altLang="en-US" sz="1000" b="1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4948561" y="5197076"/>
            <a:ext cx="792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+mj-lt"/>
                <a:ea typeface="+mj-ea"/>
              </a:rPr>
              <a:t>Platform Health</a:t>
            </a:r>
            <a:br>
              <a:rPr lang="en-US" altLang="ko-KR" sz="1000" b="1" dirty="0" smtClean="0">
                <a:latin typeface="+mj-lt"/>
                <a:ea typeface="+mj-ea"/>
              </a:rPr>
            </a:br>
            <a:r>
              <a:rPr lang="en-US" altLang="ko-KR" sz="1000" b="1" dirty="0" smtClean="0">
                <a:latin typeface="+mj-lt"/>
                <a:ea typeface="+mj-ea"/>
              </a:rPr>
              <a:t>Management</a:t>
            </a:r>
            <a:endParaRPr kumimoji="1" lang="ko-KR" altLang="en-US" sz="1000" b="1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302389" y="4685097"/>
            <a:ext cx="720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latin typeface="+mj-lt"/>
                <a:ea typeface="+mj-ea"/>
              </a:rPr>
              <a:t>Cryptography</a:t>
            </a:r>
            <a:endParaRPr lang="ko-KR" altLang="en-US" sz="1000" b="1">
              <a:latin typeface="+mj-lt"/>
              <a:ea typeface="+mj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942389" y="4685097"/>
            <a:ext cx="288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latin typeface="+mj-lt"/>
                <a:ea typeface="+mj-ea"/>
              </a:rPr>
              <a:t>TLS</a:t>
            </a:r>
            <a:endParaRPr lang="ko-KR" altLang="en-US" sz="1000" b="1" baseline="30000">
              <a:latin typeface="+mj-lt"/>
              <a:ea typeface="+mj-ea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2942389" y="5197076"/>
            <a:ext cx="1080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latin typeface="+mj-lt"/>
                <a:ea typeface="+mj-ea"/>
              </a:rPr>
              <a:t>Identity and Access</a:t>
            </a:r>
          </a:p>
          <a:p>
            <a:r>
              <a:rPr lang="en-US" altLang="ko-KR" sz="1000" b="1" dirty="0" smtClean="0">
                <a:latin typeface="+mj-lt"/>
                <a:ea typeface="+mj-ea"/>
              </a:rPr>
              <a:t>Management</a:t>
            </a:r>
            <a:endParaRPr lang="ko-KR" altLang="en-US" sz="1000" b="1">
              <a:latin typeface="+mj-lt"/>
              <a:ea typeface="+mj-ea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906088" y="4685097"/>
            <a:ext cx="432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latin typeface="+mj-lt"/>
                <a:ea typeface="+mj-ea"/>
              </a:rPr>
              <a:t>Time</a:t>
            </a:r>
          </a:p>
          <a:p>
            <a:r>
              <a:rPr lang="en-US" altLang="ko-KR" sz="1000" b="1" dirty="0" smtClean="0">
                <a:latin typeface="+mj-lt"/>
                <a:ea typeface="+mj-ea"/>
              </a:rPr>
              <a:t>Sync</a:t>
            </a:r>
            <a:r>
              <a:rPr lang="en-US" altLang="ko-KR" sz="1000" b="1" baseline="30000" dirty="0"/>
              <a:t> </a:t>
            </a:r>
            <a:endParaRPr lang="ko-KR" altLang="en-US" sz="1000" b="1">
              <a:latin typeface="+mj-lt"/>
              <a:ea typeface="+mj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5781176" y="5197076"/>
            <a:ext cx="756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latin typeface="+mj-lt"/>
                <a:ea typeface="+mj-ea"/>
              </a:rPr>
              <a:t>State</a:t>
            </a:r>
          </a:p>
          <a:p>
            <a:r>
              <a:rPr lang="en-US" altLang="ko-KR" sz="1000" b="1" dirty="0" smtClean="0">
                <a:latin typeface="+mj-lt"/>
                <a:ea typeface="+mj-ea"/>
              </a:rPr>
              <a:t>Management</a:t>
            </a:r>
            <a:r>
              <a:rPr lang="en-US" altLang="ko-KR" sz="1000" b="1" baseline="30000" dirty="0"/>
              <a:t> </a:t>
            </a:r>
            <a:endParaRPr lang="ko-KR" altLang="en-US" sz="1000" b="1">
              <a:latin typeface="+mj-lt"/>
              <a:ea typeface="+mj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 rot="16200000">
            <a:off x="6475335" y="5013086"/>
            <a:ext cx="871979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Diag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Handler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 rot="16200000">
            <a:off x="7040657" y="5013086"/>
            <a:ext cx="871979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j-ea"/>
              </a:rPr>
              <a:t>QNX </a:t>
            </a:r>
            <a:r>
              <a:rPr kumimoji="1" lang="en-US" altLang="ko-KR" sz="100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j-ea"/>
              </a:rPr>
              <a:t>ViWi</a:t>
            </a:r>
            <a:r>
              <a:rPr kumimoji="1" lang="en-US" altLang="ko-KR" sz="100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+mj-ea"/>
              </a:rPr>
              <a:t> RSI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416496" y="5735008"/>
            <a:ext cx="7168151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Hypervisor/QNX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16496" y="4078800"/>
            <a:ext cx="6300000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Adaptive Applications(ICAS3* App.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)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16496" y="6519565"/>
            <a:ext cx="540000" cy="25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effectLst/>
                <a:latin typeface="+mj-lt"/>
                <a:ea typeface="+mj-ea"/>
              </a:rPr>
              <a:t>개발 범위</a:t>
            </a:r>
          </a:p>
        </p:txBody>
      </p:sp>
      <p:sp>
        <p:nvSpPr>
          <p:cNvPr id="26" name="직사각형 25"/>
          <p:cNvSpPr/>
          <p:nvPr/>
        </p:nvSpPr>
        <p:spPr bwMode="auto">
          <a:xfrm rot="16200000">
            <a:off x="6757996" y="5013086"/>
            <a:ext cx="871979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NM Handler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185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72480" y="703251"/>
            <a:ext cx="73670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+mn-lt"/>
                <a:ea typeface="+mn-ea"/>
              </a:rPr>
              <a:t>BMW WAVE(Telematics)</a:t>
            </a:r>
            <a:r>
              <a:rPr lang="ko-KR" altLang="en-US" sz="1400">
                <a:latin typeface="+mn-lt"/>
                <a:ea typeface="+mn-ea"/>
              </a:rPr>
              <a:t>에서 필요한 </a:t>
            </a:r>
            <a:r>
              <a:rPr lang="en-US" altLang="ko-KR" sz="1400" dirty="0">
                <a:latin typeface="+mn-lt"/>
                <a:ea typeface="+mn-ea"/>
              </a:rPr>
              <a:t>Adaptive AUTOSAR </a:t>
            </a:r>
            <a:r>
              <a:rPr lang="ko-KR" altLang="en-US" sz="1400">
                <a:latin typeface="+mn-lt"/>
                <a:ea typeface="+mn-ea"/>
              </a:rPr>
              <a:t>기능 개발</a:t>
            </a:r>
            <a:br>
              <a:rPr lang="ko-KR" altLang="en-US" sz="1400">
                <a:latin typeface="+mn-lt"/>
                <a:ea typeface="+mn-ea"/>
              </a:rPr>
            </a:br>
            <a:r>
              <a:rPr lang="ko-KR" altLang="en-US" sz="1400">
                <a:latin typeface="+mn-lt"/>
                <a:ea typeface="+mn-ea"/>
              </a:rPr>
              <a:t/>
            </a:r>
            <a:br>
              <a:rPr lang="ko-KR" altLang="en-US" sz="1400">
                <a:latin typeface="+mn-lt"/>
                <a:ea typeface="+mn-ea"/>
              </a:rPr>
            </a:br>
            <a:r>
              <a:rPr lang="en-US" altLang="ko-KR" sz="1400" dirty="0">
                <a:latin typeface="+mn-lt"/>
                <a:ea typeface="+mn-ea"/>
              </a:rPr>
              <a:t>- Linux</a:t>
            </a:r>
            <a:r>
              <a:rPr lang="ko-KR" altLang="en-US" sz="1400">
                <a:latin typeface="+mn-lt"/>
                <a:ea typeface="+mn-ea"/>
              </a:rPr>
              <a:t>기반으로 아래와 같은 </a:t>
            </a:r>
            <a:r>
              <a:rPr lang="en-US" altLang="ko-KR" sz="1400" dirty="0">
                <a:latin typeface="+mn-lt"/>
                <a:ea typeface="+mn-ea"/>
              </a:rPr>
              <a:t>R19-11 Adaptive AUTOSAR </a:t>
            </a:r>
            <a:r>
              <a:rPr lang="ko-KR" altLang="en-US" sz="1400">
                <a:latin typeface="+mn-lt"/>
                <a:ea typeface="+mn-ea"/>
              </a:rPr>
              <a:t>표준 모듈을 </a:t>
            </a:r>
            <a:r>
              <a:rPr lang="en-US" altLang="ko-KR" sz="1400" dirty="0">
                <a:latin typeface="+mn-lt"/>
                <a:ea typeface="+mn-ea"/>
              </a:rPr>
              <a:t>BMW WAVE </a:t>
            </a:r>
            <a:r>
              <a:rPr lang="ko-KR" altLang="en-US" sz="1400">
                <a:latin typeface="+mn-lt"/>
                <a:ea typeface="+mn-ea"/>
              </a:rPr>
              <a:t>요구 사항에 맞게 개발</a:t>
            </a:r>
            <a:br>
              <a:rPr lang="ko-KR" altLang="en-US" sz="1400">
                <a:latin typeface="+mn-lt"/>
                <a:ea typeface="+mn-ea"/>
              </a:rPr>
            </a:br>
            <a:r>
              <a:rPr lang="ko-KR" altLang="en-US">
                <a:latin typeface="+mn-lt"/>
                <a:ea typeface="+mn-ea"/>
              </a:rPr>
              <a:t>  </a:t>
            </a:r>
            <a:r>
              <a:rPr lang="en-US" altLang="ko-KR" dirty="0">
                <a:latin typeface="+mn-lt"/>
                <a:ea typeface="+mn-ea"/>
              </a:rPr>
              <a:t>: Linux </a:t>
            </a:r>
            <a:r>
              <a:rPr lang="ko-KR" altLang="en-US">
                <a:latin typeface="+mn-lt"/>
                <a:ea typeface="+mn-ea"/>
              </a:rPr>
              <a:t>기반으로 선행 개발된 </a:t>
            </a:r>
            <a:r>
              <a:rPr lang="en-US" altLang="ko-KR" dirty="0">
                <a:latin typeface="+mn-lt"/>
                <a:ea typeface="+mn-ea"/>
              </a:rPr>
              <a:t>Adaptive AUTOSAR</a:t>
            </a:r>
            <a:r>
              <a:rPr lang="ko-KR" altLang="en-US">
                <a:latin typeface="+mn-lt"/>
                <a:ea typeface="+mn-ea"/>
              </a:rPr>
              <a:t>를 </a:t>
            </a:r>
            <a:r>
              <a:rPr lang="en-US" altLang="ko-KR" dirty="0">
                <a:latin typeface="+mn-lt"/>
                <a:ea typeface="+mn-ea"/>
              </a:rPr>
              <a:t>WAVE</a:t>
            </a:r>
            <a:r>
              <a:rPr lang="ko-KR" altLang="en-US">
                <a:latin typeface="+mn-lt"/>
                <a:ea typeface="+mn-ea"/>
              </a:rPr>
              <a:t>로 </a:t>
            </a:r>
            <a:r>
              <a:rPr lang="en-US" altLang="ko-KR" dirty="0">
                <a:latin typeface="+mn-lt"/>
                <a:ea typeface="+mn-ea"/>
              </a:rPr>
              <a:t>Migration</a:t>
            </a:r>
            <a:br>
              <a:rPr lang="en-US" altLang="ko-KR" dirty="0">
                <a:latin typeface="+mn-lt"/>
                <a:ea typeface="+mn-ea"/>
              </a:rPr>
            </a:br>
            <a:r>
              <a:rPr lang="en-US" altLang="ko-KR" dirty="0">
                <a:latin typeface="+mn-lt"/>
                <a:ea typeface="+mn-ea"/>
              </a:rPr>
              <a:t>  : </a:t>
            </a:r>
            <a:r>
              <a:rPr lang="ko-KR" altLang="en-US">
                <a:latin typeface="+mn-lt"/>
                <a:ea typeface="+mn-ea"/>
              </a:rPr>
              <a:t>통신</a:t>
            </a:r>
            <a:r>
              <a:rPr lang="en-US" altLang="ko-KR" dirty="0">
                <a:latin typeface="+mn-lt"/>
                <a:ea typeface="+mn-ea"/>
              </a:rPr>
              <a:t>/</a:t>
            </a:r>
            <a:r>
              <a:rPr lang="ko-KR" altLang="en-US">
                <a:latin typeface="+mn-lt"/>
                <a:ea typeface="+mn-ea"/>
              </a:rPr>
              <a:t>보안</a:t>
            </a:r>
            <a:r>
              <a:rPr lang="en-US" altLang="ko-KR" dirty="0">
                <a:latin typeface="+mn-lt"/>
                <a:ea typeface="+mn-ea"/>
              </a:rPr>
              <a:t>/</a:t>
            </a:r>
            <a:r>
              <a:rPr lang="ko-KR" altLang="en-US">
                <a:latin typeface="+mn-lt"/>
                <a:ea typeface="+mn-ea"/>
              </a:rPr>
              <a:t>시스템 모듈에서 </a:t>
            </a:r>
            <a:r>
              <a:rPr lang="en-US" altLang="ko-KR" dirty="0">
                <a:latin typeface="+mn-lt"/>
                <a:ea typeface="+mn-ea"/>
              </a:rPr>
              <a:t>BMW WAVE Configuration(</a:t>
            </a:r>
            <a:r>
              <a:rPr lang="en-US" altLang="ko-KR" dirty="0" err="1">
                <a:latin typeface="+mn-lt"/>
                <a:ea typeface="+mn-ea"/>
              </a:rPr>
              <a:t>arxml</a:t>
            </a:r>
            <a:r>
              <a:rPr lang="en-US" altLang="ko-KR" dirty="0">
                <a:latin typeface="+mn-lt"/>
                <a:ea typeface="+mn-ea"/>
              </a:rPr>
              <a:t>, </a:t>
            </a:r>
            <a:r>
              <a:rPr lang="en-US" altLang="ko-KR" dirty="0" err="1">
                <a:latin typeface="+mn-lt"/>
                <a:ea typeface="+mn-ea"/>
              </a:rPr>
              <a:t>json</a:t>
            </a:r>
            <a:r>
              <a:rPr lang="en-US" altLang="ko-KR" dirty="0">
                <a:latin typeface="+mn-lt"/>
                <a:ea typeface="+mn-ea"/>
              </a:rPr>
              <a:t>) </a:t>
            </a:r>
            <a:r>
              <a:rPr lang="ko-KR" altLang="en-US">
                <a:latin typeface="+mn-lt"/>
                <a:ea typeface="+mn-ea"/>
              </a:rPr>
              <a:t>설정</a:t>
            </a:r>
            <a:br>
              <a:rPr lang="ko-KR" altLang="en-US">
                <a:latin typeface="+mn-lt"/>
                <a:ea typeface="+mn-ea"/>
              </a:rPr>
            </a:br>
            <a:r>
              <a:rPr lang="ko-KR" altLang="en-US">
                <a:latin typeface="+mn-lt"/>
                <a:ea typeface="+mn-ea"/>
              </a:rPr>
              <a:t>  </a:t>
            </a:r>
            <a:r>
              <a:rPr lang="en-US" altLang="ko-KR" dirty="0">
                <a:latin typeface="+mn-lt"/>
                <a:ea typeface="+mn-ea"/>
              </a:rPr>
              <a:t>: WAVE </a:t>
            </a:r>
            <a:r>
              <a:rPr lang="ko-KR" altLang="en-US">
                <a:latin typeface="+mn-lt"/>
                <a:ea typeface="+mn-ea"/>
              </a:rPr>
              <a:t>특화 모듈 추가 개발 및 </a:t>
            </a:r>
            <a:r>
              <a:rPr lang="en-US" altLang="ko-KR" dirty="0">
                <a:latin typeface="+mn-lt"/>
                <a:ea typeface="+mn-ea"/>
              </a:rPr>
              <a:t>Integration </a:t>
            </a:r>
            <a:br>
              <a:rPr lang="en-US" altLang="ko-KR" dirty="0">
                <a:latin typeface="+mn-lt"/>
                <a:ea typeface="+mn-ea"/>
              </a:rPr>
            </a:br>
            <a:r>
              <a:rPr lang="en-US" altLang="ko-KR" dirty="0">
                <a:latin typeface="+mn-lt"/>
                <a:ea typeface="+mn-ea"/>
              </a:rPr>
              <a:t>    Application State</a:t>
            </a:r>
            <a:r>
              <a:rPr lang="ko-KR" altLang="en-US">
                <a:latin typeface="+mn-lt"/>
                <a:ea typeface="+mn-ea"/>
              </a:rPr>
              <a:t>를 </a:t>
            </a:r>
            <a:r>
              <a:rPr lang="en-US" altLang="ko-KR" dirty="0">
                <a:latin typeface="+mn-lt"/>
                <a:ea typeface="+mn-ea"/>
              </a:rPr>
              <a:t>Monitoring</a:t>
            </a:r>
            <a:r>
              <a:rPr lang="ko-KR" altLang="en-US">
                <a:latin typeface="+mn-lt"/>
                <a:ea typeface="+mn-ea"/>
              </a:rPr>
              <a:t>하는 </a:t>
            </a:r>
            <a:r>
              <a:rPr lang="en-US" altLang="ko-KR" dirty="0">
                <a:latin typeface="+mn-lt"/>
                <a:ea typeface="+mn-ea"/>
              </a:rPr>
              <a:t>PHM </a:t>
            </a:r>
            <a:r>
              <a:rPr lang="ko-KR" altLang="en-US">
                <a:latin typeface="+mn-lt"/>
                <a:ea typeface="+mn-ea"/>
              </a:rPr>
              <a:t>모듈을 사용하지 않고 해당 기능을 </a:t>
            </a:r>
            <a:r>
              <a:rPr lang="en-US" altLang="ko-KR" dirty="0">
                <a:latin typeface="+mn-lt"/>
                <a:ea typeface="+mn-ea"/>
              </a:rPr>
              <a:t>EM</a:t>
            </a:r>
            <a:r>
              <a:rPr lang="ko-KR" altLang="en-US">
                <a:latin typeface="+mn-lt"/>
                <a:ea typeface="+mn-ea"/>
              </a:rPr>
              <a:t>에 추가 구현</a:t>
            </a:r>
            <a:br>
              <a:rPr lang="ko-KR" altLang="en-US">
                <a:latin typeface="+mn-lt"/>
                <a:ea typeface="+mn-ea"/>
              </a:rPr>
            </a:br>
            <a:r>
              <a:rPr lang="ko-KR" altLang="en-US">
                <a:latin typeface="+mn-lt"/>
                <a:ea typeface="+mn-ea"/>
              </a:rPr>
              <a:t>  </a:t>
            </a:r>
            <a:r>
              <a:rPr lang="en-US" altLang="ko-KR" dirty="0">
                <a:latin typeface="+mn-lt"/>
                <a:ea typeface="+mn-ea"/>
              </a:rPr>
              <a:t>: </a:t>
            </a:r>
            <a:r>
              <a:rPr lang="ko-KR" altLang="en-US">
                <a:latin typeface="+mn-lt"/>
                <a:ea typeface="+mn-ea"/>
              </a:rPr>
              <a:t>각 </a:t>
            </a:r>
            <a:r>
              <a:rPr lang="en-US" altLang="ko-KR" dirty="0">
                <a:latin typeface="+mn-lt"/>
                <a:ea typeface="+mn-ea"/>
              </a:rPr>
              <a:t>Adaptive AUTOSAR </a:t>
            </a:r>
            <a:r>
              <a:rPr lang="ko-KR" altLang="en-US">
                <a:latin typeface="+mn-lt"/>
                <a:ea typeface="+mn-ea"/>
              </a:rPr>
              <a:t>모듈별 </a:t>
            </a:r>
            <a:r>
              <a:rPr lang="en-US" altLang="ko-KR" dirty="0">
                <a:latin typeface="+mn-lt"/>
                <a:ea typeface="+mn-ea"/>
              </a:rPr>
              <a:t>WAVE</a:t>
            </a:r>
            <a:r>
              <a:rPr lang="ko-KR" altLang="en-US">
                <a:latin typeface="+mn-lt"/>
                <a:ea typeface="+mn-ea"/>
              </a:rPr>
              <a:t>의 기능 및 성능 요구 사항 만족</a:t>
            </a:r>
            <a:r>
              <a:rPr lang="ko-KR" altLang="en-US" sz="1400">
                <a:latin typeface="+mn-lt"/>
                <a:ea typeface="+mn-ea"/>
              </a:rPr>
              <a:t/>
            </a:r>
            <a:br>
              <a:rPr lang="ko-KR" altLang="en-US" sz="1400">
                <a:latin typeface="+mn-lt"/>
                <a:ea typeface="+mn-ea"/>
              </a:rPr>
            </a:br>
            <a:r>
              <a:rPr lang="ko-KR" altLang="en-US" sz="1400">
                <a:latin typeface="+mn-lt"/>
                <a:ea typeface="+mn-ea"/>
              </a:rPr>
              <a:t/>
            </a:r>
            <a:br>
              <a:rPr lang="ko-KR" altLang="en-US" sz="1400">
                <a:latin typeface="+mn-lt"/>
                <a:ea typeface="+mn-ea"/>
              </a:rPr>
            </a:br>
            <a:r>
              <a:rPr lang="en-US" altLang="ko-KR" sz="1400" dirty="0">
                <a:latin typeface="+mn-lt"/>
                <a:ea typeface="+mn-ea"/>
              </a:rPr>
              <a:t>- ’19</a:t>
            </a:r>
            <a:r>
              <a:rPr lang="ko-KR" altLang="en-US" sz="1400">
                <a:latin typeface="+mn-lt"/>
                <a:ea typeface="+mn-ea"/>
              </a:rPr>
              <a:t>년 </a:t>
            </a:r>
            <a:r>
              <a:rPr lang="en-US" altLang="ko-KR" sz="1400" dirty="0">
                <a:latin typeface="+mn-lt"/>
                <a:ea typeface="+mn-ea"/>
              </a:rPr>
              <a:t>WAVE</a:t>
            </a:r>
            <a:r>
              <a:rPr lang="ko-KR" altLang="en-US" sz="1400">
                <a:latin typeface="+mn-lt"/>
                <a:ea typeface="+mn-ea"/>
              </a:rPr>
              <a:t>에서 담당했던 아래 모듈들은 ’</a:t>
            </a:r>
            <a:r>
              <a:rPr lang="en-US" altLang="ko-KR" sz="1400" dirty="0">
                <a:latin typeface="+mn-lt"/>
                <a:ea typeface="+mn-ea"/>
              </a:rPr>
              <a:t>20</a:t>
            </a:r>
            <a:r>
              <a:rPr lang="ko-KR" altLang="en-US" sz="1400">
                <a:latin typeface="+mn-lt"/>
                <a:ea typeface="+mn-ea"/>
              </a:rPr>
              <a:t>년 </a:t>
            </a:r>
            <a:r>
              <a:rPr lang="en-US" altLang="ko-KR" sz="1400" dirty="0">
                <a:latin typeface="+mn-lt"/>
                <a:ea typeface="+mn-ea"/>
              </a:rPr>
              <a:t>WAVE </a:t>
            </a:r>
            <a:r>
              <a:rPr lang="ko-KR" altLang="en-US" sz="1400">
                <a:latin typeface="+mn-lt"/>
                <a:ea typeface="+mn-ea"/>
              </a:rPr>
              <a:t>과제부터는 사업부로 이관</a:t>
            </a:r>
            <a:br>
              <a:rPr lang="ko-KR" altLang="en-US" sz="1400">
                <a:latin typeface="+mn-lt"/>
                <a:ea typeface="+mn-ea"/>
              </a:rPr>
            </a:br>
            <a:r>
              <a:rPr lang="ko-KR" altLang="en-US">
                <a:latin typeface="+mn-lt"/>
                <a:ea typeface="+mn-ea"/>
              </a:rPr>
              <a:t>  </a:t>
            </a:r>
            <a:r>
              <a:rPr lang="en-US" altLang="ko-KR" dirty="0">
                <a:latin typeface="+mn-lt"/>
                <a:ea typeface="+mn-ea"/>
              </a:rPr>
              <a:t>: Ethernet, Telematics Proxy, </a:t>
            </a:r>
            <a:r>
              <a:rPr lang="en-US" altLang="ko-KR" dirty="0" err="1">
                <a:latin typeface="+mn-lt"/>
                <a:ea typeface="+mn-ea"/>
              </a:rPr>
              <a:t>ara</a:t>
            </a:r>
            <a:r>
              <a:rPr lang="en-US" altLang="ko-KR" dirty="0">
                <a:latin typeface="+mn-lt"/>
                <a:ea typeface="+mn-ea"/>
              </a:rPr>
              <a:t> proxy, Consumer/Provider Process</a:t>
            </a:r>
            <a:endParaRPr lang="en-US" altLang="ko-KR" sz="1400" dirty="0">
              <a:latin typeface="+mn-lt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546" y="188640"/>
            <a:ext cx="424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lt"/>
                <a:ea typeface="+mn-ea"/>
              </a:rPr>
              <a:t>Adaptive AUTOSAR SW Architecture – BMW WAVE</a:t>
            </a:r>
            <a:endParaRPr lang="ko-KR" altLang="en-US" sz="1600" b="1" dirty="0" smtClean="0">
              <a:latin typeface="+mn-lt"/>
              <a:ea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416496" y="4384904"/>
            <a:ext cx="6300000" cy="1260000"/>
          </a:xfrm>
          <a:prstGeom prst="roundRect">
            <a:avLst>
              <a:gd name="adj" fmla="val 9924"/>
            </a:avLst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자사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 Adaptive AUTOSAR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플랫폼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588749" y="4685097"/>
            <a:ext cx="900000" cy="468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  <a:t>Communication</a:t>
            </a:r>
            <a:b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</a:br>
            <a: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  <a:t>Management</a:t>
            </a:r>
            <a:b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</a:br>
            <a: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  <a:t>(</a:t>
            </a:r>
            <a:r>
              <a:rPr kumimoji="1" lang="en-US" altLang="ko-KR" sz="1000" b="1" i="0" u="none" strike="noStrike" cap="none" normalizeH="0" dirty="0" err="1" smtClean="0">
                <a:ln>
                  <a:noFill/>
                </a:ln>
                <a:effectLst/>
                <a:latin typeface="+mj-lt"/>
                <a:ea typeface="+mj-ea"/>
              </a:rPr>
              <a:t>SomeIPd</a:t>
            </a:r>
            <a:r>
              <a:rPr kumimoji="1" lang="en-US" altLang="ko-KR" sz="1000" b="1" i="0" u="none" strike="noStrike" cap="none" normalizeH="0" dirty="0" smtClean="0">
                <a:ln>
                  <a:noFill/>
                </a:ln>
                <a:effectLst/>
                <a:latin typeface="+mj-lt"/>
                <a:ea typeface="+mj-ea"/>
              </a:rPr>
              <a:t>, IPC)</a:t>
            </a:r>
            <a:endParaRPr kumimoji="1" lang="ko-KR" altLang="en-US" sz="1000" b="1" i="0" u="none" strike="noStrike" cap="none" normalizeH="0" smtClean="0">
              <a:ln>
                <a:noFill/>
              </a:ln>
              <a:effectLst/>
              <a:latin typeface="+mj-lt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100577" y="4685097"/>
            <a:ext cx="792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Execution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+mj-lt"/>
                <a:ea typeface="+mj-ea"/>
              </a:rPr>
              <a:t>Management</a:t>
            </a:r>
            <a:endParaRPr kumimoji="1" lang="ko-KR" altLang="en-US" sz="1000" b="1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948561" y="4685097"/>
            <a:ext cx="792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latin typeface="+mj-lt"/>
                <a:ea typeface="+mj-ea"/>
              </a:rPr>
              <a:t>Log</a:t>
            </a:r>
          </a:p>
          <a:p>
            <a:r>
              <a:rPr lang="en-US" altLang="ko-KR" sz="1000" b="1" dirty="0" smtClean="0">
                <a:latin typeface="+mj-lt"/>
                <a:ea typeface="+mj-ea"/>
              </a:rPr>
              <a:t>and Trace</a:t>
            </a:r>
            <a:endParaRPr lang="ko-KR" altLang="en-US" sz="1000" b="1">
              <a:latin typeface="+mj-lt"/>
              <a:ea typeface="+mj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100577" y="5197076"/>
            <a:ext cx="792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+mj-lt"/>
                <a:ea typeface="+mj-ea"/>
              </a:rPr>
              <a:t>Persistency</a:t>
            </a:r>
            <a:endParaRPr kumimoji="1" lang="ko-KR" altLang="en-US" sz="1000" b="1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302389" y="4685097"/>
            <a:ext cx="720000" cy="36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latin typeface="+mj-lt"/>
                <a:ea typeface="+mj-ea"/>
              </a:rPr>
              <a:t>Cryptography</a:t>
            </a:r>
            <a:endParaRPr lang="ko-KR" altLang="en-US" sz="1000" b="1">
              <a:latin typeface="+mj-lt"/>
              <a:ea typeface="+mj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 rot="16200000">
            <a:off x="6475335" y="5013086"/>
            <a:ext cx="871979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Ethernet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416497" y="5735008"/>
            <a:ext cx="6885490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Hypervisor/QNX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16496" y="4078800"/>
            <a:ext cx="4140000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Adaptive Applications(ICAS3* App.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)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16496" y="6519565"/>
            <a:ext cx="540000" cy="25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effectLst/>
                <a:latin typeface="+mj-lt"/>
                <a:ea typeface="+mj-ea"/>
              </a:rPr>
              <a:t>개발 범위</a:t>
            </a:r>
          </a:p>
        </p:txBody>
      </p:sp>
      <p:sp>
        <p:nvSpPr>
          <p:cNvPr id="26" name="직사각형 25"/>
          <p:cNvSpPr/>
          <p:nvPr/>
        </p:nvSpPr>
        <p:spPr bwMode="auto">
          <a:xfrm rot="16200000">
            <a:off x="6757996" y="5013086"/>
            <a:ext cx="871979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Telematics Proxy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016896" y="4383176"/>
            <a:ext cx="871979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a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ra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proxy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015906" y="4383176"/>
            <a:ext cx="1440000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Consumer/Provider Process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664268" y="4078800"/>
            <a:ext cx="2637718" cy="216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Tiger Applications</a:t>
            </a:r>
            <a:endParaRPr kumimoji="1" lang="ko-KR" altLang="en-US" sz="1000" i="0" u="none" strike="noStrike" cap="none" normalizeH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18361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06546" y="188640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 smtClean="0">
                <a:latin typeface="+mn-lt"/>
                <a:ea typeface="+mn-ea"/>
              </a:rPr>
              <a:t>Resource Plan</a:t>
            </a:r>
            <a:endParaRPr lang="ko-KR" altLang="en-US" sz="1600" b="1" dirty="0" smtClean="0">
              <a:latin typeface="+mn-lt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33314"/>
              </p:ext>
            </p:extLst>
          </p:nvPr>
        </p:nvGraphicFramePr>
        <p:xfrm>
          <a:off x="803176" y="908720"/>
          <a:ext cx="6809333" cy="4682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3900"/>
                <a:gridCol w="2427900"/>
                <a:gridCol w="2207533"/>
              </a:tblGrid>
              <a:tr h="21230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VW ICAS3*</a:t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ICAS3.1 China SW/HW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분리소싱프로젝트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BMW WAVE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Communication Management</a:t>
                      </a:r>
                    </a:p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(LG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SomeIPd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IPC, Packet Filter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포함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Network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Diagnostic Management</a:t>
                      </a:r>
                    </a:p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DoIP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포함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Update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and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VW DSA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Cryptography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Identity and Access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Execution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0.5</a:t>
                      </a: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Platform Health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State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Time Sync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Persistency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Log and Trace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Total(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명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  <a:r>
                        <a:rPr lang="en-US" altLang="ko-KR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*)</a:t>
                      </a:r>
                      <a:endParaRPr lang="en-US" altLang="ko-KR" sz="11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480" y="6309320"/>
            <a:ext cx="3810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smtClean="0">
                <a:latin typeface="+mn-lt"/>
                <a:ea typeface="+mn-ea"/>
              </a:rPr>
              <a:t>*) Vector </a:t>
            </a:r>
            <a:r>
              <a:rPr lang="ko-KR" altLang="en-US" sz="1100" smtClean="0">
                <a:latin typeface="+mn-lt"/>
                <a:ea typeface="+mn-ea"/>
              </a:rPr>
              <a:t>솔루션을 이용한 </a:t>
            </a:r>
            <a:r>
              <a:rPr lang="en-US" altLang="ko-KR" sz="1100" dirty="0" smtClean="0">
                <a:latin typeface="+mn-lt"/>
                <a:ea typeface="+mn-ea"/>
              </a:rPr>
              <a:t>ICAS3 </a:t>
            </a:r>
            <a:r>
              <a:rPr lang="en-US" altLang="ko-KR" sz="1100" dirty="0" err="1" smtClean="0">
                <a:latin typeface="+mn-lt"/>
                <a:ea typeface="+mn-ea"/>
              </a:rPr>
              <a:t>Verbund</a:t>
            </a:r>
            <a:r>
              <a:rPr lang="en-US" altLang="ko-KR" sz="1100" dirty="0" smtClean="0">
                <a:latin typeface="+mn-lt"/>
                <a:ea typeface="+mn-ea"/>
              </a:rPr>
              <a:t>-ME release</a:t>
            </a:r>
            <a:r>
              <a:rPr lang="ko-KR" altLang="en-US" sz="1100" smtClean="0">
                <a:latin typeface="+mn-lt"/>
                <a:ea typeface="+mn-ea"/>
              </a:rPr>
              <a:t>까지 병행 대응</a:t>
            </a:r>
            <a:endParaRPr lang="en-US" altLang="ko-KR" sz="11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98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lan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보고서양식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9525" cap="flat" cmpd="sng" algn="ctr">
          <a:solidFill>
            <a:schemeClr val="accent4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+mj-lt"/>
            <a:ea typeface="+mj-ea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n-lt"/>
            <a:ea typeface="+mn-ea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00_09년_DS표준양식</Template>
  <TotalTime>282382</TotalTime>
  <Words>493</Words>
  <Application>Microsoft Office PowerPoint</Application>
  <PresentationFormat>A4 용지(210x297mm)</PresentationFormat>
  <Paragraphs>181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LG스마트체 Regular</vt:lpstr>
      <vt:lpstr>가는각진제목체</vt:lpstr>
      <vt:lpstr>굴림</vt:lpstr>
      <vt:lpstr>돋움</vt:lpstr>
      <vt:lpstr>맑은 고딕</vt:lpstr>
      <vt:lpstr>Arial</vt:lpstr>
      <vt:lpstr>Arial Narrow</vt:lpstr>
      <vt:lpstr>Calibri</vt:lpstr>
      <vt:lpstr>Trebuchet MS</vt:lpstr>
      <vt:lpstr>Wingdings</vt:lpstr>
      <vt:lpstr>2_디자인 사용자 지정</vt:lpstr>
      <vt:lpstr>3_Blank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최병열</dc:creator>
  <cp:lastModifiedBy>이승용/파트장/SW Platform(연)Autosar Adaptive Task(syong.lee@lge.com)</cp:lastModifiedBy>
  <cp:revision>7973</cp:revision>
  <cp:lastPrinted>2017-05-15T09:23:03Z</cp:lastPrinted>
  <dcterms:created xsi:type="dcterms:W3CDTF">2005-12-07T09:50:28Z</dcterms:created>
  <dcterms:modified xsi:type="dcterms:W3CDTF">2020-02-03T06:53:14Z</dcterms:modified>
</cp:coreProperties>
</file>