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74" r:id="rId15"/>
    <p:sldId id="272" r:id="rId16"/>
    <p:sldId id="273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24A365-A946-4535-9DC8-B4B4797E8978}" v="8" dt="2019-12-08T23:08:30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Bongiovi" userId="fe4a5773b6465df6" providerId="LiveId" clId="{E624A365-A946-4535-9DC8-B4B4797E8978}"/>
    <pc:docChg chg="custSel addSld delSld modSld">
      <pc:chgData name="Giuseppe Bongiovi" userId="fe4a5773b6465df6" providerId="LiveId" clId="{E624A365-A946-4535-9DC8-B4B4797E8978}" dt="2019-12-08T23:09:39.978" v="106" actId="20577"/>
      <pc:docMkLst>
        <pc:docMk/>
      </pc:docMkLst>
      <pc:sldChg chg="addSp delSp modSp">
        <pc:chgData name="Giuseppe Bongiovi" userId="fe4a5773b6465df6" providerId="LiveId" clId="{E624A365-A946-4535-9DC8-B4B4797E8978}" dt="2019-12-08T23:06:22.553" v="23" actId="14100"/>
        <pc:sldMkLst>
          <pc:docMk/>
          <pc:sldMk cId="3133745786" sldId="273"/>
        </pc:sldMkLst>
        <pc:spChg chg="add del mod">
          <ac:chgData name="Giuseppe Bongiovi" userId="fe4a5773b6465df6" providerId="LiveId" clId="{E624A365-A946-4535-9DC8-B4B4797E8978}" dt="2019-12-08T23:05:15.242" v="2" actId="931"/>
          <ac:spMkLst>
            <pc:docMk/>
            <pc:sldMk cId="3133745786" sldId="273"/>
            <ac:spMk id="4" creationId="{2650B32F-62AE-4D8E-BFD2-168B9FE577E4}"/>
          </ac:spMkLst>
        </pc:spChg>
        <pc:picChg chg="del">
          <ac:chgData name="Giuseppe Bongiovi" userId="fe4a5773b6465df6" providerId="LiveId" clId="{E624A365-A946-4535-9DC8-B4B4797E8978}" dt="2019-12-08T23:04:57.409" v="0" actId="478"/>
          <ac:picMkLst>
            <pc:docMk/>
            <pc:sldMk cId="3133745786" sldId="273"/>
            <ac:picMk id="5" creationId="{9EFB8B73-6366-4792-A5B7-1A6E2BA499BB}"/>
          </ac:picMkLst>
        </pc:picChg>
        <pc:picChg chg="del">
          <ac:chgData name="Giuseppe Bongiovi" userId="fe4a5773b6465df6" providerId="LiveId" clId="{E624A365-A946-4535-9DC8-B4B4797E8978}" dt="2019-12-08T23:05:01.749" v="1" actId="478"/>
          <ac:picMkLst>
            <pc:docMk/>
            <pc:sldMk cId="3133745786" sldId="273"/>
            <ac:picMk id="7" creationId="{62211639-B4E0-451F-983C-968EE059E3E4}"/>
          </ac:picMkLst>
        </pc:picChg>
        <pc:picChg chg="add mod modCrop">
          <ac:chgData name="Giuseppe Bongiovi" userId="fe4a5773b6465df6" providerId="LiveId" clId="{E624A365-A946-4535-9DC8-B4B4797E8978}" dt="2019-12-08T23:05:36.992" v="11" actId="14100"/>
          <ac:picMkLst>
            <pc:docMk/>
            <pc:sldMk cId="3133745786" sldId="273"/>
            <ac:picMk id="9" creationId="{080E9576-9788-4391-A511-41253E7E8106}"/>
          </ac:picMkLst>
        </pc:picChg>
        <pc:picChg chg="add mod modCrop">
          <ac:chgData name="Giuseppe Bongiovi" userId="fe4a5773b6465df6" providerId="LiveId" clId="{E624A365-A946-4535-9DC8-B4B4797E8978}" dt="2019-12-08T23:06:22.553" v="23" actId="14100"/>
          <ac:picMkLst>
            <pc:docMk/>
            <pc:sldMk cId="3133745786" sldId="273"/>
            <ac:picMk id="11" creationId="{950E4EC6-DF6B-48F3-9250-0E4DE071B415}"/>
          </ac:picMkLst>
        </pc:picChg>
      </pc:sldChg>
      <pc:sldChg chg="addSp delSp modSp">
        <pc:chgData name="Giuseppe Bongiovi" userId="fe4a5773b6465df6" providerId="LiveId" clId="{E624A365-A946-4535-9DC8-B4B4797E8978}" dt="2019-12-08T23:09:05.883" v="65" actId="20577"/>
        <pc:sldMkLst>
          <pc:docMk/>
          <pc:sldMk cId="977456566" sldId="275"/>
        </pc:sldMkLst>
        <pc:spChg chg="mod">
          <ac:chgData name="Giuseppe Bongiovi" userId="fe4a5773b6465df6" providerId="LiveId" clId="{E624A365-A946-4535-9DC8-B4B4797E8978}" dt="2019-12-08T23:09:05.883" v="65" actId="20577"/>
          <ac:spMkLst>
            <pc:docMk/>
            <pc:sldMk cId="977456566" sldId="275"/>
            <ac:spMk id="2" creationId="{7BB7FF04-1CE3-44A6-AB0F-E521D57875E9}"/>
          </ac:spMkLst>
        </pc:spChg>
        <pc:spChg chg="add del mod">
          <ac:chgData name="Giuseppe Bongiovi" userId="fe4a5773b6465df6" providerId="LiveId" clId="{E624A365-A946-4535-9DC8-B4B4797E8978}" dt="2019-12-08T23:06:39.850" v="29" actId="931"/>
          <ac:spMkLst>
            <pc:docMk/>
            <pc:sldMk cId="977456566" sldId="275"/>
            <ac:spMk id="4" creationId="{368E9109-0540-4A71-AB99-21725CF1D6BA}"/>
          </ac:spMkLst>
        </pc:spChg>
        <pc:spChg chg="add del mod">
          <ac:chgData name="Giuseppe Bongiovi" userId="fe4a5773b6465df6" providerId="LiveId" clId="{E624A365-A946-4535-9DC8-B4B4797E8978}" dt="2019-12-08T23:08:30.549" v="57" actId="931"/>
          <ac:spMkLst>
            <pc:docMk/>
            <pc:sldMk cId="977456566" sldId="275"/>
            <ac:spMk id="15" creationId="{68C33532-D656-4951-887A-2088694A155B}"/>
          </ac:spMkLst>
        </pc:spChg>
        <pc:picChg chg="del">
          <ac:chgData name="Giuseppe Bongiovi" userId="fe4a5773b6465df6" providerId="LiveId" clId="{E624A365-A946-4535-9DC8-B4B4797E8978}" dt="2019-12-08T23:06:25.958" v="24" actId="478"/>
          <ac:picMkLst>
            <pc:docMk/>
            <pc:sldMk cId="977456566" sldId="275"/>
            <ac:picMk id="5" creationId="{31417C5F-BAB2-4A2E-83EF-065F3340D40E}"/>
          </ac:picMkLst>
        </pc:picChg>
        <pc:picChg chg="add del mod modCrop">
          <ac:chgData name="Giuseppe Bongiovi" userId="fe4a5773b6465df6" providerId="LiveId" clId="{E624A365-A946-4535-9DC8-B4B4797E8978}" dt="2019-12-08T23:08:21.073" v="56" actId="478"/>
          <ac:picMkLst>
            <pc:docMk/>
            <pc:sldMk cId="977456566" sldId="275"/>
            <ac:picMk id="7" creationId="{EAE088A5-2A50-4BA0-B7F6-F0931E5414A7}"/>
          </ac:picMkLst>
        </pc:picChg>
        <pc:picChg chg="add del mod modCrop">
          <ac:chgData name="Giuseppe Bongiovi" userId="fe4a5773b6465df6" providerId="LiveId" clId="{E624A365-A946-4535-9DC8-B4B4797E8978}" dt="2019-12-08T23:07:53.518" v="46" actId="478"/>
          <ac:picMkLst>
            <pc:docMk/>
            <pc:sldMk cId="977456566" sldId="275"/>
            <ac:picMk id="9" creationId="{A7698CE5-FCD2-4136-84DC-FB5CA53136CC}"/>
          </ac:picMkLst>
        </pc:picChg>
        <pc:picChg chg="del mod">
          <ac:chgData name="Giuseppe Bongiovi" userId="fe4a5773b6465df6" providerId="LiveId" clId="{E624A365-A946-4535-9DC8-B4B4797E8978}" dt="2019-12-08T23:06:28.837" v="26" actId="478"/>
          <ac:picMkLst>
            <pc:docMk/>
            <pc:sldMk cId="977456566" sldId="275"/>
            <ac:picMk id="11" creationId="{DA4CDCEF-7A8F-454A-B222-AFBB5E957088}"/>
          </ac:picMkLst>
        </pc:picChg>
        <pc:picChg chg="add mod modCrop">
          <ac:chgData name="Giuseppe Bongiovi" userId="fe4a5773b6465df6" providerId="LiveId" clId="{E624A365-A946-4535-9DC8-B4B4797E8978}" dt="2019-12-08T23:08:18.817" v="55" actId="14100"/>
          <ac:picMkLst>
            <pc:docMk/>
            <pc:sldMk cId="977456566" sldId="275"/>
            <ac:picMk id="13" creationId="{47370BE6-025C-499A-9FEA-B729DBA2430D}"/>
          </ac:picMkLst>
        </pc:picChg>
        <pc:picChg chg="add mod modCrop">
          <ac:chgData name="Giuseppe Bongiovi" userId="fe4a5773b6465df6" providerId="LiveId" clId="{E624A365-A946-4535-9DC8-B4B4797E8978}" dt="2019-12-08T23:08:44.617" v="62" actId="14100"/>
          <ac:picMkLst>
            <pc:docMk/>
            <pc:sldMk cId="977456566" sldId="275"/>
            <ac:picMk id="19" creationId="{B35B2FAC-2C84-4272-BE2B-3594C170D157}"/>
          </ac:picMkLst>
        </pc:picChg>
      </pc:sldChg>
      <pc:sldChg chg="modSp">
        <pc:chgData name="Giuseppe Bongiovi" userId="fe4a5773b6465df6" providerId="LiveId" clId="{E624A365-A946-4535-9DC8-B4B4797E8978}" dt="2019-12-08T23:09:39.978" v="106" actId="20577"/>
        <pc:sldMkLst>
          <pc:docMk/>
          <pc:sldMk cId="896900754" sldId="277"/>
        </pc:sldMkLst>
        <pc:spChg chg="mod">
          <ac:chgData name="Giuseppe Bongiovi" userId="fe4a5773b6465df6" providerId="LiveId" clId="{E624A365-A946-4535-9DC8-B4B4797E8978}" dt="2019-12-08T23:09:39.978" v="106" actId="20577"/>
          <ac:spMkLst>
            <pc:docMk/>
            <pc:sldMk cId="896900754" sldId="277"/>
            <ac:spMk id="3" creationId="{6D0920B3-FAC8-423C-A43C-D5BAC3C4EA68}"/>
          </ac:spMkLst>
        </pc:spChg>
      </pc:sldChg>
      <pc:sldChg chg="add del">
        <pc:chgData name="Giuseppe Bongiovi" userId="fe4a5773b6465df6" providerId="LiveId" clId="{E624A365-A946-4535-9DC8-B4B4797E8978}" dt="2019-12-08T23:06:33.376" v="28"/>
        <pc:sldMkLst>
          <pc:docMk/>
          <pc:sldMk cId="3988615045" sldId="278"/>
        </pc:sldMkLst>
      </pc:sldChg>
    </pc:docChg>
  </pc:docChgLst>
  <pc:docChgLst>
    <pc:chgData name="Giuseppe Bongiovi" userId="fe4a5773b6465df6" providerId="LiveId" clId="{DF9B0B6B-873A-4FE2-A37A-CF6920BB3519}"/>
    <pc:docChg chg="custSel modSld">
      <pc:chgData name="Giuseppe Bongiovi" userId="fe4a5773b6465df6" providerId="LiveId" clId="{DF9B0B6B-873A-4FE2-A37A-CF6920BB3519}" dt="2019-12-06T23:33:38.446" v="763" actId="20577"/>
      <pc:docMkLst>
        <pc:docMk/>
      </pc:docMkLst>
      <pc:sldChg chg="modSp">
        <pc:chgData name="Giuseppe Bongiovi" userId="fe4a5773b6465df6" providerId="LiveId" clId="{DF9B0B6B-873A-4FE2-A37A-CF6920BB3519}" dt="2019-12-06T23:28:06.782" v="542" actId="20577"/>
        <pc:sldMkLst>
          <pc:docMk/>
          <pc:sldMk cId="2571527238" sldId="257"/>
        </pc:sldMkLst>
        <pc:spChg chg="mod">
          <ac:chgData name="Giuseppe Bongiovi" userId="fe4a5773b6465df6" providerId="LiveId" clId="{DF9B0B6B-873A-4FE2-A37A-CF6920BB3519}" dt="2019-12-06T23:28:06.782" v="542" actId="20577"/>
          <ac:spMkLst>
            <pc:docMk/>
            <pc:sldMk cId="2571527238" sldId="257"/>
            <ac:spMk id="3" creationId="{1D14E032-1A76-4BCF-93E2-8F2CFC0B9906}"/>
          </ac:spMkLst>
        </pc:spChg>
      </pc:sldChg>
      <pc:sldChg chg="modSp">
        <pc:chgData name="Giuseppe Bongiovi" userId="fe4a5773b6465df6" providerId="LiveId" clId="{DF9B0B6B-873A-4FE2-A37A-CF6920BB3519}" dt="2019-12-06T23:30:59.528" v="737" actId="20577"/>
        <pc:sldMkLst>
          <pc:docMk/>
          <pc:sldMk cId="4183869422" sldId="260"/>
        </pc:sldMkLst>
        <pc:spChg chg="mod">
          <ac:chgData name="Giuseppe Bongiovi" userId="fe4a5773b6465df6" providerId="LiveId" clId="{DF9B0B6B-873A-4FE2-A37A-CF6920BB3519}" dt="2019-12-06T22:46:07.029" v="0" actId="20577"/>
          <ac:spMkLst>
            <pc:docMk/>
            <pc:sldMk cId="4183869422" sldId="260"/>
            <ac:spMk id="2" creationId="{F5EC0A22-3631-4C94-9CC0-F3789EB7CD51}"/>
          </ac:spMkLst>
        </pc:spChg>
        <pc:spChg chg="mod">
          <ac:chgData name="Giuseppe Bongiovi" userId="fe4a5773b6465df6" providerId="LiveId" clId="{DF9B0B6B-873A-4FE2-A37A-CF6920BB3519}" dt="2019-12-06T23:30:59.528" v="737" actId="20577"/>
          <ac:spMkLst>
            <pc:docMk/>
            <pc:sldMk cId="4183869422" sldId="260"/>
            <ac:spMk id="3" creationId="{CD049F27-1047-46FE-ABDD-6D4E0ABAE626}"/>
          </ac:spMkLst>
        </pc:spChg>
      </pc:sldChg>
      <pc:sldChg chg="modSp">
        <pc:chgData name="Giuseppe Bongiovi" userId="fe4a5773b6465df6" providerId="LiveId" clId="{DF9B0B6B-873A-4FE2-A37A-CF6920BB3519}" dt="2019-12-06T23:32:23.001" v="761" actId="20577"/>
        <pc:sldMkLst>
          <pc:docMk/>
          <pc:sldMk cId="3492948566" sldId="261"/>
        </pc:sldMkLst>
        <pc:spChg chg="mod">
          <ac:chgData name="Giuseppe Bongiovi" userId="fe4a5773b6465df6" providerId="LiveId" clId="{DF9B0B6B-873A-4FE2-A37A-CF6920BB3519}" dt="2019-12-06T23:32:23.001" v="761" actId="20577"/>
          <ac:spMkLst>
            <pc:docMk/>
            <pc:sldMk cId="3492948566" sldId="261"/>
            <ac:spMk id="3" creationId="{A3FA49AB-C1EF-4014-9B02-DBE93356D1E2}"/>
          </ac:spMkLst>
        </pc:spChg>
      </pc:sldChg>
      <pc:sldChg chg="modSp">
        <pc:chgData name="Giuseppe Bongiovi" userId="fe4a5773b6465df6" providerId="LiveId" clId="{DF9B0B6B-873A-4FE2-A37A-CF6920BB3519}" dt="2019-12-06T23:26:58.804" v="433" actId="20577"/>
        <pc:sldMkLst>
          <pc:docMk/>
          <pc:sldMk cId="2459155340" sldId="263"/>
        </pc:sldMkLst>
        <pc:spChg chg="mod">
          <ac:chgData name="Giuseppe Bongiovi" userId="fe4a5773b6465df6" providerId="LiveId" clId="{DF9B0B6B-873A-4FE2-A37A-CF6920BB3519}" dt="2019-12-06T23:26:58.804" v="433" actId="20577"/>
          <ac:spMkLst>
            <pc:docMk/>
            <pc:sldMk cId="2459155340" sldId="263"/>
            <ac:spMk id="3" creationId="{9A6B8B7A-9E10-4BE0-9214-103920AA2E3F}"/>
          </ac:spMkLst>
        </pc:spChg>
      </pc:sldChg>
      <pc:sldChg chg="modSp">
        <pc:chgData name="Giuseppe Bongiovi" userId="fe4a5773b6465df6" providerId="LiveId" clId="{DF9B0B6B-873A-4FE2-A37A-CF6920BB3519}" dt="2019-12-06T23:24:14.405" v="430" actId="20577"/>
        <pc:sldMkLst>
          <pc:docMk/>
          <pc:sldMk cId="1242566245" sldId="264"/>
        </pc:sldMkLst>
        <pc:spChg chg="mod">
          <ac:chgData name="Giuseppe Bongiovi" userId="fe4a5773b6465df6" providerId="LiveId" clId="{DF9B0B6B-873A-4FE2-A37A-CF6920BB3519}" dt="2019-12-06T23:24:14.405" v="430" actId="20577"/>
          <ac:spMkLst>
            <pc:docMk/>
            <pc:sldMk cId="1242566245" sldId="264"/>
            <ac:spMk id="3" creationId="{4E661E99-8330-4644-9EC8-CC91522A020F}"/>
          </ac:spMkLst>
        </pc:spChg>
      </pc:sldChg>
      <pc:sldChg chg="modSp">
        <pc:chgData name="Giuseppe Bongiovi" userId="fe4a5773b6465df6" providerId="LiveId" clId="{DF9B0B6B-873A-4FE2-A37A-CF6920BB3519}" dt="2019-12-06T23:33:38.446" v="763" actId="20577"/>
        <pc:sldMkLst>
          <pc:docMk/>
          <pc:sldMk cId="3396978240" sldId="271"/>
        </pc:sldMkLst>
        <pc:spChg chg="mod">
          <ac:chgData name="Giuseppe Bongiovi" userId="fe4a5773b6465df6" providerId="LiveId" clId="{DF9B0B6B-873A-4FE2-A37A-CF6920BB3519}" dt="2019-12-06T23:33:38.446" v="763" actId="20577"/>
          <ac:spMkLst>
            <pc:docMk/>
            <pc:sldMk cId="3396978240" sldId="271"/>
            <ac:spMk id="3" creationId="{CEECC307-0794-4332-B55F-60837D3FE9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99CC-F80A-447E-B31C-06A79DFFC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44D85-14E8-4F95-8D7E-68BD53618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6E1D3-4CDB-4217-BA4C-96B41D0F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DA0-74CA-4BAD-BB3E-8F29F3FE2BE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F33A3-FE3E-4A0A-83BE-86C9A43A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F3A0C-F5A4-4D0F-8FE3-C4F55D89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E22C-B47A-4183-BC8C-EDADF75E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4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FDA0-D714-4322-8CA5-4B6C6413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88DC8-560C-4F79-930A-11FCCEB31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B72E-1F51-470E-BD59-02FF0AAD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DA0-74CA-4BAD-BB3E-8F29F3FE2BE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9B083-53E8-4B8D-88AA-8B4ACA04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6DA9F-1D4D-4DF8-98CA-E1673034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E22C-B47A-4183-BC8C-EDADF75E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8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4AE1C1-F75B-4396-AD5B-0265C5C14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7919D-A0F6-4103-9889-3D11C156F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82BA7-7579-4ABF-82C3-7942C508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DA0-74CA-4BAD-BB3E-8F29F3FE2BE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AFDA9-744E-4749-8350-3565582A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BE950-A157-4538-B013-F77AC07D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E22C-B47A-4183-BC8C-EDADF75E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9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6049-9B96-413A-9B07-9BE0B08E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8C81-E24F-4804-AB0E-A74441756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A459F-A0A1-4415-9EE2-787882B4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DA0-74CA-4BAD-BB3E-8F29F3FE2BE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8647F-FE13-444E-A116-2442F9BF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FCBAB-CAD9-4FFA-AB9E-7B47F2D2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E22C-B47A-4183-BC8C-EDADF75E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9C26-4029-4EE6-9193-28D09A439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CEC4F-0EE7-4121-9C7B-40C92517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34A0C-6279-4024-92A4-8F07EBAD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DA0-74CA-4BAD-BB3E-8F29F3FE2BE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566A5-18CA-4E65-BB1E-0B76BC1E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6B7F1-3A03-4EE2-8915-6B984B69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E22C-B47A-4183-BC8C-EDADF75E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9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4A12-239D-4F33-8772-2A44B9D7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DE07F-C134-43A1-839C-CFAD40756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110C5-BF7C-4FB5-95AC-22CBFF729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3D420-ED8E-4052-8439-3031B9AD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DA0-74CA-4BAD-BB3E-8F29F3FE2BE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2CA89-C800-483E-8260-E1AF56FD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FEC6C-6BD8-479F-8D8C-42711D3B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E22C-B47A-4183-BC8C-EDADF75E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2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4744-5BA7-43F1-A194-B7DB1BCE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A81C6-74A2-4184-9C10-FB269E133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AC2B1-C8F9-4114-929C-E81715E6B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5187C-EECA-4549-8967-9549F3CDA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E33F6-EDCF-4628-9377-CB7E44B56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99E01-EA3D-4230-850B-D054475C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DA0-74CA-4BAD-BB3E-8F29F3FE2BE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757E2-585A-4C1B-A779-AA4687F3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74716-0135-466E-8A54-4EC35E89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E22C-B47A-4183-BC8C-EDADF75E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8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08F5-33F4-4675-875C-28D0538A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7C823-9352-4C39-BCA3-E927A091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DA0-74CA-4BAD-BB3E-8F29F3FE2BE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65045-4B8A-4C87-B5C8-C124B554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82AD0-6BEA-4D9D-97D4-D2C04107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E22C-B47A-4183-BC8C-EDADF75E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9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FAE0B-D00B-40FB-B872-4D8AE7FE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DA0-74CA-4BAD-BB3E-8F29F3FE2BE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290A4-0F26-40F9-8031-199468B8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C3DF6-59FF-4D14-A411-FEC80EDE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E22C-B47A-4183-BC8C-EDADF75E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1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1343-2F41-4F91-993F-238E196E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D3F23-53B2-4E59-8AF1-FE013F023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513E8-9A81-47BE-B2B2-F584B013D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3DFA7-4189-43DC-938A-DE04D04C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DA0-74CA-4BAD-BB3E-8F29F3FE2BE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D7824-0E89-4F82-8583-E966A3CB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934AC-A7DA-4BFC-B4A8-E7527A60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E22C-B47A-4183-BC8C-EDADF75E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3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FD35-E3B9-4337-B109-B9F64C8E6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49845-F419-49E8-AC21-480E1071C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89384-3F91-4538-83D0-CA6E86688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02FBF-68C6-4040-A84B-3A5424AB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7DA0-74CA-4BAD-BB3E-8F29F3FE2BE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C12B9-CA3B-4BC0-B468-BC52F8AA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C53E8-B2E1-43A3-BA73-50B14562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E22C-B47A-4183-BC8C-EDADF75E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5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5ACE9-3EC8-455C-97A8-032D5B2DD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963F7-5487-4938-AC77-243C73A25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12035-36C1-44F7-9BDF-0319D4B7A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27DA0-74CA-4BAD-BB3E-8F29F3FE2BE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39A2B-A5AD-4A9B-8235-55A344CB3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B1A44-8ACF-4912-AD9B-F8D81F7AC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8E22C-B47A-4183-BC8C-EDADF75E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6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D7BA-6F2A-4E58-9758-3D850F9BA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Kelly Criterion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application to the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57A4B-C458-4820-A576-C7557C008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Giuseppe Bongiovi</a:t>
            </a:r>
          </a:p>
        </p:txBody>
      </p:sp>
    </p:spTree>
    <p:extLst>
      <p:ext uri="{BB962C8B-B14F-4D97-AF65-F5344CB8AC3E}">
        <p14:creationId xmlns:p14="http://schemas.microsoft.com/office/powerpoint/2010/main" val="30922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0C6E-B96A-4DDC-99B2-7A496161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European Options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53C1-FB12-4E3B-BBE8-1FCD6F7C9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think of Extrinsic value as the Interest Paid upfront for dollars borrowed K(strike price)</a:t>
            </a:r>
          </a:p>
          <a:p>
            <a:pPr lvl="1"/>
            <a:r>
              <a:rPr lang="en-US" dirty="0"/>
              <a:t>Effective Interest = Extrinsic/K</a:t>
            </a:r>
          </a:p>
          <a:p>
            <a:r>
              <a:rPr lang="en-US" dirty="0"/>
              <a:t>The Leverage offered by the option can be written</a:t>
            </a:r>
          </a:p>
          <a:p>
            <a:pPr lvl="1"/>
            <a:r>
              <a:rPr lang="en-US" dirty="0"/>
              <a:t>Leverage = S/(S-K)</a:t>
            </a:r>
          </a:p>
          <a:p>
            <a:r>
              <a:rPr lang="en-US" dirty="0"/>
              <a:t>We can then write an algorithm to match the Kelly leverage for each option with the actual leverage of the option to optimally get leverage. Stop when </a:t>
            </a:r>
            <a:r>
              <a:rPr lang="en-US" dirty="0" err="1"/>
              <a:t>Kelly_option_F</a:t>
            </a:r>
            <a:r>
              <a:rPr lang="en-US" dirty="0"/>
              <a:t>* = Leverage + error</a:t>
            </a:r>
          </a:p>
          <a:p>
            <a:r>
              <a:rPr lang="en-US" dirty="0"/>
              <a:t>In our calculations we assume </a:t>
            </a:r>
            <a:r>
              <a:rPr lang="en-US" dirty="0" err="1"/>
              <a:t>risk_free</a:t>
            </a:r>
            <a:r>
              <a:rPr lang="en-US" dirty="0"/>
              <a:t> = 0.017 and dividend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1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DCF4C-ACA0-4A94-AC38-A0787323A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Top: Effective Interest Rate/actual, bottom: Kelly</a:t>
            </a:r>
            <a:r>
              <a:rPr lang="en-US" sz="3200" dirty="0">
                <a:solidFill>
                  <a:schemeClr val="bg1"/>
                </a:solidFill>
              </a:rPr>
              <a:t>/leverage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06A4BF-0929-4F76-A93C-0FF700091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5" t="8697" r="8149" b="6647"/>
          <a:stretch/>
        </p:blipFill>
        <p:spPr>
          <a:xfrm>
            <a:off x="1713190" y="1388303"/>
            <a:ext cx="8765620" cy="546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9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A7C5E-5FBD-458D-98E6-24BBDD8A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Kelly/Leverage Close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56F21D-C6BC-4D11-9993-295BCCC55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978" y="1675227"/>
            <a:ext cx="857404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94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5E2E-469D-479C-A4B3-3400DF77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the Kelly Leverage, Historical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C307-0794-4332-B55F-60837D3FE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218"/>
            <a:ext cx="10515600" cy="55556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:</a:t>
            </a:r>
          </a:p>
          <a:p>
            <a:pPr lvl="1"/>
            <a:r>
              <a:rPr lang="en-US" dirty="0"/>
              <a:t>Sp500 daily returns 1989 to 2019	source = yahoo</a:t>
            </a:r>
          </a:p>
          <a:p>
            <a:pPr lvl="1"/>
            <a:r>
              <a:rPr lang="en-US" dirty="0"/>
              <a:t>AAA bond yield			source = St. Louis Federal Reserve</a:t>
            </a:r>
          </a:p>
          <a:p>
            <a:pPr lvl="1"/>
            <a:r>
              <a:rPr lang="en-US" dirty="0"/>
              <a:t>1 year Interest Rates		source = St. Louis Federal Reserve</a:t>
            </a:r>
          </a:p>
          <a:p>
            <a:pPr lvl="1"/>
            <a:r>
              <a:rPr lang="en-US" dirty="0"/>
              <a:t>Calculated raw first two moments to determine Kelly leverage, no regressions, 3 years of data used for moment calculation</a:t>
            </a:r>
          </a:p>
          <a:p>
            <a:r>
              <a:rPr lang="en-US" dirty="0"/>
              <a:t>Benchmark: </a:t>
            </a:r>
          </a:p>
          <a:p>
            <a:pPr lvl="1"/>
            <a:r>
              <a:rPr lang="en-US" dirty="0"/>
              <a:t>Sp500</a:t>
            </a:r>
          </a:p>
          <a:p>
            <a:pPr lvl="1"/>
            <a:r>
              <a:rPr lang="en-US" dirty="0"/>
              <a:t>AAA yield Bond Fund</a:t>
            </a:r>
          </a:p>
          <a:p>
            <a:r>
              <a:rPr lang="en-US"/>
              <a:t>Tested Portfolios [</a:t>
            </a:r>
            <a:r>
              <a:rPr lang="en-US" dirty="0"/>
              <a:t>Long </a:t>
            </a:r>
            <a:r>
              <a:rPr lang="en-US"/>
              <a:t>only] :</a:t>
            </a:r>
            <a:endParaRPr lang="en-US" dirty="0"/>
          </a:p>
          <a:p>
            <a:pPr lvl="1"/>
            <a:r>
              <a:rPr lang="en-US" dirty="0"/>
              <a:t>Kelly Portfolio with options </a:t>
            </a:r>
          </a:p>
          <a:p>
            <a:pPr lvl="2"/>
            <a:r>
              <a:rPr lang="en-US" dirty="0"/>
              <a:t>(full Kelly and half Kelly)</a:t>
            </a:r>
          </a:p>
          <a:p>
            <a:pPr lvl="1"/>
            <a:r>
              <a:rPr lang="en-US" dirty="0"/>
              <a:t>Net profit only Kelly Traded Portfolio </a:t>
            </a:r>
          </a:p>
          <a:p>
            <a:pPr lvl="2"/>
            <a:r>
              <a:rPr lang="en-US" dirty="0"/>
              <a:t>(full Kelly and half Kelly)</a:t>
            </a:r>
          </a:p>
          <a:p>
            <a:pPr lvl="2"/>
            <a:r>
              <a:rPr lang="en-US" dirty="0"/>
              <a:t>Can only trade profits from previous year, everything else must be in AAA bond portfolio</a:t>
            </a:r>
          </a:p>
          <a:p>
            <a:pPr lvl="1"/>
            <a:r>
              <a:rPr lang="en-US" dirty="0"/>
              <a:t>VAR portfolio using options and AAA bonds </a:t>
            </a:r>
          </a:p>
          <a:p>
            <a:pPr lvl="2"/>
            <a:r>
              <a:rPr lang="en-US" dirty="0"/>
              <a:t>(leverage up to full portfolio value with options at VAR limit, invest rest in AAA bonds)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78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DBBD-89FD-4612-AD32-9F8CCEDF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Caveats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54322-AC0F-4E77-B4D9-48B4502DB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prices were calculated using black Scholes using historical 1 year Interest rates, Historical Volatility estimates for previous 3 years of data</a:t>
            </a:r>
          </a:p>
          <a:p>
            <a:r>
              <a:rPr lang="en-US" dirty="0"/>
              <a:t>Assumed 0% default rate for AAA bonds and bond fund was well diversified to match historical yield</a:t>
            </a:r>
          </a:p>
          <a:p>
            <a:r>
              <a:rPr lang="en-US" dirty="0"/>
              <a:t>Assumed SP500 paid no dividend</a:t>
            </a:r>
          </a:p>
          <a:p>
            <a:pPr lvl="1"/>
            <a:r>
              <a:rPr lang="en-US" dirty="0"/>
              <a:t>Option prices with no dividend priced in are more expensive, we hope this would reflect more accurately a scenario with real options</a:t>
            </a:r>
          </a:p>
        </p:txBody>
      </p:sp>
    </p:spTree>
    <p:extLst>
      <p:ext uri="{BB962C8B-B14F-4D97-AF65-F5344CB8AC3E}">
        <p14:creationId xmlns:p14="http://schemas.microsoft.com/office/powerpoint/2010/main" val="382428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DF371-825F-4885-9F98-2C02CBC6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Half Kelly				Full Kelly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4701ADF-AA5C-40D7-8D9A-795824AE3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683649"/>
            <a:ext cx="5455917" cy="348397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54F835-1340-4DFD-B418-D25AA1613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683649"/>
            <a:ext cx="5455917" cy="34839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CF59B9-77B5-4D17-8595-ECC0DF55AF1E}"/>
              </a:ext>
            </a:extLst>
          </p:cNvPr>
          <p:cNvSpPr txBox="1"/>
          <p:nvPr/>
        </p:nvSpPr>
        <p:spPr>
          <a:xfrm>
            <a:off x="699655" y="1697182"/>
            <a:ext cx="1064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Blue: Kelly Portfolio with options, Black: SP500, green: Profit only Kelly portfolio, Red: AAA bond portfolio</a:t>
            </a:r>
          </a:p>
        </p:txBody>
      </p:sp>
    </p:spTree>
    <p:extLst>
      <p:ext uri="{BB962C8B-B14F-4D97-AF65-F5344CB8AC3E}">
        <p14:creationId xmlns:p14="http://schemas.microsoft.com/office/powerpoint/2010/main" val="3351287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17FAD-3CBA-4C63-8D90-272ADE54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40% VAR				20% VAR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ED1FAE-62F1-4B16-90AC-E896F1B64BBA}"/>
              </a:ext>
            </a:extLst>
          </p:cNvPr>
          <p:cNvSpPr txBox="1"/>
          <p:nvPr/>
        </p:nvSpPr>
        <p:spPr>
          <a:xfrm>
            <a:off x="1170709" y="1522292"/>
            <a:ext cx="997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	Black: VAR portfolio with AAA bonds		Red: SP500</a:t>
            </a:r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080E9576-9788-4391-A511-41253E7E8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4" t="12369" r="-1"/>
          <a:stretch/>
        </p:blipFill>
        <p:spPr>
          <a:xfrm>
            <a:off x="6158345" y="2596836"/>
            <a:ext cx="5677317" cy="3657600"/>
          </a:xfr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950E4EC6-DF6B-48F3-9250-0E4DE071B4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" t="14439"/>
          <a:stretch/>
        </p:blipFill>
        <p:spPr>
          <a:xfrm>
            <a:off x="481028" y="2596836"/>
            <a:ext cx="567731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45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7FF04-1CE3-44A6-AB0F-E521D578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40% VAR				20% VAR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05E528-B8F8-4CAD-A983-40DF977846B2}"/>
              </a:ext>
            </a:extLst>
          </p:cNvPr>
          <p:cNvSpPr txBox="1"/>
          <p:nvPr/>
        </p:nvSpPr>
        <p:spPr>
          <a:xfrm>
            <a:off x="1427018" y="1627909"/>
            <a:ext cx="9296400" cy="38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Black: VAR portfolio with 1 year T-Bills		Red:SP500</a:t>
            </a:r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47370BE6-025C-499A-9FEA-B729DBA243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" t="10802"/>
          <a:stretch/>
        </p:blipFill>
        <p:spPr>
          <a:xfrm>
            <a:off x="6116277" y="2596836"/>
            <a:ext cx="5719387" cy="3788416"/>
          </a:xfrm>
          <a:prstGeom prst="rect">
            <a:avLst/>
          </a:prstGeom>
        </p:spPr>
      </p:pic>
      <p:pic>
        <p:nvPicPr>
          <p:cNvPr id="19" name="Content Placeholder 18" descr="A close up of a map&#10;&#10;Description automatically generated">
            <a:extLst>
              <a:ext uri="{FF2B5EF4-FFF2-40B4-BE49-F238E27FC236}">
                <a16:creationId xmlns:a16="http://schemas.microsoft.com/office/drawing/2014/main" id="{B35B2FAC-2C84-4272-BE2B-3594C170D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" t="12936"/>
          <a:stretch/>
        </p:blipFill>
        <p:spPr>
          <a:xfrm>
            <a:off x="356337" y="2531427"/>
            <a:ext cx="5759940" cy="3788417"/>
          </a:xfrm>
        </p:spPr>
      </p:pic>
    </p:spTree>
    <p:extLst>
      <p:ext uri="{BB962C8B-B14F-4D97-AF65-F5344CB8AC3E}">
        <p14:creationId xmlns:p14="http://schemas.microsoft.com/office/powerpoint/2010/main" val="977456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4958-A881-4473-B5D8-C015787C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D06D-78F8-482B-8363-095A7E767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Kelly Leverage can be very volatile, it is heavily reliant on your estimates, bad estimate can ruin a Kelly gambler</a:t>
            </a:r>
          </a:p>
          <a:p>
            <a:pPr lvl="1"/>
            <a:r>
              <a:rPr lang="en-US" dirty="0"/>
              <a:t>Full Kelly performs very poorly, compared to half Kelly</a:t>
            </a:r>
          </a:p>
          <a:p>
            <a:pPr lvl="2"/>
            <a:r>
              <a:rPr lang="en-US" dirty="0"/>
              <a:t>Full Kelly lost at one point 80% of the portfolio during the Financial Crises</a:t>
            </a:r>
          </a:p>
          <a:p>
            <a:pPr lvl="3"/>
            <a:r>
              <a:rPr lang="en-US" dirty="0"/>
              <a:t>This is consistent with errors about the assumption of normality in the derivation</a:t>
            </a:r>
          </a:p>
          <a:p>
            <a:pPr lvl="4"/>
            <a:r>
              <a:rPr lang="en-US" dirty="0"/>
              <a:t>Highly skewed and kurtotic distributions are bad for the Kelly approximation that thorp derives</a:t>
            </a:r>
          </a:p>
          <a:p>
            <a:pPr lvl="3"/>
            <a:r>
              <a:rPr lang="en-US" dirty="0"/>
              <a:t>Half Kelly performs more consistent which is in agreement with the literature</a:t>
            </a:r>
          </a:p>
          <a:p>
            <a:pPr lvl="4"/>
            <a:r>
              <a:rPr lang="en-US" dirty="0"/>
              <a:t>Ziemba, thorp</a:t>
            </a:r>
          </a:p>
          <a:p>
            <a:pPr lvl="3"/>
            <a:r>
              <a:rPr lang="en-US" dirty="0"/>
              <a:t>Full Kelly can allow a conservative portfolio trading only profits to “catch up” if a string of good bets happen. However all the “catchup” mostly happens during the bull market of the 90s</a:t>
            </a:r>
          </a:p>
          <a:p>
            <a:pPr lvl="3"/>
            <a:r>
              <a:rPr lang="en-US" dirty="0"/>
              <a:t>Any “conservative” Kelly portfolio trading only profits outperforms the AAA only bond fund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58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3CDB-9B63-45B2-B971-549868DD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Cont.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920B3-FAC8-423C-A43C-D5BAC3C4E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48746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VAR option portfolio investing in T-bills slowly diverges away from the benchmark but mostly keeps pace. VAR 20 outperforms due to </a:t>
            </a:r>
            <a:r>
              <a:rPr lang="en-US"/>
              <a:t>VAR constraint</a:t>
            </a:r>
            <a:endParaRPr lang="en-US" dirty="0"/>
          </a:p>
          <a:p>
            <a:pPr lvl="1"/>
            <a:r>
              <a:rPr lang="en-US" dirty="0"/>
              <a:t>This is consistent with how options are priced.</a:t>
            </a:r>
          </a:p>
          <a:p>
            <a:pPr lvl="1"/>
            <a:r>
              <a:rPr lang="en-US" dirty="0"/>
              <a:t>Low interest rates and the VAR cap during 2008 allowed it to keep pace with the market during the last 10 years</a:t>
            </a:r>
          </a:p>
          <a:p>
            <a:pPr lvl="2"/>
            <a:r>
              <a:rPr lang="en-US" dirty="0"/>
              <a:t>We can see that the market completely outpaces the </a:t>
            </a:r>
            <a:r>
              <a:rPr lang="en-US" dirty="0" err="1"/>
              <a:t>t-bill</a:t>
            </a:r>
            <a:r>
              <a:rPr lang="en-US" dirty="0"/>
              <a:t> portfolio during years with high interest rates</a:t>
            </a:r>
          </a:p>
          <a:p>
            <a:r>
              <a:rPr lang="en-US" dirty="0"/>
              <a:t>VAR option portfolio investing AAA bonds outperforms as the yield is higher than the Effective Interest rate of the option.</a:t>
            </a:r>
          </a:p>
          <a:p>
            <a:pPr lvl="1"/>
            <a:r>
              <a:rPr lang="en-US" dirty="0"/>
              <a:t>The VAR portfolio allows a cap on losses, it outperforms the most during financial crises and bubble pops as 2001 and 2008 were the years with most outperformance.</a:t>
            </a:r>
          </a:p>
          <a:p>
            <a:pPr lvl="1"/>
            <a:r>
              <a:rPr lang="en-US" dirty="0"/>
              <a:t>VAR20 keeps pace with the Half-Kelly Option Portfolio by the end of the 30 year data period, however half-Kelly and full Kelly outperform by design when the market rewards you.</a:t>
            </a:r>
          </a:p>
        </p:txBody>
      </p:sp>
    </p:spTree>
    <p:extLst>
      <p:ext uri="{BB962C8B-B14F-4D97-AF65-F5344CB8AC3E}">
        <p14:creationId xmlns:p14="http://schemas.microsoft.com/office/powerpoint/2010/main" val="89690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A0FF-CD1C-4BEF-AA1A-C938F0CF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4E032-1A76-4BCF-93E2-8F2CFC0B9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Kelly Criterion is a betting scheme to maximize a bettors growth of his wealth over the long run. If one has a scheme to properly estimate the true probabilities of a future event, then using the Kelly betting scheme one can optimize his growth of wealth. Can we use the Kelly criterion to grow a portfolio in excess of the market.</a:t>
                </a:r>
              </a:p>
              <a:p>
                <a:r>
                  <a:rPr lang="en-US" dirty="0"/>
                  <a:t>The Kelly criterion uses a utility function in its formulation:</a:t>
                </a:r>
              </a:p>
              <a:p>
                <a:pPr lvl="1"/>
                <a:r>
                  <a:rPr lang="en-US" dirty="0"/>
                  <a:t>E[</a:t>
                </a:r>
                <a:r>
                  <a:rPr lang="en-US" dirty="0" err="1"/>
                  <a:t>Wt</a:t>
                </a:r>
                <a:r>
                  <a:rPr lang="en-US" dirty="0"/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derivative with respect to f and set to zero to find the maximum</a:t>
                </a:r>
              </a:p>
              <a:p>
                <a:pPr lvl="1"/>
                <a:r>
                  <a:rPr lang="en-US" dirty="0"/>
                  <a:t>Function is concave down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4E032-1A76-4BCF-93E2-8F2CFC0B9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52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8396-33CB-4D34-82F9-122B6E12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EBD651-EBE8-49F5-9F80-F72F26C83A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you have a favorable bet with probability p = 0.5 with payout 2 units of wealth and it loses with probability q = 0.5 with payout -1 units of wealth how should one bet to optimize the long run growth of your fund</a:t>
                </a:r>
              </a:p>
              <a:p>
                <a:r>
                  <a:rPr lang="en-US" dirty="0"/>
                  <a:t>According to the Kelly criterion</a:t>
                </a:r>
              </a:p>
              <a:p>
                <a:pPr lvl="1"/>
                <a:r>
                  <a:rPr lang="en-US" dirty="0"/>
                  <a:t>E[</a:t>
                </a:r>
                <a:r>
                  <a:rPr lang="en-US" dirty="0" err="1"/>
                  <a:t>Wt</a:t>
                </a:r>
                <a:r>
                  <a:rPr lang="en-US" dirty="0"/>
                  <a:t>] = 0.5log(1 + f*2) + 0.5log(1 – f*1)</a:t>
                </a:r>
              </a:p>
              <a:p>
                <a:pPr lvl="1"/>
                <a:r>
                  <a:rPr lang="en-US" dirty="0" err="1"/>
                  <a:t>dE</a:t>
                </a:r>
                <a:r>
                  <a:rPr lang="en-US" dirty="0"/>
                  <a:t>[</a:t>
                </a:r>
                <a:r>
                  <a:rPr lang="en-US" dirty="0" err="1"/>
                  <a:t>Wt</a:t>
                </a:r>
                <a:r>
                  <a:rPr lang="en-US" dirty="0"/>
                  <a:t>]/df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0.50</m:t>
                        </m:r>
                      </m:num>
                      <m:den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0" smtClean="0">
                        <a:latin typeface="Cambria Math" panose="02040503050406030204" pitchFamily="18" charset="0"/>
                      </a:rPr>
                      <m:t>2−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0.5</m:t>
                        </m:r>
                      </m:num>
                      <m:den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 = (0.5*2 – 0.5)/(2*1) = 0.25</a:t>
                </a:r>
              </a:p>
              <a:p>
                <a:pPr lvl="1"/>
                <a:r>
                  <a:rPr lang="en-US" dirty="0"/>
                  <a:t>General formula arbitrary p ,q, and payoff </a:t>
                </a:r>
                <a:r>
                  <a:rPr lang="en-US" dirty="0" err="1"/>
                  <a:t>a,b</a:t>
                </a:r>
                <a:r>
                  <a:rPr lang="en-US" dirty="0"/>
                  <a:t>: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𝑝𝑎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𝑞𝑏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EBD651-EBE8-49F5-9F80-F72F26C83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39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8B45-0942-4F4C-95FC-178DCDAD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and bad of Kelly Criterion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CE1CC-A880-43C3-8D3C-ED0CB700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never go broke, as it uses only a fraction of total wealth every bet. Aka. “Gamblers Ruin” is impossible. Assuming infinitely divisible wealth</a:t>
            </a:r>
          </a:p>
          <a:p>
            <a:r>
              <a:rPr lang="en-US" dirty="0"/>
              <a:t>Over the long term, guaranteed to have to the largest possible wealth along possible wealth paths</a:t>
            </a:r>
          </a:p>
          <a:p>
            <a:r>
              <a:rPr lang="en-US" dirty="0"/>
              <a:t>Variation in wealth can be excessive, greater than what a bettor can stomach.</a:t>
            </a:r>
          </a:p>
          <a:p>
            <a:r>
              <a:rPr lang="en-US" dirty="0"/>
              <a:t>In the short term, requires large bets of initial wealth.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50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0A22-3631-4C94-9CC0-F3789EB7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Good, Bad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49F27-1047-46FE-ABDD-6D4E0ABAE6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Assumes perfect knowledge of the bet.</a:t>
                </a:r>
              </a:p>
              <a:p>
                <a:pPr lvl="1"/>
                <a:r>
                  <a:rPr lang="en-US" dirty="0"/>
                  <a:t>Estimated probabilities may need a shrinkage coefficient so as not to </a:t>
                </a:r>
                <a:r>
                  <a:rPr lang="en-US" dirty="0" err="1"/>
                  <a:t>overbet</a:t>
                </a:r>
                <a:r>
                  <a:rPr lang="en-US" dirty="0"/>
                  <a:t> or if the game seems favorable but is not to prevent loss.(Baker and </a:t>
                </a:r>
                <a:r>
                  <a:rPr lang="en-US" dirty="0" err="1"/>
                  <a:t>Mchale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Approximations can be particularly bad and give wildly off results</a:t>
                </a:r>
              </a:p>
              <a:p>
                <a:r>
                  <a:rPr lang="en-US" dirty="0"/>
                  <a:t>Second Order Taylor expansion: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</a:t>
                </a:r>
              </a:p>
              <a:p>
                <a:pPr lvl="2"/>
                <a:r>
                  <a:rPr lang="en-US" dirty="0"/>
                  <a:t>P = .95, q = 0.05, a = .15, b= -0.95</a:t>
                </a:r>
              </a:p>
              <a:p>
                <a:pPr lvl="2"/>
                <a:r>
                  <a:rPr lang="en-US" dirty="0"/>
                  <a:t>f  = 0.667	f* = 1.428</a:t>
                </a:r>
              </a:p>
              <a:p>
                <a:pPr lvl="2"/>
                <a:r>
                  <a:rPr lang="en-US" dirty="0"/>
                  <a:t>In this example you would go bankrupt and owe money almost surely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49F27-1047-46FE-ABDD-6D4E0ABAE6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86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837A-3052-491D-A64B-B3CE8144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A49AB-C1EF-4014-9B02-DBE93356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Kelly will recommend leverage if the situation is appropriate</a:t>
            </a:r>
          </a:p>
          <a:p>
            <a:r>
              <a:rPr lang="en-US" dirty="0"/>
              <a:t>P = .95, q = 0.05, a = 0.03, b= 0.0.3</a:t>
            </a:r>
          </a:p>
          <a:p>
            <a:r>
              <a:rPr lang="en-US" dirty="0"/>
              <a:t>f = 29.99</a:t>
            </a:r>
          </a:p>
          <a:p>
            <a:r>
              <a:rPr lang="en-US" dirty="0"/>
              <a:t>Total possible wealth lost in 1 bad bet is 0.03*29.99 = 89% of wealth</a:t>
            </a:r>
          </a:p>
          <a:p>
            <a:r>
              <a:rPr lang="en-US" dirty="0"/>
              <a:t>Second order Kelly: </a:t>
            </a:r>
          </a:p>
          <a:p>
            <a:pPr lvl="1"/>
            <a:r>
              <a:rPr lang="en-US" dirty="0"/>
              <a:t>f = 0.0269/0.0009 = 37</a:t>
            </a:r>
          </a:p>
          <a:p>
            <a:pPr lvl="1"/>
            <a:r>
              <a:rPr lang="en-US" dirty="0"/>
              <a:t>If returns are highly skewed in 1 direction or highly kurtotic, the second order gives a bad approximation. </a:t>
            </a:r>
          </a:p>
        </p:txBody>
      </p:sp>
    </p:spTree>
    <p:extLst>
      <p:ext uri="{BB962C8B-B14F-4D97-AF65-F5344CB8AC3E}">
        <p14:creationId xmlns:p14="http://schemas.microsoft.com/office/powerpoint/2010/main" val="349294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6599-8E38-4A59-B8E3-6A775E17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Kelly in the markets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6B8B7A-9E10-4BE0-9214-103920AA2E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Thorp:</a:t>
                </a:r>
              </a:p>
              <a:p>
                <a:pPr lvl="1"/>
                <a:r>
                  <a:rPr lang="en-US" dirty="0"/>
                  <a:t>Derives result for a continuous case, assumes symmetry around the mean: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 err="1"/>
                  <a:t>Sdev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dirty="0" smtClean="0">
                            <a:latin typeface="Cambria Math" panose="02040503050406030204" pitchFamily="18" charset="0"/>
                          </a:rPr>
                          <m:t>tg</m:t>
                        </m:r>
                      </m:fName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inf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0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b="0" i="0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6B8B7A-9E10-4BE0-9214-103920AA2E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15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C77F-B058-434E-B6B7-3D37F392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take advantage of Kelly Leverage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61E99-8330-4644-9EC8-CC91522A0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many situations having high amounts of leverage, makes the bet weak to systematic pressures. </a:t>
            </a:r>
            <a:r>
              <a:rPr lang="en-US" dirty="0" err="1"/>
              <a:t>i.e</a:t>
            </a:r>
            <a:r>
              <a:rPr lang="en-US" dirty="0"/>
              <a:t> margin calls, changing Interest Rates</a:t>
            </a:r>
          </a:p>
          <a:p>
            <a:pPr lvl="1"/>
            <a:r>
              <a:rPr lang="en-US" dirty="0"/>
              <a:t>A margin call can rob a trader of the opportunity for a trade to fully develop, example of LTCM</a:t>
            </a:r>
          </a:p>
          <a:p>
            <a:pPr lvl="1"/>
            <a:r>
              <a:rPr lang="en-US" dirty="0"/>
              <a:t>The options Market allows a trader to leverage his position based on the strike price of the option, however the price of an option can vary based on the strike</a:t>
            </a:r>
          </a:p>
          <a:p>
            <a:r>
              <a:rPr lang="en-US" dirty="0"/>
              <a:t>Some Kelly Optimizations put a limit on wealth to use in a position(</a:t>
            </a:r>
            <a:r>
              <a:rPr lang="en-US" dirty="0" err="1"/>
              <a:t>i.e</a:t>
            </a:r>
            <a:r>
              <a:rPr lang="en-US" dirty="0"/>
              <a:t> no leverage), is it possible to limit our downside exposure in the risky asset?</a:t>
            </a:r>
          </a:p>
          <a:p>
            <a:pPr lvl="1"/>
            <a:r>
              <a:rPr lang="en-US" dirty="0" err="1"/>
              <a:t>Wesselhofft</a:t>
            </a:r>
            <a:r>
              <a:rPr lang="en-US" dirty="0"/>
              <a:t> and </a:t>
            </a:r>
            <a:r>
              <a:rPr lang="en-US" dirty="0" err="1"/>
              <a:t>Hardle</a:t>
            </a:r>
            <a:r>
              <a:rPr lang="en-US" dirty="0"/>
              <a:t> presented a framework using put options for a Kelly optimal portfolio</a:t>
            </a:r>
          </a:p>
          <a:p>
            <a:pPr lvl="1"/>
            <a:r>
              <a:rPr lang="en-US" dirty="0"/>
              <a:t>What if we use calls in replacement for long stock?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6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B463-410D-46CB-97E6-F2D68A93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European Options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97EDA-1442-4A45-BD62-7E88989B8C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Black_scholes_Merton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The Solved Solution can be separated into two terms</a:t>
                </a:r>
              </a:p>
              <a:p>
                <a:pPr lvl="1"/>
                <a:r>
                  <a:rPr lang="en-US" dirty="0"/>
                  <a:t>C = Extrinsic + Intrinsic</a:t>
                </a:r>
              </a:p>
              <a:p>
                <a:pPr lvl="1"/>
                <a:r>
                  <a:rPr lang="en-US" dirty="0"/>
                  <a:t>Intrinsic = S – 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97EDA-1442-4A45-BD62-7E88989B8C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01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1440</Words>
  <Application>Microsoft Office PowerPoint</Application>
  <PresentationFormat>Widescreen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Kelly Criterion  and  application to the market</vt:lpstr>
      <vt:lpstr>Motivations</vt:lpstr>
      <vt:lpstr>In practice</vt:lpstr>
      <vt:lpstr>Good and bad of Kelly Criterion</vt:lpstr>
      <vt:lpstr>Good, Bad continued</vt:lpstr>
      <vt:lpstr>Approximations continued</vt:lpstr>
      <vt:lpstr>Kelly in the markets</vt:lpstr>
      <vt:lpstr>How can we take advantage of Kelly Leverage</vt:lpstr>
      <vt:lpstr>European Options</vt:lpstr>
      <vt:lpstr>European Options Continued</vt:lpstr>
      <vt:lpstr>Top: Effective Interest Rate/actual, bottom: Kelly/leverage</vt:lpstr>
      <vt:lpstr>Kelly/Leverage Close up</vt:lpstr>
      <vt:lpstr>Using the Kelly Leverage, Historical</vt:lpstr>
      <vt:lpstr>Important Caveats and Assumptions</vt:lpstr>
      <vt:lpstr>Half Kelly    Full Kelly</vt:lpstr>
      <vt:lpstr>40% VAR    20% VAR</vt:lpstr>
      <vt:lpstr>40% VAR    20% VAR</vt:lpstr>
      <vt:lpstr>Conclusions</vt:lpstr>
      <vt:lpstr>Conclusions Cont.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Kelly Criterion  and  application to the market</dc:title>
  <dc:creator>Giuseppe Bongiovi</dc:creator>
  <cp:lastModifiedBy>Giuseppe Bongiovi</cp:lastModifiedBy>
  <cp:revision>5</cp:revision>
  <dcterms:created xsi:type="dcterms:W3CDTF">2019-12-06T20:36:56Z</dcterms:created>
  <dcterms:modified xsi:type="dcterms:W3CDTF">2019-12-08T23:09:41Z</dcterms:modified>
</cp:coreProperties>
</file>