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6"/>
  </p:notesMasterIdLst>
  <p:sldIdLst>
    <p:sldId id="256" r:id="rId2"/>
    <p:sldId id="258" r:id="rId3"/>
    <p:sldId id="257" r:id="rId4"/>
    <p:sldId id="259" r:id="rId5"/>
    <p:sldId id="266" r:id="rId6"/>
    <p:sldId id="268" r:id="rId7"/>
    <p:sldId id="260" r:id="rId8"/>
    <p:sldId id="267" r:id="rId9"/>
    <p:sldId id="261" r:id="rId10"/>
    <p:sldId id="269" r:id="rId11"/>
    <p:sldId id="262" r:id="rId12"/>
    <p:sldId id="263" r:id="rId13"/>
    <p:sldId id="264" r:id="rId14"/>
    <p:sldId id="265" r:id="rId15"/>
  </p:sldIdLst>
  <p:sldSz cx="14630400" cy="8229600"/>
  <p:notesSz cx="8229600" cy="14630400"/>
  <p:embeddedFontLst>
    <p:embeddedFont>
      <p:font typeface="Raleway" pitchFamily="2" charset="0"/>
      <p:regular r:id="rId17"/>
      <p:bold r:id="rId18"/>
      <p:italic r:id="rId19"/>
      <p:boldItalic r:id="rId20"/>
    </p:embeddedFont>
    <p:embeddedFont>
      <p:font typeface="Roboto" panose="02000000000000000000" pitchFamily="2" charset="0"/>
      <p:regular r:id="rId21"/>
      <p:bold r:id="rId22"/>
      <p:italic r:id="rId23"/>
      <p:boldItalic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4610"/>
  </p:normalViewPr>
  <p:slideViewPr>
    <p:cSldViewPr snapToGrid="0" snapToObjects="1">
      <p:cViewPr varScale="1">
        <p:scale>
          <a:sx n="72" d="100"/>
          <a:sy n="72" d="100"/>
        </p:scale>
        <p:origin x="84" y="12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3226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A62273-1006-57EC-84DE-C33E5F21D0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C9F9C7-53AC-C9BA-B708-9F82CE280D8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1F6CFDA-7031-4D7E-4EC4-4546D429FDB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F690612-6000-D50B-4A6E-2B078CEC26B9}"/>
              </a:ext>
            </a:extLst>
          </p:cNvPr>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38682673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67F6AD-ABFE-65D0-4C9A-328E244EB3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64E73A1-D976-07EA-06A2-8825465BF0F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BDCF2A3-D1D1-325B-78EB-9FD50C33BF0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FBEA55B-A88A-C90B-9092-14F28E6AB674}"/>
              </a:ext>
            </a:extLst>
          </p:cNvPr>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37601710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2CC4EC-7EB7-F2D2-E6B6-CCB1F798A23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62158E-E18B-CDE2-9529-5C5F18EC782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0CCB67-FF01-DB1B-8E7B-C7EE36100B5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95157D0-305A-EEC8-A063-5E9723458670}"/>
              </a:ext>
            </a:extLst>
          </p:cNvPr>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2169053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BF5372-E7B3-02E2-31D3-360DF4699C4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D2D725-0512-1922-227C-4BBB2649FA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05C4363-C03B-6C0B-9421-5F21546F970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9FD89B7-9E8E-68BB-4916-67A97B8C73F7}"/>
              </a:ext>
            </a:extLst>
          </p:cNvPr>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8307315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3.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9.xml"/><Relationship Id="rId6" Type="http://schemas.openxmlformats.org/officeDocument/2006/relationships/image" Target="../media/image3.png"/><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618062" y="3398863"/>
            <a:ext cx="7935421" cy="1687823"/>
          </a:xfrm>
          <a:prstGeom prst="rect">
            <a:avLst/>
          </a:prstGeom>
          <a:noFill/>
          <a:ln/>
        </p:spPr>
        <p:txBody>
          <a:bodyPr wrap="none" lIns="0" tIns="0" rIns="0" bIns="0" rtlCol="0" anchor="t"/>
          <a:lstStyle/>
          <a:p>
            <a:pPr>
              <a:lnSpc>
                <a:spcPct val="150000"/>
              </a:lnSpc>
            </a:pPr>
            <a:r>
              <a:rPr lang="en-US" sz="3600" dirty="0">
                <a:solidFill>
                  <a:srgbClr val="3C3939"/>
                </a:solidFill>
                <a:latin typeface="Roboto" pitchFamily="34" charset="0"/>
                <a:ea typeface="Roboto" pitchFamily="34" charset="-122"/>
                <a:cs typeface="Roboto" pitchFamily="34" charset="-120"/>
              </a:rPr>
              <a:t>Impact of ChatGPT on Students’ Learning</a:t>
            </a:r>
            <a:endParaRPr lang="en-US" sz="3600" dirty="0"/>
          </a:p>
        </p:txBody>
      </p:sp>
      <p:sp>
        <p:nvSpPr>
          <p:cNvPr id="5" name="Text 2"/>
          <p:cNvSpPr/>
          <p:nvPr/>
        </p:nvSpPr>
        <p:spPr>
          <a:xfrm>
            <a:off x="724852" y="4735187"/>
            <a:ext cx="8525938" cy="662464"/>
          </a:xfrm>
          <a:prstGeom prst="rect">
            <a:avLst/>
          </a:prstGeom>
          <a:noFill/>
          <a:ln/>
        </p:spPr>
        <p:txBody>
          <a:bodyPr wrap="square" lIns="0" tIns="0" rIns="0" bIns="0" rtlCol="0" anchor="t"/>
          <a:lstStyle/>
          <a:p>
            <a:pPr marL="0" indent="0">
              <a:lnSpc>
                <a:spcPct val="150000"/>
              </a:lnSpc>
              <a:buNone/>
            </a:pPr>
            <a:r>
              <a:rPr lang="en-US" sz="2200" b="1" dirty="0">
                <a:solidFill>
                  <a:srgbClr val="3C3939"/>
                </a:solidFill>
                <a:latin typeface="Roboto" pitchFamily="34" charset="0"/>
                <a:ea typeface="Roboto" pitchFamily="34" charset="-122"/>
                <a:cs typeface="Roboto" pitchFamily="34" charset="-120"/>
              </a:rPr>
              <a:t>211042 Noman Masood Khan 211064 Hamza Haroon</a:t>
            </a:r>
            <a:r>
              <a:rPr lang="en-US" sz="1600" b="1" dirty="0">
                <a:solidFill>
                  <a:srgbClr val="3C3939"/>
                </a:solidFill>
                <a:latin typeface="Roboto" pitchFamily="34" charset="0"/>
                <a:ea typeface="Roboto" pitchFamily="34" charset="-122"/>
                <a:cs typeface="Roboto" pitchFamily="34" charset="-120"/>
              </a:rPr>
              <a:t>
</a:t>
            </a:r>
            <a:endParaRPr lang="en-US" sz="1600" b="1" dirty="0"/>
          </a:p>
        </p:txBody>
      </p:sp>
      <p:sp>
        <p:nvSpPr>
          <p:cNvPr id="10" name="Shape 7"/>
          <p:cNvSpPr/>
          <p:nvPr/>
        </p:nvSpPr>
        <p:spPr>
          <a:xfrm>
            <a:off x="724852" y="7071360"/>
            <a:ext cx="331351" cy="331351"/>
          </a:xfrm>
          <a:prstGeom prst="roundRect">
            <a:avLst>
              <a:gd name="adj" fmla="val 27593354"/>
            </a:avLst>
          </a:prstGeom>
          <a:noFill/>
          <a:ln w="7620">
            <a:solidFill>
              <a:srgbClr val="FFFFFF"/>
            </a:solidFill>
            <a:prstDash val="solid"/>
          </a:ln>
        </p:spPr>
      </p:sp>
      <p:pic>
        <p:nvPicPr>
          <p:cNvPr id="18" name="Picture 17">
            <a:extLst>
              <a:ext uri="{FF2B5EF4-FFF2-40B4-BE49-F238E27FC236}">
                <a16:creationId xmlns:a16="http://schemas.microsoft.com/office/drawing/2014/main" id="{E749D142-FDAA-F464-CDE7-8B4B9E7E6C1A}"/>
              </a:ext>
            </a:extLst>
          </p:cNvPr>
          <p:cNvPicPr>
            <a:picLocks noChangeAspect="1"/>
          </p:cNvPicPr>
          <p:nvPr/>
        </p:nvPicPr>
        <p:blipFill>
          <a:blip r:embed="rId4"/>
          <a:stretch>
            <a:fillRect/>
          </a:stretch>
        </p:blipFill>
        <p:spPr>
          <a:xfrm>
            <a:off x="2758060" y="388151"/>
            <a:ext cx="2622323" cy="27547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41FFC6-41C3-A6A4-2E66-A45E3CE662C6}"/>
            </a:ext>
          </a:extLst>
        </p:cNvPr>
        <p:cNvGrpSpPr/>
        <p:nvPr/>
      </p:nvGrpSpPr>
      <p:grpSpPr>
        <a:xfrm>
          <a:off x="0" y="0"/>
          <a:ext cx="0" cy="0"/>
          <a:chOff x="0" y="0"/>
          <a:chExt cx="0" cy="0"/>
        </a:xfrm>
      </p:grpSpPr>
      <p:sp>
        <p:nvSpPr>
          <p:cNvPr id="29" name="TextBox 28">
            <a:extLst>
              <a:ext uri="{FF2B5EF4-FFF2-40B4-BE49-F238E27FC236}">
                <a16:creationId xmlns:a16="http://schemas.microsoft.com/office/drawing/2014/main" id="{E4EAD83A-6812-CA66-BBD2-077F24E24F7D}"/>
              </a:ext>
            </a:extLst>
          </p:cNvPr>
          <p:cNvSpPr txBox="1"/>
          <p:nvPr/>
        </p:nvSpPr>
        <p:spPr>
          <a:xfrm>
            <a:off x="12856192" y="7820167"/>
            <a:ext cx="1705970" cy="369332"/>
          </a:xfrm>
          <a:prstGeom prst="rect">
            <a:avLst/>
          </a:prstGeom>
          <a:solidFill>
            <a:schemeClr val="bg1"/>
          </a:solidFill>
        </p:spPr>
        <p:txBody>
          <a:bodyPr wrap="square" rtlCol="0">
            <a:spAutoFit/>
          </a:bodyPr>
          <a:lstStyle/>
          <a:p>
            <a:endParaRPr lang="en-US" dirty="0"/>
          </a:p>
        </p:txBody>
      </p:sp>
      <p:sp>
        <p:nvSpPr>
          <p:cNvPr id="15" name="Text 13"/>
          <p:cNvSpPr/>
          <p:nvPr/>
        </p:nvSpPr>
        <p:spPr>
          <a:xfrm>
            <a:off x="539353" y="1960290"/>
            <a:ext cx="1926312" cy="240744"/>
          </a:xfrm>
          <a:prstGeom prst="rect">
            <a:avLst/>
          </a:prstGeom>
          <a:noFill/>
          <a:ln/>
        </p:spPr>
        <p:txBody>
          <a:bodyPr wrap="none" lIns="0" tIns="0" rIns="0" bIns="0" rtlCol="0" anchor="t"/>
          <a:lstStyle/>
          <a:p>
            <a:pPr marL="0" indent="0">
              <a:lnSpc>
                <a:spcPts val="1850"/>
              </a:lnSpc>
              <a:buNone/>
            </a:pPr>
            <a:r>
              <a:rPr lang="en-US" sz="1600" b="1" dirty="0">
                <a:solidFill>
                  <a:srgbClr val="1B1B27"/>
                </a:solidFill>
                <a:latin typeface="Raleway" pitchFamily="34" charset="0"/>
                <a:ea typeface="Raleway" pitchFamily="34" charset="-122"/>
                <a:cs typeface="Raleway" pitchFamily="34" charset="-120"/>
              </a:rPr>
              <a:t>1. Accuracy Issues</a:t>
            </a:r>
            <a:endParaRPr lang="en-US" sz="1600" b="1" dirty="0"/>
          </a:p>
        </p:txBody>
      </p:sp>
      <p:sp>
        <p:nvSpPr>
          <p:cNvPr id="16" name="Text 14"/>
          <p:cNvSpPr/>
          <p:nvPr/>
        </p:nvSpPr>
        <p:spPr>
          <a:xfrm>
            <a:off x="539353" y="2382396"/>
            <a:ext cx="4266009" cy="877967"/>
          </a:xfrm>
          <a:prstGeom prst="rect">
            <a:avLst/>
          </a:prstGeom>
          <a:noFill/>
          <a:ln/>
        </p:spPr>
        <p:txBody>
          <a:bodyPr wrap="square" lIns="0" tIns="0" rIns="0" bIns="0" rtlCol="0" anchor="t"/>
          <a:lstStyle/>
          <a:p>
            <a:pPr marL="0" indent="0">
              <a:lnSpc>
                <a:spcPct val="150000"/>
              </a:lnSpc>
              <a:buNone/>
            </a:pPr>
            <a:r>
              <a:rPr lang="en-US" sz="1400" dirty="0">
                <a:solidFill>
                  <a:srgbClr val="3C3939"/>
                </a:solidFill>
                <a:latin typeface="Roboto" pitchFamily="34" charset="0"/>
                <a:ea typeface="Roboto" pitchFamily="34" charset="-122"/>
                <a:cs typeface="Roboto" pitchFamily="34" charset="-120"/>
              </a:rPr>
              <a:t>Several respondents mentioned that ChatGPT occasionally provides false resources or incorrect answers, especially in technical domains like mathematics.</a:t>
            </a:r>
            <a:endParaRPr lang="en-US" sz="1400" dirty="0"/>
          </a:p>
        </p:txBody>
      </p:sp>
      <p:sp>
        <p:nvSpPr>
          <p:cNvPr id="17" name="Text 15"/>
          <p:cNvSpPr/>
          <p:nvPr/>
        </p:nvSpPr>
        <p:spPr>
          <a:xfrm>
            <a:off x="539353" y="3833766"/>
            <a:ext cx="4266009" cy="492919"/>
          </a:xfrm>
          <a:prstGeom prst="rect">
            <a:avLst/>
          </a:prstGeom>
          <a:noFill/>
          <a:ln/>
        </p:spPr>
        <p:txBody>
          <a:bodyPr wrap="square" lIns="0" tIns="0" rIns="0" bIns="0" rtlCol="0" anchor="t"/>
          <a:lstStyle/>
          <a:p>
            <a:pPr marL="0" indent="0">
              <a:lnSpc>
                <a:spcPts val="1900"/>
              </a:lnSpc>
              <a:buNone/>
            </a:pPr>
            <a:r>
              <a:rPr lang="en-US" sz="1400" dirty="0">
                <a:solidFill>
                  <a:srgbClr val="3C3939"/>
                </a:solidFill>
                <a:latin typeface="Roboto" pitchFamily="34" charset="0"/>
                <a:ea typeface="Roboto" pitchFamily="34" charset="-122"/>
                <a:cs typeface="Roboto" pitchFamily="34" charset="-120"/>
              </a:rPr>
              <a:t>Example: "Sometimes, ChatGPT gets the concepts wrong, especially in mathematics."</a:t>
            </a:r>
            <a:endParaRPr lang="en-US" sz="1400" dirty="0"/>
          </a:p>
        </p:txBody>
      </p:sp>
      <p:sp>
        <p:nvSpPr>
          <p:cNvPr id="18" name="Text 16"/>
          <p:cNvSpPr/>
          <p:nvPr/>
        </p:nvSpPr>
        <p:spPr>
          <a:xfrm>
            <a:off x="516316" y="4532516"/>
            <a:ext cx="4266009" cy="492919"/>
          </a:xfrm>
          <a:prstGeom prst="rect">
            <a:avLst/>
          </a:prstGeom>
          <a:noFill/>
          <a:ln/>
        </p:spPr>
        <p:txBody>
          <a:bodyPr wrap="square" lIns="0" tIns="0" rIns="0" bIns="0" rtlCol="0" anchor="t"/>
          <a:lstStyle/>
          <a:p>
            <a:pPr marL="0" indent="0">
              <a:lnSpc>
                <a:spcPct val="150000"/>
              </a:lnSpc>
              <a:buNone/>
            </a:pPr>
            <a:r>
              <a:rPr lang="en-US" sz="1400" dirty="0">
                <a:solidFill>
                  <a:srgbClr val="3C3939"/>
                </a:solidFill>
                <a:latin typeface="Roboto" pitchFamily="34" charset="0"/>
                <a:ea typeface="Roboto" pitchFamily="34" charset="-122"/>
                <a:cs typeface="Roboto" pitchFamily="34" charset="-120"/>
              </a:rPr>
              <a:t>Example: "One of the main issues of ChatGPT is its factual accuracy."</a:t>
            </a:r>
            <a:endParaRPr lang="en-US" sz="1400" dirty="0"/>
          </a:p>
        </p:txBody>
      </p:sp>
      <p:sp>
        <p:nvSpPr>
          <p:cNvPr id="19" name="Text 17"/>
          <p:cNvSpPr/>
          <p:nvPr/>
        </p:nvSpPr>
        <p:spPr>
          <a:xfrm>
            <a:off x="4751661" y="1973542"/>
            <a:ext cx="3962757" cy="240744"/>
          </a:xfrm>
          <a:prstGeom prst="rect">
            <a:avLst/>
          </a:prstGeom>
          <a:noFill/>
          <a:ln/>
        </p:spPr>
        <p:txBody>
          <a:bodyPr wrap="none" lIns="0" tIns="0" rIns="0" bIns="0" rtlCol="0" anchor="t"/>
          <a:lstStyle/>
          <a:p>
            <a:pPr marL="0" indent="0">
              <a:lnSpc>
                <a:spcPts val="1850"/>
              </a:lnSpc>
              <a:buNone/>
            </a:pPr>
            <a:r>
              <a:rPr lang="en-US" sz="1600" b="1" dirty="0">
                <a:solidFill>
                  <a:srgbClr val="1B1B27"/>
                </a:solidFill>
                <a:latin typeface="Raleway" pitchFamily="34" charset="0"/>
                <a:ea typeface="Raleway" pitchFamily="34" charset="-122"/>
                <a:cs typeface="Raleway" pitchFamily="34" charset="-120"/>
              </a:rPr>
              <a:t>2. Over-Reliance and Reduced Critical Thinking</a:t>
            </a:r>
            <a:endParaRPr lang="en-US" sz="1600" b="1" dirty="0"/>
          </a:p>
        </p:txBody>
      </p:sp>
      <p:sp>
        <p:nvSpPr>
          <p:cNvPr id="20" name="Text 18"/>
          <p:cNvSpPr/>
          <p:nvPr/>
        </p:nvSpPr>
        <p:spPr>
          <a:xfrm>
            <a:off x="5003453" y="2368353"/>
            <a:ext cx="4266009" cy="739378"/>
          </a:xfrm>
          <a:prstGeom prst="rect">
            <a:avLst/>
          </a:prstGeom>
          <a:noFill/>
          <a:ln/>
        </p:spPr>
        <p:txBody>
          <a:bodyPr wrap="square" lIns="0" tIns="0" rIns="0" bIns="0" rtlCol="0" anchor="t"/>
          <a:lstStyle/>
          <a:p>
            <a:pPr marL="0" indent="0">
              <a:lnSpc>
                <a:spcPct val="150000"/>
              </a:lnSpc>
              <a:buNone/>
            </a:pPr>
            <a:r>
              <a:rPr lang="en-US" sz="1400" dirty="0">
                <a:solidFill>
                  <a:srgbClr val="3C3939"/>
                </a:solidFill>
                <a:latin typeface="Roboto" pitchFamily="34" charset="0"/>
                <a:ea typeface="Roboto" pitchFamily="34" charset="-122"/>
                <a:cs typeface="Roboto" pitchFamily="34" charset="-120"/>
              </a:rPr>
              <a:t>A recurring concern was that students might become overly dependent on ChatGPT, affecting their ability to think critically and solve problems independently.</a:t>
            </a:r>
            <a:endParaRPr lang="en-US" sz="1400" dirty="0"/>
          </a:p>
        </p:txBody>
      </p:sp>
      <p:sp>
        <p:nvSpPr>
          <p:cNvPr id="21" name="Text 19"/>
          <p:cNvSpPr/>
          <p:nvPr/>
        </p:nvSpPr>
        <p:spPr>
          <a:xfrm>
            <a:off x="5003453" y="4134771"/>
            <a:ext cx="4266009" cy="492919"/>
          </a:xfrm>
          <a:prstGeom prst="rect">
            <a:avLst/>
          </a:prstGeom>
          <a:noFill/>
          <a:ln/>
        </p:spPr>
        <p:txBody>
          <a:bodyPr wrap="square" lIns="0" tIns="0" rIns="0" bIns="0" rtlCol="0" anchor="t"/>
          <a:lstStyle/>
          <a:p>
            <a:pPr marL="0" indent="0">
              <a:lnSpc>
                <a:spcPts val="1900"/>
              </a:lnSpc>
              <a:buNone/>
            </a:pPr>
            <a:r>
              <a:rPr lang="en-US" sz="1400" dirty="0">
                <a:solidFill>
                  <a:srgbClr val="3C3939"/>
                </a:solidFill>
                <a:latin typeface="Roboto" pitchFamily="34" charset="0"/>
                <a:ea typeface="Roboto" pitchFamily="34" charset="-122"/>
                <a:cs typeface="Roboto" pitchFamily="34" charset="-120"/>
              </a:rPr>
              <a:t>Example: "It limits critical thinking and makes us dependent on it for everything."</a:t>
            </a:r>
            <a:endParaRPr lang="en-US" sz="1400" dirty="0"/>
          </a:p>
        </p:txBody>
      </p:sp>
      <p:sp>
        <p:nvSpPr>
          <p:cNvPr id="22" name="Text 20"/>
          <p:cNvSpPr/>
          <p:nvPr/>
        </p:nvSpPr>
        <p:spPr>
          <a:xfrm>
            <a:off x="5003453" y="3592388"/>
            <a:ext cx="4266009" cy="246459"/>
          </a:xfrm>
          <a:prstGeom prst="rect">
            <a:avLst/>
          </a:prstGeom>
          <a:noFill/>
          <a:ln/>
        </p:spPr>
        <p:txBody>
          <a:bodyPr wrap="none" lIns="0" tIns="0" rIns="0" bIns="0" rtlCol="0" anchor="t"/>
          <a:lstStyle/>
          <a:p>
            <a:pPr marL="0" indent="0">
              <a:lnSpc>
                <a:spcPts val="1900"/>
              </a:lnSpc>
              <a:buNone/>
            </a:pPr>
            <a:r>
              <a:rPr lang="en-US" sz="1400" dirty="0">
                <a:solidFill>
                  <a:srgbClr val="3C3939"/>
                </a:solidFill>
                <a:latin typeface="Roboto" pitchFamily="34" charset="0"/>
                <a:ea typeface="Roboto" pitchFamily="34" charset="-122"/>
                <a:cs typeface="Roboto" pitchFamily="34" charset="-120"/>
              </a:rPr>
              <a:t>Example: "ChatGPT only gives knowledge, not learning."</a:t>
            </a:r>
            <a:endParaRPr lang="en-US" sz="1400" dirty="0"/>
          </a:p>
        </p:txBody>
      </p:sp>
      <p:sp>
        <p:nvSpPr>
          <p:cNvPr id="23" name="Text 21"/>
          <p:cNvSpPr/>
          <p:nvPr/>
        </p:nvSpPr>
        <p:spPr>
          <a:xfrm>
            <a:off x="9878367" y="1947038"/>
            <a:ext cx="2044898" cy="240744"/>
          </a:xfrm>
          <a:prstGeom prst="rect">
            <a:avLst/>
          </a:prstGeom>
          <a:noFill/>
          <a:ln/>
        </p:spPr>
        <p:txBody>
          <a:bodyPr wrap="none" lIns="0" tIns="0" rIns="0" bIns="0" rtlCol="0" anchor="t"/>
          <a:lstStyle/>
          <a:p>
            <a:pPr marL="0" indent="0">
              <a:lnSpc>
                <a:spcPts val="1850"/>
              </a:lnSpc>
              <a:buNone/>
            </a:pPr>
            <a:r>
              <a:rPr lang="en-US" sz="1600" b="1" dirty="0">
                <a:solidFill>
                  <a:srgbClr val="1B1B27"/>
                </a:solidFill>
                <a:latin typeface="Raleway" pitchFamily="34" charset="0"/>
                <a:ea typeface="Raleway" pitchFamily="34" charset="-122"/>
                <a:cs typeface="Raleway" pitchFamily="34" charset="-120"/>
              </a:rPr>
              <a:t>3. Lack of Personalization</a:t>
            </a:r>
            <a:endParaRPr lang="en-US" sz="1600" b="1" dirty="0"/>
          </a:p>
        </p:txBody>
      </p:sp>
      <p:sp>
        <p:nvSpPr>
          <p:cNvPr id="24" name="Text 22"/>
          <p:cNvSpPr/>
          <p:nvPr/>
        </p:nvSpPr>
        <p:spPr>
          <a:xfrm>
            <a:off x="9878367" y="2341849"/>
            <a:ext cx="4266009" cy="739378"/>
          </a:xfrm>
          <a:prstGeom prst="rect">
            <a:avLst/>
          </a:prstGeom>
          <a:noFill/>
          <a:ln/>
        </p:spPr>
        <p:txBody>
          <a:bodyPr wrap="square" lIns="0" tIns="0" rIns="0" bIns="0" rtlCol="0" anchor="t"/>
          <a:lstStyle/>
          <a:p>
            <a:pPr marL="0" indent="0">
              <a:lnSpc>
                <a:spcPct val="150000"/>
              </a:lnSpc>
              <a:buNone/>
            </a:pPr>
            <a:r>
              <a:rPr lang="en-US" sz="1400" dirty="0">
                <a:solidFill>
                  <a:srgbClr val="3C3939"/>
                </a:solidFill>
                <a:latin typeface="Roboto" pitchFamily="34" charset="0"/>
                <a:ea typeface="Roboto" pitchFamily="34" charset="-122"/>
                <a:cs typeface="Roboto" pitchFamily="34" charset="-120"/>
              </a:rPr>
              <a:t>ChatGPT's inability to dynamically adapt to individual learning styles or provide hands-on interaction was cited as a limitation.</a:t>
            </a:r>
            <a:endParaRPr lang="en-US" sz="1400" dirty="0"/>
          </a:p>
        </p:txBody>
      </p:sp>
      <p:sp>
        <p:nvSpPr>
          <p:cNvPr id="25" name="Text 23"/>
          <p:cNvSpPr/>
          <p:nvPr/>
        </p:nvSpPr>
        <p:spPr>
          <a:xfrm>
            <a:off x="9887832" y="4272804"/>
            <a:ext cx="4266009" cy="492919"/>
          </a:xfrm>
          <a:prstGeom prst="rect">
            <a:avLst/>
          </a:prstGeom>
          <a:noFill/>
          <a:ln/>
        </p:spPr>
        <p:txBody>
          <a:bodyPr wrap="square" lIns="0" tIns="0" rIns="0" bIns="0" rtlCol="0" anchor="t"/>
          <a:lstStyle/>
          <a:p>
            <a:pPr marL="0" indent="0">
              <a:lnSpc>
                <a:spcPts val="1900"/>
              </a:lnSpc>
              <a:buNone/>
            </a:pPr>
            <a:r>
              <a:rPr lang="en-US" sz="1400" dirty="0">
                <a:solidFill>
                  <a:srgbClr val="3C3939"/>
                </a:solidFill>
                <a:latin typeface="Roboto" pitchFamily="34" charset="0"/>
                <a:ea typeface="Roboto" pitchFamily="34" charset="-122"/>
                <a:cs typeface="Roboto" pitchFamily="34" charset="-120"/>
              </a:rPr>
              <a:t>Example: "It relies on pre-existing data and lacks personalization compared to a human tutor."</a:t>
            </a:r>
            <a:endParaRPr lang="en-US" sz="1400" dirty="0"/>
          </a:p>
        </p:txBody>
      </p:sp>
      <p:sp>
        <p:nvSpPr>
          <p:cNvPr id="26" name="Text 24"/>
          <p:cNvSpPr/>
          <p:nvPr/>
        </p:nvSpPr>
        <p:spPr>
          <a:xfrm>
            <a:off x="9886449" y="3525957"/>
            <a:ext cx="4266009" cy="492919"/>
          </a:xfrm>
          <a:prstGeom prst="rect">
            <a:avLst/>
          </a:prstGeom>
          <a:noFill/>
          <a:ln/>
        </p:spPr>
        <p:txBody>
          <a:bodyPr wrap="square" lIns="0" tIns="0" rIns="0" bIns="0" rtlCol="0" anchor="t"/>
          <a:lstStyle/>
          <a:p>
            <a:pPr marL="0" indent="0">
              <a:lnSpc>
                <a:spcPts val="1900"/>
              </a:lnSpc>
              <a:buNone/>
            </a:pPr>
            <a:r>
              <a:rPr lang="en-US" sz="1400" dirty="0">
                <a:solidFill>
                  <a:srgbClr val="3C3939"/>
                </a:solidFill>
                <a:latin typeface="Roboto" pitchFamily="34" charset="0"/>
                <a:ea typeface="Roboto" pitchFamily="34" charset="-122"/>
                <a:cs typeface="Roboto" pitchFamily="34" charset="-120"/>
              </a:rPr>
              <a:t>Example: "The biggest limitation is its inability to provide hands-on learning or experiential knowledge."</a:t>
            </a:r>
            <a:endParaRPr lang="en-US" sz="1400" dirty="0"/>
          </a:p>
        </p:txBody>
      </p:sp>
      <p:sp>
        <p:nvSpPr>
          <p:cNvPr id="27" name="Text 0">
            <a:extLst>
              <a:ext uri="{FF2B5EF4-FFF2-40B4-BE49-F238E27FC236}">
                <a16:creationId xmlns:a16="http://schemas.microsoft.com/office/drawing/2014/main" id="{C6545FAD-B9EB-4B1A-B11C-12EA5B68B7C1}"/>
              </a:ext>
            </a:extLst>
          </p:cNvPr>
          <p:cNvSpPr/>
          <p:nvPr/>
        </p:nvSpPr>
        <p:spPr>
          <a:xfrm>
            <a:off x="539353" y="545544"/>
            <a:ext cx="13551694" cy="481608"/>
          </a:xfrm>
          <a:prstGeom prst="rect">
            <a:avLst/>
          </a:prstGeom>
          <a:noFill/>
          <a:ln/>
        </p:spPr>
        <p:txBody>
          <a:bodyPr wrap="none" lIns="0" tIns="0" rIns="0" bIns="0" rtlCol="0" anchor="t"/>
          <a:lstStyle/>
          <a:p>
            <a:pPr marL="0" indent="0" algn="ctr">
              <a:lnSpc>
                <a:spcPts val="3750"/>
              </a:lnSpc>
              <a:buNone/>
            </a:pPr>
            <a:r>
              <a:rPr lang="en-US" sz="3000" dirty="0">
                <a:solidFill>
                  <a:srgbClr val="1B1B27"/>
                </a:solidFill>
                <a:latin typeface="Raleway" pitchFamily="34" charset="0"/>
              </a:rPr>
              <a:t>ChatGPT Limitations</a:t>
            </a:r>
            <a:endParaRPr lang="en-US" sz="3000" dirty="0"/>
          </a:p>
        </p:txBody>
      </p:sp>
      <p:pic>
        <p:nvPicPr>
          <p:cNvPr id="2" name="Picture 1">
            <a:extLst>
              <a:ext uri="{FF2B5EF4-FFF2-40B4-BE49-F238E27FC236}">
                <a16:creationId xmlns:a16="http://schemas.microsoft.com/office/drawing/2014/main" id="{46DB6D40-C1D3-4B67-FEF6-E6AC4EC14927}"/>
              </a:ext>
            </a:extLst>
          </p:cNvPr>
          <p:cNvPicPr>
            <a:picLocks noChangeAspect="1"/>
          </p:cNvPicPr>
          <p:nvPr/>
        </p:nvPicPr>
        <p:blipFill>
          <a:blip r:embed="rId3"/>
          <a:stretch>
            <a:fillRect/>
          </a:stretch>
        </p:blipFill>
        <p:spPr>
          <a:xfrm>
            <a:off x="13771311" y="131813"/>
            <a:ext cx="488028" cy="512676"/>
          </a:xfrm>
          <a:prstGeom prst="rect">
            <a:avLst/>
          </a:prstGeom>
        </p:spPr>
      </p:pic>
    </p:spTree>
    <p:extLst>
      <p:ext uri="{BB962C8B-B14F-4D97-AF65-F5344CB8AC3E}">
        <p14:creationId xmlns:p14="http://schemas.microsoft.com/office/powerpoint/2010/main" val="3739453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3" name="Image 0" descr="preencoded.png"/>
          <p:cNvPicPr>
            <a:picLocks noChangeAspect="1"/>
          </p:cNvPicPr>
          <p:nvPr/>
        </p:nvPicPr>
        <p:blipFill>
          <a:blip r:embed="rId3"/>
          <a:stretch>
            <a:fillRect/>
          </a:stretch>
        </p:blipFill>
        <p:spPr>
          <a:xfrm>
            <a:off x="2742843" y="1573222"/>
            <a:ext cx="2268855" cy="723781"/>
          </a:xfrm>
          <a:prstGeom prst="rect">
            <a:avLst/>
          </a:prstGeom>
        </p:spPr>
      </p:pic>
      <p:sp>
        <p:nvSpPr>
          <p:cNvPr id="4" name="Text 1"/>
          <p:cNvSpPr/>
          <p:nvPr/>
        </p:nvSpPr>
        <p:spPr>
          <a:xfrm>
            <a:off x="3843576" y="1899096"/>
            <a:ext cx="67270" cy="251222"/>
          </a:xfrm>
          <a:prstGeom prst="rect">
            <a:avLst/>
          </a:prstGeom>
          <a:noFill/>
          <a:ln/>
        </p:spPr>
        <p:txBody>
          <a:bodyPr wrap="none" lIns="0" tIns="0" rIns="0" bIns="0" rtlCol="0" anchor="t"/>
          <a:lstStyle/>
          <a:p>
            <a:pPr marL="0" indent="0" algn="ctr">
              <a:lnSpc>
                <a:spcPts val="1950"/>
              </a:lnSpc>
              <a:buNone/>
            </a:pPr>
            <a:r>
              <a:rPr lang="en-US" sz="1200" dirty="0">
                <a:solidFill>
                  <a:srgbClr val="3C3939"/>
                </a:solidFill>
                <a:latin typeface="Raleway" pitchFamily="34" charset="0"/>
                <a:ea typeface="Raleway" pitchFamily="34" charset="-122"/>
                <a:cs typeface="Raleway" pitchFamily="34" charset="-120"/>
              </a:rPr>
              <a:t>1</a:t>
            </a:r>
            <a:endParaRPr lang="en-US" sz="1200" dirty="0"/>
          </a:p>
        </p:txBody>
      </p:sp>
      <p:sp>
        <p:nvSpPr>
          <p:cNvPr id="5" name="Text 2"/>
          <p:cNvSpPr/>
          <p:nvPr/>
        </p:nvSpPr>
        <p:spPr>
          <a:xfrm>
            <a:off x="5137309" y="1698833"/>
            <a:ext cx="1570315" cy="196215"/>
          </a:xfrm>
          <a:prstGeom prst="rect">
            <a:avLst/>
          </a:prstGeom>
          <a:noFill/>
          <a:ln/>
        </p:spPr>
        <p:txBody>
          <a:bodyPr wrap="none" lIns="0" tIns="0" rIns="0" bIns="0" rtlCol="0" anchor="t"/>
          <a:lstStyle/>
          <a:p>
            <a:pPr marL="0" indent="0" algn="l">
              <a:lnSpc>
                <a:spcPts val="1500"/>
              </a:lnSpc>
              <a:buNone/>
            </a:pPr>
            <a:r>
              <a:rPr lang="en-US" sz="2000" dirty="0">
                <a:solidFill>
                  <a:srgbClr val="3C3939"/>
                </a:solidFill>
                <a:latin typeface="Raleway" pitchFamily="34" charset="0"/>
                <a:ea typeface="Raleway" pitchFamily="34" charset="-122"/>
                <a:cs typeface="Raleway" pitchFamily="34" charset="-120"/>
              </a:rPr>
              <a:t>Academic Integrity</a:t>
            </a:r>
            <a:endParaRPr lang="en-US" sz="2000" dirty="0"/>
          </a:p>
        </p:txBody>
      </p:sp>
      <p:sp>
        <p:nvSpPr>
          <p:cNvPr id="6" name="Text 3"/>
          <p:cNvSpPr/>
          <p:nvPr/>
        </p:nvSpPr>
        <p:spPr>
          <a:xfrm>
            <a:off x="5137309" y="1970415"/>
            <a:ext cx="2181106" cy="200978"/>
          </a:xfrm>
          <a:prstGeom prst="rect">
            <a:avLst/>
          </a:prstGeom>
          <a:noFill/>
          <a:ln/>
        </p:spPr>
        <p:txBody>
          <a:bodyPr wrap="none" lIns="0" tIns="0" rIns="0" bIns="0" rtlCol="0" anchor="t"/>
          <a:lstStyle/>
          <a:p>
            <a:pPr marL="0" indent="0" algn="l">
              <a:lnSpc>
                <a:spcPts val="1550"/>
              </a:lnSpc>
              <a:buNone/>
            </a:pPr>
            <a:r>
              <a:rPr lang="en-US" sz="1200" dirty="0">
                <a:solidFill>
                  <a:srgbClr val="3C3939"/>
                </a:solidFill>
                <a:latin typeface="Roboto" pitchFamily="34" charset="0"/>
                <a:ea typeface="Roboto" pitchFamily="34" charset="-122"/>
                <a:cs typeface="Roboto" pitchFamily="34" charset="-120"/>
              </a:rPr>
              <a:t>80% believe ChatGPT aligns with ethics</a:t>
            </a:r>
            <a:endParaRPr lang="en-US" sz="1200" dirty="0"/>
          </a:p>
        </p:txBody>
      </p:sp>
      <p:sp>
        <p:nvSpPr>
          <p:cNvPr id="7" name="Shape 4"/>
          <p:cNvSpPr/>
          <p:nvPr/>
        </p:nvSpPr>
        <p:spPr>
          <a:xfrm>
            <a:off x="5043011" y="2308790"/>
            <a:ext cx="9116497" cy="7620"/>
          </a:xfrm>
          <a:prstGeom prst="roundRect">
            <a:avLst>
              <a:gd name="adj" fmla="val 692436"/>
            </a:avLst>
          </a:prstGeom>
          <a:solidFill>
            <a:srgbClr val="C7C7D0"/>
          </a:solidFill>
          <a:ln/>
        </p:spPr>
      </p:sp>
      <p:pic>
        <p:nvPicPr>
          <p:cNvPr id="8" name="Image 1" descr="preencoded.png"/>
          <p:cNvPicPr>
            <a:picLocks noChangeAspect="1"/>
          </p:cNvPicPr>
          <p:nvPr/>
        </p:nvPicPr>
        <p:blipFill>
          <a:blip r:embed="rId4"/>
          <a:stretch>
            <a:fillRect/>
          </a:stretch>
        </p:blipFill>
        <p:spPr>
          <a:xfrm>
            <a:off x="1608415" y="2328317"/>
            <a:ext cx="4537829" cy="723781"/>
          </a:xfrm>
          <a:prstGeom prst="rect">
            <a:avLst/>
          </a:prstGeom>
        </p:spPr>
      </p:pic>
      <p:sp>
        <p:nvSpPr>
          <p:cNvPr id="9" name="Text 5"/>
          <p:cNvSpPr/>
          <p:nvPr/>
        </p:nvSpPr>
        <p:spPr>
          <a:xfrm>
            <a:off x="3836313" y="2564537"/>
            <a:ext cx="81796" cy="251222"/>
          </a:xfrm>
          <a:prstGeom prst="rect">
            <a:avLst/>
          </a:prstGeom>
          <a:noFill/>
          <a:ln/>
        </p:spPr>
        <p:txBody>
          <a:bodyPr wrap="none" lIns="0" tIns="0" rIns="0" bIns="0" rtlCol="0" anchor="t"/>
          <a:lstStyle/>
          <a:p>
            <a:pPr marL="0" indent="0" algn="ctr">
              <a:lnSpc>
                <a:spcPts val="1950"/>
              </a:lnSpc>
              <a:buNone/>
            </a:pPr>
            <a:r>
              <a:rPr lang="en-US" sz="1200" dirty="0">
                <a:solidFill>
                  <a:srgbClr val="3C3939"/>
                </a:solidFill>
                <a:latin typeface="Raleway" pitchFamily="34" charset="0"/>
                <a:ea typeface="Raleway" pitchFamily="34" charset="-122"/>
                <a:cs typeface="Raleway" pitchFamily="34" charset="-120"/>
              </a:rPr>
              <a:t>2</a:t>
            </a:r>
            <a:endParaRPr lang="en-US" sz="1200" dirty="0"/>
          </a:p>
        </p:txBody>
      </p:sp>
      <p:sp>
        <p:nvSpPr>
          <p:cNvPr id="10" name="Text 6"/>
          <p:cNvSpPr/>
          <p:nvPr/>
        </p:nvSpPr>
        <p:spPr>
          <a:xfrm>
            <a:off x="6271855" y="2453928"/>
            <a:ext cx="1570315" cy="196215"/>
          </a:xfrm>
          <a:prstGeom prst="rect">
            <a:avLst/>
          </a:prstGeom>
          <a:noFill/>
          <a:ln/>
        </p:spPr>
        <p:txBody>
          <a:bodyPr wrap="none" lIns="0" tIns="0" rIns="0" bIns="0" rtlCol="0" anchor="t"/>
          <a:lstStyle/>
          <a:p>
            <a:pPr marL="0" indent="0" algn="l">
              <a:lnSpc>
                <a:spcPts val="1500"/>
              </a:lnSpc>
              <a:buNone/>
            </a:pPr>
            <a:r>
              <a:rPr lang="en-US" sz="2000" dirty="0">
                <a:solidFill>
                  <a:srgbClr val="3C3939"/>
                </a:solidFill>
                <a:latin typeface="Raleway" pitchFamily="34" charset="0"/>
                <a:ea typeface="Raleway" pitchFamily="34" charset="-122"/>
                <a:cs typeface="Raleway" pitchFamily="34" charset="-120"/>
              </a:rPr>
              <a:t>Critical Thinking</a:t>
            </a:r>
            <a:endParaRPr lang="en-US" sz="2000" dirty="0"/>
          </a:p>
        </p:txBody>
      </p:sp>
      <p:sp>
        <p:nvSpPr>
          <p:cNvPr id="11" name="Text 7"/>
          <p:cNvSpPr/>
          <p:nvPr/>
        </p:nvSpPr>
        <p:spPr>
          <a:xfrm>
            <a:off x="6271855" y="2725509"/>
            <a:ext cx="2220635" cy="200978"/>
          </a:xfrm>
          <a:prstGeom prst="rect">
            <a:avLst/>
          </a:prstGeom>
          <a:noFill/>
          <a:ln/>
        </p:spPr>
        <p:txBody>
          <a:bodyPr wrap="none" lIns="0" tIns="0" rIns="0" bIns="0" rtlCol="0" anchor="t"/>
          <a:lstStyle/>
          <a:p>
            <a:pPr marL="0" indent="0" algn="l">
              <a:lnSpc>
                <a:spcPts val="1550"/>
              </a:lnSpc>
              <a:buNone/>
            </a:pPr>
            <a:r>
              <a:rPr lang="en-US" sz="1200" dirty="0">
                <a:solidFill>
                  <a:srgbClr val="3C3939"/>
                </a:solidFill>
                <a:latin typeface="Roboto" pitchFamily="34" charset="0"/>
                <a:ea typeface="Roboto" pitchFamily="34" charset="-122"/>
                <a:cs typeface="Roboto" pitchFamily="34" charset="-120"/>
              </a:rPr>
              <a:t>50% concerned about reduced creativity</a:t>
            </a:r>
            <a:endParaRPr lang="en-US" sz="1200" dirty="0"/>
          </a:p>
        </p:txBody>
      </p:sp>
      <p:sp>
        <p:nvSpPr>
          <p:cNvPr id="12" name="Shape 8"/>
          <p:cNvSpPr/>
          <p:nvPr/>
        </p:nvSpPr>
        <p:spPr>
          <a:xfrm>
            <a:off x="6177558" y="3063885"/>
            <a:ext cx="7981950" cy="7620"/>
          </a:xfrm>
          <a:prstGeom prst="roundRect">
            <a:avLst>
              <a:gd name="adj" fmla="val 692436"/>
            </a:avLst>
          </a:prstGeom>
          <a:solidFill>
            <a:srgbClr val="C7C7D0"/>
          </a:solidFill>
          <a:ln/>
        </p:spPr>
      </p:sp>
      <p:pic>
        <p:nvPicPr>
          <p:cNvPr id="13" name="Image 2" descr="preencoded.png"/>
          <p:cNvPicPr>
            <a:picLocks noChangeAspect="1"/>
          </p:cNvPicPr>
          <p:nvPr/>
        </p:nvPicPr>
        <p:blipFill>
          <a:blip r:embed="rId5"/>
          <a:stretch>
            <a:fillRect/>
          </a:stretch>
        </p:blipFill>
        <p:spPr>
          <a:xfrm>
            <a:off x="473869" y="3083411"/>
            <a:ext cx="6806803" cy="723781"/>
          </a:xfrm>
          <a:prstGeom prst="rect">
            <a:avLst/>
          </a:prstGeom>
        </p:spPr>
      </p:pic>
      <p:sp>
        <p:nvSpPr>
          <p:cNvPr id="14" name="Text 9"/>
          <p:cNvSpPr/>
          <p:nvPr/>
        </p:nvSpPr>
        <p:spPr>
          <a:xfrm>
            <a:off x="3835360" y="3319631"/>
            <a:ext cx="83820" cy="251222"/>
          </a:xfrm>
          <a:prstGeom prst="rect">
            <a:avLst/>
          </a:prstGeom>
          <a:noFill/>
          <a:ln/>
        </p:spPr>
        <p:txBody>
          <a:bodyPr wrap="none" lIns="0" tIns="0" rIns="0" bIns="0" rtlCol="0" anchor="t"/>
          <a:lstStyle/>
          <a:p>
            <a:pPr marL="0" indent="0" algn="ctr">
              <a:lnSpc>
                <a:spcPts val="1950"/>
              </a:lnSpc>
              <a:buNone/>
            </a:pPr>
            <a:r>
              <a:rPr lang="en-US" sz="1200" dirty="0">
                <a:solidFill>
                  <a:srgbClr val="3C3939"/>
                </a:solidFill>
                <a:latin typeface="Raleway" pitchFamily="34" charset="0"/>
                <a:ea typeface="Raleway" pitchFamily="34" charset="-122"/>
                <a:cs typeface="Raleway" pitchFamily="34" charset="-120"/>
              </a:rPr>
              <a:t>3</a:t>
            </a:r>
            <a:endParaRPr lang="en-US" sz="1200" dirty="0"/>
          </a:p>
        </p:txBody>
      </p:sp>
      <p:sp>
        <p:nvSpPr>
          <p:cNvPr id="15" name="Text 10"/>
          <p:cNvSpPr/>
          <p:nvPr/>
        </p:nvSpPr>
        <p:spPr>
          <a:xfrm>
            <a:off x="7406283" y="3209022"/>
            <a:ext cx="2001917" cy="196215"/>
          </a:xfrm>
          <a:prstGeom prst="rect">
            <a:avLst/>
          </a:prstGeom>
          <a:noFill/>
          <a:ln/>
        </p:spPr>
        <p:txBody>
          <a:bodyPr wrap="none" lIns="0" tIns="0" rIns="0" bIns="0" rtlCol="0" anchor="t"/>
          <a:lstStyle/>
          <a:p>
            <a:pPr marL="0" indent="0" algn="l">
              <a:lnSpc>
                <a:spcPts val="1500"/>
              </a:lnSpc>
              <a:buNone/>
            </a:pPr>
            <a:r>
              <a:rPr lang="en-US" sz="2000" dirty="0">
                <a:solidFill>
                  <a:srgbClr val="3C3939"/>
                </a:solidFill>
                <a:latin typeface="Raleway" pitchFamily="34" charset="0"/>
                <a:ea typeface="Raleway" pitchFamily="34" charset="-122"/>
                <a:cs typeface="Raleway" pitchFamily="34" charset="-120"/>
              </a:rPr>
              <a:t>Transparency and Accuracy</a:t>
            </a:r>
            <a:endParaRPr lang="en-US" sz="2000" dirty="0"/>
          </a:p>
        </p:txBody>
      </p:sp>
      <p:sp>
        <p:nvSpPr>
          <p:cNvPr id="16" name="Text 11"/>
          <p:cNvSpPr/>
          <p:nvPr/>
        </p:nvSpPr>
        <p:spPr>
          <a:xfrm>
            <a:off x="7406283" y="3480603"/>
            <a:ext cx="2001917" cy="200978"/>
          </a:xfrm>
          <a:prstGeom prst="rect">
            <a:avLst/>
          </a:prstGeom>
          <a:noFill/>
          <a:ln/>
        </p:spPr>
        <p:txBody>
          <a:bodyPr wrap="none" lIns="0" tIns="0" rIns="0" bIns="0" rtlCol="0" anchor="t"/>
          <a:lstStyle/>
          <a:p>
            <a:pPr marL="0" indent="0" algn="l">
              <a:lnSpc>
                <a:spcPts val="1550"/>
              </a:lnSpc>
              <a:buNone/>
            </a:pPr>
            <a:r>
              <a:rPr lang="en-US" sz="1200" dirty="0">
                <a:solidFill>
                  <a:srgbClr val="3C3939"/>
                </a:solidFill>
                <a:latin typeface="Roboto" pitchFamily="34" charset="0"/>
                <a:ea typeface="Roboto" pitchFamily="34" charset="-122"/>
                <a:cs typeface="Roboto" pitchFamily="34" charset="-120"/>
              </a:rPr>
              <a:t>Need for verification of AI outputs</a:t>
            </a:r>
            <a:endParaRPr lang="en-US" sz="1200" dirty="0"/>
          </a:p>
        </p:txBody>
      </p:sp>
      <p:sp>
        <p:nvSpPr>
          <p:cNvPr id="17" name="Text 12"/>
          <p:cNvSpPr/>
          <p:nvPr/>
        </p:nvSpPr>
        <p:spPr>
          <a:xfrm>
            <a:off x="439579" y="4739057"/>
            <a:ext cx="13551694" cy="384572"/>
          </a:xfrm>
          <a:prstGeom prst="rect">
            <a:avLst/>
          </a:prstGeom>
          <a:noFill/>
          <a:ln/>
        </p:spPr>
        <p:txBody>
          <a:bodyPr wrap="none" lIns="0" tIns="0" rIns="0" bIns="0" rtlCol="0" anchor="t"/>
          <a:lstStyle/>
          <a:p>
            <a:pPr marL="0" indent="0" algn="ctr">
              <a:lnSpc>
                <a:spcPts val="1500"/>
              </a:lnSpc>
              <a:buNone/>
            </a:pPr>
            <a:r>
              <a:rPr lang="en-US" sz="2400" dirty="0">
                <a:solidFill>
                  <a:srgbClr val="1B1B27"/>
                </a:solidFill>
                <a:latin typeface="Raleway" pitchFamily="34" charset="0"/>
                <a:ea typeface="Raleway" pitchFamily="34" charset="-122"/>
                <a:cs typeface="Raleway" pitchFamily="34" charset="-120"/>
              </a:rPr>
              <a:t>Key Ethical Issues</a:t>
            </a:r>
            <a:endParaRPr lang="en-US" sz="2400" dirty="0"/>
          </a:p>
        </p:txBody>
      </p:sp>
      <p:sp>
        <p:nvSpPr>
          <p:cNvPr id="18" name="Text 13"/>
          <p:cNvSpPr/>
          <p:nvPr/>
        </p:nvSpPr>
        <p:spPr>
          <a:xfrm>
            <a:off x="545595" y="5189889"/>
            <a:ext cx="13751243" cy="200978"/>
          </a:xfrm>
          <a:prstGeom prst="rect">
            <a:avLst/>
          </a:prstGeom>
          <a:noFill/>
          <a:ln/>
        </p:spPr>
        <p:txBody>
          <a:bodyPr wrap="none" lIns="0" tIns="0" rIns="0" bIns="0" rtlCol="0" anchor="t"/>
          <a:lstStyle/>
          <a:p>
            <a:pPr marL="0" indent="0">
              <a:lnSpc>
                <a:spcPts val="1550"/>
              </a:lnSpc>
              <a:buNone/>
            </a:pPr>
            <a:r>
              <a:rPr lang="en-US" sz="1600" dirty="0">
                <a:solidFill>
                  <a:srgbClr val="3C3939"/>
                </a:solidFill>
                <a:latin typeface="Roboto" pitchFamily="34" charset="0"/>
                <a:ea typeface="Roboto" pitchFamily="34" charset="-122"/>
                <a:cs typeface="Roboto" pitchFamily="34" charset="-120"/>
              </a:rPr>
              <a:t>The survey identified several ethical concerns related to ChatGPT usage in academic settings:</a:t>
            </a:r>
            <a:endParaRPr lang="en-US" sz="1600" dirty="0"/>
          </a:p>
        </p:txBody>
      </p:sp>
      <p:sp>
        <p:nvSpPr>
          <p:cNvPr id="19" name="Shape 14"/>
          <p:cNvSpPr/>
          <p:nvPr/>
        </p:nvSpPr>
        <p:spPr>
          <a:xfrm>
            <a:off x="545595" y="5673521"/>
            <a:ext cx="282654" cy="282654"/>
          </a:xfrm>
          <a:prstGeom prst="roundRect">
            <a:avLst>
              <a:gd name="adj" fmla="val 18667"/>
            </a:avLst>
          </a:prstGeom>
          <a:solidFill>
            <a:srgbClr val="E1E1EA"/>
          </a:solidFill>
          <a:ln w="7620">
            <a:solidFill>
              <a:srgbClr val="C7C7D0"/>
            </a:solidFill>
            <a:prstDash val="solid"/>
          </a:ln>
        </p:spPr>
      </p:sp>
      <p:sp>
        <p:nvSpPr>
          <p:cNvPr id="20" name="Text 15"/>
          <p:cNvSpPr/>
          <p:nvPr/>
        </p:nvSpPr>
        <p:spPr>
          <a:xfrm>
            <a:off x="646560" y="5720550"/>
            <a:ext cx="80724" cy="188476"/>
          </a:xfrm>
          <a:prstGeom prst="rect">
            <a:avLst/>
          </a:prstGeom>
          <a:noFill/>
          <a:ln/>
        </p:spPr>
        <p:txBody>
          <a:bodyPr wrap="none" lIns="0" tIns="0" rIns="0" bIns="0" rtlCol="0" anchor="t"/>
          <a:lstStyle/>
          <a:p>
            <a:pPr marL="0" indent="0" algn="ctr">
              <a:lnSpc>
                <a:spcPts val="1450"/>
              </a:lnSpc>
              <a:buNone/>
            </a:pPr>
            <a:r>
              <a:rPr lang="en-US" sz="1450" dirty="0">
                <a:solidFill>
                  <a:srgbClr val="3C3939"/>
                </a:solidFill>
                <a:latin typeface="Raleway" pitchFamily="34" charset="0"/>
                <a:ea typeface="Raleway" pitchFamily="34" charset="-122"/>
                <a:cs typeface="Raleway" pitchFamily="34" charset="-120"/>
              </a:rPr>
              <a:t>1</a:t>
            </a:r>
            <a:endParaRPr lang="en-US" sz="1450" dirty="0"/>
          </a:p>
        </p:txBody>
      </p:sp>
      <p:sp>
        <p:nvSpPr>
          <p:cNvPr id="21" name="Text 16"/>
          <p:cNvSpPr/>
          <p:nvPr/>
        </p:nvSpPr>
        <p:spPr>
          <a:xfrm>
            <a:off x="953860" y="5673521"/>
            <a:ext cx="1570315" cy="196215"/>
          </a:xfrm>
          <a:prstGeom prst="rect">
            <a:avLst/>
          </a:prstGeom>
          <a:noFill/>
          <a:ln/>
        </p:spPr>
        <p:txBody>
          <a:bodyPr wrap="none" lIns="0" tIns="0" rIns="0" bIns="0" rtlCol="0" anchor="t"/>
          <a:lstStyle/>
          <a:p>
            <a:pPr marL="0" indent="0">
              <a:lnSpc>
                <a:spcPts val="1500"/>
              </a:lnSpc>
              <a:buNone/>
            </a:pPr>
            <a:r>
              <a:rPr lang="en-US" sz="1600" b="1" dirty="0">
                <a:solidFill>
                  <a:srgbClr val="3C3939"/>
                </a:solidFill>
                <a:latin typeface="Raleway" pitchFamily="34" charset="0"/>
                <a:ea typeface="Raleway" pitchFamily="34" charset="-122"/>
                <a:cs typeface="Raleway" pitchFamily="34" charset="-120"/>
              </a:rPr>
              <a:t>Academic Integrity</a:t>
            </a:r>
            <a:endParaRPr lang="en-US" sz="1600" b="1" dirty="0"/>
          </a:p>
        </p:txBody>
      </p:sp>
      <p:sp>
        <p:nvSpPr>
          <p:cNvPr id="22" name="Text 17"/>
          <p:cNvSpPr/>
          <p:nvPr/>
        </p:nvSpPr>
        <p:spPr>
          <a:xfrm>
            <a:off x="953860" y="5945102"/>
            <a:ext cx="4091702" cy="602933"/>
          </a:xfrm>
          <a:prstGeom prst="rect">
            <a:avLst/>
          </a:prstGeom>
          <a:noFill/>
          <a:ln/>
        </p:spPr>
        <p:txBody>
          <a:bodyPr wrap="square" lIns="0" tIns="0" rIns="0" bIns="0" rtlCol="0" anchor="t"/>
          <a:lstStyle/>
          <a:p>
            <a:pPr marL="0" indent="0">
              <a:lnSpc>
                <a:spcPct val="150000"/>
              </a:lnSpc>
              <a:buNone/>
            </a:pPr>
            <a:r>
              <a:rPr lang="en-US" sz="1400" dirty="0">
                <a:solidFill>
                  <a:srgbClr val="3C3939"/>
                </a:solidFill>
                <a:latin typeface="Roboto" pitchFamily="34" charset="0"/>
                <a:ea typeface="Roboto" pitchFamily="34" charset="-122"/>
                <a:cs typeface="Roboto" pitchFamily="34" charset="-120"/>
              </a:rPr>
              <a:t>While 80% of respondents believe ChatGPT aligns with ethical practices, concerns about misuse, such as plagiarism or over-reliance, remain significant.</a:t>
            </a:r>
            <a:endParaRPr lang="en-US" sz="1400" dirty="0"/>
          </a:p>
        </p:txBody>
      </p:sp>
      <p:sp>
        <p:nvSpPr>
          <p:cNvPr id="23" name="Shape 18"/>
          <p:cNvSpPr/>
          <p:nvPr/>
        </p:nvSpPr>
        <p:spPr>
          <a:xfrm>
            <a:off x="5171173" y="5673521"/>
            <a:ext cx="282654" cy="282654"/>
          </a:xfrm>
          <a:prstGeom prst="roundRect">
            <a:avLst>
              <a:gd name="adj" fmla="val 18667"/>
            </a:avLst>
          </a:prstGeom>
          <a:solidFill>
            <a:srgbClr val="E1E1EA"/>
          </a:solidFill>
          <a:ln w="7620">
            <a:solidFill>
              <a:srgbClr val="C7C7D0"/>
            </a:solidFill>
            <a:prstDash val="solid"/>
          </a:ln>
        </p:spPr>
      </p:sp>
      <p:sp>
        <p:nvSpPr>
          <p:cNvPr id="24" name="Text 19"/>
          <p:cNvSpPr/>
          <p:nvPr/>
        </p:nvSpPr>
        <p:spPr>
          <a:xfrm>
            <a:off x="5263327" y="5720550"/>
            <a:ext cx="98227" cy="188476"/>
          </a:xfrm>
          <a:prstGeom prst="rect">
            <a:avLst/>
          </a:prstGeom>
          <a:noFill/>
          <a:ln/>
        </p:spPr>
        <p:txBody>
          <a:bodyPr wrap="none" lIns="0" tIns="0" rIns="0" bIns="0" rtlCol="0" anchor="t"/>
          <a:lstStyle/>
          <a:p>
            <a:pPr marL="0" indent="0" algn="ctr">
              <a:lnSpc>
                <a:spcPts val="1450"/>
              </a:lnSpc>
              <a:buNone/>
            </a:pPr>
            <a:r>
              <a:rPr lang="en-US" sz="1450" dirty="0">
                <a:solidFill>
                  <a:srgbClr val="3C3939"/>
                </a:solidFill>
                <a:latin typeface="Raleway" pitchFamily="34" charset="0"/>
                <a:ea typeface="Raleway" pitchFamily="34" charset="-122"/>
                <a:cs typeface="Raleway" pitchFamily="34" charset="-120"/>
              </a:rPr>
              <a:t>2</a:t>
            </a:r>
            <a:endParaRPr lang="en-US" sz="1450" dirty="0"/>
          </a:p>
        </p:txBody>
      </p:sp>
      <p:sp>
        <p:nvSpPr>
          <p:cNvPr id="25" name="Text 20"/>
          <p:cNvSpPr/>
          <p:nvPr/>
        </p:nvSpPr>
        <p:spPr>
          <a:xfrm>
            <a:off x="5579438" y="5673521"/>
            <a:ext cx="2722840" cy="196215"/>
          </a:xfrm>
          <a:prstGeom prst="rect">
            <a:avLst/>
          </a:prstGeom>
          <a:noFill/>
          <a:ln/>
        </p:spPr>
        <p:txBody>
          <a:bodyPr wrap="none" lIns="0" tIns="0" rIns="0" bIns="0" rtlCol="0" anchor="t"/>
          <a:lstStyle/>
          <a:p>
            <a:pPr marL="0" indent="0">
              <a:lnSpc>
                <a:spcPts val="1500"/>
              </a:lnSpc>
              <a:buNone/>
            </a:pPr>
            <a:r>
              <a:rPr lang="en-US" sz="1600" b="1" dirty="0">
                <a:solidFill>
                  <a:srgbClr val="3C3939"/>
                </a:solidFill>
                <a:latin typeface="Raleway" pitchFamily="34" charset="0"/>
                <a:ea typeface="Raleway" pitchFamily="34" charset="-122"/>
                <a:cs typeface="Raleway" pitchFamily="34" charset="-120"/>
              </a:rPr>
              <a:t>Critical Thinking and Problem-Solving</a:t>
            </a:r>
            <a:endParaRPr lang="en-US" sz="1600" b="1" dirty="0"/>
          </a:p>
        </p:txBody>
      </p:sp>
      <p:sp>
        <p:nvSpPr>
          <p:cNvPr id="26" name="Text 21"/>
          <p:cNvSpPr/>
          <p:nvPr/>
        </p:nvSpPr>
        <p:spPr>
          <a:xfrm>
            <a:off x="5579438" y="5945102"/>
            <a:ext cx="4091702" cy="602933"/>
          </a:xfrm>
          <a:prstGeom prst="rect">
            <a:avLst/>
          </a:prstGeom>
          <a:noFill/>
          <a:ln/>
        </p:spPr>
        <p:txBody>
          <a:bodyPr wrap="square" lIns="0" tIns="0" rIns="0" bIns="0" rtlCol="0" anchor="t"/>
          <a:lstStyle/>
          <a:p>
            <a:pPr marL="0" indent="0">
              <a:lnSpc>
                <a:spcPct val="150000"/>
              </a:lnSpc>
              <a:buNone/>
            </a:pPr>
            <a:r>
              <a:rPr lang="en-US" sz="1400" dirty="0">
                <a:solidFill>
                  <a:srgbClr val="3C3939"/>
                </a:solidFill>
                <a:latin typeface="Roboto" pitchFamily="34" charset="0"/>
                <a:ea typeface="Roboto" pitchFamily="34" charset="-122"/>
                <a:cs typeface="Roboto" pitchFamily="34" charset="-120"/>
              </a:rPr>
              <a:t>Half of the respondents expressed concerns about reduced creativity and independent problem-solving. Over-reliance on AI-generated solutions could hinder intellectual growth.</a:t>
            </a:r>
            <a:endParaRPr lang="en-US" sz="1400" dirty="0"/>
          </a:p>
        </p:txBody>
      </p:sp>
      <p:sp>
        <p:nvSpPr>
          <p:cNvPr id="27" name="Shape 22"/>
          <p:cNvSpPr/>
          <p:nvPr/>
        </p:nvSpPr>
        <p:spPr>
          <a:xfrm>
            <a:off x="9796751" y="5673521"/>
            <a:ext cx="282654" cy="282654"/>
          </a:xfrm>
          <a:prstGeom prst="roundRect">
            <a:avLst>
              <a:gd name="adj" fmla="val 18667"/>
            </a:avLst>
          </a:prstGeom>
          <a:solidFill>
            <a:srgbClr val="E1E1EA"/>
          </a:solidFill>
          <a:ln w="7620">
            <a:solidFill>
              <a:srgbClr val="C7C7D0"/>
            </a:solidFill>
            <a:prstDash val="solid"/>
          </a:ln>
        </p:spPr>
      </p:sp>
      <p:sp>
        <p:nvSpPr>
          <p:cNvPr id="28" name="Text 23"/>
          <p:cNvSpPr/>
          <p:nvPr/>
        </p:nvSpPr>
        <p:spPr>
          <a:xfrm>
            <a:off x="9887715" y="5720550"/>
            <a:ext cx="100608" cy="188476"/>
          </a:xfrm>
          <a:prstGeom prst="rect">
            <a:avLst/>
          </a:prstGeom>
          <a:noFill/>
          <a:ln/>
        </p:spPr>
        <p:txBody>
          <a:bodyPr wrap="none" lIns="0" tIns="0" rIns="0" bIns="0" rtlCol="0" anchor="t"/>
          <a:lstStyle/>
          <a:p>
            <a:pPr marL="0" indent="0" algn="ctr">
              <a:lnSpc>
                <a:spcPts val="1450"/>
              </a:lnSpc>
              <a:buNone/>
            </a:pPr>
            <a:r>
              <a:rPr lang="en-US" sz="1450" dirty="0">
                <a:solidFill>
                  <a:srgbClr val="3C3939"/>
                </a:solidFill>
                <a:latin typeface="Raleway" pitchFamily="34" charset="0"/>
                <a:ea typeface="Raleway" pitchFamily="34" charset="-122"/>
                <a:cs typeface="Raleway" pitchFamily="34" charset="-120"/>
              </a:rPr>
              <a:t>3</a:t>
            </a:r>
            <a:endParaRPr lang="en-US" sz="1450" dirty="0"/>
          </a:p>
        </p:txBody>
      </p:sp>
      <p:sp>
        <p:nvSpPr>
          <p:cNvPr id="29" name="Text 24"/>
          <p:cNvSpPr/>
          <p:nvPr/>
        </p:nvSpPr>
        <p:spPr>
          <a:xfrm>
            <a:off x="10205016" y="5673521"/>
            <a:ext cx="2001917" cy="196215"/>
          </a:xfrm>
          <a:prstGeom prst="rect">
            <a:avLst/>
          </a:prstGeom>
          <a:noFill/>
          <a:ln/>
        </p:spPr>
        <p:txBody>
          <a:bodyPr wrap="none" lIns="0" tIns="0" rIns="0" bIns="0" rtlCol="0" anchor="t"/>
          <a:lstStyle/>
          <a:p>
            <a:pPr marL="0" indent="0">
              <a:lnSpc>
                <a:spcPts val="1500"/>
              </a:lnSpc>
              <a:buNone/>
            </a:pPr>
            <a:r>
              <a:rPr lang="en-US" sz="1600" b="1" dirty="0">
                <a:solidFill>
                  <a:srgbClr val="3C3939"/>
                </a:solidFill>
                <a:latin typeface="Raleway" pitchFamily="34" charset="0"/>
                <a:ea typeface="Raleway" pitchFamily="34" charset="-122"/>
                <a:cs typeface="Raleway" pitchFamily="34" charset="-120"/>
              </a:rPr>
              <a:t>Transparency and Accuracy</a:t>
            </a:r>
            <a:endParaRPr lang="en-US" sz="1600" b="1" dirty="0"/>
          </a:p>
        </p:txBody>
      </p:sp>
      <p:sp>
        <p:nvSpPr>
          <p:cNvPr id="30" name="Text 25"/>
          <p:cNvSpPr/>
          <p:nvPr/>
        </p:nvSpPr>
        <p:spPr>
          <a:xfrm>
            <a:off x="10205016" y="5945102"/>
            <a:ext cx="4091702" cy="401955"/>
          </a:xfrm>
          <a:prstGeom prst="rect">
            <a:avLst/>
          </a:prstGeom>
          <a:noFill/>
          <a:ln/>
        </p:spPr>
        <p:txBody>
          <a:bodyPr wrap="square" lIns="0" tIns="0" rIns="0" bIns="0" rtlCol="0" anchor="t"/>
          <a:lstStyle/>
          <a:p>
            <a:pPr marL="0" indent="0">
              <a:lnSpc>
                <a:spcPct val="150000"/>
              </a:lnSpc>
              <a:buNone/>
            </a:pPr>
            <a:r>
              <a:rPr lang="en-US" sz="1400" dirty="0">
                <a:solidFill>
                  <a:srgbClr val="3C3939"/>
                </a:solidFill>
                <a:latin typeface="Roboto" pitchFamily="34" charset="0"/>
                <a:ea typeface="Roboto" pitchFamily="34" charset="-122"/>
                <a:cs typeface="Roboto" pitchFamily="34" charset="-120"/>
              </a:rPr>
              <a:t>Some participants highlighted issues with inaccurate or incomplete information, emphasizing the need for students to verify outputs.</a:t>
            </a:r>
            <a:endParaRPr lang="en-US" sz="1400" dirty="0"/>
          </a:p>
        </p:txBody>
      </p:sp>
      <p:sp>
        <p:nvSpPr>
          <p:cNvPr id="44" name="TextBox 43">
            <a:extLst>
              <a:ext uri="{FF2B5EF4-FFF2-40B4-BE49-F238E27FC236}">
                <a16:creationId xmlns:a16="http://schemas.microsoft.com/office/drawing/2014/main" id="{CCED4DD2-A57E-7315-EA42-E46112418AF3}"/>
              </a:ext>
            </a:extLst>
          </p:cNvPr>
          <p:cNvSpPr txBox="1"/>
          <p:nvPr/>
        </p:nvSpPr>
        <p:spPr>
          <a:xfrm>
            <a:off x="12856192" y="7820167"/>
            <a:ext cx="1705970" cy="369332"/>
          </a:xfrm>
          <a:prstGeom prst="rect">
            <a:avLst/>
          </a:prstGeom>
          <a:solidFill>
            <a:schemeClr val="bg1"/>
          </a:solidFill>
        </p:spPr>
        <p:txBody>
          <a:bodyPr wrap="square" rtlCol="0">
            <a:spAutoFit/>
          </a:bodyPr>
          <a:lstStyle/>
          <a:p>
            <a:endParaRPr lang="en-US" dirty="0"/>
          </a:p>
        </p:txBody>
      </p:sp>
      <p:sp>
        <p:nvSpPr>
          <p:cNvPr id="32" name="Text 0">
            <a:extLst>
              <a:ext uri="{FF2B5EF4-FFF2-40B4-BE49-F238E27FC236}">
                <a16:creationId xmlns:a16="http://schemas.microsoft.com/office/drawing/2014/main" id="{A0CA989C-7C87-B7D6-F744-280220C6FA03}"/>
              </a:ext>
            </a:extLst>
          </p:cNvPr>
          <p:cNvSpPr/>
          <p:nvPr/>
        </p:nvSpPr>
        <p:spPr>
          <a:xfrm>
            <a:off x="171009" y="363025"/>
            <a:ext cx="13551694" cy="481608"/>
          </a:xfrm>
          <a:prstGeom prst="rect">
            <a:avLst/>
          </a:prstGeom>
          <a:noFill/>
          <a:ln/>
        </p:spPr>
        <p:txBody>
          <a:bodyPr wrap="none" lIns="0" tIns="0" rIns="0" bIns="0" rtlCol="0" anchor="t"/>
          <a:lstStyle/>
          <a:p>
            <a:pPr marL="0" indent="0" algn="ctr">
              <a:lnSpc>
                <a:spcPts val="3750"/>
              </a:lnSpc>
              <a:buNone/>
            </a:pPr>
            <a:r>
              <a:rPr lang="en-US" sz="3000" dirty="0">
                <a:solidFill>
                  <a:srgbClr val="1B1B27"/>
                </a:solidFill>
                <a:latin typeface="Raleway" pitchFamily="34" charset="0"/>
              </a:rPr>
              <a:t>Ethical Considerations in AI-Assisted Learning</a:t>
            </a:r>
            <a:endParaRPr lang="en-US" sz="3000" dirty="0"/>
          </a:p>
        </p:txBody>
      </p:sp>
      <p:pic>
        <p:nvPicPr>
          <p:cNvPr id="2" name="Picture 1">
            <a:extLst>
              <a:ext uri="{FF2B5EF4-FFF2-40B4-BE49-F238E27FC236}">
                <a16:creationId xmlns:a16="http://schemas.microsoft.com/office/drawing/2014/main" id="{C4526E50-754E-929E-0BD6-5C5CD365E8A9}"/>
              </a:ext>
            </a:extLst>
          </p:cNvPr>
          <p:cNvPicPr>
            <a:picLocks noChangeAspect="1"/>
          </p:cNvPicPr>
          <p:nvPr/>
        </p:nvPicPr>
        <p:blipFill>
          <a:blip r:embed="rId6"/>
          <a:stretch>
            <a:fillRect/>
          </a:stretch>
        </p:blipFill>
        <p:spPr>
          <a:xfrm>
            <a:off x="13771311" y="131813"/>
            <a:ext cx="488028" cy="51267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697587" y="697825"/>
            <a:ext cx="13628013" cy="622816"/>
          </a:xfrm>
          <a:prstGeom prst="rect">
            <a:avLst/>
          </a:prstGeom>
          <a:noFill/>
          <a:ln/>
        </p:spPr>
        <p:txBody>
          <a:bodyPr wrap="none" lIns="0" tIns="0" rIns="0" bIns="0" rtlCol="0" anchor="t"/>
          <a:lstStyle/>
          <a:p>
            <a:pPr marL="0" indent="0" algn="ctr">
              <a:lnSpc>
                <a:spcPts val="4900"/>
              </a:lnSpc>
              <a:buNone/>
            </a:pPr>
            <a:r>
              <a:rPr lang="en-US" sz="3900" dirty="0">
                <a:solidFill>
                  <a:srgbClr val="1B1B27"/>
                </a:solidFill>
                <a:latin typeface="Raleway" pitchFamily="34" charset="0"/>
                <a:ea typeface="Raleway" pitchFamily="34" charset="-122"/>
                <a:cs typeface="Raleway" pitchFamily="34" charset="-120"/>
              </a:rPr>
              <a:t>Implications for Stakeholders</a:t>
            </a:r>
            <a:endParaRPr lang="en-US" sz="3900" dirty="0"/>
          </a:p>
        </p:txBody>
      </p:sp>
      <p:pic>
        <p:nvPicPr>
          <p:cNvPr id="3" name="Image 0" descr="preencoded.png"/>
          <p:cNvPicPr>
            <a:picLocks noChangeAspect="1"/>
          </p:cNvPicPr>
          <p:nvPr/>
        </p:nvPicPr>
        <p:blipFill>
          <a:blip r:embed="rId3"/>
          <a:stretch>
            <a:fillRect/>
          </a:stretch>
        </p:blipFill>
        <p:spPr>
          <a:xfrm>
            <a:off x="697587" y="1719263"/>
            <a:ext cx="3701772" cy="2287786"/>
          </a:xfrm>
          <a:prstGeom prst="rect">
            <a:avLst/>
          </a:prstGeom>
        </p:spPr>
      </p:pic>
      <p:sp>
        <p:nvSpPr>
          <p:cNvPr id="4" name="Text 1"/>
          <p:cNvSpPr/>
          <p:nvPr/>
        </p:nvSpPr>
        <p:spPr>
          <a:xfrm>
            <a:off x="697587" y="4256127"/>
            <a:ext cx="2491621" cy="311468"/>
          </a:xfrm>
          <a:prstGeom prst="rect">
            <a:avLst/>
          </a:prstGeom>
          <a:noFill/>
          <a:ln/>
        </p:spPr>
        <p:txBody>
          <a:bodyPr wrap="none" lIns="0" tIns="0" rIns="0" bIns="0" rtlCol="0" anchor="t"/>
          <a:lstStyle/>
          <a:p>
            <a:pPr marL="0" indent="0" algn="l">
              <a:lnSpc>
                <a:spcPts val="2450"/>
              </a:lnSpc>
              <a:buNone/>
            </a:pPr>
            <a:r>
              <a:rPr lang="en-US" sz="1950" dirty="0">
                <a:solidFill>
                  <a:srgbClr val="3C3939"/>
                </a:solidFill>
                <a:latin typeface="Raleway" pitchFamily="34" charset="0"/>
                <a:ea typeface="Raleway" pitchFamily="34" charset="-122"/>
                <a:cs typeface="Raleway" pitchFamily="34" charset="-120"/>
              </a:rPr>
              <a:t>For Students</a:t>
            </a:r>
            <a:endParaRPr lang="en-US" sz="1950" dirty="0"/>
          </a:p>
        </p:txBody>
      </p:sp>
      <p:sp>
        <p:nvSpPr>
          <p:cNvPr id="5" name="Text 2"/>
          <p:cNvSpPr/>
          <p:nvPr/>
        </p:nvSpPr>
        <p:spPr>
          <a:xfrm>
            <a:off x="697587" y="4687133"/>
            <a:ext cx="4212431" cy="637699"/>
          </a:xfrm>
          <a:prstGeom prst="rect">
            <a:avLst/>
          </a:prstGeom>
          <a:noFill/>
          <a:ln/>
        </p:spPr>
        <p:txBody>
          <a:bodyPr wrap="square" lIns="0" tIns="0" rIns="0" bIns="0" rtlCol="0" anchor="t"/>
          <a:lstStyle/>
          <a:p>
            <a:pPr marL="342900" indent="-342900" algn="l">
              <a:lnSpc>
                <a:spcPts val="2500"/>
              </a:lnSpc>
              <a:buSzPct val="100000"/>
              <a:buChar char="•"/>
            </a:pPr>
            <a:r>
              <a:rPr lang="en-US" sz="1550" dirty="0">
                <a:solidFill>
                  <a:srgbClr val="3C3939"/>
                </a:solidFill>
                <a:latin typeface="Roboto" pitchFamily="34" charset="0"/>
                <a:ea typeface="Roboto" pitchFamily="34" charset="-122"/>
                <a:cs typeface="Roboto" pitchFamily="34" charset="-120"/>
              </a:rPr>
              <a:t>Use ChatGPT to supplement traditional learning resources, not replace them.</a:t>
            </a:r>
            <a:endParaRPr lang="en-US" sz="1550" dirty="0"/>
          </a:p>
        </p:txBody>
      </p:sp>
      <p:sp>
        <p:nvSpPr>
          <p:cNvPr id="6" name="Text 3"/>
          <p:cNvSpPr/>
          <p:nvPr/>
        </p:nvSpPr>
        <p:spPr>
          <a:xfrm>
            <a:off x="697587" y="5394484"/>
            <a:ext cx="4212431" cy="956548"/>
          </a:xfrm>
          <a:prstGeom prst="rect">
            <a:avLst/>
          </a:prstGeom>
          <a:noFill/>
          <a:ln/>
        </p:spPr>
        <p:txBody>
          <a:bodyPr wrap="square" lIns="0" tIns="0" rIns="0" bIns="0" rtlCol="0" anchor="t"/>
          <a:lstStyle/>
          <a:p>
            <a:pPr marL="342900" indent="-342900" algn="l">
              <a:lnSpc>
                <a:spcPts val="2500"/>
              </a:lnSpc>
              <a:buSzPct val="100000"/>
              <a:buChar char="•"/>
            </a:pPr>
            <a:r>
              <a:rPr lang="en-US" sz="1550" dirty="0">
                <a:solidFill>
                  <a:srgbClr val="3C3939"/>
                </a:solidFill>
                <a:latin typeface="Roboto" pitchFamily="34" charset="0"/>
                <a:ea typeface="Roboto" pitchFamily="34" charset="-122"/>
                <a:cs typeface="Roboto" pitchFamily="34" charset="-120"/>
              </a:rPr>
              <a:t>Actively engage with the content provided by ChatGPT, verifying its accuracy and exploring alternative explanations.</a:t>
            </a:r>
            <a:endParaRPr lang="en-US" sz="1550" dirty="0"/>
          </a:p>
        </p:txBody>
      </p:sp>
      <p:pic>
        <p:nvPicPr>
          <p:cNvPr id="7" name="Image 1" descr="preencoded.png"/>
          <p:cNvPicPr>
            <a:picLocks noChangeAspect="1"/>
          </p:cNvPicPr>
          <p:nvPr/>
        </p:nvPicPr>
        <p:blipFill>
          <a:blip r:embed="rId4"/>
          <a:stretch>
            <a:fillRect/>
          </a:stretch>
        </p:blipFill>
        <p:spPr>
          <a:xfrm>
            <a:off x="5208984" y="1719263"/>
            <a:ext cx="3701772" cy="2287786"/>
          </a:xfrm>
          <a:prstGeom prst="rect">
            <a:avLst/>
          </a:prstGeom>
        </p:spPr>
      </p:pic>
      <p:sp>
        <p:nvSpPr>
          <p:cNvPr id="8" name="Text 4"/>
          <p:cNvSpPr/>
          <p:nvPr/>
        </p:nvSpPr>
        <p:spPr>
          <a:xfrm>
            <a:off x="5208984" y="4256127"/>
            <a:ext cx="2491621" cy="311468"/>
          </a:xfrm>
          <a:prstGeom prst="rect">
            <a:avLst/>
          </a:prstGeom>
          <a:noFill/>
          <a:ln/>
        </p:spPr>
        <p:txBody>
          <a:bodyPr wrap="none" lIns="0" tIns="0" rIns="0" bIns="0" rtlCol="0" anchor="t"/>
          <a:lstStyle/>
          <a:p>
            <a:pPr marL="0" indent="0" algn="l">
              <a:lnSpc>
                <a:spcPts val="2450"/>
              </a:lnSpc>
              <a:buNone/>
            </a:pPr>
            <a:r>
              <a:rPr lang="en-US" sz="1950" dirty="0">
                <a:solidFill>
                  <a:srgbClr val="3C3939"/>
                </a:solidFill>
                <a:latin typeface="Raleway" pitchFamily="34" charset="0"/>
                <a:ea typeface="Raleway" pitchFamily="34" charset="-122"/>
                <a:cs typeface="Raleway" pitchFamily="34" charset="-120"/>
              </a:rPr>
              <a:t>For Educators</a:t>
            </a:r>
            <a:endParaRPr lang="en-US" sz="1950" dirty="0"/>
          </a:p>
        </p:txBody>
      </p:sp>
      <p:sp>
        <p:nvSpPr>
          <p:cNvPr id="9" name="Text 5"/>
          <p:cNvSpPr/>
          <p:nvPr/>
        </p:nvSpPr>
        <p:spPr>
          <a:xfrm>
            <a:off x="5208984" y="4687133"/>
            <a:ext cx="4212431" cy="637699"/>
          </a:xfrm>
          <a:prstGeom prst="rect">
            <a:avLst/>
          </a:prstGeom>
          <a:noFill/>
          <a:ln/>
        </p:spPr>
        <p:txBody>
          <a:bodyPr wrap="square" lIns="0" tIns="0" rIns="0" bIns="0" rtlCol="0" anchor="t"/>
          <a:lstStyle/>
          <a:p>
            <a:pPr marL="342900" indent="-342900" algn="l">
              <a:lnSpc>
                <a:spcPts val="2500"/>
              </a:lnSpc>
              <a:buSzPct val="100000"/>
              <a:buChar char="•"/>
            </a:pPr>
            <a:r>
              <a:rPr lang="en-US" sz="1550" dirty="0">
                <a:solidFill>
                  <a:srgbClr val="3C3939"/>
                </a:solidFill>
                <a:latin typeface="Roboto" pitchFamily="34" charset="0"/>
                <a:ea typeface="Roboto" pitchFamily="34" charset="-122"/>
                <a:cs typeface="Roboto" pitchFamily="34" charset="-120"/>
              </a:rPr>
              <a:t>Integrate ChatGPT into the curriculum to teach responsible AI usage.</a:t>
            </a:r>
            <a:endParaRPr lang="en-US" sz="1550" dirty="0"/>
          </a:p>
        </p:txBody>
      </p:sp>
      <p:sp>
        <p:nvSpPr>
          <p:cNvPr id="10" name="Text 6"/>
          <p:cNvSpPr/>
          <p:nvPr/>
        </p:nvSpPr>
        <p:spPr>
          <a:xfrm>
            <a:off x="5208984" y="5394484"/>
            <a:ext cx="4212431" cy="956548"/>
          </a:xfrm>
          <a:prstGeom prst="rect">
            <a:avLst/>
          </a:prstGeom>
          <a:noFill/>
          <a:ln/>
        </p:spPr>
        <p:txBody>
          <a:bodyPr wrap="square" lIns="0" tIns="0" rIns="0" bIns="0" rtlCol="0" anchor="t"/>
          <a:lstStyle/>
          <a:p>
            <a:pPr marL="342900" indent="-342900" algn="l">
              <a:lnSpc>
                <a:spcPts val="2500"/>
              </a:lnSpc>
              <a:buSzPct val="100000"/>
              <a:buChar char="•"/>
            </a:pPr>
            <a:r>
              <a:rPr lang="en-US" sz="1550" dirty="0">
                <a:solidFill>
                  <a:srgbClr val="3C3939"/>
                </a:solidFill>
                <a:latin typeface="Roboto" pitchFamily="34" charset="0"/>
                <a:ea typeface="Roboto" pitchFamily="34" charset="-122"/>
                <a:cs typeface="Roboto" pitchFamily="34" charset="-120"/>
              </a:rPr>
              <a:t>Design assignments that encourage critical evaluation of AI-generated outputs rather than simple acceptance.</a:t>
            </a:r>
            <a:endParaRPr lang="en-US" sz="1550" dirty="0"/>
          </a:p>
        </p:txBody>
      </p:sp>
      <p:pic>
        <p:nvPicPr>
          <p:cNvPr id="11" name="Image 2" descr="preencoded.png"/>
          <p:cNvPicPr>
            <a:picLocks noChangeAspect="1"/>
          </p:cNvPicPr>
          <p:nvPr/>
        </p:nvPicPr>
        <p:blipFill>
          <a:blip r:embed="rId5"/>
          <a:stretch>
            <a:fillRect/>
          </a:stretch>
        </p:blipFill>
        <p:spPr>
          <a:xfrm>
            <a:off x="9720382" y="1719263"/>
            <a:ext cx="3701772" cy="2287786"/>
          </a:xfrm>
          <a:prstGeom prst="rect">
            <a:avLst/>
          </a:prstGeom>
        </p:spPr>
      </p:pic>
      <p:sp>
        <p:nvSpPr>
          <p:cNvPr id="12" name="Text 7"/>
          <p:cNvSpPr/>
          <p:nvPr/>
        </p:nvSpPr>
        <p:spPr>
          <a:xfrm>
            <a:off x="9720382" y="4256127"/>
            <a:ext cx="2491621" cy="311468"/>
          </a:xfrm>
          <a:prstGeom prst="rect">
            <a:avLst/>
          </a:prstGeom>
          <a:noFill/>
          <a:ln/>
        </p:spPr>
        <p:txBody>
          <a:bodyPr wrap="none" lIns="0" tIns="0" rIns="0" bIns="0" rtlCol="0" anchor="t"/>
          <a:lstStyle/>
          <a:p>
            <a:pPr marL="0" indent="0" algn="l">
              <a:lnSpc>
                <a:spcPts val="2450"/>
              </a:lnSpc>
              <a:buNone/>
            </a:pPr>
            <a:r>
              <a:rPr lang="en-US" sz="1950" dirty="0">
                <a:solidFill>
                  <a:srgbClr val="3C3939"/>
                </a:solidFill>
                <a:latin typeface="Raleway" pitchFamily="34" charset="0"/>
                <a:ea typeface="Raleway" pitchFamily="34" charset="-122"/>
                <a:cs typeface="Raleway" pitchFamily="34" charset="-120"/>
              </a:rPr>
              <a:t>For Developers</a:t>
            </a:r>
            <a:endParaRPr lang="en-US" sz="1950" dirty="0"/>
          </a:p>
        </p:txBody>
      </p:sp>
      <p:sp>
        <p:nvSpPr>
          <p:cNvPr id="13" name="Text 8"/>
          <p:cNvSpPr/>
          <p:nvPr/>
        </p:nvSpPr>
        <p:spPr>
          <a:xfrm>
            <a:off x="9720382" y="4687133"/>
            <a:ext cx="4212431" cy="956548"/>
          </a:xfrm>
          <a:prstGeom prst="rect">
            <a:avLst/>
          </a:prstGeom>
          <a:noFill/>
          <a:ln/>
        </p:spPr>
        <p:txBody>
          <a:bodyPr wrap="square" lIns="0" tIns="0" rIns="0" bIns="0" rtlCol="0" anchor="t"/>
          <a:lstStyle/>
          <a:p>
            <a:pPr marL="342900" indent="-342900" algn="l">
              <a:lnSpc>
                <a:spcPts val="2500"/>
              </a:lnSpc>
              <a:buSzPct val="100000"/>
              <a:buChar char="•"/>
            </a:pPr>
            <a:r>
              <a:rPr lang="en-US" sz="1550" dirty="0">
                <a:solidFill>
                  <a:srgbClr val="3C3939"/>
                </a:solidFill>
                <a:latin typeface="Roboto" pitchFamily="34" charset="0"/>
                <a:ea typeface="Roboto" pitchFamily="34" charset="-122"/>
                <a:cs typeface="Roboto" pitchFamily="34" charset="-120"/>
              </a:rPr>
              <a:t>Focus on enhancing ChatGPT's features to foster active learning, such as interactive tutorials or guided questioning.</a:t>
            </a:r>
            <a:endParaRPr lang="en-US" sz="1550" dirty="0"/>
          </a:p>
        </p:txBody>
      </p:sp>
      <p:sp>
        <p:nvSpPr>
          <p:cNvPr id="14" name="Text 9"/>
          <p:cNvSpPr/>
          <p:nvPr/>
        </p:nvSpPr>
        <p:spPr>
          <a:xfrm>
            <a:off x="9720382" y="5713333"/>
            <a:ext cx="4212431" cy="956548"/>
          </a:xfrm>
          <a:prstGeom prst="rect">
            <a:avLst/>
          </a:prstGeom>
          <a:noFill/>
          <a:ln/>
        </p:spPr>
        <p:txBody>
          <a:bodyPr wrap="square" lIns="0" tIns="0" rIns="0" bIns="0" rtlCol="0" anchor="t"/>
          <a:lstStyle/>
          <a:p>
            <a:pPr marL="342900" indent="-342900" algn="l">
              <a:lnSpc>
                <a:spcPts val="2500"/>
              </a:lnSpc>
              <a:buSzPct val="100000"/>
              <a:buChar char="•"/>
            </a:pPr>
            <a:r>
              <a:rPr lang="en-US" sz="1550" dirty="0">
                <a:solidFill>
                  <a:srgbClr val="3C3939"/>
                </a:solidFill>
                <a:latin typeface="Roboto" pitchFamily="34" charset="0"/>
                <a:ea typeface="Roboto" pitchFamily="34" charset="-122"/>
                <a:cs typeface="Roboto" pitchFamily="34" charset="-120"/>
              </a:rPr>
              <a:t>Improve accuracy in niche or technical areas like mathematics and coding to increase reliability.</a:t>
            </a:r>
            <a:endParaRPr lang="en-US" sz="1550" dirty="0"/>
          </a:p>
        </p:txBody>
      </p:sp>
      <p:sp>
        <p:nvSpPr>
          <p:cNvPr id="15" name="Text 10"/>
          <p:cNvSpPr/>
          <p:nvPr/>
        </p:nvSpPr>
        <p:spPr>
          <a:xfrm>
            <a:off x="697587" y="6894076"/>
            <a:ext cx="13235226" cy="637699"/>
          </a:xfrm>
          <a:prstGeom prst="rect">
            <a:avLst/>
          </a:prstGeom>
          <a:noFill/>
          <a:ln/>
        </p:spPr>
        <p:txBody>
          <a:bodyPr wrap="square" lIns="0" tIns="0" rIns="0" bIns="0" rtlCol="0" anchor="t"/>
          <a:lstStyle/>
          <a:p>
            <a:pPr marL="0" indent="0">
              <a:lnSpc>
                <a:spcPts val="2500"/>
              </a:lnSpc>
              <a:buNone/>
            </a:pPr>
            <a:r>
              <a:rPr lang="en-US" sz="1550" dirty="0">
                <a:solidFill>
                  <a:srgbClr val="3C3939"/>
                </a:solidFill>
                <a:latin typeface="Roboto" pitchFamily="34" charset="0"/>
                <a:ea typeface="Roboto" pitchFamily="34" charset="-122"/>
                <a:cs typeface="Roboto" pitchFamily="34" charset="-120"/>
              </a:rPr>
              <a:t>The findings have significant implications for students, educators, and developers. Each group has specific considerations and actions to take in order to maximize the benefits of ChatGPT while addressing potential challenges.</a:t>
            </a:r>
            <a:endParaRPr lang="en-US" sz="1550" dirty="0"/>
          </a:p>
        </p:txBody>
      </p:sp>
      <p:sp>
        <p:nvSpPr>
          <p:cNvPr id="16" name="TextBox 15">
            <a:extLst>
              <a:ext uri="{FF2B5EF4-FFF2-40B4-BE49-F238E27FC236}">
                <a16:creationId xmlns:a16="http://schemas.microsoft.com/office/drawing/2014/main" id="{10B2AEE9-7B96-2470-5629-80F0F4E94608}"/>
              </a:ext>
            </a:extLst>
          </p:cNvPr>
          <p:cNvSpPr txBox="1"/>
          <p:nvPr/>
        </p:nvSpPr>
        <p:spPr>
          <a:xfrm>
            <a:off x="12856192" y="7820167"/>
            <a:ext cx="1705970" cy="369332"/>
          </a:xfrm>
          <a:prstGeom prst="rect">
            <a:avLst/>
          </a:prstGeom>
          <a:solidFill>
            <a:schemeClr val="bg1"/>
          </a:solidFill>
        </p:spPr>
        <p:txBody>
          <a:bodyPr wrap="square" rtlCol="0">
            <a:spAutoFit/>
          </a:bodyPr>
          <a:lstStyle/>
          <a:p>
            <a:endParaRPr lang="en-US" dirty="0"/>
          </a:p>
        </p:txBody>
      </p:sp>
      <p:pic>
        <p:nvPicPr>
          <p:cNvPr id="17" name="Picture 16">
            <a:extLst>
              <a:ext uri="{FF2B5EF4-FFF2-40B4-BE49-F238E27FC236}">
                <a16:creationId xmlns:a16="http://schemas.microsoft.com/office/drawing/2014/main" id="{28B09476-4F7C-B88D-6D14-5C17359DA9A8}"/>
              </a:ext>
            </a:extLst>
          </p:cNvPr>
          <p:cNvPicPr>
            <a:picLocks noChangeAspect="1"/>
          </p:cNvPicPr>
          <p:nvPr/>
        </p:nvPicPr>
        <p:blipFill>
          <a:blip r:embed="rId6"/>
          <a:stretch>
            <a:fillRect/>
          </a:stretch>
        </p:blipFill>
        <p:spPr>
          <a:xfrm>
            <a:off x="13771311" y="131813"/>
            <a:ext cx="488028" cy="51267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563285" y="442793"/>
            <a:ext cx="13656298" cy="502801"/>
          </a:xfrm>
          <a:prstGeom prst="rect">
            <a:avLst/>
          </a:prstGeom>
          <a:noFill/>
          <a:ln/>
        </p:spPr>
        <p:txBody>
          <a:bodyPr wrap="none" lIns="0" tIns="0" rIns="0" bIns="0" rtlCol="0" anchor="t"/>
          <a:lstStyle/>
          <a:p>
            <a:pPr marL="0" indent="0" algn="ctr">
              <a:lnSpc>
                <a:spcPts val="3950"/>
              </a:lnSpc>
              <a:buNone/>
            </a:pPr>
            <a:r>
              <a:rPr lang="en-US" sz="3150" dirty="0">
                <a:solidFill>
                  <a:srgbClr val="1B1B27"/>
                </a:solidFill>
                <a:latin typeface="Raleway" pitchFamily="34" charset="0"/>
                <a:ea typeface="Raleway" pitchFamily="34" charset="-122"/>
                <a:cs typeface="Raleway" pitchFamily="34" charset="-120"/>
              </a:rPr>
              <a:t>Limitations and Future Research</a:t>
            </a:r>
            <a:endParaRPr lang="en-US" sz="3150" dirty="0"/>
          </a:p>
        </p:txBody>
      </p:sp>
      <p:sp>
        <p:nvSpPr>
          <p:cNvPr id="3" name="Text 1"/>
          <p:cNvSpPr/>
          <p:nvPr/>
        </p:nvSpPr>
        <p:spPr>
          <a:xfrm>
            <a:off x="563285" y="1347788"/>
            <a:ext cx="2287072" cy="251460"/>
          </a:xfrm>
          <a:prstGeom prst="rect">
            <a:avLst/>
          </a:prstGeom>
          <a:noFill/>
          <a:ln/>
        </p:spPr>
        <p:txBody>
          <a:bodyPr wrap="none" lIns="0" tIns="0" rIns="0" bIns="0" rtlCol="0" anchor="t"/>
          <a:lstStyle/>
          <a:p>
            <a:pPr marL="0" indent="0">
              <a:lnSpc>
                <a:spcPts val="1950"/>
              </a:lnSpc>
              <a:buNone/>
            </a:pPr>
            <a:r>
              <a:rPr lang="en-US" sz="1600" dirty="0">
                <a:solidFill>
                  <a:srgbClr val="1B1B27"/>
                </a:solidFill>
                <a:latin typeface="Raleway" pitchFamily="34" charset="0"/>
                <a:ea typeface="Raleway" pitchFamily="34" charset="-122"/>
                <a:cs typeface="Raleway" pitchFamily="34" charset="-120"/>
              </a:rPr>
              <a:t>Limitations of the Survey</a:t>
            </a:r>
            <a:endParaRPr lang="en-US" sz="1600" dirty="0"/>
          </a:p>
        </p:txBody>
      </p:sp>
      <p:sp>
        <p:nvSpPr>
          <p:cNvPr id="4" name="Text 2"/>
          <p:cNvSpPr/>
          <p:nvPr/>
        </p:nvSpPr>
        <p:spPr>
          <a:xfrm>
            <a:off x="563285" y="1760101"/>
            <a:ext cx="13534852" cy="257532"/>
          </a:xfrm>
          <a:prstGeom prst="rect">
            <a:avLst/>
          </a:prstGeom>
          <a:noFill/>
          <a:ln/>
        </p:spPr>
        <p:txBody>
          <a:bodyPr wrap="none" lIns="0" tIns="0" rIns="0" bIns="0" rtlCol="0" anchor="t"/>
          <a:lstStyle/>
          <a:p>
            <a:pPr marL="0" indent="0">
              <a:lnSpc>
                <a:spcPts val="2000"/>
              </a:lnSpc>
              <a:buNone/>
            </a:pPr>
            <a:r>
              <a:rPr lang="en-US" sz="1600" dirty="0">
                <a:solidFill>
                  <a:srgbClr val="3C3939"/>
                </a:solidFill>
                <a:latin typeface="Roboto" pitchFamily="34" charset="0"/>
                <a:ea typeface="Roboto" pitchFamily="34" charset="-122"/>
                <a:cs typeface="Roboto" pitchFamily="34" charset="-120"/>
              </a:rPr>
              <a:t>While the survey provided valuable results, certain limitations should be noted:</a:t>
            </a:r>
            <a:endParaRPr lang="en-US" sz="1600" dirty="0"/>
          </a:p>
        </p:txBody>
      </p:sp>
      <p:sp>
        <p:nvSpPr>
          <p:cNvPr id="5" name="Text 3"/>
          <p:cNvSpPr/>
          <p:nvPr/>
        </p:nvSpPr>
        <p:spPr>
          <a:xfrm>
            <a:off x="563285" y="2162413"/>
            <a:ext cx="13534852" cy="515064"/>
          </a:xfrm>
          <a:prstGeom prst="rect">
            <a:avLst/>
          </a:prstGeom>
          <a:noFill/>
          <a:ln/>
        </p:spPr>
        <p:txBody>
          <a:bodyPr wrap="square" lIns="0" tIns="0" rIns="0" bIns="0" rtlCol="0" anchor="t"/>
          <a:lstStyle/>
          <a:p>
            <a:pPr marL="342900" indent="-342900" algn="l">
              <a:lnSpc>
                <a:spcPts val="2000"/>
              </a:lnSpc>
              <a:buSzPct val="100000"/>
              <a:buChar char="•"/>
            </a:pPr>
            <a:r>
              <a:rPr lang="en-US" sz="1600" b="1" dirty="0">
                <a:solidFill>
                  <a:srgbClr val="3C3939"/>
                </a:solidFill>
                <a:latin typeface="Roboto" pitchFamily="34" charset="0"/>
                <a:ea typeface="Roboto" pitchFamily="34" charset="-122"/>
                <a:cs typeface="Roboto" pitchFamily="34" charset="-120"/>
              </a:rPr>
              <a:t>Geographic Scope:</a:t>
            </a:r>
            <a:r>
              <a:rPr lang="en-US" sz="1600" dirty="0">
                <a:solidFill>
                  <a:srgbClr val="3C3939"/>
                </a:solidFill>
                <a:latin typeface="Roboto" pitchFamily="34" charset="0"/>
                <a:ea typeface="Roboto" pitchFamily="34" charset="-122"/>
                <a:cs typeface="Roboto" pitchFamily="34" charset="-120"/>
              </a:rPr>
              <a:t> The majority of participants were from Islamabad and Rawalpindi, limiting the applicability of findings to a broader population.</a:t>
            </a:r>
            <a:endParaRPr lang="en-US" sz="1600" dirty="0"/>
          </a:p>
        </p:txBody>
      </p:sp>
      <p:sp>
        <p:nvSpPr>
          <p:cNvPr id="6" name="Text 4"/>
          <p:cNvSpPr/>
          <p:nvPr/>
        </p:nvSpPr>
        <p:spPr>
          <a:xfrm>
            <a:off x="563285" y="2733794"/>
            <a:ext cx="13534852" cy="515064"/>
          </a:xfrm>
          <a:prstGeom prst="rect">
            <a:avLst/>
          </a:prstGeom>
          <a:noFill/>
          <a:ln/>
        </p:spPr>
        <p:txBody>
          <a:bodyPr wrap="square" lIns="0" tIns="0" rIns="0" bIns="0" rtlCol="0" anchor="t"/>
          <a:lstStyle/>
          <a:p>
            <a:pPr marL="342900" indent="-342900" algn="l">
              <a:lnSpc>
                <a:spcPts val="2000"/>
              </a:lnSpc>
              <a:buSzPct val="100000"/>
              <a:buChar char="•"/>
            </a:pPr>
            <a:r>
              <a:rPr lang="en-US" sz="1600" b="1" dirty="0">
                <a:solidFill>
                  <a:srgbClr val="3C3939"/>
                </a:solidFill>
                <a:latin typeface="Roboto" pitchFamily="34" charset="0"/>
                <a:ea typeface="Roboto" pitchFamily="34" charset="-122"/>
                <a:cs typeface="Roboto" pitchFamily="34" charset="-120"/>
              </a:rPr>
              <a:t>Sample Diversity:</a:t>
            </a:r>
            <a:r>
              <a:rPr lang="en-US" sz="1600" dirty="0">
                <a:solidFill>
                  <a:srgbClr val="3C3939"/>
                </a:solidFill>
                <a:latin typeface="Roboto" pitchFamily="34" charset="0"/>
                <a:ea typeface="Roboto" pitchFamily="34" charset="-122"/>
                <a:cs typeface="Roboto" pitchFamily="34" charset="-120"/>
              </a:rPr>
              <a:t> Cybersecurity students constituted 75% of the sample, which may overemphasize their specific academic needs and perspectives.</a:t>
            </a:r>
            <a:endParaRPr lang="en-US" sz="1600" dirty="0"/>
          </a:p>
        </p:txBody>
      </p:sp>
      <p:sp>
        <p:nvSpPr>
          <p:cNvPr id="7" name="Text 5"/>
          <p:cNvSpPr/>
          <p:nvPr/>
        </p:nvSpPr>
        <p:spPr>
          <a:xfrm>
            <a:off x="563285" y="3305175"/>
            <a:ext cx="13534852" cy="515064"/>
          </a:xfrm>
          <a:prstGeom prst="rect">
            <a:avLst/>
          </a:prstGeom>
          <a:noFill/>
          <a:ln/>
        </p:spPr>
        <p:txBody>
          <a:bodyPr wrap="square" lIns="0" tIns="0" rIns="0" bIns="0" rtlCol="0" anchor="t"/>
          <a:lstStyle/>
          <a:p>
            <a:pPr marL="342900" indent="-342900" algn="l">
              <a:lnSpc>
                <a:spcPts val="2000"/>
              </a:lnSpc>
              <a:buSzPct val="100000"/>
              <a:buChar char="•"/>
            </a:pPr>
            <a:r>
              <a:rPr lang="en-US" sz="1600" b="1" dirty="0">
                <a:solidFill>
                  <a:srgbClr val="3C3939"/>
                </a:solidFill>
                <a:latin typeface="Roboto" pitchFamily="34" charset="0"/>
                <a:ea typeface="Roboto" pitchFamily="34" charset="-122"/>
                <a:cs typeface="Roboto" pitchFamily="34" charset="-120"/>
              </a:rPr>
              <a:t>Response Bias:</a:t>
            </a:r>
            <a:r>
              <a:rPr lang="en-US" sz="1600" dirty="0">
                <a:solidFill>
                  <a:srgbClr val="3C3939"/>
                </a:solidFill>
                <a:latin typeface="Roboto" pitchFamily="34" charset="0"/>
                <a:ea typeface="Roboto" pitchFamily="34" charset="-122"/>
                <a:cs typeface="Roboto" pitchFamily="34" charset="-120"/>
              </a:rPr>
              <a:t> Participants may have provided socially desirable answers, particularly regarding ethical concerns or dependency.</a:t>
            </a:r>
            <a:endParaRPr lang="en-US" sz="1600" dirty="0"/>
          </a:p>
        </p:txBody>
      </p:sp>
      <p:sp>
        <p:nvSpPr>
          <p:cNvPr id="8" name="Text 6"/>
          <p:cNvSpPr/>
          <p:nvPr/>
        </p:nvSpPr>
        <p:spPr>
          <a:xfrm>
            <a:off x="563285" y="3876556"/>
            <a:ext cx="13534852" cy="515064"/>
          </a:xfrm>
          <a:prstGeom prst="rect">
            <a:avLst/>
          </a:prstGeom>
          <a:noFill/>
          <a:ln/>
        </p:spPr>
        <p:txBody>
          <a:bodyPr wrap="square" lIns="0" tIns="0" rIns="0" bIns="0" rtlCol="0" anchor="t"/>
          <a:lstStyle/>
          <a:p>
            <a:pPr marL="342900" indent="-342900" algn="l">
              <a:lnSpc>
                <a:spcPts val="2000"/>
              </a:lnSpc>
              <a:buSzPct val="100000"/>
              <a:buChar char="•"/>
            </a:pPr>
            <a:r>
              <a:rPr lang="en-US" sz="1600" b="1" dirty="0">
                <a:solidFill>
                  <a:srgbClr val="3C3939"/>
                </a:solidFill>
                <a:latin typeface="Roboto" pitchFamily="34" charset="0"/>
                <a:ea typeface="Roboto" pitchFamily="34" charset="-122"/>
                <a:cs typeface="Roboto" pitchFamily="34" charset="-120"/>
              </a:rPr>
              <a:t>Limited Qualitative Depth:</a:t>
            </a:r>
            <a:r>
              <a:rPr lang="en-US" sz="1600" dirty="0">
                <a:solidFill>
                  <a:srgbClr val="3C3939"/>
                </a:solidFill>
                <a:latin typeface="Roboto" pitchFamily="34" charset="0"/>
                <a:ea typeface="Roboto" pitchFamily="34" charset="-122"/>
                <a:cs typeface="Roboto" pitchFamily="34" charset="-120"/>
              </a:rPr>
              <a:t> While open-ended responses offered results, in-depth interviews could have captured more nuanced opinions.</a:t>
            </a:r>
            <a:endParaRPr lang="en-US" sz="1600" dirty="0"/>
          </a:p>
        </p:txBody>
      </p:sp>
      <p:sp>
        <p:nvSpPr>
          <p:cNvPr id="9" name="Text 7"/>
          <p:cNvSpPr/>
          <p:nvPr/>
        </p:nvSpPr>
        <p:spPr>
          <a:xfrm>
            <a:off x="563285" y="4552474"/>
            <a:ext cx="8119436" cy="251460"/>
          </a:xfrm>
          <a:prstGeom prst="rect">
            <a:avLst/>
          </a:prstGeom>
          <a:noFill/>
          <a:ln/>
        </p:spPr>
        <p:txBody>
          <a:bodyPr wrap="none" lIns="0" tIns="0" rIns="0" bIns="0" rtlCol="0" anchor="t"/>
          <a:lstStyle/>
          <a:p>
            <a:pPr marL="0" indent="0">
              <a:lnSpc>
                <a:spcPts val="1950"/>
              </a:lnSpc>
              <a:buNone/>
            </a:pPr>
            <a:r>
              <a:rPr lang="en-US" dirty="0">
                <a:solidFill>
                  <a:srgbClr val="1B1B27"/>
                </a:solidFill>
                <a:latin typeface="Raleway" pitchFamily="34" charset="0"/>
                <a:ea typeface="Raleway" pitchFamily="34" charset="-122"/>
                <a:cs typeface="Raleway" pitchFamily="34" charset="-120"/>
              </a:rPr>
              <a:t>Addressing Limitations in Future Research:</a:t>
            </a:r>
            <a:endParaRPr lang="en-US" dirty="0"/>
          </a:p>
        </p:txBody>
      </p:sp>
      <p:sp>
        <p:nvSpPr>
          <p:cNvPr id="10" name="Text 8"/>
          <p:cNvSpPr/>
          <p:nvPr/>
        </p:nvSpPr>
        <p:spPr>
          <a:xfrm>
            <a:off x="563285" y="4964787"/>
            <a:ext cx="13534852" cy="515064"/>
          </a:xfrm>
          <a:prstGeom prst="rect">
            <a:avLst/>
          </a:prstGeom>
          <a:noFill/>
          <a:ln/>
        </p:spPr>
        <p:txBody>
          <a:bodyPr wrap="square" lIns="0" tIns="0" rIns="0" bIns="0" rtlCol="0" anchor="t"/>
          <a:lstStyle/>
          <a:p>
            <a:pPr marL="342900" indent="-342900" algn="l">
              <a:lnSpc>
                <a:spcPts val="2000"/>
              </a:lnSpc>
              <a:buSzPct val="100000"/>
              <a:buChar char="•"/>
            </a:pPr>
            <a:r>
              <a:rPr lang="en-US" sz="1600" dirty="0">
                <a:solidFill>
                  <a:srgbClr val="3C3939"/>
                </a:solidFill>
                <a:latin typeface="Roboto" pitchFamily="34" charset="0"/>
                <a:ea typeface="Roboto" pitchFamily="34" charset="-122"/>
                <a:cs typeface="Roboto" pitchFamily="34" charset="-120"/>
              </a:rPr>
              <a:t>Expand the survey to include participants from diverse geographic and academic backgrounds.</a:t>
            </a:r>
            <a:endParaRPr lang="en-US" sz="1600" dirty="0"/>
          </a:p>
        </p:txBody>
      </p:sp>
      <p:sp>
        <p:nvSpPr>
          <p:cNvPr id="11" name="Text 9"/>
          <p:cNvSpPr/>
          <p:nvPr/>
        </p:nvSpPr>
        <p:spPr>
          <a:xfrm>
            <a:off x="563285" y="5536168"/>
            <a:ext cx="13534852" cy="257532"/>
          </a:xfrm>
          <a:prstGeom prst="rect">
            <a:avLst/>
          </a:prstGeom>
          <a:noFill/>
          <a:ln/>
        </p:spPr>
        <p:txBody>
          <a:bodyPr wrap="none" lIns="0" tIns="0" rIns="0" bIns="0" rtlCol="0" anchor="t"/>
          <a:lstStyle/>
          <a:p>
            <a:pPr marL="342900" indent="-342900" algn="l">
              <a:lnSpc>
                <a:spcPts val="2000"/>
              </a:lnSpc>
              <a:buSzPct val="100000"/>
              <a:buChar char="•"/>
            </a:pPr>
            <a:r>
              <a:rPr lang="en-US" sz="1600" dirty="0">
                <a:solidFill>
                  <a:srgbClr val="3C3939"/>
                </a:solidFill>
                <a:latin typeface="Roboto" pitchFamily="34" charset="0"/>
                <a:ea typeface="Roboto" pitchFamily="34" charset="-122"/>
                <a:cs typeface="Roboto" pitchFamily="34" charset="-120"/>
              </a:rPr>
              <a:t>Complement quantitative data with qualitative interviews to gain richer results.</a:t>
            </a:r>
            <a:endParaRPr lang="en-US" sz="1600" dirty="0"/>
          </a:p>
        </p:txBody>
      </p:sp>
      <p:sp>
        <p:nvSpPr>
          <p:cNvPr id="12" name="TextBox 11">
            <a:extLst>
              <a:ext uri="{FF2B5EF4-FFF2-40B4-BE49-F238E27FC236}">
                <a16:creationId xmlns:a16="http://schemas.microsoft.com/office/drawing/2014/main" id="{FEA41E8E-C8AA-ADCC-D71F-B5270D7A530D}"/>
              </a:ext>
            </a:extLst>
          </p:cNvPr>
          <p:cNvSpPr txBox="1"/>
          <p:nvPr/>
        </p:nvSpPr>
        <p:spPr>
          <a:xfrm>
            <a:off x="12856192" y="7820167"/>
            <a:ext cx="1705970" cy="369332"/>
          </a:xfrm>
          <a:prstGeom prst="rect">
            <a:avLst/>
          </a:prstGeom>
          <a:solidFill>
            <a:schemeClr val="bg1"/>
          </a:solidFill>
        </p:spPr>
        <p:txBody>
          <a:bodyPr wrap="square" rtlCol="0">
            <a:spAutoFit/>
          </a:bodyPr>
          <a:lstStyle/>
          <a:p>
            <a:endParaRPr lang="en-US" dirty="0"/>
          </a:p>
        </p:txBody>
      </p:sp>
      <p:pic>
        <p:nvPicPr>
          <p:cNvPr id="13" name="Picture 12">
            <a:extLst>
              <a:ext uri="{FF2B5EF4-FFF2-40B4-BE49-F238E27FC236}">
                <a16:creationId xmlns:a16="http://schemas.microsoft.com/office/drawing/2014/main" id="{F357324C-B0FD-AC51-3259-E2695A9EB1D3}"/>
              </a:ext>
            </a:extLst>
          </p:cNvPr>
          <p:cNvPicPr>
            <a:picLocks noChangeAspect="1"/>
          </p:cNvPicPr>
          <p:nvPr/>
        </p:nvPicPr>
        <p:blipFill>
          <a:blip r:embed="rId3"/>
          <a:stretch>
            <a:fillRect/>
          </a:stretch>
        </p:blipFill>
        <p:spPr>
          <a:xfrm>
            <a:off x="13771311" y="131813"/>
            <a:ext cx="488028" cy="51267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3" name="Image 0" descr="preencoded.png"/>
          <p:cNvPicPr>
            <a:picLocks noChangeAspect="1"/>
          </p:cNvPicPr>
          <p:nvPr/>
        </p:nvPicPr>
        <p:blipFill>
          <a:blip r:embed="rId3"/>
          <a:stretch>
            <a:fillRect/>
          </a:stretch>
        </p:blipFill>
        <p:spPr>
          <a:xfrm>
            <a:off x="455771" y="1794112"/>
            <a:ext cx="651153" cy="1041916"/>
          </a:xfrm>
          <a:prstGeom prst="rect">
            <a:avLst/>
          </a:prstGeom>
        </p:spPr>
      </p:pic>
      <p:sp>
        <p:nvSpPr>
          <p:cNvPr id="4" name="Text 1"/>
          <p:cNvSpPr/>
          <p:nvPr/>
        </p:nvSpPr>
        <p:spPr>
          <a:xfrm>
            <a:off x="1302187" y="1924248"/>
            <a:ext cx="1627942" cy="203359"/>
          </a:xfrm>
          <a:prstGeom prst="rect">
            <a:avLst/>
          </a:prstGeom>
          <a:noFill/>
          <a:ln/>
        </p:spPr>
        <p:txBody>
          <a:bodyPr wrap="none" lIns="0" tIns="0" rIns="0" bIns="0" rtlCol="0" anchor="t"/>
          <a:lstStyle/>
          <a:p>
            <a:pPr marL="0" indent="0" algn="l">
              <a:lnSpc>
                <a:spcPts val="1600"/>
              </a:lnSpc>
              <a:buNone/>
            </a:pPr>
            <a:r>
              <a:rPr lang="en-US" sz="2000" dirty="0">
                <a:solidFill>
                  <a:srgbClr val="3C3939"/>
                </a:solidFill>
                <a:latin typeface="Raleway" pitchFamily="34" charset="0"/>
                <a:ea typeface="Raleway" pitchFamily="34" charset="-122"/>
                <a:cs typeface="Raleway" pitchFamily="34" charset="-120"/>
              </a:rPr>
              <a:t>Transformative Tool</a:t>
            </a:r>
            <a:endParaRPr lang="en-US" sz="2000" dirty="0"/>
          </a:p>
        </p:txBody>
      </p:sp>
      <p:sp>
        <p:nvSpPr>
          <p:cNvPr id="5" name="Text 2"/>
          <p:cNvSpPr/>
          <p:nvPr/>
        </p:nvSpPr>
        <p:spPr>
          <a:xfrm>
            <a:off x="1302187" y="2205711"/>
            <a:ext cx="12872442" cy="208359"/>
          </a:xfrm>
          <a:prstGeom prst="rect">
            <a:avLst/>
          </a:prstGeom>
          <a:noFill/>
          <a:ln/>
        </p:spPr>
        <p:txBody>
          <a:bodyPr wrap="none" lIns="0" tIns="0" rIns="0" bIns="0" rtlCol="0" anchor="t"/>
          <a:lstStyle/>
          <a:p>
            <a:pPr marL="0" indent="0" algn="l">
              <a:lnSpc>
                <a:spcPts val="1600"/>
              </a:lnSpc>
              <a:buNone/>
            </a:pPr>
            <a:r>
              <a:rPr lang="en-US" sz="1400" dirty="0">
                <a:solidFill>
                  <a:srgbClr val="3C3939"/>
                </a:solidFill>
                <a:latin typeface="Roboto" pitchFamily="34" charset="0"/>
                <a:ea typeface="Roboto" pitchFamily="34" charset="-122"/>
                <a:cs typeface="Roboto" pitchFamily="34" charset="-120"/>
              </a:rPr>
              <a:t>ChatGPT has emerged as a transformative tool in education, providing students with fast, efficient, and accessible assistance.</a:t>
            </a:r>
            <a:endParaRPr lang="en-US" sz="1400" dirty="0"/>
          </a:p>
        </p:txBody>
      </p:sp>
      <p:pic>
        <p:nvPicPr>
          <p:cNvPr id="6" name="Image 1" descr="preencoded.png"/>
          <p:cNvPicPr>
            <a:picLocks noChangeAspect="1"/>
          </p:cNvPicPr>
          <p:nvPr/>
        </p:nvPicPr>
        <p:blipFill>
          <a:blip r:embed="rId4"/>
          <a:stretch>
            <a:fillRect/>
          </a:stretch>
        </p:blipFill>
        <p:spPr>
          <a:xfrm>
            <a:off x="455771" y="2836028"/>
            <a:ext cx="651153" cy="1041916"/>
          </a:xfrm>
          <a:prstGeom prst="rect">
            <a:avLst/>
          </a:prstGeom>
        </p:spPr>
      </p:pic>
      <p:sp>
        <p:nvSpPr>
          <p:cNvPr id="7" name="Text 3"/>
          <p:cNvSpPr/>
          <p:nvPr/>
        </p:nvSpPr>
        <p:spPr>
          <a:xfrm>
            <a:off x="1302187" y="2966164"/>
            <a:ext cx="1627942" cy="203359"/>
          </a:xfrm>
          <a:prstGeom prst="rect">
            <a:avLst/>
          </a:prstGeom>
          <a:noFill/>
          <a:ln/>
        </p:spPr>
        <p:txBody>
          <a:bodyPr wrap="none" lIns="0" tIns="0" rIns="0" bIns="0" rtlCol="0" anchor="t"/>
          <a:lstStyle/>
          <a:p>
            <a:pPr marL="0" indent="0" algn="l">
              <a:lnSpc>
                <a:spcPts val="1600"/>
              </a:lnSpc>
              <a:buNone/>
            </a:pPr>
            <a:r>
              <a:rPr lang="en-US" sz="2000" dirty="0">
                <a:solidFill>
                  <a:srgbClr val="3C3939"/>
                </a:solidFill>
                <a:latin typeface="Raleway" pitchFamily="34" charset="0"/>
                <a:ea typeface="Raleway" pitchFamily="34" charset="-122"/>
                <a:cs typeface="Raleway" pitchFamily="34" charset="-120"/>
              </a:rPr>
              <a:t>Potential Concerns</a:t>
            </a:r>
            <a:endParaRPr lang="en-US" sz="2000" dirty="0"/>
          </a:p>
        </p:txBody>
      </p:sp>
      <p:sp>
        <p:nvSpPr>
          <p:cNvPr id="8" name="Text 4"/>
          <p:cNvSpPr/>
          <p:nvPr/>
        </p:nvSpPr>
        <p:spPr>
          <a:xfrm>
            <a:off x="1302187" y="3247627"/>
            <a:ext cx="12872442" cy="208359"/>
          </a:xfrm>
          <a:prstGeom prst="rect">
            <a:avLst/>
          </a:prstGeom>
          <a:noFill/>
          <a:ln/>
        </p:spPr>
        <p:txBody>
          <a:bodyPr wrap="none" lIns="0" tIns="0" rIns="0" bIns="0" rtlCol="0" anchor="t"/>
          <a:lstStyle/>
          <a:p>
            <a:pPr marL="0" indent="0" algn="l">
              <a:lnSpc>
                <a:spcPts val="1600"/>
              </a:lnSpc>
              <a:buNone/>
            </a:pPr>
            <a:r>
              <a:rPr lang="en-US" sz="1400" dirty="0">
                <a:solidFill>
                  <a:srgbClr val="3C3939"/>
                </a:solidFill>
                <a:latin typeface="Roboto" pitchFamily="34" charset="0"/>
                <a:ea typeface="Roboto" pitchFamily="34" charset="-122"/>
                <a:cs typeface="Roboto" pitchFamily="34" charset="-120"/>
              </a:rPr>
              <a:t>However, its over-reliance can lead to reduced critical thinking and potential ethical concerns.</a:t>
            </a:r>
            <a:endParaRPr lang="en-US" sz="1400" dirty="0"/>
          </a:p>
        </p:txBody>
      </p:sp>
      <p:pic>
        <p:nvPicPr>
          <p:cNvPr id="9" name="Image 2" descr="preencoded.png"/>
          <p:cNvPicPr>
            <a:picLocks noChangeAspect="1"/>
          </p:cNvPicPr>
          <p:nvPr/>
        </p:nvPicPr>
        <p:blipFill>
          <a:blip r:embed="rId5"/>
          <a:stretch>
            <a:fillRect/>
          </a:stretch>
        </p:blipFill>
        <p:spPr>
          <a:xfrm>
            <a:off x="455771" y="3877944"/>
            <a:ext cx="651153" cy="1290399"/>
          </a:xfrm>
          <a:prstGeom prst="rect">
            <a:avLst/>
          </a:prstGeom>
        </p:spPr>
      </p:pic>
      <p:sp>
        <p:nvSpPr>
          <p:cNvPr id="10" name="Text 5"/>
          <p:cNvSpPr/>
          <p:nvPr/>
        </p:nvSpPr>
        <p:spPr>
          <a:xfrm>
            <a:off x="1302187" y="4008079"/>
            <a:ext cx="1627942" cy="203359"/>
          </a:xfrm>
          <a:prstGeom prst="rect">
            <a:avLst/>
          </a:prstGeom>
          <a:noFill/>
          <a:ln/>
        </p:spPr>
        <p:txBody>
          <a:bodyPr wrap="none" lIns="0" tIns="0" rIns="0" bIns="0" rtlCol="0" anchor="t"/>
          <a:lstStyle/>
          <a:p>
            <a:pPr marL="0" indent="0" algn="l">
              <a:lnSpc>
                <a:spcPts val="1600"/>
              </a:lnSpc>
              <a:buNone/>
            </a:pPr>
            <a:r>
              <a:rPr lang="en-US" sz="2000" dirty="0">
                <a:solidFill>
                  <a:srgbClr val="3C3939"/>
                </a:solidFill>
                <a:latin typeface="Raleway" pitchFamily="34" charset="0"/>
                <a:ea typeface="Raleway" pitchFamily="34" charset="-122"/>
                <a:cs typeface="Raleway" pitchFamily="34" charset="-120"/>
              </a:rPr>
              <a:t>Balanced Approach</a:t>
            </a:r>
            <a:endParaRPr lang="en-US" sz="2000" dirty="0"/>
          </a:p>
        </p:txBody>
      </p:sp>
      <p:sp>
        <p:nvSpPr>
          <p:cNvPr id="11" name="Text 6"/>
          <p:cNvSpPr/>
          <p:nvPr/>
        </p:nvSpPr>
        <p:spPr>
          <a:xfrm>
            <a:off x="1302187" y="4289543"/>
            <a:ext cx="12872442" cy="208359"/>
          </a:xfrm>
          <a:prstGeom prst="rect">
            <a:avLst/>
          </a:prstGeom>
          <a:noFill/>
          <a:ln/>
        </p:spPr>
        <p:txBody>
          <a:bodyPr wrap="none" lIns="0" tIns="0" rIns="0" bIns="0" rtlCol="0" anchor="t"/>
          <a:lstStyle/>
          <a:p>
            <a:pPr marL="0" indent="0" algn="l">
              <a:lnSpc>
                <a:spcPts val="1600"/>
              </a:lnSpc>
              <a:buNone/>
            </a:pPr>
            <a:r>
              <a:rPr lang="en-US" sz="1400" dirty="0">
                <a:solidFill>
                  <a:srgbClr val="3C3939"/>
                </a:solidFill>
                <a:latin typeface="Roboto" pitchFamily="34" charset="0"/>
                <a:ea typeface="Roboto" pitchFamily="34" charset="-122"/>
                <a:cs typeface="Roboto" pitchFamily="34" charset="-120"/>
              </a:rPr>
              <a:t>Moving forward, a balanced approach is necessary:</a:t>
            </a:r>
            <a:endParaRPr lang="en-US" sz="1400" dirty="0"/>
          </a:p>
        </p:txBody>
      </p:sp>
      <p:sp>
        <p:nvSpPr>
          <p:cNvPr id="12" name="Text 7"/>
          <p:cNvSpPr/>
          <p:nvPr/>
        </p:nvSpPr>
        <p:spPr>
          <a:xfrm>
            <a:off x="1302187" y="4576008"/>
            <a:ext cx="12872442" cy="208359"/>
          </a:xfrm>
          <a:prstGeom prst="rect">
            <a:avLst/>
          </a:prstGeom>
          <a:noFill/>
          <a:ln/>
        </p:spPr>
        <p:txBody>
          <a:bodyPr wrap="none" lIns="0" tIns="0" rIns="0" bIns="0" rtlCol="0" anchor="t"/>
          <a:lstStyle/>
          <a:p>
            <a:pPr marL="342900" indent="-342900" algn="l">
              <a:lnSpc>
                <a:spcPts val="1600"/>
              </a:lnSpc>
              <a:buSzPct val="100000"/>
              <a:buChar char="•"/>
            </a:pPr>
            <a:r>
              <a:rPr lang="en-US" sz="1400" dirty="0">
                <a:solidFill>
                  <a:srgbClr val="3C3939"/>
                </a:solidFill>
                <a:latin typeface="Roboto" pitchFamily="34" charset="0"/>
                <a:ea typeface="Roboto" pitchFamily="34" charset="-122"/>
                <a:cs typeface="Roboto" pitchFamily="34" charset="-120"/>
              </a:rPr>
              <a:t>Students should use ChatGPT as a supplement, not a replacement, for traditional learning methods.</a:t>
            </a:r>
            <a:endParaRPr lang="en-US" sz="1400" dirty="0"/>
          </a:p>
        </p:txBody>
      </p:sp>
      <p:sp>
        <p:nvSpPr>
          <p:cNvPr id="13" name="Text 8"/>
          <p:cNvSpPr/>
          <p:nvPr/>
        </p:nvSpPr>
        <p:spPr>
          <a:xfrm>
            <a:off x="1302187" y="4829849"/>
            <a:ext cx="12872442" cy="208359"/>
          </a:xfrm>
          <a:prstGeom prst="rect">
            <a:avLst/>
          </a:prstGeom>
          <a:noFill/>
          <a:ln/>
        </p:spPr>
        <p:txBody>
          <a:bodyPr wrap="none" lIns="0" tIns="0" rIns="0" bIns="0" rtlCol="0" anchor="t"/>
          <a:lstStyle/>
          <a:p>
            <a:pPr marL="342900" indent="-342900" algn="l">
              <a:lnSpc>
                <a:spcPts val="1600"/>
              </a:lnSpc>
              <a:buSzPct val="100000"/>
              <a:buChar char="•"/>
            </a:pPr>
            <a:r>
              <a:rPr lang="en-US" sz="1400" dirty="0">
                <a:solidFill>
                  <a:srgbClr val="3C3939"/>
                </a:solidFill>
                <a:latin typeface="Roboto" pitchFamily="34" charset="0"/>
                <a:ea typeface="Roboto" pitchFamily="34" charset="-122"/>
                <a:cs typeface="Roboto" pitchFamily="34" charset="-120"/>
              </a:rPr>
              <a:t>Educators and developers must collaborate to foster responsible usage and design features that encourage active engagement and independent thinking.</a:t>
            </a:r>
            <a:endParaRPr lang="en-US" sz="1400" dirty="0"/>
          </a:p>
        </p:txBody>
      </p:sp>
      <p:pic>
        <p:nvPicPr>
          <p:cNvPr id="14" name="Image 3" descr="preencoded.png"/>
          <p:cNvPicPr>
            <a:picLocks noChangeAspect="1"/>
          </p:cNvPicPr>
          <p:nvPr/>
        </p:nvPicPr>
        <p:blipFill>
          <a:blip r:embed="rId6"/>
          <a:stretch>
            <a:fillRect/>
          </a:stretch>
        </p:blipFill>
        <p:spPr>
          <a:xfrm>
            <a:off x="455771" y="5168344"/>
            <a:ext cx="651153" cy="1041916"/>
          </a:xfrm>
          <a:prstGeom prst="rect">
            <a:avLst/>
          </a:prstGeom>
        </p:spPr>
      </p:pic>
      <p:sp>
        <p:nvSpPr>
          <p:cNvPr id="15" name="Text 9"/>
          <p:cNvSpPr/>
          <p:nvPr/>
        </p:nvSpPr>
        <p:spPr>
          <a:xfrm>
            <a:off x="1302187" y="5298479"/>
            <a:ext cx="1627942" cy="203359"/>
          </a:xfrm>
          <a:prstGeom prst="rect">
            <a:avLst/>
          </a:prstGeom>
          <a:noFill/>
          <a:ln/>
        </p:spPr>
        <p:txBody>
          <a:bodyPr wrap="none" lIns="0" tIns="0" rIns="0" bIns="0" rtlCol="0" anchor="t"/>
          <a:lstStyle/>
          <a:p>
            <a:pPr marL="0" indent="0" algn="l">
              <a:lnSpc>
                <a:spcPts val="1600"/>
              </a:lnSpc>
              <a:buNone/>
            </a:pPr>
            <a:r>
              <a:rPr lang="en-US" sz="2000" dirty="0">
                <a:solidFill>
                  <a:srgbClr val="3C3939"/>
                </a:solidFill>
                <a:latin typeface="Raleway" pitchFamily="34" charset="0"/>
                <a:ea typeface="Raleway" pitchFamily="34" charset="-122"/>
                <a:cs typeface="Raleway" pitchFamily="34" charset="-120"/>
              </a:rPr>
              <a:t>Future of Education</a:t>
            </a:r>
            <a:endParaRPr lang="en-US" sz="2000" dirty="0"/>
          </a:p>
        </p:txBody>
      </p:sp>
      <p:sp>
        <p:nvSpPr>
          <p:cNvPr id="16" name="Text 10"/>
          <p:cNvSpPr/>
          <p:nvPr/>
        </p:nvSpPr>
        <p:spPr>
          <a:xfrm>
            <a:off x="1302187" y="5579943"/>
            <a:ext cx="12872442" cy="208359"/>
          </a:xfrm>
          <a:prstGeom prst="rect">
            <a:avLst/>
          </a:prstGeom>
          <a:noFill/>
          <a:ln/>
        </p:spPr>
        <p:txBody>
          <a:bodyPr wrap="none" lIns="0" tIns="0" rIns="0" bIns="0" rtlCol="0" anchor="t"/>
          <a:lstStyle/>
          <a:p>
            <a:pPr marL="0" indent="0" algn="l">
              <a:lnSpc>
                <a:spcPts val="1600"/>
              </a:lnSpc>
              <a:buNone/>
            </a:pPr>
            <a:r>
              <a:rPr lang="en-US" sz="1400" dirty="0">
                <a:solidFill>
                  <a:srgbClr val="3C3939"/>
                </a:solidFill>
                <a:latin typeface="Roboto" pitchFamily="34" charset="0"/>
                <a:ea typeface="Roboto" pitchFamily="34" charset="-122"/>
                <a:cs typeface="Roboto" pitchFamily="34" charset="-120"/>
              </a:rPr>
              <a:t>By addressing its limitations and leveraging its strengths, ChatGPT can play a pivotal role in shaping the future of education.</a:t>
            </a:r>
            <a:endParaRPr lang="en-US" sz="1400" dirty="0"/>
          </a:p>
        </p:txBody>
      </p:sp>
      <p:sp>
        <p:nvSpPr>
          <p:cNvPr id="23" name="TextBox 22">
            <a:extLst>
              <a:ext uri="{FF2B5EF4-FFF2-40B4-BE49-F238E27FC236}">
                <a16:creationId xmlns:a16="http://schemas.microsoft.com/office/drawing/2014/main" id="{7B93E773-803E-9203-0FCD-433E9A9B6F31}"/>
              </a:ext>
            </a:extLst>
          </p:cNvPr>
          <p:cNvSpPr txBox="1"/>
          <p:nvPr/>
        </p:nvSpPr>
        <p:spPr>
          <a:xfrm>
            <a:off x="12856192" y="7820167"/>
            <a:ext cx="1705970" cy="369332"/>
          </a:xfrm>
          <a:prstGeom prst="rect">
            <a:avLst/>
          </a:prstGeom>
          <a:solidFill>
            <a:schemeClr val="bg1"/>
          </a:solidFill>
        </p:spPr>
        <p:txBody>
          <a:bodyPr wrap="square" rtlCol="0">
            <a:spAutoFit/>
          </a:bodyPr>
          <a:lstStyle/>
          <a:p>
            <a:endParaRPr lang="en-US" dirty="0"/>
          </a:p>
        </p:txBody>
      </p:sp>
      <p:sp>
        <p:nvSpPr>
          <p:cNvPr id="18" name="Text 0">
            <a:extLst>
              <a:ext uri="{FF2B5EF4-FFF2-40B4-BE49-F238E27FC236}">
                <a16:creationId xmlns:a16="http://schemas.microsoft.com/office/drawing/2014/main" id="{14F773E1-A4B7-9CBD-1266-E1CB6D08F634}"/>
              </a:ext>
            </a:extLst>
          </p:cNvPr>
          <p:cNvSpPr/>
          <p:nvPr/>
        </p:nvSpPr>
        <p:spPr>
          <a:xfrm>
            <a:off x="81164" y="538504"/>
            <a:ext cx="13628013" cy="622816"/>
          </a:xfrm>
          <a:prstGeom prst="rect">
            <a:avLst/>
          </a:prstGeom>
          <a:noFill/>
          <a:ln/>
        </p:spPr>
        <p:txBody>
          <a:bodyPr wrap="none" lIns="0" tIns="0" rIns="0" bIns="0" rtlCol="0" anchor="t"/>
          <a:lstStyle/>
          <a:p>
            <a:pPr marL="0" indent="0" algn="ctr">
              <a:lnSpc>
                <a:spcPts val="4900"/>
              </a:lnSpc>
              <a:buNone/>
            </a:pPr>
            <a:r>
              <a:rPr lang="en-US" sz="3900" dirty="0">
                <a:solidFill>
                  <a:srgbClr val="1B1B27"/>
                </a:solidFill>
                <a:latin typeface="Raleway" pitchFamily="34" charset="0"/>
                <a:ea typeface="Raleway" pitchFamily="34" charset="-122"/>
                <a:cs typeface="Raleway" pitchFamily="34" charset="-120"/>
              </a:rPr>
              <a:t>Conclusion Thoughts</a:t>
            </a:r>
            <a:endParaRPr lang="en-US" sz="3900" dirty="0"/>
          </a:p>
        </p:txBody>
      </p:sp>
      <p:pic>
        <p:nvPicPr>
          <p:cNvPr id="2" name="Picture 1">
            <a:extLst>
              <a:ext uri="{FF2B5EF4-FFF2-40B4-BE49-F238E27FC236}">
                <a16:creationId xmlns:a16="http://schemas.microsoft.com/office/drawing/2014/main" id="{8DD82247-7C0E-42B3-65AE-434E30091FB2}"/>
              </a:ext>
            </a:extLst>
          </p:cNvPr>
          <p:cNvPicPr>
            <a:picLocks noChangeAspect="1"/>
          </p:cNvPicPr>
          <p:nvPr/>
        </p:nvPicPr>
        <p:blipFill>
          <a:blip r:embed="rId7"/>
          <a:stretch>
            <a:fillRect/>
          </a:stretch>
        </p:blipFill>
        <p:spPr>
          <a:xfrm>
            <a:off x="13771311" y="131813"/>
            <a:ext cx="488028" cy="51267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00921" y="900827"/>
            <a:ext cx="6363891" cy="625793"/>
          </a:xfrm>
          <a:prstGeom prst="rect">
            <a:avLst/>
          </a:prstGeom>
          <a:noFill/>
          <a:ln/>
        </p:spPr>
        <p:txBody>
          <a:bodyPr wrap="none" lIns="0" tIns="0" rIns="0" bIns="0" rtlCol="0" anchor="t"/>
          <a:lstStyle/>
          <a:p>
            <a:pPr marL="0" indent="0">
              <a:lnSpc>
                <a:spcPts val="4900"/>
              </a:lnSpc>
              <a:buNone/>
            </a:pPr>
            <a:r>
              <a:rPr lang="en-US" sz="3900" dirty="0">
                <a:solidFill>
                  <a:srgbClr val="1B1B27"/>
                </a:solidFill>
                <a:latin typeface="Raleway" pitchFamily="34" charset="0"/>
                <a:ea typeface="Raleway" pitchFamily="34" charset="-122"/>
                <a:cs typeface="Raleway" pitchFamily="34" charset="-120"/>
              </a:rPr>
              <a:t>Introduction and Objectives</a:t>
            </a:r>
            <a:endParaRPr lang="en-US" sz="3900" dirty="0"/>
          </a:p>
        </p:txBody>
      </p:sp>
      <p:sp>
        <p:nvSpPr>
          <p:cNvPr id="4" name="Shape 1"/>
          <p:cNvSpPr/>
          <p:nvPr/>
        </p:nvSpPr>
        <p:spPr>
          <a:xfrm>
            <a:off x="700921" y="2052280"/>
            <a:ext cx="450533" cy="450533"/>
          </a:xfrm>
          <a:prstGeom prst="roundRect">
            <a:avLst>
              <a:gd name="adj" fmla="val 18670"/>
            </a:avLst>
          </a:prstGeom>
          <a:solidFill>
            <a:srgbClr val="E1E1EA"/>
          </a:solidFill>
          <a:ln w="7620">
            <a:solidFill>
              <a:srgbClr val="C7C7D0"/>
            </a:solidFill>
            <a:prstDash val="solid"/>
          </a:ln>
        </p:spPr>
      </p:sp>
      <p:sp>
        <p:nvSpPr>
          <p:cNvPr id="5" name="Text 2"/>
          <p:cNvSpPr/>
          <p:nvPr/>
        </p:nvSpPr>
        <p:spPr>
          <a:xfrm>
            <a:off x="861893" y="2127290"/>
            <a:ext cx="128588" cy="300395"/>
          </a:xfrm>
          <a:prstGeom prst="rect">
            <a:avLst/>
          </a:prstGeom>
          <a:noFill/>
          <a:ln/>
        </p:spPr>
        <p:txBody>
          <a:bodyPr wrap="none" lIns="0" tIns="0" rIns="0" bIns="0" rtlCol="0" anchor="t"/>
          <a:lstStyle/>
          <a:p>
            <a:pPr marL="0" indent="0" algn="ctr">
              <a:lnSpc>
                <a:spcPts val="2350"/>
              </a:lnSpc>
              <a:buNone/>
            </a:pPr>
            <a:r>
              <a:rPr lang="en-US" sz="2350" dirty="0">
                <a:solidFill>
                  <a:srgbClr val="3C3939"/>
                </a:solidFill>
                <a:latin typeface="Raleway" pitchFamily="34" charset="0"/>
                <a:ea typeface="Raleway" pitchFamily="34" charset="-122"/>
                <a:cs typeface="Raleway" pitchFamily="34" charset="-120"/>
              </a:rPr>
              <a:t>1</a:t>
            </a:r>
            <a:endParaRPr lang="en-US" sz="2350" dirty="0"/>
          </a:p>
        </p:txBody>
      </p:sp>
      <p:sp>
        <p:nvSpPr>
          <p:cNvPr id="6" name="Text 3"/>
          <p:cNvSpPr/>
          <p:nvPr/>
        </p:nvSpPr>
        <p:spPr>
          <a:xfrm>
            <a:off x="1351717" y="2052280"/>
            <a:ext cx="2503408" cy="312896"/>
          </a:xfrm>
          <a:prstGeom prst="rect">
            <a:avLst/>
          </a:prstGeom>
          <a:noFill/>
          <a:ln/>
        </p:spPr>
        <p:txBody>
          <a:bodyPr wrap="none" lIns="0" tIns="0" rIns="0" bIns="0" rtlCol="0" anchor="t"/>
          <a:lstStyle/>
          <a:p>
            <a:pPr marL="0" indent="0">
              <a:lnSpc>
                <a:spcPts val="2450"/>
              </a:lnSpc>
              <a:buNone/>
            </a:pPr>
            <a:r>
              <a:rPr lang="en-US" sz="1950" dirty="0">
                <a:solidFill>
                  <a:srgbClr val="3C3939"/>
                </a:solidFill>
                <a:latin typeface="Raleway" pitchFamily="34" charset="0"/>
                <a:ea typeface="Raleway" pitchFamily="34" charset="-122"/>
                <a:cs typeface="Raleway" pitchFamily="34" charset="-120"/>
              </a:rPr>
              <a:t>Purpose Statement</a:t>
            </a:r>
            <a:endParaRPr lang="en-US" sz="1950" dirty="0"/>
          </a:p>
        </p:txBody>
      </p:sp>
      <p:sp>
        <p:nvSpPr>
          <p:cNvPr id="7" name="Text 4"/>
          <p:cNvSpPr/>
          <p:nvPr/>
        </p:nvSpPr>
        <p:spPr>
          <a:xfrm>
            <a:off x="1351717" y="2485311"/>
            <a:ext cx="3120152" cy="2563178"/>
          </a:xfrm>
          <a:prstGeom prst="rect">
            <a:avLst/>
          </a:prstGeom>
          <a:noFill/>
          <a:ln/>
        </p:spPr>
        <p:txBody>
          <a:bodyPr wrap="square" lIns="0" tIns="0" rIns="0" bIns="0" rtlCol="0" anchor="t"/>
          <a:lstStyle/>
          <a:p>
            <a:pPr marL="0" indent="0">
              <a:lnSpc>
                <a:spcPts val="2500"/>
              </a:lnSpc>
              <a:buNone/>
            </a:pPr>
            <a:r>
              <a:rPr lang="en-US" sz="1550" dirty="0">
                <a:solidFill>
                  <a:srgbClr val="3C3939"/>
                </a:solidFill>
                <a:latin typeface="Roboto" pitchFamily="34" charset="0"/>
                <a:ea typeface="Roboto" pitchFamily="34" charset="-122"/>
                <a:cs typeface="Roboto" pitchFamily="34" charset="-120"/>
              </a:rPr>
              <a:t>The purpose of this survey is to assess ChatGPT's influence on students' learning experiences, academic outcomes, and ethical considerations..</a:t>
            </a:r>
            <a:endParaRPr lang="en-US" sz="1550" dirty="0"/>
          </a:p>
        </p:txBody>
      </p:sp>
      <p:sp>
        <p:nvSpPr>
          <p:cNvPr id="8" name="Shape 5"/>
          <p:cNvSpPr/>
          <p:nvPr/>
        </p:nvSpPr>
        <p:spPr>
          <a:xfrm>
            <a:off x="4672132" y="2052280"/>
            <a:ext cx="450533" cy="450533"/>
          </a:xfrm>
          <a:prstGeom prst="roundRect">
            <a:avLst>
              <a:gd name="adj" fmla="val 18670"/>
            </a:avLst>
          </a:prstGeom>
          <a:solidFill>
            <a:srgbClr val="E1E1EA"/>
          </a:solidFill>
          <a:ln w="7620">
            <a:solidFill>
              <a:srgbClr val="C7C7D0"/>
            </a:solidFill>
            <a:prstDash val="solid"/>
          </a:ln>
        </p:spPr>
      </p:sp>
      <p:sp>
        <p:nvSpPr>
          <p:cNvPr id="9" name="Text 6"/>
          <p:cNvSpPr/>
          <p:nvPr/>
        </p:nvSpPr>
        <p:spPr>
          <a:xfrm>
            <a:off x="4819174" y="2127290"/>
            <a:ext cx="156448" cy="300395"/>
          </a:xfrm>
          <a:prstGeom prst="rect">
            <a:avLst/>
          </a:prstGeom>
          <a:noFill/>
          <a:ln/>
        </p:spPr>
        <p:txBody>
          <a:bodyPr wrap="none" lIns="0" tIns="0" rIns="0" bIns="0" rtlCol="0" anchor="t"/>
          <a:lstStyle/>
          <a:p>
            <a:pPr marL="0" indent="0" algn="ctr">
              <a:lnSpc>
                <a:spcPts val="2350"/>
              </a:lnSpc>
              <a:buNone/>
            </a:pPr>
            <a:r>
              <a:rPr lang="en-US" sz="2350" dirty="0">
                <a:solidFill>
                  <a:srgbClr val="3C3939"/>
                </a:solidFill>
                <a:latin typeface="Raleway" pitchFamily="34" charset="0"/>
                <a:ea typeface="Raleway" pitchFamily="34" charset="-122"/>
                <a:cs typeface="Raleway" pitchFamily="34" charset="-120"/>
              </a:rPr>
              <a:t>2</a:t>
            </a:r>
            <a:endParaRPr lang="en-US" sz="2350" dirty="0"/>
          </a:p>
        </p:txBody>
      </p:sp>
      <p:sp>
        <p:nvSpPr>
          <p:cNvPr id="10" name="Text 7"/>
          <p:cNvSpPr/>
          <p:nvPr/>
        </p:nvSpPr>
        <p:spPr>
          <a:xfrm>
            <a:off x="5322927" y="2052280"/>
            <a:ext cx="2503408" cy="312896"/>
          </a:xfrm>
          <a:prstGeom prst="rect">
            <a:avLst/>
          </a:prstGeom>
          <a:noFill/>
          <a:ln/>
        </p:spPr>
        <p:txBody>
          <a:bodyPr wrap="none" lIns="0" tIns="0" rIns="0" bIns="0" rtlCol="0" anchor="t"/>
          <a:lstStyle/>
          <a:p>
            <a:pPr marL="0" indent="0">
              <a:lnSpc>
                <a:spcPts val="2450"/>
              </a:lnSpc>
              <a:buNone/>
            </a:pPr>
            <a:r>
              <a:rPr lang="en-US" sz="1950" dirty="0">
                <a:solidFill>
                  <a:srgbClr val="3C3939"/>
                </a:solidFill>
                <a:latin typeface="Raleway" pitchFamily="34" charset="0"/>
                <a:ea typeface="Raleway" pitchFamily="34" charset="-122"/>
                <a:cs typeface="Raleway" pitchFamily="34" charset="-120"/>
              </a:rPr>
              <a:t>Target Population</a:t>
            </a:r>
            <a:endParaRPr lang="en-US" sz="1950" dirty="0"/>
          </a:p>
        </p:txBody>
      </p:sp>
      <p:sp>
        <p:nvSpPr>
          <p:cNvPr id="11" name="Text 8"/>
          <p:cNvSpPr/>
          <p:nvPr/>
        </p:nvSpPr>
        <p:spPr>
          <a:xfrm>
            <a:off x="5322927" y="2485311"/>
            <a:ext cx="3120152" cy="1601986"/>
          </a:xfrm>
          <a:prstGeom prst="rect">
            <a:avLst/>
          </a:prstGeom>
          <a:noFill/>
          <a:ln/>
        </p:spPr>
        <p:txBody>
          <a:bodyPr wrap="square" lIns="0" tIns="0" rIns="0" bIns="0" rtlCol="0" anchor="t"/>
          <a:lstStyle/>
          <a:p>
            <a:pPr marL="0" indent="0">
              <a:lnSpc>
                <a:spcPts val="2500"/>
              </a:lnSpc>
              <a:buNone/>
            </a:pPr>
            <a:r>
              <a:rPr lang="en-US" sz="1550" dirty="0">
                <a:solidFill>
                  <a:srgbClr val="3C3939"/>
                </a:solidFill>
                <a:latin typeface="Roboto" pitchFamily="34" charset="0"/>
                <a:ea typeface="Roboto" pitchFamily="34" charset="-122"/>
                <a:cs typeface="Roboto" pitchFamily="34" charset="-120"/>
              </a:rPr>
              <a:t>The survey targeted undergraduate students in Islamabad, primarily from cybersecurity, software, and AI-related disciplines.</a:t>
            </a:r>
            <a:endParaRPr lang="en-US" sz="1550" dirty="0"/>
          </a:p>
        </p:txBody>
      </p:sp>
      <p:sp>
        <p:nvSpPr>
          <p:cNvPr id="12" name="Shape 9"/>
          <p:cNvSpPr/>
          <p:nvPr/>
        </p:nvSpPr>
        <p:spPr>
          <a:xfrm>
            <a:off x="700921" y="4614597"/>
            <a:ext cx="450533" cy="450533"/>
          </a:xfrm>
          <a:prstGeom prst="roundRect">
            <a:avLst>
              <a:gd name="adj" fmla="val 18670"/>
            </a:avLst>
          </a:prstGeom>
          <a:solidFill>
            <a:srgbClr val="E1E1EA"/>
          </a:solidFill>
          <a:ln w="7620">
            <a:solidFill>
              <a:srgbClr val="C7C7D0"/>
            </a:solidFill>
            <a:prstDash val="solid"/>
          </a:ln>
        </p:spPr>
      </p:sp>
      <p:sp>
        <p:nvSpPr>
          <p:cNvPr id="13" name="Text 10"/>
          <p:cNvSpPr/>
          <p:nvPr/>
        </p:nvSpPr>
        <p:spPr>
          <a:xfrm>
            <a:off x="845939" y="4702858"/>
            <a:ext cx="160377" cy="300395"/>
          </a:xfrm>
          <a:prstGeom prst="rect">
            <a:avLst/>
          </a:prstGeom>
          <a:noFill/>
          <a:ln/>
        </p:spPr>
        <p:txBody>
          <a:bodyPr wrap="none" lIns="0" tIns="0" rIns="0" bIns="0" rtlCol="0" anchor="t"/>
          <a:lstStyle/>
          <a:p>
            <a:pPr marL="0" indent="0" algn="ctr">
              <a:lnSpc>
                <a:spcPts val="2350"/>
              </a:lnSpc>
              <a:buNone/>
            </a:pPr>
            <a:r>
              <a:rPr lang="en-US" sz="2350" dirty="0">
                <a:solidFill>
                  <a:srgbClr val="3C3939"/>
                </a:solidFill>
                <a:latin typeface="Raleway" pitchFamily="34" charset="0"/>
                <a:ea typeface="Raleway" pitchFamily="34" charset="-122"/>
                <a:cs typeface="Raleway" pitchFamily="34" charset="-120"/>
              </a:rPr>
              <a:t>3</a:t>
            </a:r>
            <a:endParaRPr lang="en-US" sz="2350" dirty="0"/>
          </a:p>
        </p:txBody>
      </p:sp>
      <p:sp>
        <p:nvSpPr>
          <p:cNvPr id="14" name="Text 11"/>
          <p:cNvSpPr/>
          <p:nvPr/>
        </p:nvSpPr>
        <p:spPr>
          <a:xfrm>
            <a:off x="1351717" y="4627849"/>
            <a:ext cx="2503408" cy="312896"/>
          </a:xfrm>
          <a:prstGeom prst="rect">
            <a:avLst/>
          </a:prstGeom>
          <a:noFill/>
          <a:ln/>
        </p:spPr>
        <p:txBody>
          <a:bodyPr wrap="none" lIns="0" tIns="0" rIns="0" bIns="0" rtlCol="0" anchor="t"/>
          <a:lstStyle/>
          <a:p>
            <a:pPr marL="0" indent="0">
              <a:lnSpc>
                <a:spcPts val="2450"/>
              </a:lnSpc>
              <a:buNone/>
            </a:pPr>
            <a:r>
              <a:rPr lang="en-US" sz="1950" dirty="0">
                <a:solidFill>
                  <a:srgbClr val="3C3939"/>
                </a:solidFill>
                <a:latin typeface="Raleway" pitchFamily="34" charset="0"/>
                <a:ea typeface="Raleway" pitchFamily="34" charset="-122"/>
                <a:cs typeface="Raleway" pitchFamily="34" charset="-120"/>
              </a:rPr>
              <a:t>Objectives</a:t>
            </a:r>
            <a:endParaRPr lang="en-US" sz="1950" dirty="0"/>
          </a:p>
        </p:txBody>
      </p:sp>
      <p:sp>
        <p:nvSpPr>
          <p:cNvPr id="15" name="Text 12"/>
          <p:cNvSpPr/>
          <p:nvPr/>
        </p:nvSpPr>
        <p:spPr>
          <a:xfrm>
            <a:off x="1351717" y="5060879"/>
            <a:ext cx="7091363" cy="640794"/>
          </a:xfrm>
          <a:prstGeom prst="rect">
            <a:avLst/>
          </a:prstGeom>
          <a:noFill/>
          <a:ln/>
        </p:spPr>
        <p:txBody>
          <a:bodyPr wrap="square" lIns="0" tIns="0" rIns="0" bIns="0" rtlCol="0" anchor="t"/>
          <a:lstStyle/>
          <a:p>
            <a:pPr marL="342900" indent="-342900" algn="l">
              <a:lnSpc>
                <a:spcPts val="2500"/>
              </a:lnSpc>
              <a:buSzPct val="100000"/>
              <a:buChar char="•"/>
            </a:pPr>
            <a:r>
              <a:rPr lang="en-US" sz="1550" b="1" dirty="0">
                <a:solidFill>
                  <a:srgbClr val="3C3939"/>
                </a:solidFill>
                <a:latin typeface="Roboto" pitchFamily="34" charset="0"/>
                <a:ea typeface="Roboto" pitchFamily="34" charset="-122"/>
                <a:cs typeface="Roboto" pitchFamily="34" charset="-120"/>
              </a:rPr>
              <a:t>Evaluate how ChatGPT assists in academic tasks</a:t>
            </a:r>
            <a:r>
              <a:rPr lang="en-US" sz="1550" dirty="0">
                <a:solidFill>
                  <a:srgbClr val="3C3939"/>
                </a:solidFill>
                <a:latin typeface="Roboto" pitchFamily="34" charset="0"/>
                <a:ea typeface="Roboto" pitchFamily="34" charset="-122"/>
                <a:cs typeface="Roboto" pitchFamily="34" charset="-120"/>
              </a:rPr>
              <a:t> such as assignments and exam preparation.</a:t>
            </a:r>
            <a:endParaRPr lang="en-US" sz="1550" dirty="0"/>
          </a:p>
        </p:txBody>
      </p:sp>
      <p:sp>
        <p:nvSpPr>
          <p:cNvPr id="16" name="Text 13"/>
          <p:cNvSpPr/>
          <p:nvPr/>
        </p:nvSpPr>
        <p:spPr>
          <a:xfrm>
            <a:off x="1351717" y="5771682"/>
            <a:ext cx="7091363" cy="320397"/>
          </a:xfrm>
          <a:prstGeom prst="rect">
            <a:avLst/>
          </a:prstGeom>
          <a:noFill/>
          <a:ln/>
        </p:spPr>
        <p:txBody>
          <a:bodyPr wrap="none" lIns="0" tIns="0" rIns="0" bIns="0" rtlCol="0" anchor="t"/>
          <a:lstStyle/>
          <a:p>
            <a:pPr marL="342900" indent="-342900" algn="l">
              <a:lnSpc>
                <a:spcPts val="2500"/>
              </a:lnSpc>
              <a:buSzPct val="100000"/>
              <a:buChar char="•"/>
            </a:pPr>
            <a:r>
              <a:rPr lang="en-US" sz="1550" b="1" dirty="0">
                <a:solidFill>
                  <a:srgbClr val="3C3939"/>
                </a:solidFill>
                <a:latin typeface="Roboto" pitchFamily="34" charset="0"/>
                <a:ea typeface="Roboto" pitchFamily="34" charset="-122"/>
                <a:cs typeface="Roboto" pitchFamily="34" charset="-120"/>
              </a:rPr>
              <a:t>Identify its strengths, limitations, and impact</a:t>
            </a:r>
            <a:r>
              <a:rPr lang="en-US" sz="1550" dirty="0">
                <a:solidFill>
                  <a:srgbClr val="3C3939"/>
                </a:solidFill>
                <a:latin typeface="Roboto" pitchFamily="34" charset="0"/>
                <a:ea typeface="Roboto" pitchFamily="34" charset="-122"/>
                <a:cs typeface="Roboto" pitchFamily="34" charset="-120"/>
              </a:rPr>
              <a:t> on critical thinking.</a:t>
            </a:r>
            <a:endParaRPr lang="en-US" sz="1550" dirty="0"/>
          </a:p>
        </p:txBody>
      </p:sp>
      <p:sp>
        <p:nvSpPr>
          <p:cNvPr id="17" name="Text 14"/>
          <p:cNvSpPr/>
          <p:nvPr/>
        </p:nvSpPr>
        <p:spPr>
          <a:xfrm>
            <a:off x="1351717" y="6162088"/>
            <a:ext cx="7091363" cy="320397"/>
          </a:xfrm>
          <a:prstGeom prst="rect">
            <a:avLst/>
          </a:prstGeom>
          <a:noFill/>
          <a:ln/>
        </p:spPr>
        <p:txBody>
          <a:bodyPr wrap="none" lIns="0" tIns="0" rIns="0" bIns="0" rtlCol="0" anchor="t"/>
          <a:lstStyle/>
          <a:p>
            <a:pPr marL="342900" indent="-342900" algn="l">
              <a:lnSpc>
                <a:spcPts val="2500"/>
              </a:lnSpc>
              <a:buSzPct val="100000"/>
              <a:buChar char="•"/>
            </a:pPr>
            <a:r>
              <a:rPr lang="en-US" sz="1550" b="1" dirty="0">
                <a:solidFill>
                  <a:srgbClr val="3C3939"/>
                </a:solidFill>
                <a:latin typeface="Roboto" pitchFamily="34" charset="0"/>
                <a:ea typeface="Roboto" pitchFamily="34" charset="-122"/>
                <a:cs typeface="Roboto" pitchFamily="34" charset="-120"/>
              </a:rPr>
              <a:t>Examine ethical concerns</a:t>
            </a:r>
            <a:r>
              <a:rPr lang="en-US" sz="1550" dirty="0">
                <a:solidFill>
                  <a:srgbClr val="3C3939"/>
                </a:solidFill>
                <a:latin typeface="Roboto" pitchFamily="34" charset="0"/>
                <a:ea typeface="Roboto" pitchFamily="34" charset="-122"/>
                <a:cs typeface="Roboto" pitchFamily="34" charset="-120"/>
              </a:rPr>
              <a:t> surrounding AI-assisted learning.</a:t>
            </a:r>
            <a:endParaRPr lang="en-US" sz="1550" dirty="0"/>
          </a:p>
        </p:txBody>
      </p:sp>
      <p:pic>
        <p:nvPicPr>
          <p:cNvPr id="18" name="Picture 17">
            <a:extLst>
              <a:ext uri="{FF2B5EF4-FFF2-40B4-BE49-F238E27FC236}">
                <a16:creationId xmlns:a16="http://schemas.microsoft.com/office/drawing/2014/main" id="{8E2EFF74-B60A-8EDF-8717-A5064BA82BA3}"/>
              </a:ext>
            </a:extLst>
          </p:cNvPr>
          <p:cNvPicPr>
            <a:picLocks noChangeAspect="1"/>
          </p:cNvPicPr>
          <p:nvPr/>
        </p:nvPicPr>
        <p:blipFill>
          <a:blip r:embed="rId4"/>
          <a:stretch>
            <a:fillRect/>
          </a:stretch>
        </p:blipFill>
        <p:spPr>
          <a:xfrm>
            <a:off x="212893" y="131813"/>
            <a:ext cx="488028" cy="51267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621029" y="490299"/>
            <a:ext cx="13625057" cy="554474"/>
          </a:xfrm>
          <a:prstGeom prst="rect">
            <a:avLst/>
          </a:prstGeom>
          <a:noFill/>
          <a:ln/>
        </p:spPr>
        <p:txBody>
          <a:bodyPr wrap="none" lIns="0" tIns="0" rIns="0" bIns="0" rtlCol="0" anchor="t"/>
          <a:lstStyle/>
          <a:p>
            <a:pPr marL="0" indent="0" algn="ctr">
              <a:lnSpc>
                <a:spcPts val="4350"/>
              </a:lnSpc>
              <a:buNone/>
            </a:pPr>
            <a:r>
              <a:rPr lang="en-US" sz="3450" dirty="0">
                <a:solidFill>
                  <a:srgbClr val="1B1B27"/>
                </a:solidFill>
                <a:latin typeface="Raleway" pitchFamily="34" charset="0"/>
                <a:ea typeface="Raleway" pitchFamily="34" charset="-122"/>
                <a:cs typeface="Raleway" pitchFamily="34" charset="-120"/>
              </a:rPr>
              <a:t>Executive Summary</a:t>
            </a:r>
            <a:endParaRPr lang="en-US" sz="3450" dirty="0"/>
          </a:p>
        </p:txBody>
      </p:sp>
      <p:pic>
        <p:nvPicPr>
          <p:cNvPr id="3" name="Image 0" descr="preencoded.png"/>
          <p:cNvPicPr>
            <a:picLocks noChangeAspect="1"/>
          </p:cNvPicPr>
          <p:nvPr/>
        </p:nvPicPr>
        <p:blipFill>
          <a:blip r:embed="rId3"/>
          <a:stretch>
            <a:fillRect/>
          </a:stretch>
        </p:blipFill>
        <p:spPr>
          <a:xfrm>
            <a:off x="978839" y="1913810"/>
            <a:ext cx="443627" cy="443627"/>
          </a:xfrm>
          <a:prstGeom prst="rect">
            <a:avLst/>
          </a:prstGeom>
        </p:spPr>
      </p:pic>
      <p:sp>
        <p:nvSpPr>
          <p:cNvPr id="4" name="Text 1"/>
          <p:cNvSpPr/>
          <p:nvPr/>
        </p:nvSpPr>
        <p:spPr>
          <a:xfrm>
            <a:off x="1601690" y="2020610"/>
            <a:ext cx="2218134" cy="277178"/>
          </a:xfrm>
          <a:prstGeom prst="rect">
            <a:avLst/>
          </a:prstGeom>
          <a:noFill/>
          <a:ln/>
        </p:spPr>
        <p:txBody>
          <a:bodyPr wrap="none" lIns="0" tIns="0" rIns="0" bIns="0" rtlCol="0" anchor="t"/>
          <a:lstStyle/>
          <a:p>
            <a:pPr marL="0" indent="0" algn="l">
              <a:lnSpc>
                <a:spcPts val="2150"/>
              </a:lnSpc>
              <a:buNone/>
            </a:pPr>
            <a:r>
              <a:rPr lang="en-US" sz="1700" dirty="0">
                <a:solidFill>
                  <a:srgbClr val="3C3939"/>
                </a:solidFill>
                <a:latin typeface="Raleway" pitchFamily="34" charset="0"/>
                <a:ea typeface="Raleway" pitchFamily="34" charset="-122"/>
                <a:cs typeface="Raleway" pitchFamily="34" charset="-120"/>
              </a:rPr>
              <a:t>Key Findings</a:t>
            </a:r>
            <a:endParaRPr lang="en-US" sz="1700" dirty="0"/>
          </a:p>
        </p:txBody>
      </p:sp>
      <p:sp>
        <p:nvSpPr>
          <p:cNvPr id="5" name="Text 2"/>
          <p:cNvSpPr/>
          <p:nvPr/>
        </p:nvSpPr>
        <p:spPr>
          <a:xfrm>
            <a:off x="1601690" y="2404229"/>
            <a:ext cx="6561058" cy="283845"/>
          </a:xfrm>
          <a:prstGeom prst="rect">
            <a:avLst/>
          </a:prstGeom>
          <a:noFill/>
          <a:ln/>
        </p:spPr>
        <p:txBody>
          <a:bodyPr wrap="none" lIns="0" tIns="0" rIns="0" bIns="0" rtlCol="0" anchor="t"/>
          <a:lstStyle/>
          <a:p>
            <a:pPr marL="342900" indent="-342900" algn="l">
              <a:lnSpc>
                <a:spcPts val="2200"/>
              </a:lnSpc>
              <a:buSzPct val="100000"/>
              <a:buChar char="•"/>
            </a:pPr>
            <a:r>
              <a:rPr lang="en-US" sz="1350" dirty="0">
                <a:solidFill>
                  <a:srgbClr val="3C3939"/>
                </a:solidFill>
                <a:latin typeface="Roboto" pitchFamily="34" charset="0"/>
                <a:ea typeface="Roboto" pitchFamily="34" charset="-122"/>
                <a:cs typeface="Roboto" pitchFamily="34" charset="-120"/>
              </a:rPr>
              <a:t>80% students use ChatGPT daily</a:t>
            </a:r>
            <a:endParaRPr lang="en-US" sz="1350" dirty="0"/>
          </a:p>
        </p:txBody>
      </p:sp>
      <p:sp>
        <p:nvSpPr>
          <p:cNvPr id="6" name="Text 3"/>
          <p:cNvSpPr/>
          <p:nvPr/>
        </p:nvSpPr>
        <p:spPr>
          <a:xfrm>
            <a:off x="1601690" y="2750106"/>
            <a:ext cx="6561058" cy="283845"/>
          </a:xfrm>
          <a:prstGeom prst="rect">
            <a:avLst/>
          </a:prstGeom>
          <a:noFill/>
          <a:ln/>
        </p:spPr>
        <p:txBody>
          <a:bodyPr wrap="none" lIns="0" tIns="0" rIns="0" bIns="0" rtlCol="0" anchor="t"/>
          <a:lstStyle/>
          <a:p>
            <a:pPr marL="342900" indent="-342900" algn="l">
              <a:lnSpc>
                <a:spcPts val="2200"/>
              </a:lnSpc>
              <a:buSzPct val="100000"/>
              <a:buChar char="•"/>
            </a:pPr>
            <a:r>
              <a:rPr lang="en-US" sz="1350" dirty="0">
                <a:solidFill>
                  <a:srgbClr val="3C3939"/>
                </a:solidFill>
                <a:latin typeface="Roboto" pitchFamily="34" charset="0"/>
                <a:ea typeface="Roboto" pitchFamily="34" charset="-122"/>
                <a:cs typeface="Roboto" pitchFamily="34" charset="-120"/>
              </a:rPr>
              <a:t>60% reported improved grades, skills or understanding</a:t>
            </a:r>
            <a:endParaRPr lang="en-US" sz="1350" dirty="0"/>
          </a:p>
        </p:txBody>
      </p:sp>
      <p:sp>
        <p:nvSpPr>
          <p:cNvPr id="7" name="Text 4"/>
          <p:cNvSpPr/>
          <p:nvPr/>
        </p:nvSpPr>
        <p:spPr>
          <a:xfrm>
            <a:off x="1601690" y="3095982"/>
            <a:ext cx="6561058" cy="283845"/>
          </a:xfrm>
          <a:prstGeom prst="rect">
            <a:avLst/>
          </a:prstGeom>
          <a:noFill/>
          <a:ln/>
        </p:spPr>
        <p:txBody>
          <a:bodyPr wrap="none" lIns="0" tIns="0" rIns="0" bIns="0" rtlCol="0" anchor="t"/>
          <a:lstStyle/>
          <a:p>
            <a:pPr marL="342900" indent="-342900" algn="l">
              <a:lnSpc>
                <a:spcPts val="2200"/>
              </a:lnSpc>
              <a:buSzPct val="100000"/>
              <a:buChar char="•"/>
            </a:pPr>
            <a:r>
              <a:rPr lang="en-US" sz="1350" dirty="0">
                <a:solidFill>
                  <a:srgbClr val="3C3939"/>
                </a:solidFill>
                <a:latin typeface="Roboto" pitchFamily="34" charset="0"/>
                <a:ea typeface="Roboto" pitchFamily="34" charset="-122"/>
                <a:cs typeface="Roboto" pitchFamily="34" charset="-120"/>
              </a:rPr>
              <a:t>80% believe using ChatGPT aligns with academic ethics</a:t>
            </a:r>
            <a:endParaRPr lang="en-US" sz="1350" dirty="0"/>
          </a:p>
        </p:txBody>
      </p:sp>
      <p:sp>
        <p:nvSpPr>
          <p:cNvPr id="14" name="Text 10"/>
          <p:cNvSpPr/>
          <p:nvPr/>
        </p:nvSpPr>
        <p:spPr>
          <a:xfrm>
            <a:off x="1468578" y="4196666"/>
            <a:ext cx="13388340" cy="283845"/>
          </a:xfrm>
          <a:prstGeom prst="rect">
            <a:avLst/>
          </a:prstGeom>
          <a:noFill/>
          <a:ln/>
        </p:spPr>
        <p:txBody>
          <a:bodyPr wrap="none" lIns="0" tIns="0" rIns="0" bIns="0" rtlCol="0" anchor="t"/>
          <a:lstStyle/>
          <a:p>
            <a:pPr marL="0" indent="0">
              <a:lnSpc>
                <a:spcPts val="2200"/>
              </a:lnSpc>
              <a:buNone/>
            </a:pPr>
            <a:r>
              <a:rPr lang="en-US" sz="1600" b="1" dirty="0">
                <a:solidFill>
                  <a:srgbClr val="3C3939"/>
                </a:solidFill>
                <a:latin typeface="Raleway" pitchFamily="2" charset="0"/>
                <a:ea typeface="Roboto" pitchFamily="34" charset="-122"/>
                <a:cs typeface="Roboto" pitchFamily="34" charset="-120"/>
              </a:rPr>
              <a:t>Findings Explanation </a:t>
            </a:r>
            <a:endParaRPr lang="en-US" sz="1600" dirty="0">
              <a:latin typeface="Raleway" pitchFamily="2" charset="0"/>
            </a:endParaRPr>
          </a:p>
        </p:txBody>
      </p:sp>
      <p:sp>
        <p:nvSpPr>
          <p:cNvPr id="15" name="Text 11"/>
          <p:cNvSpPr/>
          <p:nvPr/>
        </p:nvSpPr>
        <p:spPr>
          <a:xfrm>
            <a:off x="1575187" y="4803504"/>
            <a:ext cx="13388340" cy="283845"/>
          </a:xfrm>
          <a:prstGeom prst="rect">
            <a:avLst/>
          </a:prstGeom>
          <a:noFill/>
          <a:ln/>
        </p:spPr>
        <p:txBody>
          <a:bodyPr wrap="none" lIns="0" tIns="0" rIns="0" bIns="0" rtlCol="0" anchor="t"/>
          <a:lstStyle/>
          <a:p>
            <a:pPr marL="285750" indent="-285750">
              <a:lnSpc>
                <a:spcPts val="2200"/>
              </a:lnSpc>
              <a:buFont typeface="Arial" panose="020B0604020202020204" pitchFamily="34" charset="0"/>
              <a:buChar char="•"/>
            </a:pPr>
            <a:r>
              <a:rPr lang="en-US" sz="1350" dirty="0">
                <a:solidFill>
                  <a:srgbClr val="3C3939"/>
                </a:solidFill>
                <a:latin typeface="Roboto" pitchFamily="34" charset="0"/>
                <a:ea typeface="Roboto" pitchFamily="34" charset="-122"/>
                <a:cs typeface="Roboto" pitchFamily="34" charset="-120"/>
              </a:rPr>
              <a:t> Usage Patterns: 80% use ChatGPT daily, primarily for assignments, concept clarification, and exam preparation.</a:t>
            </a:r>
            <a:endParaRPr lang="en-US" sz="1350" dirty="0"/>
          </a:p>
        </p:txBody>
      </p:sp>
      <p:sp>
        <p:nvSpPr>
          <p:cNvPr id="16" name="Text 12"/>
          <p:cNvSpPr/>
          <p:nvPr/>
        </p:nvSpPr>
        <p:spPr>
          <a:xfrm>
            <a:off x="1575187" y="5286898"/>
            <a:ext cx="13388340" cy="283845"/>
          </a:xfrm>
          <a:prstGeom prst="rect">
            <a:avLst/>
          </a:prstGeom>
          <a:noFill/>
          <a:ln/>
        </p:spPr>
        <p:txBody>
          <a:bodyPr wrap="none" lIns="0" tIns="0" rIns="0" bIns="0" rtlCol="0" anchor="t"/>
          <a:lstStyle/>
          <a:p>
            <a:pPr marL="285750" indent="-285750">
              <a:lnSpc>
                <a:spcPts val="2200"/>
              </a:lnSpc>
              <a:buFont typeface="Arial" panose="020B0604020202020204" pitchFamily="34" charset="0"/>
              <a:buChar char="•"/>
            </a:pPr>
            <a:r>
              <a:rPr lang="en-US" sz="1350" dirty="0">
                <a:solidFill>
                  <a:srgbClr val="3C3939"/>
                </a:solidFill>
                <a:latin typeface="Roboto" pitchFamily="34" charset="0"/>
                <a:ea typeface="Roboto" pitchFamily="34" charset="-122"/>
                <a:cs typeface="Roboto" pitchFamily="34" charset="-120"/>
              </a:rPr>
              <a:t> Impact on Academic Performance: 60% reported improved grades or understanding, while 10% noted dependency concerns.</a:t>
            </a:r>
            <a:endParaRPr lang="en-US" sz="1350" dirty="0"/>
          </a:p>
        </p:txBody>
      </p:sp>
      <p:sp>
        <p:nvSpPr>
          <p:cNvPr id="17" name="Text 13"/>
          <p:cNvSpPr/>
          <p:nvPr/>
        </p:nvSpPr>
        <p:spPr>
          <a:xfrm>
            <a:off x="1575187" y="5770292"/>
            <a:ext cx="13388340" cy="283845"/>
          </a:xfrm>
          <a:prstGeom prst="rect">
            <a:avLst/>
          </a:prstGeom>
          <a:noFill/>
          <a:ln/>
        </p:spPr>
        <p:txBody>
          <a:bodyPr wrap="none" lIns="0" tIns="0" rIns="0" bIns="0" rtlCol="0" anchor="t"/>
          <a:lstStyle/>
          <a:p>
            <a:pPr marL="285750" indent="-285750">
              <a:lnSpc>
                <a:spcPts val="2200"/>
              </a:lnSpc>
              <a:buFont typeface="Arial" panose="020B0604020202020204" pitchFamily="34" charset="0"/>
              <a:buChar char="•"/>
            </a:pPr>
            <a:r>
              <a:rPr lang="en-US" sz="1350" dirty="0">
                <a:solidFill>
                  <a:srgbClr val="3C3939"/>
                </a:solidFill>
                <a:latin typeface="Roboto" pitchFamily="34" charset="0"/>
                <a:ea typeface="Roboto" pitchFamily="34" charset="-122"/>
                <a:cs typeface="Roboto" pitchFamily="34" charset="-120"/>
              </a:rPr>
              <a:t> Ethical Concerns: While 80% believe using ChatGPT aligns with academic ethics, 50% raised concerns about reduced critical thinking skills due to over-reliance.</a:t>
            </a:r>
            <a:endParaRPr lang="en-US" sz="1350" dirty="0"/>
          </a:p>
        </p:txBody>
      </p:sp>
      <p:sp>
        <p:nvSpPr>
          <p:cNvPr id="22" name="TextBox 21">
            <a:extLst>
              <a:ext uri="{FF2B5EF4-FFF2-40B4-BE49-F238E27FC236}">
                <a16:creationId xmlns:a16="http://schemas.microsoft.com/office/drawing/2014/main" id="{58AB6D54-717F-7D17-EA24-AFC538AAF07F}"/>
              </a:ext>
            </a:extLst>
          </p:cNvPr>
          <p:cNvSpPr txBox="1"/>
          <p:nvPr/>
        </p:nvSpPr>
        <p:spPr>
          <a:xfrm>
            <a:off x="12801600" y="7820167"/>
            <a:ext cx="1705970" cy="369332"/>
          </a:xfrm>
          <a:prstGeom prst="rect">
            <a:avLst/>
          </a:prstGeom>
          <a:solidFill>
            <a:schemeClr val="bg1"/>
          </a:solidFill>
        </p:spPr>
        <p:txBody>
          <a:bodyPr wrap="square" rtlCol="0">
            <a:spAutoFit/>
          </a:bodyPr>
          <a:lstStyle/>
          <a:p>
            <a:endParaRPr lang="en-US" dirty="0"/>
          </a:p>
        </p:txBody>
      </p:sp>
      <p:pic>
        <p:nvPicPr>
          <p:cNvPr id="8" name="Image 0" descr="preencoded.png">
            <a:extLst>
              <a:ext uri="{FF2B5EF4-FFF2-40B4-BE49-F238E27FC236}">
                <a16:creationId xmlns:a16="http://schemas.microsoft.com/office/drawing/2014/main" id="{D3CD6792-45AE-0338-E266-1DAF9DF3D2EB}"/>
              </a:ext>
            </a:extLst>
          </p:cNvPr>
          <p:cNvPicPr>
            <a:picLocks noChangeAspect="1"/>
          </p:cNvPicPr>
          <p:nvPr/>
        </p:nvPicPr>
        <p:blipFill>
          <a:blip r:embed="rId3"/>
          <a:stretch>
            <a:fillRect/>
          </a:stretch>
        </p:blipFill>
        <p:spPr>
          <a:xfrm>
            <a:off x="932457" y="4040782"/>
            <a:ext cx="443627" cy="443627"/>
          </a:xfrm>
          <a:prstGeom prst="rect">
            <a:avLst/>
          </a:prstGeom>
        </p:spPr>
      </p:pic>
      <p:pic>
        <p:nvPicPr>
          <p:cNvPr id="10" name="Picture 9">
            <a:extLst>
              <a:ext uri="{FF2B5EF4-FFF2-40B4-BE49-F238E27FC236}">
                <a16:creationId xmlns:a16="http://schemas.microsoft.com/office/drawing/2014/main" id="{5DD97DFF-E024-1099-BAF8-65F8D943124C}"/>
              </a:ext>
            </a:extLst>
          </p:cNvPr>
          <p:cNvPicPr>
            <a:picLocks noChangeAspect="1"/>
          </p:cNvPicPr>
          <p:nvPr/>
        </p:nvPicPr>
        <p:blipFill>
          <a:blip r:embed="rId4"/>
          <a:stretch>
            <a:fillRect/>
          </a:stretch>
        </p:blipFill>
        <p:spPr>
          <a:xfrm>
            <a:off x="13771311" y="92057"/>
            <a:ext cx="488028" cy="51267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574152" y="544681"/>
            <a:ext cx="13573286" cy="354330"/>
          </a:xfrm>
          <a:prstGeom prst="rect">
            <a:avLst/>
          </a:prstGeom>
          <a:noFill/>
          <a:ln/>
        </p:spPr>
        <p:txBody>
          <a:bodyPr wrap="none" lIns="0" tIns="0" rIns="0" bIns="0" rtlCol="0" anchor="t"/>
          <a:lstStyle/>
          <a:p>
            <a:pPr algn="ctr">
              <a:lnSpc>
                <a:spcPts val="2750"/>
              </a:lnSpc>
            </a:pPr>
            <a:r>
              <a:rPr lang="en-US" sz="3600" dirty="0">
                <a:solidFill>
                  <a:srgbClr val="1B1B27"/>
                </a:solidFill>
                <a:latin typeface="Raleway" pitchFamily="34" charset="0"/>
              </a:rPr>
              <a:t>Methodology</a:t>
            </a:r>
            <a:endParaRPr lang="en-US" sz="2400" dirty="0"/>
          </a:p>
        </p:txBody>
      </p:sp>
      <p:sp>
        <p:nvSpPr>
          <p:cNvPr id="31" name="Text 26"/>
          <p:cNvSpPr/>
          <p:nvPr/>
        </p:nvSpPr>
        <p:spPr>
          <a:xfrm>
            <a:off x="6078987" y="1567998"/>
            <a:ext cx="2990811" cy="354329"/>
          </a:xfrm>
          <a:prstGeom prst="rect">
            <a:avLst/>
          </a:prstGeom>
          <a:noFill/>
          <a:ln/>
        </p:spPr>
        <p:txBody>
          <a:bodyPr wrap="none" lIns="0" tIns="0" rIns="0" bIns="0" rtlCol="0" anchor="t"/>
          <a:lstStyle/>
          <a:p>
            <a:pPr>
              <a:lnSpc>
                <a:spcPts val="1650"/>
              </a:lnSpc>
            </a:pPr>
            <a:r>
              <a:rPr lang="en-US" sz="2400" dirty="0">
                <a:solidFill>
                  <a:srgbClr val="3C3939"/>
                </a:solidFill>
                <a:latin typeface="Raleway" pitchFamily="34" charset="0"/>
              </a:rPr>
              <a:t>Distribution Process</a:t>
            </a:r>
            <a:endParaRPr lang="en-US" sz="2400" dirty="0"/>
          </a:p>
        </p:txBody>
      </p:sp>
      <p:sp>
        <p:nvSpPr>
          <p:cNvPr id="33" name="Text 28"/>
          <p:cNvSpPr/>
          <p:nvPr/>
        </p:nvSpPr>
        <p:spPr>
          <a:xfrm>
            <a:off x="588559" y="2209049"/>
            <a:ext cx="72145" cy="170140"/>
          </a:xfrm>
          <a:prstGeom prst="rect">
            <a:avLst/>
          </a:prstGeom>
          <a:noFill/>
          <a:ln/>
        </p:spPr>
        <p:txBody>
          <a:bodyPr wrap="none" lIns="0" tIns="0" rIns="0" bIns="0" rtlCol="0" anchor="t"/>
          <a:lstStyle/>
          <a:p>
            <a:pPr marL="0" indent="0" algn="ctr">
              <a:lnSpc>
                <a:spcPts val="1300"/>
              </a:lnSpc>
              <a:buNone/>
            </a:pPr>
            <a:r>
              <a:rPr lang="en-US" dirty="0">
                <a:solidFill>
                  <a:srgbClr val="3C3939"/>
                </a:solidFill>
                <a:latin typeface="Raleway" pitchFamily="34" charset="0"/>
                <a:ea typeface="Raleway" pitchFamily="34" charset="-122"/>
                <a:cs typeface="Raleway" pitchFamily="34" charset="-120"/>
              </a:rPr>
              <a:t>1</a:t>
            </a:r>
            <a:endParaRPr lang="en-US" dirty="0"/>
          </a:p>
        </p:txBody>
      </p:sp>
      <p:sp>
        <p:nvSpPr>
          <p:cNvPr id="34" name="Text 29"/>
          <p:cNvSpPr/>
          <p:nvPr/>
        </p:nvSpPr>
        <p:spPr>
          <a:xfrm>
            <a:off x="897854" y="2203374"/>
            <a:ext cx="1417558" cy="177165"/>
          </a:xfrm>
          <a:prstGeom prst="rect">
            <a:avLst/>
          </a:prstGeom>
          <a:noFill/>
          <a:ln/>
        </p:spPr>
        <p:txBody>
          <a:bodyPr wrap="none" lIns="0" tIns="0" rIns="0" bIns="0" rtlCol="0" anchor="t"/>
          <a:lstStyle/>
          <a:p>
            <a:pPr marL="0" indent="0">
              <a:lnSpc>
                <a:spcPts val="1350"/>
              </a:lnSpc>
              <a:buNone/>
            </a:pPr>
            <a:r>
              <a:rPr lang="en-US" sz="1600" dirty="0">
                <a:solidFill>
                  <a:srgbClr val="3C3939"/>
                </a:solidFill>
                <a:latin typeface="Raleway" pitchFamily="34" charset="0"/>
                <a:ea typeface="Raleway" pitchFamily="34" charset="-122"/>
                <a:cs typeface="Raleway" pitchFamily="34" charset="-120"/>
              </a:rPr>
              <a:t>Platform</a:t>
            </a:r>
            <a:endParaRPr lang="en-US" sz="1200" dirty="0"/>
          </a:p>
        </p:txBody>
      </p:sp>
      <p:sp>
        <p:nvSpPr>
          <p:cNvPr id="35" name="Text 30"/>
          <p:cNvSpPr/>
          <p:nvPr/>
        </p:nvSpPr>
        <p:spPr>
          <a:xfrm>
            <a:off x="897854" y="2409129"/>
            <a:ext cx="4168140" cy="181451"/>
          </a:xfrm>
          <a:prstGeom prst="rect">
            <a:avLst/>
          </a:prstGeom>
          <a:noFill/>
          <a:ln/>
        </p:spPr>
        <p:txBody>
          <a:bodyPr wrap="none" lIns="0" tIns="0" rIns="0" bIns="0" rtlCol="0" anchor="t"/>
          <a:lstStyle/>
          <a:p>
            <a:pPr marL="0" indent="0">
              <a:lnSpc>
                <a:spcPts val="1400"/>
              </a:lnSpc>
              <a:buNone/>
            </a:pPr>
            <a:r>
              <a:rPr lang="en-US" sz="1400" dirty="0">
                <a:solidFill>
                  <a:srgbClr val="3C3939"/>
                </a:solidFill>
                <a:latin typeface="Roboto" pitchFamily="34" charset="0"/>
                <a:ea typeface="Roboto" pitchFamily="34" charset="-122"/>
                <a:cs typeface="Roboto" pitchFamily="34" charset="-120"/>
              </a:rPr>
              <a:t>Google Forms.</a:t>
            </a:r>
            <a:endParaRPr lang="en-US" sz="1400" dirty="0"/>
          </a:p>
        </p:txBody>
      </p:sp>
      <p:sp>
        <p:nvSpPr>
          <p:cNvPr id="38" name="Text 33"/>
          <p:cNvSpPr/>
          <p:nvPr/>
        </p:nvSpPr>
        <p:spPr>
          <a:xfrm>
            <a:off x="3567458" y="2205080"/>
            <a:ext cx="1417558" cy="177165"/>
          </a:xfrm>
          <a:prstGeom prst="rect">
            <a:avLst/>
          </a:prstGeom>
          <a:noFill/>
          <a:ln/>
        </p:spPr>
        <p:txBody>
          <a:bodyPr wrap="none" lIns="0" tIns="0" rIns="0" bIns="0" rtlCol="0" anchor="t"/>
          <a:lstStyle/>
          <a:p>
            <a:pPr marL="0" indent="0">
              <a:lnSpc>
                <a:spcPts val="1350"/>
              </a:lnSpc>
              <a:buNone/>
            </a:pPr>
            <a:r>
              <a:rPr lang="en-US" dirty="0">
                <a:solidFill>
                  <a:srgbClr val="3C3939"/>
                </a:solidFill>
                <a:latin typeface="Raleway" pitchFamily="34" charset="0"/>
                <a:ea typeface="Raleway" pitchFamily="34" charset="-122"/>
                <a:cs typeface="Raleway" pitchFamily="34" charset="-120"/>
              </a:rPr>
              <a:t>Sharing</a:t>
            </a:r>
            <a:endParaRPr lang="en-US" sz="1200" dirty="0"/>
          </a:p>
        </p:txBody>
      </p:sp>
      <p:sp>
        <p:nvSpPr>
          <p:cNvPr id="39" name="Text 34"/>
          <p:cNvSpPr/>
          <p:nvPr/>
        </p:nvSpPr>
        <p:spPr>
          <a:xfrm>
            <a:off x="3567458" y="2436013"/>
            <a:ext cx="4168140" cy="181451"/>
          </a:xfrm>
          <a:prstGeom prst="rect">
            <a:avLst/>
          </a:prstGeom>
          <a:noFill/>
          <a:ln/>
        </p:spPr>
        <p:txBody>
          <a:bodyPr wrap="none" lIns="0" tIns="0" rIns="0" bIns="0" rtlCol="0" anchor="t"/>
          <a:lstStyle/>
          <a:p>
            <a:pPr marL="0" indent="0">
              <a:lnSpc>
                <a:spcPts val="1400"/>
              </a:lnSpc>
              <a:buNone/>
            </a:pPr>
            <a:r>
              <a:rPr lang="en-US" sz="1400" dirty="0">
                <a:solidFill>
                  <a:srgbClr val="3C3939"/>
                </a:solidFill>
                <a:latin typeface="Roboto" pitchFamily="34" charset="0"/>
                <a:ea typeface="Roboto" pitchFamily="34" charset="-122"/>
                <a:cs typeface="Roboto" pitchFamily="34" charset="-120"/>
              </a:rPr>
              <a:t>Distributed via email and social media to ensure wide reach.</a:t>
            </a:r>
            <a:endParaRPr lang="en-US" sz="1400" dirty="0"/>
          </a:p>
        </p:txBody>
      </p:sp>
      <p:sp>
        <p:nvSpPr>
          <p:cNvPr id="42" name="Text 37"/>
          <p:cNvSpPr/>
          <p:nvPr/>
        </p:nvSpPr>
        <p:spPr>
          <a:xfrm>
            <a:off x="9069798" y="2261238"/>
            <a:ext cx="1417558" cy="177165"/>
          </a:xfrm>
          <a:prstGeom prst="rect">
            <a:avLst/>
          </a:prstGeom>
          <a:noFill/>
          <a:ln/>
        </p:spPr>
        <p:txBody>
          <a:bodyPr wrap="none" lIns="0" tIns="0" rIns="0" bIns="0" rtlCol="0" anchor="t"/>
          <a:lstStyle/>
          <a:p>
            <a:pPr marL="0" indent="0">
              <a:lnSpc>
                <a:spcPts val="1350"/>
              </a:lnSpc>
              <a:buNone/>
            </a:pPr>
            <a:r>
              <a:rPr lang="en-US" dirty="0">
                <a:solidFill>
                  <a:srgbClr val="3C3939"/>
                </a:solidFill>
                <a:latin typeface="Raleway" pitchFamily="34" charset="0"/>
                <a:ea typeface="Raleway" pitchFamily="34" charset="-122"/>
                <a:cs typeface="Raleway" pitchFamily="34" charset="-120"/>
              </a:rPr>
              <a:t>Follow-Ups</a:t>
            </a:r>
            <a:endParaRPr lang="en-US" dirty="0"/>
          </a:p>
        </p:txBody>
      </p:sp>
      <p:sp>
        <p:nvSpPr>
          <p:cNvPr id="43" name="Text 38"/>
          <p:cNvSpPr/>
          <p:nvPr/>
        </p:nvSpPr>
        <p:spPr>
          <a:xfrm>
            <a:off x="9001558" y="2472723"/>
            <a:ext cx="4168140" cy="181451"/>
          </a:xfrm>
          <a:prstGeom prst="rect">
            <a:avLst/>
          </a:prstGeom>
          <a:noFill/>
          <a:ln/>
        </p:spPr>
        <p:txBody>
          <a:bodyPr wrap="none" lIns="0" tIns="0" rIns="0" bIns="0" rtlCol="0" anchor="t"/>
          <a:lstStyle/>
          <a:p>
            <a:pPr marL="0" indent="0">
              <a:lnSpc>
                <a:spcPts val="1400"/>
              </a:lnSpc>
              <a:buNone/>
            </a:pPr>
            <a:r>
              <a:rPr lang="en-US" sz="1400" dirty="0">
                <a:solidFill>
                  <a:srgbClr val="3C3939"/>
                </a:solidFill>
                <a:latin typeface="Roboto" pitchFamily="34" charset="0"/>
                <a:ea typeface="Roboto" pitchFamily="34" charset="-122"/>
                <a:cs typeface="Roboto" pitchFamily="34" charset="-120"/>
              </a:rPr>
              <a:t>Two reminders sent to participants to maximize response rates.</a:t>
            </a:r>
            <a:endParaRPr lang="en-US" sz="1400" dirty="0"/>
          </a:p>
        </p:txBody>
      </p:sp>
      <p:sp>
        <p:nvSpPr>
          <p:cNvPr id="44" name="Text 39"/>
          <p:cNvSpPr/>
          <p:nvPr/>
        </p:nvSpPr>
        <p:spPr>
          <a:xfrm>
            <a:off x="6440995" y="3634400"/>
            <a:ext cx="1701165" cy="212646"/>
          </a:xfrm>
          <a:prstGeom prst="rect">
            <a:avLst/>
          </a:prstGeom>
          <a:noFill/>
          <a:ln/>
        </p:spPr>
        <p:txBody>
          <a:bodyPr wrap="none" lIns="0" tIns="0" rIns="0" bIns="0" rtlCol="0" anchor="t"/>
          <a:lstStyle/>
          <a:p>
            <a:pPr marL="0" indent="0">
              <a:lnSpc>
                <a:spcPts val="1650"/>
              </a:lnSpc>
              <a:buNone/>
            </a:pPr>
            <a:r>
              <a:rPr lang="en-US" sz="2400" dirty="0">
                <a:solidFill>
                  <a:srgbClr val="1B1B27"/>
                </a:solidFill>
                <a:latin typeface="Raleway" pitchFamily="34" charset="0"/>
                <a:ea typeface="Raleway" pitchFamily="34" charset="-122"/>
                <a:cs typeface="Raleway" pitchFamily="34" charset="-120"/>
              </a:rPr>
              <a:t>Response Rate</a:t>
            </a:r>
            <a:endParaRPr lang="en-US" sz="2400" dirty="0"/>
          </a:p>
        </p:txBody>
      </p:sp>
      <p:sp>
        <p:nvSpPr>
          <p:cNvPr id="45" name="Text 40"/>
          <p:cNvSpPr/>
          <p:nvPr/>
        </p:nvSpPr>
        <p:spPr>
          <a:xfrm>
            <a:off x="2701150" y="4262984"/>
            <a:ext cx="3150173" cy="374213"/>
          </a:xfrm>
          <a:prstGeom prst="rect">
            <a:avLst/>
          </a:prstGeom>
          <a:noFill/>
          <a:ln/>
        </p:spPr>
        <p:txBody>
          <a:bodyPr wrap="none" lIns="0" tIns="0" rIns="0" bIns="0" rtlCol="0" anchor="t"/>
          <a:lstStyle/>
          <a:p>
            <a:pPr marL="0" indent="0" algn="ctr">
              <a:lnSpc>
                <a:spcPts val="2900"/>
              </a:lnSpc>
              <a:buNone/>
            </a:pPr>
            <a:r>
              <a:rPr lang="en-US" sz="2900" dirty="0">
                <a:solidFill>
                  <a:srgbClr val="3C3939"/>
                </a:solidFill>
                <a:latin typeface="Raleway" pitchFamily="34" charset="0"/>
                <a:ea typeface="Raleway" pitchFamily="34" charset="-122"/>
                <a:cs typeface="Raleway" pitchFamily="34" charset="-120"/>
              </a:rPr>
              <a:t>42</a:t>
            </a:r>
            <a:endParaRPr lang="en-US" sz="2900" dirty="0"/>
          </a:p>
        </p:txBody>
      </p:sp>
      <p:sp>
        <p:nvSpPr>
          <p:cNvPr id="46" name="Text 41"/>
          <p:cNvSpPr/>
          <p:nvPr/>
        </p:nvSpPr>
        <p:spPr>
          <a:xfrm>
            <a:off x="4641386" y="4422805"/>
            <a:ext cx="1417558" cy="177165"/>
          </a:xfrm>
          <a:prstGeom prst="rect">
            <a:avLst/>
          </a:prstGeom>
          <a:noFill/>
          <a:ln/>
        </p:spPr>
        <p:txBody>
          <a:bodyPr wrap="none" lIns="0" tIns="0" rIns="0" bIns="0" rtlCol="0" anchor="t"/>
          <a:lstStyle/>
          <a:p>
            <a:pPr marL="0" indent="0" algn="ctr">
              <a:lnSpc>
                <a:spcPts val="1350"/>
              </a:lnSpc>
              <a:buNone/>
            </a:pPr>
            <a:r>
              <a:rPr lang="en-US" sz="1600" dirty="0">
                <a:solidFill>
                  <a:srgbClr val="3C3939"/>
                </a:solidFill>
                <a:latin typeface="Raleway" pitchFamily="34" charset="0"/>
                <a:ea typeface="Raleway" pitchFamily="34" charset="-122"/>
                <a:cs typeface="Raleway" pitchFamily="34" charset="-120"/>
              </a:rPr>
              <a:t>    Total Responses</a:t>
            </a:r>
            <a:endParaRPr lang="en-US" sz="1600" dirty="0"/>
          </a:p>
        </p:txBody>
      </p:sp>
      <p:sp>
        <p:nvSpPr>
          <p:cNvPr id="47" name="Text 42"/>
          <p:cNvSpPr/>
          <p:nvPr/>
        </p:nvSpPr>
        <p:spPr>
          <a:xfrm>
            <a:off x="4684070" y="4262387"/>
            <a:ext cx="6833354" cy="374213"/>
          </a:xfrm>
          <a:prstGeom prst="rect">
            <a:avLst/>
          </a:prstGeom>
          <a:noFill/>
          <a:ln/>
        </p:spPr>
        <p:txBody>
          <a:bodyPr wrap="none" lIns="0" tIns="0" rIns="0" bIns="0" rtlCol="0" anchor="t"/>
          <a:lstStyle/>
          <a:p>
            <a:pPr marL="0" indent="0" algn="ctr">
              <a:lnSpc>
                <a:spcPts val="2900"/>
              </a:lnSpc>
              <a:buNone/>
            </a:pPr>
            <a:r>
              <a:rPr lang="en-US" sz="2900" dirty="0">
                <a:solidFill>
                  <a:srgbClr val="3C3939"/>
                </a:solidFill>
                <a:latin typeface="Raleway" pitchFamily="34" charset="0"/>
                <a:ea typeface="Raleway" pitchFamily="34" charset="-122"/>
                <a:cs typeface="Raleway" pitchFamily="34" charset="-120"/>
              </a:rPr>
              <a:t>90%</a:t>
            </a:r>
            <a:endParaRPr lang="en-US" sz="2900" dirty="0"/>
          </a:p>
        </p:txBody>
      </p:sp>
      <p:sp>
        <p:nvSpPr>
          <p:cNvPr id="48" name="Text 43"/>
          <p:cNvSpPr/>
          <p:nvPr/>
        </p:nvSpPr>
        <p:spPr>
          <a:xfrm>
            <a:off x="8537481" y="4428181"/>
            <a:ext cx="1417558" cy="177165"/>
          </a:xfrm>
          <a:prstGeom prst="rect">
            <a:avLst/>
          </a:prstGeom>
          <a:noFill/>
          <a:ln/>
        </p:spPr>
        <p:txBody>
          <a:bodyPr wrap="none" lIns="0" tIns="0" rIns="0" bIns="0" rtlCol="0" anchor="t"/>
          <a:lstStyle/>
          <a:p>
            <a:pPr marL="0" indent="0" algn="ctr">
              <a:lnSpc>
                <a:spcPts val="1350"/>
              </a:lnSpc>
              <a:buNone/>
            </a:pPr>
            <a:r>
              <a:rPr lang="en-US" sz="1600" dirty="0">
                <a:solidFill>
                  <a:srgbClr val="3C3939"/>
                </a:solidFill>
                <a:latin typeface="Raleway" pitchFamily="34" charset="0"/>
                <a:ea typeface="Raleway" pitchFamily="34" charset="-122"/>
                <a:cs typeface="Raleway" pitchFamily="34" charset="-120"/>
              </a:rPr>
              <a:t>Response Rate</a:t>
            </a:r>
            <a:endParaRPr lang="en-US" sz="1600" dirty="0"/>
          </a:p>
        </p:txBody>
      </p:sp>
      <p:sp>
        <p:nvSpPr>
          <p:cNvPr id="50" name="Text 45"/>
          <p:cNvSpPr/>
          <p:nvPr/>
        </p:nvSpPr>
        <p:spPr>
          <a:xfrm>
            <a:off x="6648806" y="5518768"/>
            <a:ext cx="1701165" cy="212646"/>
          </a:xfrm>
          <a:prstGeom prst="rect">
            <a:avLst/>
          </a:prstGeom>
          <a:noFill/>
          <a:ln/>
        </p:spPr>
        <p:txBody>
          <a:bodyPr wrap="none" lIns="0" tIns="0" rIns="0" bIns="0" rtlCol="0" anchor="t"/>
          <a:lstStyle/>
          <a:p>
            <a:pPr marL="0" indent="0">
              <a:lnSpc>
                <a:spcPts val="1650"/>
              </a:lnSpc>
              <a:buNone/>
            </a:pPr>
            <a:r>
              <a:rPr lang="en-US" sz="2400" dirty="0">
                <a:solidFill>
                  <a:srgbClr val="1B1B27"/>
                </a:solidFill>
                <a:latin typeface="Raleway" pitchFamily="34" charset="0"/>
                <a:ea typeface="Raleway" pitchFamily="34" charset="-122"/>
                <a:cs typeface="Raleway" pitchFamily="34" charset="-120"/>
              </a:rPr>
              <a:t>Data Validation</a:t>
            </a:r>
            <a:endParaRPr lang="en-US" sz="2400" dirty="0"/>
          </a:p>
        </p:txBody>
      </p:sp>
      <p:sp>
        <p:nvSpPr>
          <p:cNvPr id="53" name="Text 48"/>
          <p:cNvSpPr/>
          <p:nvPr/>
        </p:nvSpPr>
        <p:spPr>
          <a:xfrm>
            <a:off x="3634133" y="6263336"/>
            <a:ext cx="589687" cy="87022"/>
          </a:xfrm>
          <a:prstGeom prst="rect">
            <a:avLst/>
          </a:prstGeom>
          <a:noFill/>
          <a:ln/>
        </p:spPr>
        <p:txBody>
          <a:bodyPr wrap="none" lIns="0" tIns="0" rIns="0" bIns="0" rtlCol="0" anchor="t"/>
          <a:lstStyle/>
          <a:p>
            <a:pPr marL="0" indent="0">
              <a:lnSpc>
                <a:spcPts val="1350"/>
              </a:lnSpc>
              <a:buNone/>
            </a:pPr>
            <a:r>
              <a:rPr lang="en-US" sz="1600" dirty="0">
                <a:solidFill>
                  <a:srgbClr val="3C3939"/>
                </a:solidFill>
                <a:latin typeface="Raleway" pitchFamily="34" charset="0"/>
                <a:ea typeface="Raleway" pitchFamily="34" charset="-122"/>
                <a:cs typeface="Raleway" pitchFamily="34" charset="-120"/>
              </a:rPr>
              <a:t>Sampling Error</a:t>
            </a:r>
            <a:endParaRPr lang="en-US" sz="1600" dirty="0"/>
          </a:p>
        </p:txBody>
      </p:sp>
      <p:sp>
        <p:nvSpPr>
          <p:cNvPr id="54" name="Text 49"/>
          <p:cNvSpPr/>
          <p:nvPr/>
        </p:nvSpPr>
        <p:spPr>
          <a:xfrm>
            <a:off x="3656632" y="6507736"/>
            <a:ext cx="2701090" cy="89127"/>
          </a:xfrm>
          <a:prstGeom prst="rect">
            <a:avLst/>
          </a:prstGeom>
          <a:noFill/>
          <a:ln/>
        </p:spPr>
        <p:txBody>
          <a:bodyPr wrap="none" lIns="0" tIns="0" rIns="0" bIns="0" rtlCol="0" anchor="t"/>
          <a:lstStyle/>
          <a:p>
            <a:pPr marL="0" indent="0">
              <a:lnSpc>
                <a:spcPts val="1400"/>
              </a:lnSpc>
              <a:buNone/>
            </a:pPr>
            <a:r>
              <a:rPr lang="en-US" sz="1400" dirty="0">
                <a:solidFill>
                  <a:srgbClr val="3C3939"/>
                </a:solidFill>
                <a:latin typeface="Roboto" pitchFamily="34" charset="0"/>
                <a:ea typeface="Roboto" pitchFamily="34" charset="-122"/>
                <a:cs typeface="Roboto" pitchFamily="34" charset="-120"/>
              </a:rPr>
              <a:t>95% confidence level ensures statistical reliability.</a:t>
            </a:r>
            <a:endParaRPr lang="en-US" sz="1400" dirty="0"/>
          </a:p>
        </p:txBody>
      </p:sp>
      <p:sp>
        <p:nvSpPr>
          <p:cNvPr id="57" name="Text 52"/>
          <p:cNvSpPr/>
          <p:nvPr/>
        </p:nvSpPr>
        <p:spPr>
          <a:xfrm>
            <a:off x="9504161" y="6263336"/>
            <a:ext cx="589687" cy="87022"/>
          </a:xfrm>
          <a:prstGeom prst="rect">
            <a:avLst/>
          </a:prstGeom>
          <a:noFill/>
          <a:ln/>
        </p:spPr>
        <p:txBody>
          <a:bodyPr wrap="none" lIns="0" tIns="0" rIns="0" bIns="0" rtlCol="0" anchor="t"/>
          <a:lstStyle/>
          <a:p>
            <a:pPr marL="0" indent="0">
              <a:lnSpc>
                <a:spcPts val="1350"/>
              </a:lnSpc>
              <a:buNone/>
            </a:pPr>
            <a:r>
              <a:rPr lang="en-US" dirty="0">
                <a:solidFill>
                  <a:srgbClr val="3C3939"/>
                </a:solidFill>
                <a:latin typeface="Raleway" pitchFamily="34" charset="0"/>
                <a:ea typeface="Raleway" pitchFamily="34" charset="-122"/>
                <a:cs typeface="Raleway" pitchFamily="34" charset="-120"/>
              </a:rPr>
              <a:t>Significance</a:t>
            </a:r>
            <a:r>
              <a:rPr lang="en-US" sz="1600" dirty="0">
                <a:solidFill>
                  <a:srgbClr val="3C3939"/>
                </a:solidFill>
                <a:latin typeface="Raleway" pitchFamily="34" charset="0"/>
                <a:ea typeface="Raleway" pitchFamily="34" charset="-122"/>
                <a:cs typeface="Raleway" pitchFamily="34" charset="-120"/>
              </a:rPr>
              <a:t> </a:t>
            </a:r>
            <a:r>
              <a:rPr lang="en-US" dirty="0">
                <a:solidFill>
                  <a:srgbClr val="3C3939"/>
                </a:solidFill>
                <a:latin typeface="Raleway" pitchFamily="34" charset="0"/>
                <a:ea typeface="Raleway" pitchFamily="34" charset="-122"/>
                <a:cs typeface="Raleway" pitchFamily="34" charset="-120"/>
              </a:rPr>
              <a:t>Levels</a:t>
            </a:r>
            <a:endParaRPr lang="en-US" sz="1600" dirty="0"/>
          </a:p>
        </p:txBody>
      </p:sp>
      <p:sp>
        <p:nvSpPr>
          <p:cNvPr id="58" name="Text 53"/>
          <p:cNvSpPr/>
          <p:nvPr/>
        </p:nvSpPr>
        <p:spPr>
          <a:xfrm>
            <a:off x="9504162" y="6600060"/>
            <a:ext cx="2701090" cy="89127"/>
          </a:xfrm>
          <a:prstGeom prst="rect">
            <a:avLst/>
          </a:prstGeom>
          <a:noFill/>
          <a:ln/>
        </p:spPr>
        <p:txBody>
          <a:bodyPr wrap="none" lIns="0" tIns="0" rIns="0" bIns="0" rtlCol="0" anchor="t"/>
          <a:lstStyle/>
          <a:p>
            <a:pPr marL="0" indent="0">
              <a:lnSpc>
                <a:spcPts val="1400"/>
              </a:lnSpc>
              <a:buNone/>
            </a:pPr>
            <a:r>
              <a:rPr lang="en-US" sz="1400" dirty="0">
                <a:solidFill>
                  <a:srgbClr val="3C3939"/>
                </a:solidFill>
                <a:latin typeface="Roboto" pitchFamily="34" charset="0"/>
                <a:ea typeface="Roboto" pitchFamily="34" charset="-122"/>
                <a:cs typeface="Roboto" pitchFamily="34" charset="-120"/>
              </a:rPr>
              <a:t>All results were validated</a:t>
            </a:r>
            <a:endParaRPr lang="en-US" sz="1400" dirty="0"/>
          </a:p>
        </p:txBody>
      </p:sp>
      <p:sp>
        <p:nvSpPr>
          <p:cNvPr id="61" name="Text 28">
            <a:extLst>
              <a:ext uri="{FF2B5EF4-FFF2-40B4-BE49-F238E27FC236}">
                <a16:creationId xmlns:a16="http://schemas.microsoft.com/office/drawing/2014/main" id="{BEAC9D56-9229-0873-745C-7B9C6ABDD698}"/>
              </a:ext>
            </a:extLst>
          </p:cNvPr>
          <p:cNvSpPr/>
          <p:nvPr/>
        </p:nvSpPr>
        <p:spPr>
          <a:xfrm>
            <a:off x="3259752" y="2239726"/>
            <a:ext cx="72145" cy="170140"/>
          </a:xfrm>
          <a:prstGeom prst="rect">
            <a:avLst/>
          </a:prstGeom>
          <a:noFill/>
          <a:ln/>
        </p:spPr>
        <p:txBody>
          <a:bodyPr wrap="none" lIns="0" tIns="0" rIns="0" bIns="0" rtlCol="0" anchor="t"/>
          <a:lstStyle/>
          <a:p>
            <a:pPr marL="0" indent="0" algn="ctr">
              <a:lnSpc>
                <a:spcPts val="1300"/>
              </a:lnSpc>
              <a:buNone/>
            </a:pPr>
            <a:r>
              <a:rPr lang="en-US" dirty="0">
                <a:solidFill>
                  <a:srgbClr val="3C3939"/>
                </a:solidFill>
                <a:latin typeface="Raleway" pitchFamily="34" charset="0"/>
              </a:rPr>
              <a:t>2</a:t>
            </a:r>
            <a:endParaRPr lang="en-US" dirty="0"/>
          </a:p>
        </p:txBody>
      </p:sp>
      <p:sp>
        <p:nvSpPr>
          <p:cNvPr id="62" name="Text 28">
            <a:extLst>
              <a:ext uri="{FF2B5EF4-FFF2-40B4-BE49-F238E27FC236}">
                <a16:creationId xmlns:a16="http://schemas.microsoft.com/office/drawing/2014/main" id="{A3C47B50-502A-C0F4-E992-269AB03FB473}"/>
              </a:ext>
            </a:extLst>
          </p:cNvPr>
          <p:cNvSpPr/>
          <p:nvPr/>
        </p:nvSpPr>
        <p:spPr>
          <a:xfrm>
            <a:off x="8822456" y="2282741"/>
            <a:ext cx="72145" cy="170140"/>
          </a:xfrm>
          <a:prstGeom prst="rect">
            <a:avLst/>
          </a:prstGeom>
          <a:noFill/>
          <a:ln/>
        </p:spPr>
        <p:txBody>
          <a:bodyPr wrap="none" lIns="0" tIns="0" rIns="0" bIns="0" rtlCol="0" anchor="t"/>
          <a:lstStyle/>
          <a:p>
            <a:pPr marL="0" indent="0" algn="ctr">
              <a:lnSpc>
                <a:spcPts val="1300"/>
              </a:lnSpc>
              <a:buNone/>
            </a:pPr>
            <a:r>
              <a:rPr lang="en-US" dirty="0">
                <a:solidFill>
                  <a:srgbClr val="3C3939"/>
                </a:solidFill>
                <a:latin typeface="Raleway" pitchFamily="34" charset="0"/>
              </a:rPr>
              <a:t>3</a:t>
            </a:r>
            <a:endParaRPr lang="en-US" dirty="0"/>
          </a:p>
        </p:txBody>
      </p:sp>
      <p:sp>
        <p:nvSpPr>
          <p:cNvPr id="63" name="Text 28">
            <a:extLst>
              <a:ext uri="{FF2B5EF4-FFF2-40B4-BE49-F238E27FC236}">
                <a16:creationId xmlns:a16="http://schemas.microsoft.com/office/drawing/2014/main" id="{69465994-D34F-B160-1E12-57825CA19F36}"/>
              </a:ext>
            </a:extLst>
          </p:cNvPr>
          <p:cNvSpPr/>
          <p:nvPr/>
        </p:nvSpPr>
        <p:spPr>
          <a:xfrm>
            <a:off x="9125137" y="6283829"/>
            <a:ext cx="45719" cy="83571"/>
          </a:xfrm>
          <a:prstGeom prst="rect">
            <a:avLst/>
          </a:prstGeom>
          <a:noFill/>
          <a:ln/>
        </p:spPr>
        <p:txBody>
          <a:bodyPr wrap="none" lIns="0" tIns="0" rIns="0" bIns="0" rtlCol="0" anchor="t"/>
          <a:lstStyle/>
          <a:p>
            <a:pPr marL="0" indent="0" algn="ctr">
              <a:lnSpc>
                <a:spcPts val="1300"/>
              </a:lnSpc>
              <a:buNone/>
            </a:pPr>
            <a:r>
              <a:rPr lang="en-US" dirty="0">
                <a:solidFill>
                  <a:srgbClr val="3C3939"/>
                </a:solidFill>
                <a:latin typeface="Raleway" pitchFamily="34" charset="0"/>
              </a:rPr>
              <a:t>2</a:t>
            </a:r>
            <a:endParaRPr lang="en-US" dirty="0"/>
          </a:p>
        </p:txBody>
      </p:sp>
      <p:sp>
        <p:nvSpPr>
          <p:cNvPr id="64" name="Text 28">
            <a:extLst>
              <a:ext uri="{FF2B5EF4-FFF2-40B4-BE49-F238E27FC236}">
                <a16:creationId xmlns:a16="http://schemas.microsoft.com/office/drawing/2014/main" id="{D86EB343-A88B-098B-8C55-FAE6197CDAD6}"/>
              </a:ext>
            </a:extLst>
          </p:cNvPr>
          <p:cNvSpPr/>
          <p:nvPr/>
        </p:nvSpPr>
        <p:spPr>
          <a:xfrm>
            <a:off x="3386915" y="6271744"/>
            <a:ext cx="45719" cy="83571"/>
          </a:xfrm>
          <a:prstGeom prst="rect">
            <a:avLst/>
          </a:prstGeom>
          <a:noFill/>
          <a:ln/>
        </p:spPr>
        <p:txBody>
          <a:bodyPr wrap="none" lIns="0" tIns="0" rIns="0" bIns="0" rtlCol="0" anchor="t"/>
          <a:lstStyle/>
          <a:p>
            <a:pPr marL="0" indent="0" algn="ctr">
              <a:lnSpc>
                <a:spcPts val="1300"/>
              </a:lnSpc>
              <a:buNone/>
            </a:pPr>
            <a:r>
              <a:rPr lang="en-US" dirty="0">
                <a:solidFill>
                  <a:srgbClr val="3C3939"/>
                </a:solidFill>
                <a:latin typeface="Raleway" pitchFamily="34" charset="0"/>
                <a:ea typeface="Raleway" pitchFamily="34" charset="-122"/>
                <a:cs typeface="Raleway" pitchFamily="34" charset="-120"/>
              </a:rPr>
              <a:t>1</a:t>
            </a:r>
            <a:endParaRPr lang="en-US" dirty="0"/>
          </a:p>
        </p:txBody>
      </p:sp>
      <p:sp>
        <p:nvSpPr>
          <p:cNvPr id="65" name="TextBox 64">
            <a:extLst>
              <a:ext uri="{FF2B5EF4-FFF2-40B4-BE49-F238E27FC236}">
                <a16:creationId xmlns:a16="http://schemas.microsoft.com/office/drawing/2014/main" id="{FCA18EED-483F-902D-997F-C1459905DDE5}"/>
              </a:ext>
            </a:extLst>
          </p:cNvPr>
          <p:cNvSpPr txBox="1"/>
          <p:nvPr/>
        </p:nvSpPr>
        <p:spPr>
          <a:xfrm>
            <a:off x="12801600" y="7847463"/>
            <a:ext cx="1705970" cy="369332"/>
          </a:xfrm>
          <a:prstGeom prst="rect">
            <a:avLst/>
          </a:prstGeom>
          <a:solidFill>
            <a:schemeClr val="bg1"/>
          </a:solidFill>
        </p:spPr>
        <p:txBody>
          <a:bodyPr wrap="square" rtlCol="0">
            <a:spAutoFit/>
          </a:bodyPr>
          <a:lstStyle/>
          <a:p>
            <a:endParaRPr lang="en-US" dirty="0"/>
          </a:p>
        </p:txBody>
      </p:sp>
      <p:pic>
        <p:nvPicPr>
          <p:cNvPr id="4" name="Picture 3">
            <a:extLst>
              <a:ext uri="{FF2B5EF4-FFF2-40B4-BE49-F238E27FC236}">
                <a16:creationId xmlns:a16="http://schemas.microsoft.com/office/drawing/2014/main" id="{CFDEAE7D-6C26-84AF-FA47-98711BA3D509}"/>
              </a:ext>
            </a:extLst>
          </p:cNvPr>
          <p:cNvPicPr>
            <a:picLocks noChangeAspect="1"/>
          </p:cNvPicPr>
          <p:nvPr/>
        </p:nvPicPr>
        <p:blipFill>
          <a:blip r:embed="rId3"/>
          <a:stretch>
            <a:fillRect/>
          </a:stretch>
        </p:blipFill>
        <p:spPr>
          <a:xfrm>
            <a:off x="13771311" y="131813"/>
            <a:ext cx="488028" cy="51267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85E90A-3EE8-37BB-457B-9D1E7ADE8A80}"/>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CEE15950-5A2A-A796-6F9C-AAA6B3AAB04A}"/>
              </a:ext>
            </a:extLst>
          </p:cNvPr>
          <p:cNvSpPr/>
          <p:nvPr/>
        </p:nvSpPr>
        <p:spPr>
          <a:xfrm>
            <a:off x="396834" y="311825"/>
            <a:ext cx="13891203" cy="354330"/>
          </a:xfrm>
          <a:prstGeom prst="rect">
            <a:avLst/>
          </a:prstGeom>
          <a:noFill/>
          <a:ln/>
        </p:spPr>
        <p:txBody>
          <a:bodyPr wrap="none" lIns="0" tIns="0" rIns="0" bIns="0" rtlCol="0" anchor="t"/>
          <a:lstStyle/>
          <a:p>
            <a:pPr marL="0" indent="0" algn="ctr">
              <a:lnSpc>
                <a:spcPts val="2750"/>
              </a:lnSpc>
              <a:buNone/>
            </a:pPr>
            <a:r>
              <a:rPr lang="en-US" sz="3200" dirty="0">
                <a:solidFill>
                  <a:srgbClr val="1B1B27"/>
                </a:solidFill>
                <a:latin typeface="Raleway" pitchFamily="34" charset="0"/>
              </a:rPr>
              <a:t>Survey Questions </a:t>
            </a:r>
            <a:endParaRPr lang="en-US" sz="2800" dirty="0"/>
          </a:p>
        </p:txBody>
      </p:sp>
      <p:sp>
        <p:nvSpPr>
          <p:cNvPr id="11" name="Text 8"/>
          <p:cNvSpPr/>
          <p:nvPr/>
        </p:nvSpPr>
        <p:spPr>
          <a:xfrm>
            <a:off x="451427" y="851538"/>
            <a:ext cx="13006996" cy="407144"/>
          </a:xfrm>
          <a:prstGeom prst="rect">
            <a:avLst/>
          </a:prstGeom>
          <a:noFill/>
          <a:ln/>
        </p:spPr>
        <p:txBody>
          <a:bodyPr wrap="none" lIns="0" tIns="0" rIns="0" bIns="0" rtlCol="0" anchor="t"/>
          <a:lstStyle/>
          <a:p>
            <a:pPr marL="0" indent="0" algn="ctr">
              <a:lnSpc>
                <a:spcPts val="2200"/>
              </a:lnSpc>
              <a:buNone/>
            </a:pPr>
            <a:r>
              <a:rPr lang="en-US" sz="1750" dirty="0">
                <a:solidFill>
                  <a:srgbClr val="1B1B27"/>
                </a:solidFill>
                <a:latin typeface="Raleway" pitchFamily="34" charset="0"/>
                <a:ea typeface="Raleway" pitchFamily="34" charset="-122"/>
                <a:cs typeface="Raleway" pitchFamily="34" charset="-120"/>
              </a:rPr>
              <a:t>Demographics</a:t>
            </a:r>
            <a:endParaRPr lang="en-US" sz="1750" dirty="0"/>
          </a:p>
        </p:txBody>
      </p:sp>
      <p:sp>
        <p:nvSpPr>
          <p:cNvPr id="12" name="Shape 9"/>
          <p:cNvSpPr/>
          <p:nvPr/>
        </p:nvSpPr>
        <p:spPr>
          <a:xfrm>
            <a:off x="451427" y="1432563"/>
            <a:ext cx="198358" cy="198358"/>
          </a:xfrm>
          <a:prstGeom prst="roundRect">
            <a:avLst>
              <a:gd name="adj" fmla="val 24014"/>
            </a:avLst>
          </a:prstGeom>
          <a:solidFill>
            <a:srgbClr val="E1E1EA"/>
          </a:solidFill>
          <a:ln w="7620">
            <a:solidFill>
              <a:srgbClr val="C7C7D0"/>
            </a:solidFill>
            <a:prstDash val="solid"/>
          </a:ln>
        </p:spPr>
      </p:sp>
      <p:sp>
        <p:nvSpPr>
          <p:cNvPr id="13" name="Text 10"/>
          <p:cNvSpPr/>
          <p:nvPr/>
        </p:nvSpPr>
        <p:spPr>
          <a:xfrm>
            <a:off x="763133" y="1432563"/>
            <a:ext cx="1902857" cy="177165"/>
          </a:xfrm>
          <a:prstGeom prst="rect">
            <a:avLst/>
          </a:prstGeom>
          <a:noFill/>
          <a:ln/>
        </p:spPr>
        <p:txBody>
          <a:bodyPr wrap="none" lIns="0" tIns="0" rIns="0" bIns="0" rtlCol="0" anchor="t"/>
          <a:lstStyle/>
          <a:p>
            <a:pPr marL="0" indent="0">
              <a:lnSpc>
                <a:spcPts val="1350"/>
              </a:lnSpc>
              <a:buNone/>
            </a:pPr>
            <a:r>
              <a:rPr lang="en-US" sz="1600" dirty="0">
                <a:solidFill>
                  <a:srgbClr val="3C3939"/>
                </a:solidFill>
                <a:latin typeface="Raleway" pitchFamily="34" charset="0"/>
                <a:ea typeface="Raleway" pitchFamily="34" charset="-122"/>
                <a:cs typeface="Raleway" pitchFamily="34" charset="-120"/>
              </a:rPr>
              <a:t>Question 1: What is your age?</a:t>
            </a:r>
            <a:endParaRPr lang="en-US" sz="1600" dirty="0"/>
          </a:p>
        </p:txBody>
      </p:sp>
      <p:sp>
        <p:nvSpPr>
          <p:cNvPr id="14" name="Text 11"/>
          <p:cNvSpPr/>
          <p:nvPr/>
        </p:nvSpPr>
        <p:spPr>
          <a:xfrm>
            <a:off x="763133" y="1677713"/>
            <a:ext cx="4224933" cy="181451"/>
          </a:xfrm>
          <a:prstGeom prst="rect">
            <a:avLst/>
          </a:prstGeom>
          <a:noFill/>
          <a:ln/>
        </p:spPr>
        <p:txBody>
          <a:bodyPr wrap="none" lIns="0" tIns="0" rIns="0" bIns="0" rtlCol="0" anchor="t"/>
          <a:lstStyle/>
          <a:p>
            <a:pPr marL="0" indent="0">
              <a:lnSpc>
                <a:spcPts val="1400"/>
              </a:lnSpc>
              <a:buNone/>
            </a:pPr>
            <a:r>
              <a:rPr lang="en-US" sz="1400" dirty="0">
                <a:solidFill>
                  <a:srgbClr val="3C3939"/>
                </a:solidFill>
                <a:latin typeface="Roboto" pitchFamily="34" charset="0"/>
                <a:ea typeface="Roboto" pitchFamily="34" charset="-122"/>
                <a:cs typeface="Roboto" pitchFamily="34" charset="-120"/>
              </a:rPr>
              <a:t>Purpose: To understand the age distribution of participants.</a:t>
            </a:r>
            <a:endParaRPr lang="en-US" sz="1400" dirty="0"/>
          </a:p>
        </p:txBody>
      </p:sp>
      <p:sp>
        <p:nvSpPr>
          <p:cNvPr id="15" name="Text 12"/>
          <p:cNvSpPr/>
          <p:nvPr/>
        </p:nvSpPr>
        <p:spPr>
          <a:xfrm>
            <a:off x="763133" y="1927149"/>
            <a:ext cx="4224933" cy="181451"/>
          </a:xfrm>
          <a:prstGeom prst="rect">
            <a:avLst/>
          </a:prstGeom>
          <a:noFill/>
          <a:ln/>
        </p:spPr>
        <p:txBody>
          <a:bodyPr wrap="none" lIns="0" tIns="0" rIns="0" bIns="0" rtlCol="0" anchor="t"/>
          <a:lstStyle/>
          <a:p>
            <a:pPr marL="0" indent="0">
              <a:lnSpc>
                <a:spcPts val="1400"/>
              </a:lnSpc>
              <a:buNone/>
            </a:pPr>
            <a:r>
              <a:rPr lang="en-US" sz="1400" dirty="0">
                <a:solidFill>
                  <a:srgbClr val="3C3939"/>
                </a:solidFill>
                <a:latin typeface="Roboto" pitchFamily="34" charset="0"/>
                <a:ea typeface="Roboto" pitchFamily="34" charset="-122"/>
                <a:cs typeface="Roboto" pitchFamily="34" charset="-120"/>
              </a:rPr>
              <a:t>Findings</a:t>
            </a:r>
            <a:r>
              <a:rPr lang="en-US" sz="1200" dirty="0">
                <a:solidFill>
                  <a:srgbClr val="3C3939"/>
                </a:solidFill>
                <a:latin typeface="Roboto" pitchFamily="34" charset="0"/>
                <a:ea typeface="Roboto" pitchFamily="34" charset="-122"/>
                <a:cs typeface="Roboto" pitchFamily="34" charset="-120"/>
              </a:rPr>
              <a:t>:</a:t>
            </a:r>
            <a:endParaRPr lang="en-US" sz="1200" dirty="0"/>
          </a:p>
        </p:txBody>
      </p:sp>
      <p:sp>
        <p:nvSpPr>
          <p:cNvPr id="16" name="Text 13"/>
          <p:cNvSpPr/>
          <p:nvPr/>
        </p:nvSpPr>
        <p:spPr>
          <a:xfrm>
            <a:off x="763133" y="2176584"/>
            <a:ext cx="4224933" cy="181451"/>
          </a:xfrm>
          <a:prstGeom prst="rect">
            <a:avLst/>
          </a:prstGeom>
          <a:noFill/>
          <a:ln/>
        </p:spPr>
        <p:txBody>
          <a:bodyPr wrap="none" lIns="0" tIns="0" rIns="0" bIns="0" rtlCol="0" anchor="t"/>
          <a:lstStyle/>
          <a:p>
            <a:pPr marL="342900" indent="-342900" algn="l">
              <a:lnSpc>
                <a:spcPts val="1400"/>
              </a:lnSpc>
              <a:buSzPct val="100000"/>
              <a:buChar char="•"/>
            </a:pPr>
            <a:r>
              <a:rPr lang="en-US" sz="1400" dirty="0">
                <a:solidFill>
                  <a:srgbClr val="3C3939"/>
                </a:solidFill>
                <a:latin typeface="Roboto" pitchFamily="34" charset="0"/>
                <a:ea typeface="Roboto" pitchFamily="34" charset="-122"/>
                <a:cs typeface="Roboto" pitchFamily="34" charset="-120"/>
              </a:rPr>
              <a:t>Majority (85%) were between 18–22 years.</a:t>
            </a:r>
            <a:endParaRPr lang="en-US" sz="1400" dirty="0"/>
          </a:p>
        </p:txBody>
      </p:sp>
      <p:sp>
        <p:nvSpPr>
          <p:cNvPr id="17" name="Text 14"/>
          <p:cNvSpPr/>
          <p:nvPr/>
        </p:nvSpPr>
        <p:spPr>
          <a:xfrm>
            <a:off x="763133" y="2397684"/>
            <a:ext cx="4224933" cy="181451"/>
          </a:xfrm>
          <a:prstGeom prst="rect">
            <a:avLst/>
          </a:prstGeom>
          <a:noFill/>
          <a:ln/>
        </p:spPr>
        <p:txBody>
          <a:bodyPr wrap="none" lIns="0" tIns="0" rIns="0" bIns="0" rtlCol="0" anchor="t"/>
          <a:lstStyle/>
          <a:p>
            <a:pPr marL="342900" indent="-342900" algn="l">
              <a:lnSpc>
                <a:spcPts val="1400"/>
              </a:lnSpc>
              <a:buSzPct val="100000"/>
              <a:buChar char="•"/>
            </a:pPr>
            <a:r>
              <a:rPr lang="en-US" sz="1400" dirty="0">
                <a:solidFill>
                  <a:srgbClr val="3C3939"/>
                </a:solidFill>
                <a:latin typeface="Roboto" pitchFamily="34" charset="0"/>
                <a:ea typeface="Roboto" pitchFamily="34" charset="-122"/>
                <a:cs typeface="Roboto" pitchFamily="34" charset="-120"/>
              </a:rPr>
              <a:t>Youngest: 16 years; Oldest: 24 years.</a:t>
            </a:r>
            <a:endParaRPr lang="en-US" sz="1400" dirty="0"/>
          </a:p>
        </p:txBody>
      </p:sp>
      <p:sp>
        <p:nvSpPr>
          <p:cNvPr id="18" name="Shape 15"/>
          <p:cNvSpPr/>
          <p:nvPr/>
        </p:nvSpPr>
        <p:spPr>
          <a:xfrm>
            <a:off x="6870115" y="1522716"/>
            <a:ext cx="198358" cy="198358"/>
          </a:xfrm>
          <a:prstGeom prst="roundRect">
            <a:avLst>
              <a:gd name="adj" fmla="val 24014"/>
            </a:avLst>
          </a:prstGeom>
          <a:solidFill>
            <a:srgbClr val="E1E1EA"/>
          </a:solidFill>
          <a:ln w="7620">
            <a:solidFill>
              <a:srgbClr val="C7C7D0"/>
            </a:solidFill>
            <a:prstDash val="solid"/>
          </a:ln>
        </p:spPr>
      </p:sp>
      <p:sp>
        <p:nvSpPr>
          <p:cNvPr id="19" name="Text 16"/>
          <p:cNvSpPr/>
          <p:nvPr/>
        </p:nvSpPr>
        <p:spPr>
          <a:xfrm>
            <a:off x="7181821" y="1522716"/>
            <a:ext cx="3181469" cy="177165"/>
          </a:xfrm>
          <a:prstGeom prst="rect">
            <a:avLst/>
          </a:prstGeom>
          <a:noFill/>
          <a:ln/>
        </p:spPr>
        <p:txBody>
          <a:bodyPr wrap="none" lIns="0" tIns="0" rIns="0" bIns="0" rtlCol="0" anchor="t"/>
          <a:lstStyle/>
          <a:p>
            <a:pPr marL="0" indent="0">
              <a:lnSpc>
                <a:spcPts val="1350"/>
              </a:lnSpc>
              <a:buNone/>
            </a:pPr>
            <a:r>
              <a:rPr lang="en-US" sz="1600" dirty="0">
                <a:solidFill>
                  <a:srgbClr val="3C3939"/>
                </a:solidFill>
                <a:latin typeface="Raleway" pitchFamily="34" charset="0"/>
                <a:ea typeface="Raleway" pitchFamily="34" charset="-122"/>
                <a:cs typeface="Raleway" pitchFamily="34" charset="-120"/>
              </a:rPr>
              <a:t>Question 2: What is your current education level?</a:t>
            </a:r>
            <a:endParaRPr lang="en-US" sz="1600" dirty="0"/>
          </a:p>
        </p:txBody>
      </p:sp>
      <p:sp>
        <p:nvSpPr>
          <p:cNvPr id="20" name="Text 17"/>
          <p:cNvSpPr/>
          <p:nvPr/>
        </p:nvSpPr>
        <p:spPr>
          <a:xfrm>
            <a:off x="7181821" y="1767866"/>
            <a:ext cx="4224933" cy="181451"/>
          </a:xfrm>
          <a:prstGeom prst="rect">
            <a:avLst/>
          </a:prstGeom>
          <a:noFill/>
          <a:ln/>
        </p:spPr>
        <p:txBody>
          <a:bodyPr wrap="none" lIns="0" tIns="0" rIns="0" bIns="0" rtlCol="0" anchor="t"/>
          <a:lstStyle/>
          <a:p>
            <a:pPr marL="0" indent="0">
              <a:lnSpc>
                <a:spcPts val="1400"/>
              </a:lnSpc>
              <a:buNone/>
            </a:pPr>
            <a:r>
              <a:rPr lang="en-US" sz="1400" dirty="0">
                <a:solidFill>
                  <a:srgbClr val="3C3939"/>
                </a:solidFill>
                <a:latin typeface="Roboto" pitchFamily="34" charset="0"/>
                <a:ea typeface="Roboto" pitchFamily="34" charset="-122"/>
                <a:cs typeface="Roboto" pitchFamily="34" charset="-120"/>
              </a:rPr>
              <a:t>Purpose: To identify educational stages (high school vs. undergraduate).</a:t>
            </a:r>
            <a:endParaRPr lang="en-US" sz="1400" dirty="0"/>
          </a:p>
        </p:txBody>
      </p:sp>
      <p:sp>
        <p:nvSpPr>
          <p:cNvPr id="21" name="Text 18"/>
          <p:cNvSpPr/>
          <p:nvPr/>
        </p:nvSpPr>
        <p:spPr>
          <a:xfrm>
            <a:off x="7181821" y="2017302"/>
            <a:ext cx="4224933" cy="181451"/>
          </a:xfrm>
          <a:prstGeom prst="rect">
            <a:avLst/>
          </a:prstGeom>
          <a:noFill/>
          <a:ln/>
        </p:spPr>
        <p:txBody>
          <a:bodyPr wrap="none" lIns="0" tIns="0" rIns="0" bIns="0" rtlCol="0" anchor="t"/>
          <a:lstStyle/>
          <a:p>
            <a:pPr marL="0" indent="0">
              <a:lnSpc>
                <a:spcPts val="1400"/>
              </a:lnSpc>
              <a:buNone/>
            </a:pPr>
            <a:r>
              <a:rPr lang="en-US" sz="1400" dirty="0">
                <a:solidFill>
                  <a:srgbClr val="3C3939"/>
                </a:solidFill>
                <a:latin typeface="Roboto" pitchFamily="34" charset="0"/>
                <a:ea typeface="Roboto" pitchFamily="34" charset="-122"/>
                <a:cs typeface="Roboto" pitchFamily="34" charset="-120"/>
              </a:rPr>
              <a:t>Findings</a:t>
            </a:r>
            <a:r>
              <a:rPr lang="en-US" sz="1200" dirty="0">
                <a:solidFill>
                  <a:srgbClr val="3C3939"/>
                </a:solidFill>
                <a:latin typeface="Roboto" pitchFamily="34" charset="0"/>
                <a:ea typeface="Roboto" pitchFamily="34" charset="-122"/>
                <a:cs typeface="Roboto" pitchFamily="34" charset="-120"/>
              </a:rPr>
              <a:t>:</a:t>
            </a:r>
            <a:endParaRPr lang="en-US" sz="1200" dirty="0"/>
          </a:p>
        </p:txBody>
      </p:sp>
      <p:sp>
        <p:nvSpPr>
          <p:cNvPr id="22" name="Text 19"/>
          <p:cNvSpPr/>
          <p:nvPr/>
        </p:nvSpPr>
        <p:spPr>
          <a:xfrm>
            <a:off x="7181821" y="2266737"/>
            <a:ext cx="4224933" cy="181451"/>
          </a:xfrm>
          <a:prstGeom prst="rect">
            <a:avLst/>
          </a:prstGeom>
          <a:noFill/>
          <a:ln/>
        </p:spPr>
        <p:txBody>
          <a:bodyPr wrap="none" lIns="0" tIns="0" rIns="0" bIns="0" rtlCol="0" anchor="t"/>
          <a:lstStyle/>
          <a:p>
            <a:pPr marL="342900" indent="-342900" algn="l">
              <a:lnSpc>
                <a:spcPts val="1400"/>
              </a:lnSpc>
              <a:buSzPct val="100000"/>
              <a:buChar char="•"/>
            </a:pPr>
            <a:r>
              <a:rPr lang="en-US" sz="1400" dirty="0">
                <a:solidFill>
                  <a:srgbClr val="3C3939"/>
                </a:solidFill>
                <a:latin typeface="Roboto" pitchFamily="34" charset="0"/>
                <a:ea typeface="Roboto" pitchFamily="34" charset="-122"/>
                <a:cs typeface="Roboto" pitchFamily="34" charset="-120"/>
              </a:rPr>
              <a:t>80% were undergraduates; 20% were high school students.</a:t>
            </a:r>
            <a:endParaRPr lang="en-US" sz="1400" dirty="0"/>
          </a:p>
        </p:txBody>
      </p:sp>
      <p:sp>
        <p:nvSpPr>
          <p:cNvPr id="29" name="Text 26"/>
          <p:cNvSpPr/>
          <p:nvPr/>
        </p:nvSpPr>
        <p:spPr>
          <a:xfrm>
            <a:off x="5581918" y="4369423"/>
            <a:ext cx="2576393" cy="283488"/>
          </a:xfrm>
          <a:prstGeom prst="rect">
            <a:avLst/>
          </a:prstGeom>
          <a:noFill/>
          <a:ln/>
        </p:spPr>
        <p:txBody>
          <a:bodyPr wrap="none" lIns="0" tIns="0" rIns="0" bIns="0" rtlCol="0" anchor="t"/>
          <a:lstStyle/>
          <a:p>
            <a:pPr marL="0" indent="0">
              <a:lnSpc>
                <a:spcPts val="2200"/>
              </a:lnSpc>
              <a:buNone/>
            </a:pPr>
            <a:r>
              <a:rPr lang="en-US" dirty="0">
                <a:solidFill>
                  <a:srgbClr val="1B1B27"/>
                </a:solidFill>
                <a:latin typeface="Raleway" pitchFamily="34" charset="0"/>
                <a:ea typeface="Raleway" pitchFamily="34" charset="-122"/>
                <a:cs typeface="Raleway" pitchFamily="34" charset="-120"/>
              </a:rPr>
              <a:t>ChatGPT Usage Patterns</a:t>
            </a:r>
            <a:endParaRPr lang="en-US" dirty="0"/>
          </a:p>
        </p:txBody>
      </p:sp>
      <p:sp>
        <p:nvSpPr>
          <p:cNvPr id="30" name="Shape 27"/>
          <p:cNvSpPr/>
          <p:nvPr/>
        </p:nvSpPr>
        <p:spPr>
          <a:xfrm>
            <a:off x="412790" y="4913898"/>
            <a:ext cx="198358" cy="198358"/>
          </a:xfrm>
          <a:prstGeom prst="roundRect">
            <a:avLst>
              <a:gd name="adj" fmla="val 24014"/>
            </a:avLst>
          </a:prstGeom>
          <a:solidFill>
            <a:srgbClr val="E1E1EA"/>
          </a:solidFill>
          <a:ln w="7620">
            <a:solidFill>
              <a:srgbClr val="C7C7D0"/>
            </a:solidFill>
            <a:prstDash val="solid"/>
          </a:ln>
        </p:spPr>
      </p:sp>
      <p:sp>
        <p:nvSpPr>
          <p:cNvPr id="31" name="Text 28"/>
          <p:cNvSpPr/>
          <p:nvPr/>
        </p:nvSpPr>
        <p:spPr>
          <a:xfrm>
            <a:off x="724496" y="4913898"/>
            <a:ext cx="3398520" cy="177165"/>
          </a:xfrm>
          <a:prstGeom prst="rect">
            <a:avLst/>
          </a:prstGeom>
          <a:noFill/>
          <a:ln/>
        </p:spPr>
        <p:txBody>
          <a:bodyPr wrap="none" lIns="0" tIns="0" rIns="0" bIns="0" rtlCol="0" anchor="t"/>
          <a:lstStyle/>
          <a:p>
            <a:pPr marL="0" indent="0">
              <a:lnSpc>
                <a:spcPts val="1350"/>
              </a:lnSpc>
              <a:buNone/>
            </a:pPr>
            <a:r>
              <a:rPr lang="en-US" sz="1600" dirty="0">
                <a:solidFill>
                  <a:srgbClr val="3C3939"/>
                </a:solidFill>
                <a:latin typeface="Raleway" pitchFamily="34" charset="0"/>
                <a:ea typeface="Raleway" pitchFamily="34" charset="-122"/>
                <a:cs typeface="Raleway" pitchFamily="34" charset="-120"/>
              </a:rPr>
              <a:t>Question 4: Which city are you currently studying in</a:t>
            </a:r>
            <a:r>
              <a:rPr lang="en-US" sz="1400" dirty="0">
                <a:solidFill>
                  <a:srgbClr val="3C3939"/>
                </a:solidFill>
                <a:latin typeface="Raleway" pitchFamily="34" charset="0"/>
                <a:ea typeface="Raleway" pitchFamily="34" charset="-122"/>
                <a:cs typeface="Raleway" pitchFamily="34" charset="-120"/>
              </a:rPr>
              <a:t>?</a:t>
            </a:r>
            <a:endParaRPr lang="en-US" sz="1400" dirty="0"/>
          </a:p>
        </p:txBody>
      </p:sp>
      <p:sp>
        <p:nvSpPr>
          <p:cNvPr id="32" name="Text 29"/>
          <p:cNvSpPr/>
          <p:nvPr/>
        </p:nvSpPr>
        <p:spPr>
          <a:xfrm>
            <a:off x="724496" y="5159048"/>
            <a:ext cx="4224933" cy="181451"/>
          </a:xfrm>
          <a:prstGeom prst="rect">
            <a:avLst/>
          </a:prstGeom>
          <a:noFill/>
          <a:ln/>
        </p:spPr>
        <p:txBody>
          <a:bodyPr wrap="none" lIns="0" tIns="0" rIns="0" bIns="0" rtlCol="0" anchor="t"/>
          <a:lstStyle/>
          <a:p>
            <a:pPr marL="0" indent="0">
              <a:lnSpc>
                <a:spcPts val="1400"/>
              </a:lnSpc>
              <a:buNone/>
            </a:pPr>
            <a:r>
              <a:rPr lang="en-US" sz="1400" dirty="0">
                <a:solidFill>
                  <a:srgbClr val="3C3939"/>
                </a:solidFill>
                <a:latin typeface="Roboto" pitchFamily="34" charset="0"/>
                <a:ea typeface="Roboto" pitchFamily="34" charset="-122"/>
                <a:cs typeface="Roboto" pitchFamily="34" charset="-120"/>
              </a:rPr>
              <a:t>Purpose: To ensure the geographical relevance of data.</a:t>
            </a:r>
            <a:endParaRPr lang="en-US" sz="1400" dirty="0"/>
          </a:p>
        </p:txBody>
      </p:sp>
      <p:sp>
        <p:nvSpPr>
          <p:cNvPr id="33" name="Text 30"/>
          <p:cNvSpPr/>
          <p:nvPr/>
        </p:nvSpPr>
        <p:spPr>
          <a:xfrm>
            <a:off x="724496" y="5408484"/>
            <a:ext cx="4224933" cy="181451"/>
          </a:xfrm>
          <a:prstGeom prst="rect">
            <a:avLst/>
          </a:prstGeom>
          <a:noFill/>
          <a:ln/>
        </p:spPr>
        <p:txBody>
          <a:bodyPr wrap="none" lIns="0" tIns="0" rIns="0" bIns="0" rtlCol="0" anchor="t"/>
          <a:lstStyle/>
          <a:p>
            <a:pPr marL="0" indent="0">
              <a:lnSpc>
                <a:spcPts val="1400"/>
              </a:lnSpc>
              <a:buNone/>
            </a:pPr>
            <a:r>
              <a:rPr lang="en-US" sz="1400" dirty="0">
                <a:solidFill>
                  <a:srgbClr val="3C3939"/>
                </a:solidFill>
                <a:latin typeface="Roboto" pitchFamily="34" charset="0"/>
                <a:ea typeface="Roboto" pitchFamily="34" charset="-122"/>
                <a:cs typeface="Roboto" pitchFamily="34" charset="-120"/>
              </a:rPr>
              <a:t>Findings</a:t>
            </a:r>
            <a:r>
              <a:rPr lang="en-US" sz="1200" dirty="0">
                <a:solidFill>
                  <a:srgbClr val="3C3939"/>
                </a:solidFill>
                <a:latin typeface="Roboto" pitchFamily="34" charset="0"/>
                <a:ea typeface="Roboto" pitchFamily="34" charset="-122"/>
                <a:cs typeface="Roboto" pitchFamily="34" charset="-120"/>
              </a:rPr>
              <a:t>:</a:t>
            </a:r>
            <a:endParaRPr lang="en-US" sz="1200" dirty="0"/>
          </a:p>
        </p:txBody>
      </p:sp>
      <p:sp>
        <p:nvSpPr>
          <p:cNvPr id="34" name="Text 31"/>
          <p:cNvSpPr/>
          <p:nvPr/>
        </p:nvSpPr>
        <p:spPr>
          <a:xfrm>
            <a:off x="724496" y="5657920"/>
            <a:ext cx="4224933" cy="181451"/>
          </a:xfrm>
          <a:prstGeom prst="rect">
            <a:avLst/>
          </a:prstGeom>
          <a:noFill/>
          <a:ln/>
        </p:spPr>
        <p:txBody>
          <a:bodyPr wrap="none" lIns="0" tIns="0" rIns="0" bIns="0" rtlCol="0" anchor="t"/>
          <a:lstStyle/>
          <a:p>
            <a:pPr marL="342900" indent="-342900" algn="l">
              <a:lnSpc>
                <a:spcPts val="1400"/>
              </a:lnSpc>
              <a:buSzPct val="100000"/>
              <a:buChar char="•"/>
            </a:pPr>
            <a:r>
              <a:rPr lang="en-US" sz="1400" dirty="0">
                <a:solidFill>
                  <a:srgbClr val="3C3939"/>
                </a:solidFill>
                <a:latin typeface="Roboto" pitchFamily="34" charset="0"/>
                <a:ea typeface="Roboto" pitchFamily="34" charset="-122"/>
                <a:cs typeface="Roboto" pitchFamily="34" charset="-120"/>
              </a:rPr>
              <a:t>Most respondents were based in Islamabad, </a:t>
            </a:r>
          </a:p>
          <a:p>
            <a:pPr marL="342900" indent="-342900" algn="l">
              <a:lnSpc>
                <a:spcPts val="1400"/>
              </a:lnSpc>
              <a:buSzPct val="100000"/>
              <a:buChar char="•"/>
            </a:pPr>
            <a:r>
              <a:rPr lang="en-US" sz="1400" dirty="0">
                <a:solidFill>
                  <a:srgbClr val="3C3939"/>
                </a:solidFill>
                <a:latin typeface="Roboto" pitchFamily="34" charset="0"/>
                <a:ea typeface="Roboto" pitchFamily="34" charset="-122"/>
                <a:cs typeface="Roboto" pitchFamily="34" charset="-120"/>
              </a:rPr>
              <a:t>with a few from Rawalpindi.</a:t>
            </a:r>
            <a:endParaRPr lang="en-US" sz="1400" dirty="0"/>
          </a:p>
        </p:txBody>
      </p:sp>
      <p:sp>
        <p:nvSpPr>
          <p:cNvPr id="35" name="Shape 32"/>
          <p:cNvSpPr/>
          <p:nvPr/>
        </p:nvSpPr>
        <p:spPr>
          <a:xfrm>
            <a:off x="6958286" y="4952545"/>
            <a:ext cx="198358" cy="198358"/>
          </a:xfrm>
          <a:prstGeom prst="roundRect">
            <a:avLst>
              <a:gd name="adj" fmla="val 24014"/>
            </a:avLst>
          </a:prstGeom>
          <a:solidFill>
            <a:srgbClr val="E1E1EA"/>
          </a:solidFill>
          <a:ln w="7620">
            <a:solidFill>
              <a:srgbClr val="C7C7D0"/>
            </a:solidFill>
            <a:prstDash val="solid"/>
          </a:ln>
        </p:spPr>
      </p:sp>
      <p:sp>
        <p:nvSpPr>
          <p:cNvPr id="36" name="Text 33"/>
          <p:cNvSpPr/>
          <p:nvPr/>
        </p:nvSpPr>
        <p:spPr>
          <a:xfrm>
            <a:off x="7269992" y="4952545"/>
            <a:ext cx="6947618" cy="354330"/>
          </a:xfrm>
          <a:prstGeom prst="rect">
            <a:avLst/>
          </a:prstGeom>
          <a:noFill/>
          <a:ln/>
        </p:spPr>
        <p:txBody>
          <a:bodyPr wrap="square" lIns="0" tIns="0" rIns="0" bIns="0" rtlCol="0" anchor="t"/>
          <a:lstStyle/>
          <a:p>
            <a:pPr marL="0" indent="0">
              <a:lnSpc>
                <a:spcPts val="1350"/>
              </a:lnSpc>
              <a:buNone/>
            </a:pPr>
            <a:r>
              <a:rPr lang="en-US" sz="1600" dirty="0">
                <a:solidFill>
                  <a:srgbClr val="3C3939"/>
                </a:solidFill>
                <a:latin typeface="Raleway" pitchFamily="34" charset="0"/>
                <a:ea typeface="Raleway" pitchFamily="34" charset="-122"/>
                <a:cs typeface="Raleway" pitchFamily="34" charset="-120"/>
              </a:rPr>
              <a:t>Question 5: How often do you use ChatGPT for educational purposes?</a:t>
            </a:r>
            <a:endParaRPr lang="en-US" sz="1600" dirty="0"/>
          </a:p>
        </p:txBody>
      </p:sp>
      <p:sp>
        <p:nvSpPr>
          <p:cNvPr id="37" name="Text 34"/>
          <p:cNvSpPr/>
          <p:nvPr/>
        </p:nvSpPr>
        <p:spPr>
          <a:xfrm>
            <a:off x="7269992" y="5374860"/>
            <a:ext cx="4224933" cy="181451"/>
          </a:xfrm>
          <a:prstGeom prst="rect">
            <a:avLst/>
          </a:prstGeom>
          <a:noFill/>
          <a:ln/>
        </p:spPr>
        <p:txBody>
          <a:bodyPr wrap="none" lIns="0" tIns="0" rIns="0" bIns="0" rtlCol="0" anchor="t"/>
          <a:lstStyle/>
          <a:p>
            <a:pPr marL="0" indent="0">
              <a:lnSpc>
                <a:spcPts val="1400"/>
              </a:lnSpc>
              <a:buNone/>
            </a:pPr>
            <a:r>
              <a:rPr lang="en-US" sz="1400" dirty="0">
                <a:solidFill>
                  <a:srgbClr val="3C3939"/>
                </a:solidFill>
                <a:latin typeface="Roboto" pitchFamily="34" charset="0"/>
                <a:ea typeface="Roboto" pitchFamily="34" charset="-122"/>
                <a:cs typeface="Roboto" pitchFamily="34" charset="-120"/>
              </a:rPr>
              <a:t>Purpose: To gauge usage frequency.</a:t>
            </a:r>
            <a:endParaRPr lang="en-US" sz="1400" dirty="0"/>
          </a:p>
        </p:txBody>
      </p:sp>
      <p:sp>
        <p:nvSpPr>
          <p:cNvPr id="38" name="Text 35"/>
          <p:cNvSpPr/>
          <p:nvPr/>
        </p:nvSpPr>
        <p:spPr>
          <a:xfrm>
            <a:off x="7269992" y="5624296"/>
            <a:ext cx="4224933" cy="181451"/>
          </a:xfrm>
          <a:prstGeom prst="rect">
            <a:avLst/>
          </a:prstGeom>
          <a:noFill/>
          <a:ln/>
        </p:spPr>
        <p:txBody>
          <a:bodyPr wrap="none" lIns="0" tIns="0" rIns="0" bIns="0" rtlCol="0" anchor="t"/>
          <a:lstStyle/>
          <a:p>
            <a:pPr marL="0" indent="0">
              <a:lnSpc>
                <a:spcPts val="1400"/>
              </a:lnSpc>
              <a:buNone/>
            </a:pPr>
            <a:r>
              <a:rPr lang="en-US" sz="1400" dirty="0">
                <a:solidFill>
                  <a:srgbClr val="3C3939"/>
                </a:solidFill>
                <a:latin typeface="Roboto" pitchFamily="34" charset="0"/>
                <a:ea typeface="Roboto" pitchFamily="34" charset="-122"/>
                <a:cs typeface="Roboto" pitchFamily="34" charset="-120"/>
              </a:rPr>
              <a:t>Findings:</a:t>
            </a:r>
            <a:endParaRPr lang="en-US" sz="1400" dirty="0"/>
          </a:p>
        </p:txBody>
      </p:sp>
      <p:sp>
        <p:nvSpPr>
          <p:cNvPr id="39" name="Text 36"/>
          <p:cNvSpPr/>
          <p:nvPr/>
        </p:nvSpPr>
        <p:spPr>
          <a:xfrm>
            <a:off x="7269992" y="5873732"/>
            <a:ext cx="4224933" cy="181451"/>
          </a:xfrm>
          <a:prstGeom prst="rect">
            <a:avLst/>
          </a:prstGeom>
          <a:noFill/>
          <a:ln/>
        </p:spPr>
        <p:txBody>
          <a:bodyPr wrap="none" lIns="0" tIns="0" rIns="0" bIns="0" rtlCol="0" anchor="t"/>
          <a:lstStyle/>
          <a:p>
            <a:pPr marL="342900" indent="-342900" algn="l">
              <a:lnSpc>
                <a:spcPts val="1400"/>
              </a:lnSpc>
              <a:buSzPct val="100000"/>
              <a:buChar char="•"/>
            </a:pPr>
            <a:r>
              <a:rPr lang="en-US" sz="1400" dirty="0">
                <a:solidFill>
                  <a:srgbClr val="3C3939"/>
                </a:solidFill>
                <a:latin typeface="Roboto" pitchFamily="34" charset="0"/>
                <a:ea typeface="Roboto" pitchFamily="34" charset="-122"/>
                <a:cs typeface="Roboto" pitchFamily="34" charset="-120"/>
              </a:rPr>
              <a:t>80% used ChatGPT daily, 10% occasionally, and 10% weekly/rarely.</a:t>
            </a:r>
            <a:endParaRPr lang="en-US" sz="1400" dirty="0"/>
          </a:p>
        </p:txBody>
      </p:sp>
      <p:sp>
        <p:nvSpPr>
          <p:cNvPr id="10" name="TextBox 9">
            <a:extLst>
              <a:ext uri="{FF2B5EF4-FFF2-40B4-BE49-F238E27FC236}">
                <a16:creationId xmlns:a16="http://schemas.microsoft.com/office/drawing/2014/main" id="{CCFB903E-E12B-9665-4710-B4C0B6B05B9B}"/>
              </a:ext>
            </a:extLst>
          </p:cNvPr>
          <p:cNvSpPr txBox="1"/>
          <p:nvPr/>
        </p:nvSpPr>
        <p:spPr>
          <a:xfrm>
            <a:off x="12856192" y="7820167"/>
            <a:ext cx="1705970" cy="369332"/>
          </a:xfrm>
          <a:prstGeom prst="rect">
            <a:avLst/>
          </a:prstGeom>
          <a:solidFill>
            <a:schemeClr val="bg1"/>
          </a:solidFill>
          <a:ln>
            <a:noFill/>
          </a:ln>
        </p:spPr>
        <p:txBody>
          <a:bodyPr wrap="square" rtlCol="0">
            <a:spAutoFit/>
          </a:bodyPr>
          <a:lstStyle/>
          <a:p>
            <a:endParaRPr lang="en-US" dirty="0"/>
          </a:p>
        </p:txBody>
      </p:sp>
      <p:sp>
        <p:nvSpPr>
          <p:cNvPr id="3" name="Shape 20"/>
          <p:cNvSpPr/>
          <p:nvPr/>
        </p:nvSpPr>
        <p:spPr>
          <a:xfrm>
            <a:off x="491478" y="2905319"/>
            <a:ext cx="198358" cy="198358"/>
          </a:xfrm>
          <a:prstGeom prst="roundRect">
            <a:avLst>
              <a:gd name="adj" fmla="val 24014"/>
            </a:avLst>
          </a:prstGeom>
          <a:solidFill>
            <a:srgbClr val="E1E1EA"/>
          </a:solidFill>
          <a:ln w="7620">
            <a:solidFill>
              <a:srgbClr val="C7C7D0"/>
            </a:solidFill>
            <a:prstDash val="solid"/>
          </a:ln>
        </p:spPr>
      </p:sp>
      <p:sp>
        <p:nvSpPr>
          <p:cNvPr id="4" name="Text 21"/>
          <p:cNvSpPr/>
          <p:nvPr/>
        </p:nvSpPr>
        <p:spPr>
          <a:xfrm>
            <a:off x="803184" y="2926512"/>
            <a:ext cx="2523411" cy="177165"/>
          </a:xfrm>
          <a:prstGeom prst="rect">
            <a:avLst/>
          </a:prstGeom>
          <a:noFill/>
          <a:ln/>
        </p:spPr>
        <p:txBody>
          <a:bodyPr wrap="none" lIns="0" tIns="0" rIns="0" bIns="0" rtlCol="0" anchor="t"/>
          <a:lstStyle/>
          <a:p>
            <a:pPr marL="0" indent="0">
              <a:lnSpc>
                <a:spcPts val="1350"/>
              </a:lnSpc>
              <a:buNone/>
            </a:pPr>
            <a:r>
              <a:rPr lang="en-US" sz="1600" dirty="0">
                <a:solidFill>
                  <a:srgbClr val="3C3939"/>
                </a:solidFill>
                <a:latin typeface="Raleway" pitchFamily="34" charset="0"/>
                <a:ea typeface="Raleway" pitchFamily="34" charset="-122"/>
                <a:cs typeface="Raleway" pitchFamily="34" charset="-120"/>
              </a:rPr>
              <a:t>Question 3: What is your field of study?</a:t>
            </a:r>
            <a:endParaRPr lang="en-US" sz="1600" dirty="0"/>
          </a:p>
        </p:txBody>
      </p:sp>
      <p:sp>
        <p:nvSpPr>
          <p:cNvPr id="5" name="Text 22"/>
          <p:cNvSpPr/>
          <p:nvPr/>
        </p:nvSpPr>
        <p:spPr>
          <a:xfrm>
            <a:off x="803184" y="3171662"/>
            <a:ext cx="4224933" cy="181451"/>
          </a:xfrm>
          <a:prstGeom prst="rect">
            <a:avLst/>
          </a:prstGeom>
          <a:noFill/>
          <a:ln/>
        </p:spPr>
        <p:txBody>
          <a:bodyPr wrap="none" lIns="0" tIns="0" rIns="0" bIns="0" rtlCol="0" anchor="t"/>
          <a:lstStyle/>
          <a:p>
            <a:pPr marL="0" indent="0">
              <a:lnSpc>
                <a:spcPts val="1400"/>
              </a:lnSpc>
              <a:buNone/>
            </a:pPr>
            <a:r>
              <a:rPr lang="en-US" sz="1400" dirty="0">
                <a:solidFill>
                  <a:srgbClr val="3C3939"/>
                </a:solidFill>
                <a:latin typeface="Roboto" pitchFamily="34" charset="0"/>
                <a:ea typeface="Roboto" pitchFamily="34" charset="-122"/>
                <a:cs typeface="Roboto" pitchFamily="34" charset="-120"/>
              </a:rPr>
              <a:t>Purpose: To determine the diversity of academic disciplines.</a:t>
            </a:r>
            <a:endParaRPr lang="en-US" sz="1400" dirty="0"/>
          </a:p>
        </p:txBody>
      </p:sp>
      <p:sp>
        <p:nvSpPr>
          <p:cNvPr id="6" name="Text 23"/>
          <p:cNvSpPr/>
          <p:nvPr/>
        </p:nvSpPr>
        <p:spPr>
          <a:xfrm>
            <a:off x="803184" y="3421098"/>
            <a:ext cx="4224933" cy="181451"/>
          </a:xfrm>
          <a:prstGeom prst="rect">
            <a:avLst/>
          </a:prstGeom>
          <a:noFill/>
          <a:ln/>
        </p:spPr>
        <p:txBody>
          <a:bodyPr wrap="none" lIns="0" tIns="0" rIns="0" bIns="0" rtlCol="0" anchor="t"/>
          <a:lstStyle/>
          <a:p>
            <a:pPr marL="0" indent="0">
              <a:lnSpc>
                <a:spcPts val="1400"/>
              </a:lnSpc>
              <a:buNone/>
            </a:pPr>
            <a:r>
              <a:rPr lang="en-US" sz="1400" dirty="0">
                <a:solidFill>
                  <a:srgbClr val="3C3939"/>
                </a:solidFill>
                <a:latin typeface="Roboto" pitchFamily="34" charset="0"/>
                <a:ea typeface="Roboto" pitchFamily="34" charset="-122"/>
                <a:cs typeface="Roboto" pitchFamily="34" charset="-120"/>
              </a:rPr>
              <a:t>Findings</a:t>
            </a:r>
            <a:r>
              <a:rPr lang="en-US" sz="1200" dirty="0">
                <a:solidFill>
                  <a:srgbClr val="3C3939"/>
                </a:solidFill>
                <a:latin typeface="Roboto" pitchFamily="34" charset="0"/>
                <a:ea typeface="Roboto" pitchFamily="34" charset="-122"/>
                <a:cs typeface="Roboto" pitchFamily="34" charset="-120"/>
              </a:rPr>
              <a:t>:</a:t>
            </a:r>
            <a:endParaRPr lang="en-US" sz="1200" dirty="0"/>
          </a:p>
        </p:txBody>
      </p:sp>
      <p:sp>
        <p:nvSpPr>
          <p:cNvPr id="7" name="Text 24"/>
          <p:cNvSpPr/>
          <p:nvPr/>
        </p:nvSpPr>
        <p:spPr>
          <a:xfrm>
            <a:off x="803184" y="3670533"/>
            <a:ext cx="4224933" cy="181451"/>
          </a:xfrm>
          <a:prstGeom prst="rect">
            <a:avLst/>
          </a:prstGeom>
          <a:noFill/>
          <a:ln/>
        </p:spPr>
        <p:txBody>
          <a:bodyPr wrap="none" lIns="0" tIns="0" rIns="0" bIns="0" rtlCol="0" anchor="t"/>
          <a:lstStyle/>
          <a:p>
            <a:pPr marL="342900" indent="-342900" algn="l">
              <a:lnSpc>
                <a:spcPts val="1400"/>
              </a:lnSpc>
              <a:buSzPct val="100000"/>
              <a:buChar char="•"/>
            </a:pPr>
            <a:r>
              <a:rPr lang="en-US" sz="1400" dirty="0">
                <a:solidFill>
                  <a:srgbClr val="3C3939"/>
                </a:solidFill>
                <a:latin typeface="Roboto" pitchFamily="34" charset="0"/>
                <a:ea typeface="Roboto" pitchFamily="34" charset="-122"/>
                <a:cs typeface="Roboto" pitchFamily="34" charset="-120"/>
              </a:rPr>
              <a:t>Predominantly cybersecurity (75%).</a:t>
            </a:r>
            <a:endParaRPr lang="en-US" sz="1400" dirty="0"/>
          </a:p>
        </p:txBody>
      </p:sp>
      <p:sp>
        <p:nvSpPr>
          <p:cNvPr id="8" name="Text 25"/>
          <p:cNvSpPr/>
          <p:nvPr/>
        </p:nvSpPr>
        <p:spPr>
          <a:xfrm>
            <a:off x="803184" y="3891633"/>
            <a:ext cx="4224933" cy="181451"/>
          </a:xfrm>
          <a:prstGeom prst="rect">
            <a:avLst/>
          </a:prstGeom>
          <a:noFill/>
          <a:ln/>
        </p:spPr>
        <p:txBody>
          <a:bodyPr wrap="none" lIns="0" tIns="0" rIns="0" bIns="0" rtlCol="0" anchor="t"/>
          <a:lstStyle/>
          <a:p>
            <a:pPr marL="342900" indent="-342900" algn="l">
              <a:lnSpc>
                <a:spcPts val="1400"/>
              </a:lnSpc>
              <a:buSzPct val="100000"/>
              <a:buChar char="•"/>
            </a:pPr>
            <a:r>
              <a:rPr lang="en-US" sz="1400" dirty="0">
                <a:solidFill>
                  <a:srgbClr val="3C3939"/>
                </a:solidFill>
                <a:latin typeface="Roboto" pitchFamily="34" charset="0"/>
                <a:ea typeface="Roboto" pitchFamily="34" charset="-122"/>
                <a:cs typeface="Roboto" pitchFamily="34" charset="-120"/>
              </a:rPr>
              <a:t>Others included medical, AI, and military arts.</a:t>
            </a:r>
            <a:endParaRPr lang="en-US" sz="1400" dirty="0"/>
          </a:p>
        </p:txBody>
      </p:sp>
      <p:sp>
        <p:nvSpPr>
          <p:cNvPr id="9" name="Shape 37"/>
          <p:cNvSpPr/>
          <p:nvPr/>
        </p:nvSpPr>
        <p:spPr>
          <a:xfrm>
            <a:off x="439965" y="6291944"/>
            <a:ext cx="198358" cy="198358"/>
          </a:xfrm>
          <a:prstGeom prst="roundRect">
            <a:avLst>
              <a:gd name="adj" fmla="val 24014"/>
            </a:avLst>
          </a:prstGeom>
          <a:solidFill>
            <a:srgbClr val="E1E1EA"/>
          </a:solidFill>
          <a:ln w="7620">
            <a:solidFill>
              <a:srgbClr val="C7C7D0"/>
            </a:solidFill>
            <a:prstDash val="solid"/>
          </a:ln>
        </p:spPr>
      </p:sp>
      <p:sp>
        <p:nvSpPr>
          <p:cNvPr id="46" name="Text 38"/>
          <p:cNvSpPr/>
          <p:nvPr/>
        </p:nvSpPr>
        <p:spPr>
          <a:xfrm>
            <a:off x="751671" y="6291944"/>
            <a:ext cx="3498413" cy="177165"/>
          </a:xfrm>
          <a:prstGeom prst="rect">
            <a:avLst/>
          </a:prstGeom>
          <a:noFill/>
          <a:ln/>
        </p:spPr>
        <p:txBody>
          <a:bodyPr wrap="none" lIns="0" tIns="0" rIns="0" bIns="0" rtlCol="0" anchor="t"/>
          <a:lstStyle/>
          <a:p>
            <a:pPr marL="0" indent="0">
              <a:lnSpc>
                <a:spcPts val="1350"/>
              </a:lnSpc>
              <a:buNone/>
            </a:pPr>
            <a:r>
              <a:rPr lang="en-US" sz="1600" dirty="0">
                <a:solidFill>
                  <a:srgbClr val="3C3939"/>
                </a:solidFill>
                <a:latin typeface="Raleway" pitchFamily="34" charset="0"/>
                <a:ea typeface="Raleway" pitchFamily="34" charset="-122"/>
                <a:cs typeface="Raleway" pitchFamily="34" charset="-120"/>
              </a:rPr>
              <a:t>Question 6: For what purpose(s) do you use ChatGPT?</a:t>
            </a:r>
            <a:endParaRPr lang="en-US" sz="1600" dirty="0"/>
          </a:p>
        </p:txBody>
      </p:sp>
      <p:sp>
        <p:nvSpPr>
          <p:cNvPr id="47" name="Text 39"/>
          <p:cNvSpPr/>
          <p:nvPr/>
        </p:nvSpPr>
        <p:spPr>
          <a:xfrm>
            <a:off x="751671" y="6537094"/>
            <a:ext cx="4224933" cy="181451"/>
          </a:xfrm>
          <a:prstGeom prst="rect">
            <a:avLst/>
          </a:prstGeom>
          <a:noFill/>
          <a:ln/>
        </p:spPr>
        <p:txBody>
          <a:bodyPr wrap="none" lIns="0" tIns="0" rIns="0" bIns="0" rtlCol="0" anchor="t"/>
          <a:lstStyle/>
          <a:p>
            <a:pPr marL="0" indent="0">
              <a:lnSpc>
                <a:spcPts val="1400"/>
              </a:lnSpc>
              <a:buNone/>
            </a:pPr>
            <a:r>
              <a:rPr lang="en-US" sz="1400" dirty="0">
                <a:solidFill>
                  <a:srgbClr val="3C3939"/>
                </a:solidFill>
                <a:latin typeface="Roboto" pitchFamily="34" charset="0"/>
                <a:ea typeface="Roboto" pitchFamily="34" charset="-122"/>
                <a:cs typeface="Roboto" pitchFamily="34" charset="-120"/>
              </a:rPr>
              <a:t>Purpose: To identify the primary academic use cases of ChatGPT.</a:t>
            </a:r>
            <a:endParaRPr lang="en-US" sz="1400" dirty="0"/>
          </a:p>
        </p:txBody>
      </p:sp>
      <p:sp>
        <p:nvSpPr>
          <p:cNvPr id="48" name="Text 40"/>
          <p:cNvSpPr/>
          <p:nvPr/>
        </p:nvSpPr>
        <p:spPr>
          <a:xfrm>
            <a:off x="751671" y="6786530"/>
            <a:ext cx="4224933" cy="181451"/>
          </a:xfrm>
          <a:prstGeom prst="rect">
            <a:avLst/>
          </a:prstGeom>
          <a:noFill/>
          <a:ln/>
        </p:spPr>
        <p:txBody>
          <a:bodyPr wrap="none" lIns="0" tIns="0" rIns="0" bIns="0" rtlCol="0" anchor="t"/>
          <a:lstStyle/>
          <a:p>
            <a:pPr marL="0" indent="0">
              <a:lnSpc>
                <a:spcPts val="1400"/>
              </a:lnSpc>
              <a:buNone/>
            </a:pPr>
            <a:r>
              <a:rPr lang="en-US" sz="1400" dirty="0">
                <a:solidFill>
                  <a:srgbClr val="3C3939"/>
                </a:solidFill>
                <a:latin typeface="Roboto" pitchFamily="34" charset="0"/>
                <a:ea typeface="Roboto" pitchFamily="34" charset="-122"/>
                <a:cs typeface="Roboto" pitchFamily="34" charset="-120"/>
              </a:rPr>
              <a:t>Findings</a:t>
            </a:r>
            <a:r>
              <a:rPr lang="en-US" sz="1200" dirty="0">
                <a:solidFill>
                  <a:srgbClr val="3C3939"/>
                </a:solidFill>
                <a:latin typeface="Roboto" pitchFamily="34" charset="0"/>
                <a:ea typeface="Roboto" pitchFamily="34" charset="-122"/>
                <a:cs typeface="Roboto" pitchFamily="34" charset="-120"/>
              </a:rPr>
              <a:t>:</a:t>
            </a:r>
            <a:endParaRPr lang="en-US" sz="1200" dirty="0"/>
          </a:p>
        </p:txBody>
      </p:sp>
      <p:sp>
        <p:nvSpPr>
          <p:cNvPr id="49" name="Text 41"/>
          <p:cNvSpPr/>
          <p:nvPr/>
        </p:nvSpPr>
        <p:spPr>
          <a:xfrm>
            <a:off x="751671" y="7035966"/>
            <a:ext cx="4224933" cy="181451"/>
          </a:xfrm>
          <a:prstGeom prst="rect">
            <a:avLst/>
          </a:prstGeom>
          <a:noFill/>
          <a:ln/>
        </p:spPr>
        <p:txBody>
          <a:bodyPr wrap="none" lIns="0" tIns="0" rIns="0" bIns="0" rtlCol="0" anchor="t"/>
          <a:lstStyle/>
          <a:p>
            <a:pPr marL="342900" indent="-342900" algn="l">
              <a:lnSpc>
                <a:spcPts val="1400"/>
              </a:lnSpc>
              <a:buSzPct val="100000"/>
              <a:buChar char="•"/>
            </a:pPr>
            <a:r>
              <a:rPr lang="en-US" sz="1400" dirty="0">
                <a:solidFill>
                  <a:srgbClr val="3C3939"/>
                </a:solidFill>
                <a:latin typeface="Roboto" pitchFamily="34" charset="0"/>
                <a:ea typeface="Roboto" pitchFamily="34" charset="-122"/>
                <a:cs typeface="Roboto" pitchFamily="34" charset="-120"/>
              </a:rPr>
              <a:t>85% used it for completing assignments.</a:t>
            </a:r>
            <a:endParaRPr lang="en-US" sz="1400" dirty="0"/>
          </a:p>
        </p:txBody>
      </p:sp>
      <p:sp>
        <p:nvSpPr>
          <p:cNvPr id="50" name="Text 42"/>
          <p:cNvSpPr/>
          <p:nvPr/>
        </p:nvSpPr>
        <p:spPr>
          <a:xfrm>
            <a:off x="751671" y="7257065"/>
            <a:ext cx="4224933" cy="362903"/>
          </a:xfrm>
          <a:prstGeom prst="rect">
            <a:avLst/>
          </a:prstGeom>
          <a:noFill/>
          <a:ln/>
        </p:spPr>
        <p:txBody>
          <a:bodyPr wrap="square" lIns="0" tIns="0" rIns="0" bIns="0" rtlCol="0" anchor="t"/>
          <a:lstStyle/>
          <a:p>
            <a:pPr marL="342900" indent="-342900" algn="l">
              <a:lnSpc>
                <a:spcPts val="1400"/>
              </a:lnSpc>
              <a:buSzPct val="100000"/>
              <a:buChar char="•"/>
            </a:pPr>
            <a:r>
              <a:rPr lang="en-US" sz="1400" dirty="0">
                <a:solidFill>
                  <a:srgbClr val="3C3939"/>
                </a:solidFill>
                <a:latin typeface="Roboto" pitchFamily="34" charset="0"/>
                <a:ea typeface="Roboto" pitchFamily="34" charset="-122"/>
                <a:cs typeface="Roboto" pitchFamily="34" charset="-120"/>
              </a:rPr>
              <a:t>80% for clarifying concepts, 70% for preparing for exams, and 50% for generating project ideas.</a:t>
            </a:r>
            <a:endParaRPr lang="en-US" sz="1400" dirty="0"/>
          </a:p>
        </p:txBody>
      </p:sp>
      <p:pic>
        <p:nvPicPr>
          <p:cNvPr id="52" name="Picture 51">
            <a:extLst>
              <a:ext uri="{FF2B5EF4-FFF2-40B4-BE49-F238E27FC236}">
                <a16:creationId xmlns:a16="http://schemas.microsoft.com/office/drawing/2014/main" id="{9CF9DE6E-35AE-0F20-EAA7-9F72F8784E4B}"/>
              </a:ext>
            </a:extLst>
          </p:cNvPr>
          <p:cNvPicPr>
            <a:picLocks noChangeAspect="1"/>
          </p:cNvPicPr>
          <p:nvPr/>
        </p:nvPicPr>
        <p:blipFill>
          <a:blip r:embed="rId3"/>
          <a:stretch>
            <a:fillRect/>
          </a:stretch>
        </p:blipFill>
        <p:spPr>
          <a:xfrm>
            <a:off x="13771311" y="131813"/>
            <a:ext cx="488028" cy="512676"/>
          </a:xfrm>
          <a:prstGeom prst="rect">
            <a:avLst/>
          </a:prstGeom>
        </p:spPr>
      </p:pic>
    </p:spTree>
    <p:extLst>
      <p:ext uri="{BB962C8B-B14F-4D97-AF65-F5344CB8AC3E}">
        <p14:creationId xmlns:p14="http://schemas.microsoft.com/office/powerpoint/2010/main" val="3194936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FEF35C-9704-FDDB-3500-FF534FED4016}"/>
            </a:ext>
          </a:extLst>
        </p:cNvPr>
        <p:cNvGrpSpPr/>
        <p:nvPr/>
      </p:nvGrpSpPr>
      <p:grpSpPr>
        <a:xfrm>
          <a:off x="0" y="0"/>
          <a:ext cx="0" cy="0"/>
          <a:chOff x="0" y="0"/>
          <a:chExt cx="0" cy="0"/>
        </a:xfrm>
      </p:grpSpPr>
      <p:sp>
        <p:nvSpPr>
          <p:cNvPr id="46" name="Text 43"/>
          <p:cNvSpPr/>
          <p:nvPr/>
        </p:nvSpPr>
        <p:spPr>
          <a:xfrm>
            <a:off x="451427" y="1607343"/>
            <a:ext cx="3599021" cy="283488"/>
          </a:xfrm>
          <a:prstGeom prst="rect">
            <a:avLst/>
          </a:prstGeom>
          <a:noFill/>
          <a:ln/>
        </p:spPr>
        <p:txBody>
          <a:bodyPr wrap="none" lIns="0" tIns="0" rIns="0" bIns="0" rtlCol="0" anchor="t"/>
          <a:lstStyle/>
          <a:p>
            <a:pPr marL="0" indent="0">
              <a:lnSpc>
                <a:spcPts val="2200"/>
              </a:lnSpc>
              <a:buNone/>
            </a:pPr>
            <a:r>
              <a:rPr lang="en-US" sz="1750" dirty="0">
                <a:solidFill>
                  <a:srgbClr val="1B1B27"/>
                </a:solidFill>
                <a:latin typeface="Raleway" pitchFamily="34" charset="0"/>
                <a:ea typeface="Raleway" pitchFamily="34" charset="-122"/>
                <a:cs typeface="Raleway" pitchFamily="34" charset="-120"/>
              </a:rPr>
              <a:t>Helpfulness and Academic Impact</a:t>
            </a:r>
            <a:endParaRPr lang="en-US" sz="1750" dirty="0"/>
          </a:p>
        </p:txBody>
      </p:sp>
      <p:sp>
        <p:nvSpPr>
          <p:cNvPr id="47" name="Shape 44"/>
          <p:cNvSpPr/>
          <p:nvPr/>
        </p:nvSpPr>
        <p:spPr>
          <a:xfrm>
            <a:off x="451427" y="2188368"/>
            <a:ext cx="198358" cy="198358"/>
          </a:xfrm>
          <a:prstGeom prst="roundRect">
            <a:avLst>
              <a:gd name="adj" fmla="val 24014"/>
            </a:avLst>
          </a:prstGeom>
          <a:solidFill>
            <a:srgbClr val="E1E1EA"/>
          </a:solidFill>
          <a:ln w="7620">
            <a:solidFill>
              <a:srgbClr val="C7C7D0"/>
            </a:solidFill>
            <a:prstDash val="solid"/>
          </a:ln>
        </p:spPr>
      </p:sp>
      <p:sp>
        <p:nvSpPr>
          <p:cNvPr id="48" name="Text 45"/>
          <p:cNvSpPr/>
          <p:nvPr/>
        </p:nvSpPr>
        <p:spPr>
          <a:xfrm>
            <a:off x="763133" y="2188368"/>
            <a:ext cx="5929670" cy="177165"/>
          </a:xfrm>
          <a:prstGeom prst="rect">
            <a:avLst/>
          </a:prstGeom>
          <a:noFill/>
          <a:ln/>
        </p:spPr>
        <p:txBody>
          <a:bodyPr wrap="none" lIns="0" tIns="0" rIns="0" bIns="0" rtlCol="0" anchor="t"/>
          <a:lstStyle/>
          <a:p>
            <a:pPr marL="0" indent="0">
              <a:lnSpc>
                <a:spcPts val="1350"/>
              </a:lnSpc>
              <a:buNone/>
            </a:pPr>
            <a:r>
              <a:rPr lang="en-US" sz="1600" dirty="0">
                <a:solidFill>
                  <a:srgbClr val="3C3939"/>
                </a:solidFill>
                <a:latin typeface="Raleway" pitchFamily="34" charset="0"/>
                <a:ea typeface="Raleway" pitchFamily="34" charset="-122"/>
                <a:cs typeface="Raleway" pitchFamily="34" charset="-120"/>
              </a:rPr>
              <a:t>Question 7: On a scale of 1 to 5, how helpful do you find ChatGPT for educational purposes?</a:t>
            </a:r>
            <a:endParaRPr lang="en-US" sz="1600" dirty="0"/>
          </a:p>
        </p:txBody>
      </p:sp>
      <p:sp>
        <p:nvSpPr>
          <p:cNvPr id="49" name="Text 46"/>
          <p:cNvSpPr/>
          <p:nvPr/>
        </p:nvSpPr>
        <p:spPr>
          <a:xfrm>
            <a:off x="763133" y="2433518"/>
            <a:ext cx="6549985" cy="181451"/>
          </a:xfrm>
          <a:prstGeom prst="rect">
            <a:avLst/>
          </a:prstGeom>
          <a:noFill/>
          <a:ln/>
        </p:spPr>
        <p:txBody>
          <a:bodyPr wrap="none" lIns="0" tIns="0" rIns="0" bIns="0" rtlCol="0" anchor="t"/>
          <a:lstStyle/>
          <a:p>
            <a:pPr marL="0" indent="0">
              <a:lnSpc>
                <a:spcPts val="1400"/>
              </a:lnSpc>
              <a:buNone/>
            </a:pPr>
            <a:r>
              <a:rPr lang="en-US" sz="1400" dirty="0">
                <a:solidFill>
                  <a:srgbClr val="3C3939"/>
                </a:solidFill>
                <a:latin typeface="Roboto" pitchFamily="34" charset="0"/>
                <a:ea typeface="Roboto" pitchFamily="34" charset="-122"/>
                <a:cs typeface="Roboto" pitchFamily="34" charset="-120"/>
              </a:rPr>
              <a:t>Purpose: To measure overall satisfaction.</a:t>
            </a:r>
            <a:endParaRPr lang="en-US" sz="1400" dirty="0"/>
          </a:p>
        </p:txBody>
      </p:sp>
      <p:sp>
        <p:nvSpPr>
          <p:cNvPr id="50" name="Text 47"/>
          <p:cNvSpPr/>
          <p:nvPr/>
        </p:nvSpPr>
        <p:spPr>
          <a:xfrm>
            <a:off x="763133" y="2682954"/>
            <a:ext cx="6549985" cy="181451"/>
          </a:xfrm>
          <a:prstGeom prst="rect">
            <a:avLst/>
          </a:prstGeom>
          <a:noFill/>
          <a:ln/>
        </p:spPr>
        <p:txBody>
          <a:bodyPr wrap="none" lIns="0" tIns="0" rIns="0" bIns="0" rtlCol="0" anchor="t"/>
          <a:lstStyle/>
          <a:p>
            <a:pPr marL="0" indent="0">
              <a:lnSpc>
                <a:spcPts val="1400"/>
              </a:lnSpc>
              <a:buNone/>
            </a:pPr>
            <a:r>
              <a:rPr lang="en-US" sz="1400" dirty="0">
                <a:solidFill>
                  <a:srgbClr val="3C3939"/>
                </a:solidFill>
                <a:latin typeface="Roboto" pitchFamily="34" charset="0"/>
                <a:ea typeface="Roboto" pitchFamily="34" charset="-122"/>
                <a:cs typeface="Roboto" pitchFamily="34" charset="-120"/>
              </a:rPr>
              <a:t>Findings:</a:t>
            </a:r>
            <a:endParaRPr lang="en-US" sz="1400" dirty="0"/>
          </a:p>
        </p:txBody>
      </p:sp>
      <p:sp>
        <p:nvSpPr>
          <p:cNvPr id="51" name="Text 48"/>
          <p:cNvSpPr/>
          <p:nvPr/>
        </p:nvSpPr>
        <p:spPr>
          <a:xfrm>
            <a:off x="763133" y="2932390"/>
            <a:ext cx="6549985" cy="181451"/>
          </a:xfrm>
          <a:prstGeom prst="rect">
            <a:avLst/>
          </a:prstGeom>
          <a:noFill/>
          <a:ln/>
        </p:spPr>
        <p:txBody>
          <a:bodyPr wrap="none" lIns="0" tIns="0" rIns="0" bIns="0" rtlCol="0" anchor="t"/>
          <a:lstStyle/>
          <a:p>
            <a:pPr marL="342900" indent="-342900" algn="l">
              <a:lnSpc>
                <a:spcPts val="1400"/>
              </a:lnSpc>
              <a:buSzPct val="100000"/>
              <a:buChar char="•"/>
            </a:pPr>
            <a:r>
              <a:rPr lang="en-US" sz="1400" dirty="0">
                <a:solidFill>
                  <a:srgbClr val="3C3939"/>
                </a:solidFill>
                <a:latin typeface="Roboto" pitchFamily="34" charset="0"/>
                <a:ea typeface="Roboto" pitchFamily="34" charset="-122"/>
                <a:cs typeface="Roboto" pitchFamily="34" charset="-120"/>
              </a:rPr>
              <a:t>85% rated it as "4" or "5," indicating high satisfaction.</a:t>
            </a:r>
            <a:endParaRPr lang="en-US" sz="1400" dirty="0"/>
          </a:p>
        </p:txBody>
      </p:sp>
      <p:sp>
        <p:nvSpPr>
          <p:cNvPr id="57" name="Shape 54"/>
          <p:cNvSpPr/>
          <p:nvPr/>
        </p:nvSpPr>
        <p:spPr>
          <a:xfrm>
            <a:off x="451427" y="4815021"/>
            <a:ext cx="198358" cy="198358"/>
          </a:xfrm>
          <a:prstGeom prst="roundRect">
            <a:avLst>
              <a:gd name="adj" fmla="val 24014"/>
            </a:avLst>
          </a:prstGeom>
          <a:solidFill>
            <a:srgbClr val="E1E1EA"/>
          </a:solidFill>
          <a:ln w="7620">
            <a:solidFill>
              <a:srgbClr val="C7C7D0"/>
            </a:solidFill>
            <a:prstDash val="solid"/>
          </a:ln>
        </p:spPr>
      </p:sp>
      <p:sp>
        <p:nvSpPr>
          <p:cNvPr id="58" name="Text 55"/>
          <p:cNvSpPr/>
          <p:nvPr/>
        </p:nvSpPr>
        <p:spPr>
          <a:xfrm>
            <a:off x="763133" y="4815021"/>
            <a:ext cx="5009317" cy="177165"/>
          </a:xfrm>
          <a:prstGeom prst="rect">
            <a:avLst/>
          </a:prstGeom>
          <a:noFill/>
          <a:ln/>
        </p:spPr>
        <p:txBody>
          <a:bodyPr wrap="none" lIns="0" tIns="0" rIns="0" bIns="0" rtlCol="0" anchor="t"/>
          <a:lstStyle/>
          <a:p>
            <a:pPr marL="0" indent="0">
              <a:lnSpc>
                <a:spcPts val="1350"/>
              </a:lnSpc>
              <a:buNone/>
            </a:pPr>
            <a:r>
              <a:rPr lang="en-US" sz="1600" dirty="0">
                <a:solidFill>
                  <a:srgbClr val="3C3939"/>
                </a:solidFill>
                <a:latin typeface="Raleway" pitchFamily="34" charset="0"/>
                <a:ea typeface="Raleway" pitchFamily="34" charset="-122"/>
                <a:cs typeface="Raleway" pitchFamily="34" charset="-120"/>
              </a:rPr>
              <a:t>Question 9: Has ChatGPT helped you better understand academic concepts?</a:t>
            </a:r>
            <a:endParaRPr lang="en-US" sz="1600" dirty="0"/>
          </a:p>
        </p:txBody>
      </p:sp>
      <p:sp>
        <p:nvSpPr>
          <p:cNvPr id="59" name="Text 56"/>
          <p:cNvSpPr/>
          <p:nvPr/>
        </p:nvSpPr>
        <p:spPr>
          <a:xfrm>
            <a:off x="763133" y="5060170"/>
            <a:ext cx="6549985" cy="181451"/>
          </a:xfrm>
          <a:prstGeom prst="rect">
            <a:avLst/>
          </a:prstGeom>
          <a:noFill/>
          <a:ln/>
        </p:spPr>
        <p:txBody>
          <a:bodyPr wrap="none" lIns="0" tIns="0" rIns="0" bIns="0" rtlCol="0" anchor="t"/>
          <a:lstStyle/>
          <a:p>
            <a:pPr marL="0" indent="0">
              <a:lnSpc>
                <a:spcPts val="1400"/>
              </a:lnSpc>
              <a:buNone/>
            </a:pPr>
            <a:r>
              <a:rPr lang="en-US" sz="1400" dirty="0">
                <a:solidFill>
                  <a:srgbClr val="3C3939"/>
                </a:solidFill>
                <a:latin typeface="Roboto" pitchFamily="34" charset="0"/>
                <a:ea typeface="Roboto" pitchFamily="34" charset="-122"/>
                <a:cs typeface="Roboto" pitchFamily="34" charset="-120"/>
              </a:rPr>
              <a:t>Purpose: To evaluate its effectiveness in improving understanding.</a:t>
            </a:r>
            <a:endParaRPr lang="en-US" sz="1400" dirty="0"/>
          </a:p>
        </p:txBody>
      </p:sp>
      <p:sp>
        <p:nvSpPr>
          <p:cNvPr id="60" name="Text 57"/>
          <p:cNvSpPr/>
          <p:nvPr/>
        </p:nvSpPr>
        <p:spPr>
          <a:xfrm>
            <a:off x="763133" y="5309606"/>
            <a:ext cx="6549985" cy="181451"/>
          </a:xfrm>
          <a:prstGeom prst="rect">
            <a:avLst/>
          </a:prstGeom>
          <a:noFill/>
          <a:ln/>
        </p:spPr>
        <p:txBody>
          <a:bodyPr wrap="none" lIns="0" tIns="0" rIns="0" bIns="0" rtlCol="0" anchor="t"/>
          <a:lstStyle/>
          <a:p>
            <a:pPr marL="0" indent="0">
              <a:lnSpc>
                <a:spcPts val="1400"/>
              </a:lnSpc>
              <a:buNone/>
            </a:pPr>
            <a:r>
              <a:rPr lang="en-US" sz="1400" dirty="0">
                <a:solidFill>
                  <a:srgbClr val="3C3939"/>
                </a:solidFill>
                <a:latin typeface="Roboto" pitchFamily="34" charset="0"/>
                <a:ea typeface="Roboto" pitchFamily="34" charset="-122"/>
                <a:cs typeface="Roboto" pitchFamily="34" charset="-120"/>
              </a:rPr>
              <a:t>Findings:</a:t>
            </a:r>
            <a:endParaRPr lang="en-US" sz="1400" dirty="0"/>
          </a:p>
        </p:txBody>
      </p:sp>
      <p:sp>
        <p:nvSpPr>
          <p:cNvPr id="61" name="Text 58"/>
          <p:cNvSpPr/>
          <p:nvPr/>
        </p:nvSpPr>
        <p:spPr>
          <a:xfrm>
            <a:off x="763133" y="5559042"/>
            <a:ext cx="6549985" cy="181451"/>
          </a:xfrm>
          <a:prstGeom prst="rect">
            <a:avLst/>
          </a:prstGeom>
          <a:noFill/>
          <a:ln/>
        </p:spPr>
        <p:txBody>
          <a:bodyPr wrap="none" lIns="0" tIns="0" rIns="0" bIns="0" rtlCol="0" anchor="t"/>
          <a:lstStyle/>
          <a:p>
            <a:pPr marL="342900" indent="-342900" algn="l">
              <a:lnSpc>
                <a:spcPts val="1400"/>
              </a:lnSpc>
              <a:buSzPct val="100000"/>
              <a:buChar char="•"/>
            </a:pPr>
            <a:r>
              <a:rPr lang="en-US" sz="1400" dirty="0">
                <a:solidFill>
                  <a:srgbClr val="3C3939"/>
                </a:solidFill>
                <a:latin typeface="Roboto" pitchFamily="34" charset="0"/>
                <a:ea typeface="Roboto" pitchFamily="34" charset="-122"/>
                <a:cs typeface="Roboto" pitchFamily="34" charset="-120"/>
              </a:rPr>
              <a:t>78% agreed ChatGPT improved their understanding of academic material.</a:t>
            </a:r>
            <a:endParaRPr lang="en-US" sz="1400" dirty="0"/>
          </a:p>
        </p:txBody>
      </p:sp>
      <p:sp>
        <p:nvSpPr>
          <p:cNvPr id="62" name="Shape 59"/>
          <p:cNvSpPr/>
          <p:nvPr/>
        </p:nvSpPr>
        <p:spPr>
          <a:xfrm>
            <a:off x="466088" y="6248039"/>
            <a:ext cx="198358" cy="198358"/>
          </a:xfrm>
          <a:prstGeom prst="roundRect">
            <a:avLst>
              <a:gd name="adj" fmla="val 24014"/>
            </a:avLst>
          </a:prstGeom>
          <a:solidFill>
            <a:srgbClr val="E1E1EA"/>
          </a:solidFill>
          <a:ln w="7620">
            <a:solidFill>
              <a:srgbClr val="C7C7D0"/>
            </a:solidFill>
            <a:prstDash val="solid"/>
          </a:ln>
        </p:spPr>
      </p:sp>
      <p:sp>
        <p:nvSpPr>
          <p:cNvPr id="63" name="Text 60"/>
          <p:cNvSpPr/>
          <p:nvPr/>
        </p:nvSpPr>
        <p:spPr>
          <a:xfrm>
            <a:off x="777793" y="6248039"/>
            <a:ext cx="4538186" cy="177165"/>
          </a:xfrm>
          <a:prstGeom prst="rect">
            <a:avLst/>
          </a:prstGeom>
          <a:noFill/>
          <a:ln/>
        </p:spPr>
        <p:txBody>
          <a:bodyPr wrap="none" lIns="0" tIns="0" rIns="0" bIns="0" rtlCol="0" anchor="t"/>
          <a:lstStyle/>
          <a:p>
            <a:pPr marL="0" indent="0">
              <a:lnSpc>
                <a:spcPts val="1350"/>
              </a:lnSpc>
              <a:buNone/>
            </a:pPr>
            <a:r>
              <a:rPr lang="en-US" sz="1600" dirty="0">
                <a:solidFill>
                  <a:srgbClr val="3C3939"/>
                </a:solidFill>
                <a:latin typeface="Raleway" pitchFamily="34" charset="0"/>
                <a:ea typeface="Raleway" pitchFamily="34" charset="-122"/>
                <a:cs typeface="Raleway" pitchFamily="34" charset="-120"/>
              </a:rPr>
              <a:t>Question 10: How has ChatGPT affected your academic performance?</a:t>
            </a:r>
            <a:endParaRPr lang="en-US" sz="1600" dirty="0"/>
          </a:p>
        </p:txBody>
      </p:sp>
      <p:sp>
        <p:nvSpPr>
          <p:cNvPr id="64" name="Text 61"/>
          <p:cNvSpPr/>
          <p:nvPr/>
        </p:nvSpPr>
        <p:spPr>
          <a:xfrm>
            <a:off x="777793" y="6493188"/>
            <a:ext cx="6549985" cy="181451"/>
          </a:xfrm>
          <a:prstGeom prst="rect">
            <a:avLst/>
          </a:prstGeom>
          <a:noFill/>
          <a:ln/>
        </p:spPr>
        <p:txBody>
          <a:bodyPr wrap="none" lIns="0" tIns="0" rIns="0" bIns="0" rtlCol="0" anchor="t"/>
          <a:lstStyle/>
          <a:p>
            <a:pPr marL="0" indent="0">
              <a:lnSpc>
                <a:spcPts val="1400"/>
              </a:lnSpc>
              <a:buNone/>
            </a:pPr>
            <a:r>
              <a:rPr lang="en-US" sz="1400" dirty="0">
                <a:solidFill>
                  <a:srgbClr val="3C3939"/>
                </a:solidFill>
                <a:latin typeface="Roboto" pitchFamily="34" charset="0"/>
                <a:ea typeface="Roboto" pitchFamily="34" charset="-122"/>
                <a:cs typeface="Roboto" pitchFamily="34" charset="-120"/>
              </a:rPr>
              <a:t>Purpose: To determine its direct impact on grades.</a:t>
            </a:r>
            <a:endParaRPr lang="en-US" sz="1400" dirty="0"/>
          </a:p>
        </p:txBody>
      </p:sp>
      <p:sp>
        <p:nvSpPr>
          <p:cNvPr id="65" name="Text 62"/>
          <p:cNvSpPr/>
          <p:nvPr/>
        </p:nvSpPr>
        <p:spPr>
          <a:xfrm>
            <a:off x="777793" y="6742624"/>
            <a:ext cx="6549985" cy="181451"/>
          </a:xfrm>
          <a:prstGeom prst="rect">
            <a:avLst/>
          </a:prstGeom>
          <a:noFill/>
          <a:ln/>
        </p:spPr>
        <p:txBody>
          <a:bodyPr wrap="none" lIns="0" tIns="0" rIns="0" bIns="0" rtlCol="0" anchor="t"/>
          <a:lstStyle/>
          <a:p>
            <a:pPr marL="0" indent="0">
              <a:lnSpc>
                <a:spcPts val="1400"/>
              </a:lnSpc>
              <a:buNone/>
            </a:pPr>
            <a:r>
              <a:rPr lang="en-US" sz="1400" dirty="0">
                <a:solidFill>
                  <a:srgbClr val="3C3939"/>
                </a:solidFill>
                <a:latin typeface="Roboto" pitchFamily="34" charset="0"/>
                <a:ea typeface="Roboto" pitchFamily="34" charset="-122"/>
                <a:cs typeface="Roboto" pitchFamily="34" charset="-120"/>
              </a:rPr>
              <a:t>Findings:</a:t>
            </a:r>
            <a:endParaRPr lang="en-US" sz="1400" dirty="0"/>
          </a:p>
        </p:txBody>
      </p:sp>
      <p:sp>
        <p:nvSpPr>
          <p:cNvPr id="66" name="Text 63"/>
          <p:cNvSpPr/>
          <p:nvPr/>
        </p:nvSpPr>
        <p:spPr>
          <a:xfrm>
            <a:off x="777793" y="6992060"/>
            <a:ext cx="6549985" cy="181451"/>
          </a:xfrm>
          <a:prstGeom prst="rect">
            <a:avLst/>
          </a:prstGeom>
          <a:noFill/>
          <a:ln/>
        </p:spPr>
        <p:txBody>
          <a:bodyPr wrap="none" lIns="0" tIns="0" rIns="0" bIns="0" rtlCol="0" anchor="t"/>
          <a:lstStyle/>
          <a:p>
            <a:pPr marL="342900" indent="-342900" algn="l">
              <a:lnSpc>
                <a:spcPts val="1400"/>
              </a:lnSpc>
              <a:buSzPct val="100000"/>
              <a:buChar char="•"/>
            </a:pPr>
            <a:r>
              <a:rPr lang="en-US" sz="1400" dirty="0">
                <a:solidFill>
                  <a:srgbClr val="3C3939"/>
                </a:solidFill>
                <a:latin typeface="Roboto" pitchFamily="34" charset="0"/>
                <a:ea typeface="Roboto" pitchFamily="34" charset="-122"/>
                <a:cs typeface="Roboto" pitchFamily="34" charset="-120"/>
              </a:rPr>
              <a:t>60% reported positive impacts (improved grades/understanding).</a:t>
            </a:r>
            <a:endParaRPr lang="en-US" sz="1400" dirty="0"/>
          </a:p>
        </p:txBody>
      </p:sp>
      <p:sp>
        <p:nvSpPr>
          <p:cNvPr id="67" name="Text 64"/>
          <p:cNvSpPr/>
          <p:nvPr/>
        </p:nvSpPr>
        <p:spPr>
          <a:xfrm>
            <a:off x="777793" y="7213159"/>
            <a:ext cx="6549985" cy="181451"/>
          </a:xfrm>
          <a:prstGeom prst="rect">
            <a:avLst/>
          </a:prstGeom>
          <a:noFill/>
          <a:ln/>
        </p:spPr>
        <p:txBody>
          <a:bodyPr wrap="none" lIns="0" tIns="0" rIns="0" bIns="0" rtlCol="0" anchor="t"/>
          <a:lstStyle/>
          <a:p>
            <a:pPr marL="342900" indent="-342900" algn="l">
              <a:lnSpc>
                <a:spcPts val="1400"/>
              </a:lnSpc>
              <a:buSzPct val="100000"/>
              <a:buChar char="•"/>
            </a:pPr>
            <a:r>
              <a:rPr lang="en-US" sz="1400" dirty="0">
                <a:solidFill>
                  <a:srgbClr val="3C3939"/>
                </a:solidFill>
                <a:latin typeface="Roboto" pitchFamily="34" charset="0"/>
                <a:ea typeface="Roboto" pitchFamily="34" charset="-122"/>
                <a:cs typeface="Roboto" pitchFamily="34" charset="-120"/>
              </a:rPr>
              <a:t>10% noted negative effects, citing dependency concerns.</a:t>
            </a:r>
            <a:endParaRPr lang="en-US" sz="1400" dirty="0"/>
          </a:p>
        </p:txBody>
      </p:sp>
      <p:sp>
        <p:nvSpPr>
          <p:cNvPr id="3" name="Shape 49"/>
          <p:cNvSpPr/>
          <p:nvPr/>
        </p:nvSpPr>
        <p:spPr>
          <a:xfrm>
            <a:off x="452450" y="3457610"/>
            <a:ext cx="198358" cy="198358"/>
          </a:xfrm>
          <a:prstGeom prst="roundRect">
            <a:avLst>
              <a:gd name="adj" fmla="val 24014"/>
            </a:avLst>
          </a:prstGeom>
          <a:solidFill>
            <a:srgbClr val="E1E1EA"/>
          </a:solidFill>
          <a:ln w="7620">
            <a:solidFill>
              <a:srgbClr val="C7C7D0"/>
            </a:solidFill>
            <a:prstDash val="solid"/>
          </a:ln>
        </p:spPr>
      </p:sp>
      <p:sp>
        <p:nvSpPr>
          <p:cNvPr id="4" name="Text 50"/>
          <p:cNvSpPr/>
          <p:nvPr/>
        </p:nvSpPr>
        <p:spPr>
          <a:xfrm>
            <a:off x="764155" y="3457610"/>
            <a:ext cx="3465195" cy="177165"/>
          </a:xfrm>
          <a:prstGeom prst="rect">
            <a:avLst/>
          </a:prstGeom>
          <a:noFill/>
          <a:ln/>
        </p:spPr>
        <p:txBody>
          <a:bodyPr wrap="none" lIns="0" tIns="0" rIns="0" bIns="0" rtlCol="0" anchor="t"/>
          <a:lstStyle/>
          <a:p>
            <a:pPr marL="0" indent="0">
              <a:lnSpc>
                <a:spcPts val="1350"/>
              </a:lnSpc>
              <a:buNone/>
            </a:pPr>
            <a:r>
              <a:rPr lang="en-US" sz="1600" dirty="0">
                <a:solidFill>
                  <a:srgbClr val="3C3939"/>
                </a:solidFill>
                <a:latin typeface="Raleway" pitchFamily="34" charset="0"/>
                <a:ea typeface="Raleway" pitchFamily="34" charset="-122"/>
                <a:cs typeface="Raleway" pitchFamily="34" charset="-120"/>
              </a:rPr>
              <a:t>Question 8: How long have you been using ChatGPT?</a:t>
            </a:r>
            <a:endParaRPr lang="en-US" sz="1600" dirty="0"/>
          </a:p>
        </p:txBody>
      </p:sp>
      <p:sp>
        <p:nvSpPr>
          <p:cNvPr id="5" name="Text 51"/>
          <p:cNvSpPr/>
          <p:nvPr/>
        </p:nvSpPr>
        <p:spPr>
          <a:xfrm>
            <a:off x="764155" y="3702760"/>
            <a:ext cx="6549985" cy="181451"/>
          </a:xfrm>
          <a:prstGeom prst="rect">
            <a:avLst/>
          </a:prstGeom>
          <a:noFill/>
          <a:ln/>
        </p:spPr>
        <p:txBody>
          <a:bodyPr wrap="none" lIns="0" tIns="0" rIns="0" bIns="0" rtlCol="0" anchor="t"/>
          <a:lstStyle/>
          <a:p>
            <a:pPr marL="0" indent="0">
              <a:lnSpc>
                <a:spcPts val="1400"/>
              </a:lnSpc>
              <a:buNone/>
            </a:pPr>
            <a:r>
              <a:rPr lang="en-US" sz="1400" dirty="0">
                <a:solidFill>
                  <a:srgbClr val="3C3939"/>
                </a:solidFill>
                <a:latin typeface="Roboto" pitchFamily="34" charset="0"/>
                <a:ea typeface="Roboto" pitchFamily="34" charset="-122"/>
                <a:cs typeface="Roboto" pitchFamily="34" charset="-120"/>
              </a:rPr>
              <a:t>Purpose: To assess familiarity with the tool.</a:t>
            </a:r>
            <a:endParaRPr lang="en-US" sz="1400" dirty="0"/>
          </a:p>
        </p:txBody>
      </p:sp>
      <p:sp>
        <p:nvSpPr>
          <p:cNvPr id="6" name="Text 52"/>
          <p:cNvSpPr/>
          <p:nvPr/>
        </p:nvSpPr>
        <p:spPr>
          <a:xfrm>
            <a:off x="764155" y="3952196"/>
            <a:ext cx="6549985" cy="181451"/>
          </a:xfrm>
          <a:prstGeom prst="rect">
            <a:avLst/>
          </a:prstGeom>
          <a:noFill/>
          <a:ln/>
        </p:spPr>
        <p:txBody>
          <a:bodyPr wrap="none" lIns="0" tIns="0" rIns="0" bIns="0" rtlCol="0" anchor="t"/>
          <a:lstStyle/>
          <a:p>
            <a:pPr marL="0" indent="0">
              <a:lnSpc>
                <a:spcPts val="1400"/>
              </a:lnSpc>
              <a:buNone/>
            </a:pPr>
            <a:r>
              <a:rPr lang="en-US" sz="1400" dirty="0">
                <a:solidFill>
                  <a:srgbClr val="3C3939"/>
                </a:solidFill>
                <a:latin typeface="Roboto" pitchFamily="34" charset="0"/>
                <a:ea typeface="Roboto" pitchFamily="34" charset="-122"/>
                <a:cs typeface="Roboto" pitchFamily="34" charset="-120"/>
              </a:rPr>
              <a:t>Findings:</a:t>
            </a:r>
            <a:endParaRPr lang="en-US" sz="1400" dirty="0"/>
          </a:p>
        </p:txBody>
      </p:sp>
      <p:sp>
        <p:nvSpPr>
          <p:cNvPr id="7" name="Text 53"/>
          <p:cNvSpPr/>
          <p:nvPr/>
        </p:nvSpPr>
        <p:spPr>
          <a:xfrm>
            <a:off x="764155" y="4201632"/>
            <a:ext cx="6549985" cy="181451"/>
          </a:xfrm>
          <a:prstGeom prst="rect">
            <a:avLst/>
          </a:prstGeom>
          <a:noFill/>
          <a:ln/>
        </p:spPr>
        <p:txBody>
          <a:bodyPr wrap="none" lIns="0" tIns="0" rIns="0" bIns="0" rtlCol="0" anchor="t"/>
          <a:lstStyle/>
          <a:p>
            <a:pPr marL="342900" indent="-342900" algn="l">
              <a:lnSpc>
                <a:spcPts val="1400"/>
              </a:lnSpc>
              <a:buSzPct val="100000"/>
              <a:buChar char="•"/>
            </a:pPr>
            <a:r>
              <a:rPr lang="en-US" sz="1400" dirty="0">
                <a:solidFill>
                  <a:srgbClr val="3C3939"/>
                </a:solidFill>
                <a:latin typeface="Roboto" pitchFamily="34" charset="0"/>
                <a:ea typeface="Roboto" pitchFamily="34" charset="-122"/>
                <a:cs typeface="Roboto" pitchFamily="34" charset="-120"/>
              </a:rPr>
              <a:t>70% had used it for over six months.</a:t>
            </a:r>
            <a:endParaRPr lang="en-US" sz="1400" dirty="0"/>
          </a:p>
        </p:txBody>
      </p:sp>
      <p:sp>
        <p:nvSpPr>
          <p:cNvPr id="8" name="TextBox 7">
            <a:extLst>
              <a:ext uri="{FF2B5EF4-FFF2-40B4-BE49-F238E27FC236}">
                <a16:creationId xmlns:a16="http://schemas.microsoft.com/office/drawing/2014/main" id="{9ECAF5CC-51B2-80B8-8449-8BE42691EA33}"/>
              </a:ext>
            </a:extLst>
          </p:cNvPr>
          <p:cNvSpPr txBox="1"/>
          <p:nvPr/>
        </p:nvSpPr>
        <p:spPr>
          <a:xfrm>
            <a:off x="12856192" y="7820167"/>
            <a:ext cx="1705970" cy="369332"/>
          </a:xfrm>
          <a:prstGeom prst="rect">
            <a:avLst/>
          </a:prstGeom>
          <a:solidFill>
            <a:schemeClr val="bg1"/>
          </a:solidFill>
        </p:spPr>
        <p:txBody>
          <a:bodyPr wrap="square" rtlCol="0">
            <a:spAutoFit/>
          </a:bodyPr>
          <a:lstStyle/>
          <a:p>
            <a:endParaRPr lang="en-US" dirty="0"/>
          </a:p>
        </p:txBody>
      </p:sp>
      <p:sp>
        <p:nvSpPr>
          <p:cNvPr id="9" name="Text 0">
            <a:extLst>
              <a:ext uri="{FF2B5EF4-FFF2-40B4-BE49-F238E27FC236}">
                <a16:creationId xmlns:a16="http://schemas.microsoft.com/office/drawing/2014/main" id="{9F35A202-3011-8139-5217-75E2C0932737}"/>
              </a:ext>
            </a:extLst>
          </p:cNvPr>
          <p:cNvSpPr/>
          <p:nvPr/>
        </p:nvSpPr>
        <p:spPr>
          <a:xfrm>
            <a:off x="304524" y="485725"/>
            <a:ext cx="13891203" cy="354330"/>
          </a:xfrm>
          <a:prstGeom prst="rect">
            <a:avLst/>
          </a:prstGeom>
          <a:noFill/>
          <a:ln/>
        </p:spPr>
        <p:txBody>
          <a:bodyPr wrap="none" lIns="0" tIns="0" rIns="0" bIns="0" rtlCol="0" anchor="t"/>
          <a:lstStyle/>
          <a:p>
            <a:pPr marL="0" indent="0" algn="ctr">
              <a:lnSpc>
                <a:spcPts val="2750"/>
              </a:lnSpc>
              <a:buNone/>
            </a:pPr>
            <a:r>
              <a:rPr lang="en-US" sz="3200" dirty="0">
                <a:solidFill>
                  <a:srgbClr val="1B1B27"/>
                </a:solidFill>
                <a:latin typeface="Raleway" pitchFamily="34" charset="0"/>
              </a:rPr>
              <a:t>Survey Questions </a:t>
            </a:r>
            <a:endParaRPr lang="en-US" sz="2800" dirty="0"/>
          </a:p>
        </p:txBody>
      </p:sp>
      <p:pic>
        <p:nvPicPr>
          <p:cNvPr id="10" name="Picture 9">
            <a:extLst>
              <a:ext uri="{FF2B5EF4-FFF2-40B4-BE49-F238E27FC236}">
                <a16:creationId xmlns:a16="http://schemas.microsoft.com/office/drawing/2014/main" id="{B8DA17AE-7C04-A111-94BF-AE17C1C93C71}"/>
              </a:ext>
            </a:extLst>
          </p:cNvPr>
          <p:cNvPicPr>
            <a:picLocks noChangeAspect="1"/>
          </p:cNvPicPr>
          <p:nvPr/>
        </p:nvPicPr>
        <p:blipFill>
          <a:blip r:embed="rId3"/>
          <a:stretch>
            <a:fillRect/>
          </a:stretch>
        </p:blipFill>
        <p:spPr>
          <a:xfrm>
            <a:off x="13771311" y="131813"/>
            <a:ext cx="488028" cy="512676"/>
          </a:xfrm>
          <a:prstGeom prst="rect">
            <a:avLst/>
          </a:prstGeom>
        </p:spPr>
      </p:pic>
    </p:spTree>
    <p:extLst>
      <p:ext uri="{BB962C8B-B14F-4D97-AF65-F5344CB8AC3E}">
        <p14:creationId xmlns:p14="http://schemas.microsoft.com/office/powerpoint/2010/main" val="3138821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396835" y="311825"/>
            <a:ext cx="5010864" cy="354330"/>
          </a:xfrm>
          <a:prstGeom prst="rect">
            <a:avLst/>
          </a:prstGeom>
          <a:noFill/>
          <a:ln/>
        </p:spPr>
        <p:txBody>
          <a:bodyPr wrap="none" lIns="0" tIns="0" rIns="0" bIns="0" rtlCol="0" anchor="t"/>
          <a:lstStyle/>
          <a:p>
            <a:pPr marL="0" indent="0">
              <a:lnSpc>
                <a:spcPts val="2750"/>
              </a:lnSpc>
              <a:buNone/>
            </a:pPr>
            <a:r>
              <a:rPr lang="en-US" sz="2200" dirty="0">
                <a:solidFill>
                  <a:srgbClr val="1B1B27"/>
                </a:solidFill>
                <a:latin typeface="Raleway" pitchFamily="34" charset="0"/>
                <a:ea typeface="Raleway" pitchFamily="34" charset="-122"/>
                <a:cs typeface="Raleway" pitchFamily="34" charset="-120"/>
              </a:rPr>
              <a:t>Survey Questions and Results Analysis</a:t>
            </a:r>
            <a:endParaRPr lang="en-US" sz="2200" dirty="0"/>
          </a:p>
        </p:txBody>
      </p:sp>
      <p:pic>
        <p:nvPicPr>
          <p:cNvPr id="3" name="Image 0" descr="preencoded.png"/>
          <p:cNvPicPr>
            <a:picLocks noChangeAspect="1"/>
          </p:cNvPicPr>
          <p:nvPr/>
        </p:nvPicPr>
        <p:blipFill>
          <a:blip r:embed="rId3"/>
          <a:stretch>
            <a:fillRect/>
          </a:stretch>
        </p:blipFill>
        <p:spPr>
          <a:xfrm>
            <a:off x="566205" y="1243588"/>
            <a:ext cx="6136426" cy="3134480"/>
          </a:xfrm>
          <a:prstGeom prst="rect">
            <a:avLst/>
          </a:prstGeom>
        </p:spPr>
      </p:pic>
      <p:sp>
        <p:nvSpPr>
          <p:cNvPr id="68" name="Shape 1"/>
          <p:cNvSpPr/>
          <p:nvPr/>
        </p:nvSpPr>
        <p:spPr>
          <a:xfrm>
            <a:off x="1922991" y="4440510"/>
            <a:ext cx="113348" cy="113348"/>
          </a:xfrm>
          <a:prstGeom prst="roundRect">
            <a:avLst>
              <a:gd name="adj" fmla="val 16134"/>
            </a:avLst>
          </a:prstGeom>
          <a:solidFill>
            <a:srgbClr val="1F1F2D"/>
          </a:solidFill>
          <a:ln/>
        </p:spPr>
      </p:sp>
      <p:sp>
        <p:nvSpPr>
          <p:cNvPr id="69" name="Text 2"/>
          <p:cNvSpPr/>
          <p:nvPr/>
        </p:nvSpPr>
        <p:spPr>
          <a:xfrm>
            <a:off x="2097298" y="4440510"/>
            <a:ext cx="244673" cy="113348"/>
          </a:xfrm>
          <a:prstGeom prst="rect">
            <a:avLst/>
          </a:prstGeom>
          <a:noFill/>
          <a:ln/>
        </p:spPr>
        <p:txBody>
          <a:bodyPr wrap="none" lIns="0" tIns="0" rIns="0" bIns="0" rtlCol="0" anchor="t"/>
          <a:lstStyle/>
          <a:p>
            <a:pPr marL="0" indent="0" algn="l">
              <a:lnSpc>
                <a:spcPts val="850"/>
              </a:lnSpc>
              <a:buNone/>
            </a:pPr>
            <a:r>
              <a:rPr lang="en-US" sz="850" dirty="0">
                <a:solidFill>
                  <a:srgbClr val="3C3939"/>
                </a:solidFill>
                <a:latin typeface="Roboto" pitchFamily="34" charset="0"/>
                <a:ea typeface="Roboto" pitchFamily="34" charset="-122"/>
                <a:cs typeface="Roboto" pitchFamily="34" charset="-120"/>
              </a:rPr>
              <a:t>Daily</a:t>
            </a:r>
            <a:endParaRPr lang="en-US" sz="850" dirty="0"/>
          </a:p>
        </p:txBody>
      </p:sp>
      <p:sp>
        <p:nvSpPr>
          <p:cNvPr id="70" name="Shape 3"/>
          <p:cNvSpPr/>
          <p:nvPr/>
        </p:nvSpPr>
        <p:spPr>
          <a:xfrm>
            <a:off x="3188625" y="4440510"/>
            <a:ext cx="113348" cy="113348"/>
          </a:xfrm>
          <a:prstGeom prst="roundRect">
            <a:avLst>
              <a:gd name="adj" fmla="val 16134"/>
            </a:avLst>
          </a:prstGeom>
          <a:solidFill>
            <a:srgbClr val="40405C"/>
          </a:solidFill>
          <a:ln/>
        </p:spPr>
      </p:sp>
      <p:sp>
        <p:nvSpPr>
          <p:cNvPr id="71" name="Text 4"/>
          <p:cNvSpPr/>
          <p:nvPr/>
        </p:nvSpPr>
        <p:spPr>
          <a:xfrm>
            <a:off x="3362932" y="4440510"/>
            <a:ext cx="641747" cy="113348"/>
          </a:xfrm>
          <a:prstGeom prst="rect">
            <a:avLst/>
          </a:prstGeom>
          <a:noFill/>
          <a:ln/>
        </p:spPr>
        <p:txBody>
          <a:bodyPr wrap="none" lIns="0" tIns="0" rIns="0" bIns="0" rtlCol="0" anchor="t"/>
          <a:lstStyle/>
          <a:p>
            <a:pPr marL="0" indent="0" algn="l">
              <a:lnSpc>
                <a:spcPts val="850"/>
              </a:lnSpc>
              <a:buNone/>
            </a:pPr>
            <a:r>
              <a:rPr lang="en-US" sz="850" dirty="0">
                <a:solidFill>
                  <a:srgbClr val="3C3939"/>
                </a:solidFill>
                <a:latin typeface="Roboto" pitchFamily="34" charset="0"/>
                <a:ea typeface="Roboto" pitchFamily="34" charset="-122"/>
                <a:cs typeface="Roboto" pitchFamily="34" charset="-120"/>
              </a:rPr>
              <a:t>Occasionally</a:t>
            </a:r>
            <a:endParaRPr lang="en-US" sz="850" dirty="0"/>
          </a:p>
        </p:txBody>
      </p:sp>
      <p:sp>
        <p:nvSpPr>
          <p:cNvPr id="72" name="Shape 5"/>
          <p:cNvSpPr/>
          <p:nvPr/>
        </p:nvSpPr>
        <p:spPr>
          <a:xfrm>
            <a:off x="4851333" y="4440510"/>
            <a:ext cx="113348" cy="113348"/>
          </a:xfrm>
          <a:prstGeom prst="roundRect">
            <a:avLst>
              <a:gd name="adj" fmla="val 16134"/>
            </a:avLst>
          </a:prstGeom>
          <a:solidFill>
            <a:srgbClr val="61618C"/>
          </a:solidFill>
          <a:ln/>
        </p:spPr>
      </p:sp>
      <p:sp>
        <p:nvSpPr>
          <p:cNvPr id="73" name="Text 6"/>
          <p:cNvSpPr/>
          <p:nvPr/>
        </p:nvSpPr>
        <p:spPr>
          <a:xfrm>
            <a:off x="5025640" y="4440510"/>
            <a:ext cx="714256" cy="113348"/>
          </a:xfrm>
          <a:prstGeom prst="rect">
            <a:avLst/>
          </a:prstGeom>
          <a:noFill/>
          <a:ln/>
        </p:spPr>
        <p:txBody>
          <a:bodyPr wrap="none" lIns="0" tIns="0" rIns="0" bIns="0" rtlCol="0" anchor="t"/>
          <a:lstStyle/>
          <a:p>
            <a:pPr marL="0" indent="0" algn="l">
              <a:lnSpc>
                <a:spcPts val="850"/>
              </a:lnSpc>
              <a:buNone/>
            </a:pPr>
            <a:r>
              <a:rPr lang="en-US" sz="850" dirty="0">
                <a:solidFill>
                  <a:srgbClr val="3C3939"/>
                </a:solidFill>
                <a:latin typeface="Roboto" pitchFamily="34" charset="0"/>
                <a:ea typeface="Roboto" pitchFamily="34" charset="-122"/>
                <a:cs typeface="Roboto" pitchFamily="34" charset="-120"/>
              </a:rPr>
              <a:t>Weekly/Rarely</a:t>
            </a:r>
            <a:endParaRPr lang="en-US" sz="850" dirty="0"/>
          </a:p>
        </p:txBody>
      </p:sp>
      <p:pic>
        <p:nvPicPr>
          <p:cNvPr id="74" name="Picture 73" descr="Forms response chart. Question title: For what purpose(s) do you use ChatGPT? (Select all that apply). Number of responses: 42 responses.">
            <a:extLst>
              <a:ext uri="{FF2B5EF4-FFF2-40B4-BE49-F238E27FC236}">
                <a16:creationId xmlns:a16="http://schemas.microsoft.com/office/drawing/2014/main" id="{AD21353B-38BE-ED2E-1210-B8FEDF73559F}"/>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27771" y="1535430"/>
            <a:ext cx="6398327" cy="3036570"/>
          </a:xfrm>
          <a:prstGeom prst="rect">
            <a:avLst/>
          </a:prstGeom>
          <a:noFill/>
          <a:ln w="12700">
            <a:solidFill>
              <a:schemeClr val="tx1"/>
            </a:solidFill>
          </a:ln>
        </p:spPr>
      </p:pic>
      <p:pic>
        <p:nvPicPr>
          <p:cNvPr id="75" name="Picture 74" descr="Forms response chart. Question title: On a scale of 1 to 5, how helpful do you find ChatGPT for educational purposes?  . Number of responses: 42 responses.">
            <a:extLst>
              <a:ext uri="{FF2B5EF4-FFF2-40B4-BE49-F238E27FC236}">
                <a16:creationId xmlns:a16="http://schemas.microsoft.com/office/drawing/2014/main" id="{841B40A2-AEAB-51DE-0A7B-3E2E7CB684AA}"/>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2231" y="4955501"/>
            <a:ext cx="5690870" cy="2700655"/>
          </a:xfrm>
          <a:prstGeom prst="rect">
            <a:avLst/>
          </a:prstGeom>
          <a:noFill/>
          <a:ln w="12700">
            <a:solidFill>
              <a:schemeClr val="tx1"/>
            </a:solidFill>
          </a:ln>
        </p:spPr>
      </p:pic>
      <p:pic>
        <p:nvPicPr>
          <p:cNvPr id="76" name="Picture 75" descr="Forms response chart. Question title: Has ChatGPT helped you better understand academic concepts?&#10;. Number of responses: 42 responses.">
            <a:extLst>
              <a:ext uri="{FF2B5EF4-FFF2-40B4-BE49-F238E27FC236}">
                <a16:creationId xmlns:a16="http://schemas.microsoft.com/office/drawing/2014/main" id="{297EC828-CA82-56CE-8758-69A93BDC19C6}"/>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922768" y="4805007"/>
            <a:ext cx="6432092" cy="2700654"/>
          </a:xfrm>
          <a:prstGeom prst="rect">
            <a:avLst/>
          </a:prstGeom>
          <a:noFill/>
          <a:ln w="12700">
            <a:solidFill>
              <a:schemeClr val="tx1"/>
            </a:solidFill>
          </a:ln>
        </p:spPr>
      </p:pic>
      <p:sp>
        <p:nvSpPr>
          <p:cNvPr id="77" name="TextBox 76">
            <a:extLst>
              <a:ext uri="{FF2B5EF4-FFF2-40B4-BE49-F238E27FC236}">
                <a16:creationId xmlns:a16="http://schemas.microsoft.com/office/drawing/2014/main" id="{61B536E6-3634-653A-3A8B-4F890180CB3F}"/>
              </a:ext>
            </a:extLst>
          </p:cNvPr>
          <p:cNvSpPr txBox="1"/>
          <p:nvPr/>
        </p:nvSpPr>
        <p:spPr>
          <a:xfrm>
            <a:off x="12856192" y="7820167"/>
            <a:ext cx="1705970" cy="369332"/>
          </a:xfrm>
          <a:prstGeom prst="rect">
            <a:avLst/>
          </a:prstGeom>
          <a:solidFill>
            <a:schemeClr val="bg1"/>
          </a:solidFill>
        </p:spPr>
        <p:txBody>
          <a:bodyPr wrap="square" rtlCol="0">
            <a:spAutoFit/>
          </a:bodyPr>
          <a:lstStyle/>
          <a:p>
            <a:endParaRPr lang="en-US" dirty="0"/>
          </a:p>
        </p:txBody>
      </p:sp>
      <p:pic>
        <p:nvPicPr>
          <p:cNvPr id="4" name="Picture 3">
            <a:extLst>
              <a:ext uri="{FF2B5EF4-FFF2-40B4-BE49-F238E27FC236}">
                <a16:creationId xmlns:a16="http://schemas.microsoft.com/office/drawing/2014/main" id="{A2844A18-62D1-C04F-299F-F1726992AA4D}"/>
              </a:ext>
            </a:extLst>
          </p:cNvPr>
          <p:cNvPicPr>
            <a:picLocks noChangeAspect="1"/>
          </p:cNvPicPr>
          <p:nvPr/>
        </p:nvPicPr>
        <p:blipFill>
          <a:blip r:embed="rId7"/>
          <a:stretch>
            <a:fillRect/>
          </a:stretch>
        </p:blipFill>
        <p:spPr>
          <a:xfrm>
            <a:off x="13989551" y="131813"/>
            <a:ext cx="488028" cy="51267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5EE6BE-3FA5-6C2F-467F-8118D210DEE5}"/>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719350CB-9533-2513-EB96-3E0FA6B5A8ED}"/>
              </a:ext>
            </a:extLst>
          </p:cNvPr>
          <p:cNvSpPr/>
          <p:nvPr/>
        </p:nvSpPr>
        <p:spPr>
          <a:xfrm>
            <a:off x="396835" y="311825"/>
            <a:ext cx="5010864" cy="354330"/>
          </a:xfrm>
          <a:prstGeom prst="rect">
            <a:avLst/>
          </a:prstGeom>
          <a:noFill/>
          <a:ln/>
        </p:spPr>
        <p:txBody>
          <a:bodyPr wrap="none" lIns="0" tIns="0" rIns="0" bIns="0" rtlCol="0" anchor="t"/>
          <a:lstStyle/>
          <a:p>
            <a:pPr marL="0" indent="0">
              <a:lnSpc>
                <a:spcPts val="2750"/>
              </a:lnSpc>
              <a:buNone/>
            </a:pPr>
            <a:r>
              <a:rPr lang="en-US" sz="2200" dirty="0">
                <a:solidFill>
                  <a:srgbClr val="1B1B27"/>
                </a:solidFill>
                <a:latin typeface="Raleway" pitchFamily="34" charset="0"/>
                <a:ea typeface="Raleway" pitchFamily="34" charset="-122"/>
                <a:cs typeface="Raleway" pitchFamily="34" charset="-120"/>
              </a:rPr>
              <a:t>Survey Questions and Results Analysis</a:t>
            </a:r>
            <a:endParaRPr lang="en-US" sz="2200" dirty="0"/>
          </a:p>
        </p:txBody>
      </p:sp>
      <p:pic>
        <p:nvPicPr>
          <p:cNvPr id="4" name="Picture 3" descr="Forms response chart. Question title: Do you think using ChatGPT aligns with ethical academic practices?&#10;. Number of responses: 42 responses.">
            <a:extLst>
              <a:ext uri="{FF2B5EF4-FFF2-40B4-BE49-F238E27FC236}">
                <a16:creationId xmlns:a16="http://schemas.microsoft.com/office/drawing/2014/main" id="{DE2BDCB2-8140-A03C-57DE-4B5F4B4DF92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7315" y="1106464"/>
            <a:ext cx="6464803" cy="2714388"/>
          </a:xfrm>
          <a:prstGeom prst="rect">
            <a:avLst/>
          </a:prstGeom>
          <a:noFill/>
          <a:ln w="12700">
            <a:solidFill>
              <a:schemeClr val="tx1"/>
            </a:solidFill>
          </a:ln>
        </p:spPr>
      </p:pic>
      <p:pic>
        <p:nvPicPr>
          <p:cNvPr id="5" name="Picture 4" descr="Forms response chart. Question title: Do you think ChatGPT affects your ability to think critically or solve problems independently?&#10;. Number of responses: 42 responses.">
            <a:extLst>
              <a:ext uri="{FF2B5EF4-FFF2-40B4-BE49-F238E27FC236}">
                <a16:creationId xmlns:a16="http://schemas.microsoft.com/office/drawing/2014/main" id="{9C9E9F08-E833-ED8E-3FDE-8D19DAB181FD}"/>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82133" y="1106464"/>
            <a:ext cx="6464803" cy="2714388"/>
          </a:xfrm>
          <a:prstGeom prst="rect">
            <a:avLst/>
          </a:prstGeom>
          <a:noFill/>
          <a:ln w="12700">
            <a:solidFill>
              <a:schemeClr val="tx1"/>
            </a:solidFill>
          </a:ln>
        </p:spPr>
      </p:pic>
      <p:pic>
        <p:nvPicPr>
          <p:cNvPr id="6" name="Picture 5" descr="Forms response chart. Question title: Rate the following aspects of ChatGPT&amp;apos;s impact on your learning experience.  . Number of responses: .">
            <a:extLst>
              <a:ext uri="{FF2B5EF4-FFF2-40B4-BE49-F238E27FC236}">
                <a16:creationId xmlns:a16="http://schemas.microsoft.com/office/drawing/2014/main" id="{969FB152-A7E2-9B1E-D015-91290CCE7C88}"/>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7315" y="4169912"/>
            <a:ext cx="6754818" cy="3299044"/>
          </a:xfrm>
          <a:prstGeom prst="rect">
            <a:avLst/>
          </a:prstGeom>
          <a:noFill/>
          <a:ln w="12700">
            <a:solidFill>
              <a:schemeClr val="tx1"/>
            </a:solidFill>
          </a:ln>
        </p:spPr>
      </p:pic>
      <p:sp>
        <p:nvSpPr>
          <p:cNvPr id="7" name="TextBox 6">
            <a:extLst>
              <a:ext uri="{FF2B5EF4-FFF2-40B4-BE49-F238E27FC236}">
                <a16:creationId xmlns:a16="http://schemas.microsoft.com/office/drawing/2014/main" id="{C9A18716-A4E0-B44F-E11F-6BC1F5DC2AEC}"/>
              </a:ext>
            </a:extLst>
          </p:cNvPr>
          <p:cNvSpPr txBox="1"/>
          <p:nvPr/>
        </p:nvSpPr>
        <p:spPr>
          <a:xfrm>
            <a:off x="12856192" y="7820167"/>
            <a:ext cx="1705970" cy="369332"/>
          </a:xfrm>
          <a:prstGeom prst="rect">
            <a:avLst/>
          </a:prstGeom>
          <a:solidFill>
            <a:schemeClr val="bg1"/>
          </a:solidFill>
        </p:spPr>
        <p:txBody>
          <a:bodyPr wrap="square" rtlCol="0">
            <a:spAutoFit/>
          </a:bodyPr>
          <a:lstStyle/>
          <a:p>
            <a:endParaRPr lang="en-US" dirty="0"/>
          </a:p>
        </p:txBody>
      </p:sp>
      <p:pic>
        <p:nvPicPr>
          <p:cNvPr id="3" name="Picture 2">
            <a:extLst>
              <a:ext uri="{FF2B5EF4-FFF2-40B4-BE49-F238E27FC236}">
                <a16:creationId xmlns:a16="http://schemas.microsoft.com/office/drawing/2014/main" id="{5C353964-FED5-4BB5-FD85-F11E11C46AE8}"/>
              </a:ext>
            </a:extLst>
          </p:cNvPr>
          <p:cNvPicPr>
            <a:picLocks noChangeAspect="1"/>
          </p:cNvPicPr>
          <p:nvPr/>
        </p:nvPicPr>
        <p:blipFill>
          <a:blip r:embed="rId6"/>
          <a:stretch>
            <a:fillRect/>
          </a:stretch>
        </p:blipFill>
        <p:spPr>
          <a:xfrm>
            <a:off x="13771311" y="131813"/>
            <a:ext cx="488028" cy="512676"/>
          </a:xfrm>
          <a:prstGeom prst="rect">
            <a:avLst/>
          </a:prstGeom>
        </p:spPr>
      </p:pic>
    </p:spTree>
    <p:extLst>
      <p:ext uri="{BB962C8B-B14F-4D97-AF65-F5344CB8AC3E}">
        <p14:creationId xmlns:p14="http://schemas.microsoft.com/office/powerpoint/2010/main" val="3440971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539353" y="545544"/>
            <a:ext cx="13551694" cy="481608"/>
          </a:xfrm>
          <a:prstGeom prst="rect">
            <a:avLst/>
          </a:prstGeom>
          <a:noFill/>
          <a:ln/>
        </p:spPr>
        <p:txBody>
          <a:bodyPr wrap="none" lIns="0" tIns="0" rIns="0" bIns="0" rtlCol="0" anchor="t"/>
          <a:lstStyle/>
          <a:p>
            <a:pPr marL="0" indent="0" algn="ctr">
              <a:lnSpc>
                <a:spcPts val="3750"/>
              </a:lnSpc>
              <a:buNone/>
            </a:pPr>
            <a:r>
              <a:rPr lang="en-US" sz="3000" dirty="0">
                <a:solidFill>
                  <a:srgbClr val="1B1B27"/>
                </a:solidFill>
                <a:latin typeface="Raleway" pitchFamily="34" charset="0"/>
                <a:ea typeface="Raleway" pitchFamily="34" charset="-122"/>
                <a:cs typeface="Raleway" pitchFamily="34" charset="-120"/>
              </a:rPr>
              <a:t>Ethics and Critical Thinking</a:t>
            </a:r>
            <a:endParaRPr lang="en-US" sz="3000" dirty="0"/>
          </a:p>
        </p:txBody>
      </p:sp>
      <p:sp>
        <p:nvSpPr>
          <p:cNvPr id="3" name="Shape 1"/>
          <p:cNvSpPr/>
          <p:nvPr/>
        </p:nvSpPr>
        <p:spPr>
          <a:xfrm>
            <a:off x="539353" y="2104990"/>
            <a:ext cx="269677" cy="269677"/>
          </a:xfrm>
          <a:prstGeom prst="roundRect">
            <a:avLst>
              <a:gd name="adj" fmla="val 24001"/>
            </a:avLst>
          </a:prstGeom>
          <a:solidFill>
            <a:srgbClr val="E1E1EA"/>
          </a:solidFill>
          <a:ln w="7620">
            <a:solidFill>
              <a:srgbClr val="C7C7D0"/>
            </a:solidFill>
            <a:prstDash val="solid"/>
          </a:ln>
        </p:spPr>
      </p:sp>
      <p:sp>
        <p:nvSpPr>
          <p:cNvPr id="4" name="Text 2"/>
          <p:cNvSpPr/>
          <p:nvPr/>
        </p:nvSpPr>
        <p:spPr>
          <a:xfrm>
            <a:off x="963097" y="2104990"/>
            <a:ext cx="1926312" cy="240744"/>
          </a:xfrm>
          <a:prstGeom prst="rect">
            <a:avLst/>
          </a:prstGeom>
          <a:noFill/>
          <a:ln/>
        </p:spPr>
        <p:txBody>
          <a:bodyPr wrap="none" lIns="0" tIns="0" rIns="0" bIns="0" rtlCol="0" anchor="t"/>
          <a:lstStyle/>
          <a:p>
            <a:pPr marL="0" indent="0">
              <a:lnSpc>
                <a:spcPts val="1850"/>
              </a:lnSpc>
              <a:buNone/>
            </a:pPr>
            <a:r>
              <a:rPr lang="en-US" sz="1500" dirty="0">
                <a:solidFill>
                  <a:srgbClr val="3C3939"/>
                </a:solidFill>
                <a:latin typeface="Raleway" pitchFamily="34" charset="0"/>
                <a:ea typeface="Raleway" pitchFamily="34" charset="-122"/>
                <a:cs typeface="Raleway" pitchFamily="34" charset="-120"/>
              </a:rPr>
              <a:t>Ethical Alignment</a:t>
            </a:r>
            <a:endParaRPr lang="en-US" sz="1500" dirty="0"/>
          </a:p>
        </p:txBody>
      </p:sp>
      <p:sp>
        <p:nvSpPr>
          <p:cNvPr id="5" name="Text 3"/>
          <p:cNvSpPr/>
          <p:nvPr/>
        </p:nvSpPr>
        <p:spPr>
          <a:xfrm>
            <a:off x="963097" y="2438127"/>
            <a:ext cx="6275070" cy="246459"/>
          </a:xfrm>
          <a:prstGeom prst="rect">
            <a:avLst/>
          </a:prstGeom>
          <a:noFill/>
          <a:ln/>
        </p:spPr>
        <p:txBody>
          <a:bodyPr wrap="none" lIns="0" tIns="0" rIns="0" bIns="0" rtlCol="0" anchor="t"/>
          <a:lstStyle/>
          <a:p>
            <a:pPr marL="0" indent="0">
              <a:lnSpc>
                <a:spcPts val="1900"/>
              </a:lnSpc>
              <a:buNone/>
            </a:pPr>
            <a:r>
              <a:rPr lang="en-US" sz="1400" dirty="0">
                <a:solidFill>
                  <a:srgbClr val="3C3939"/>
                </a:solidFill>
                <a:latin typeface="Roboto" pitchFamily="34" charset="0"/>
                <a:ea typeface="Roboto" pitchFamily="34" charset="-122"/>
                <a:cs typeface="Roboto" pitchFamily="34" charset="-120"/>
              </a:rPr>
              <a:t>80% believed using ChatGPT aligns with ethical practices.</a:t>
            </a:r>
            <a:endParaRPr lang="en-US" sz="1400" dirty="0"/>
          </a:p>
        </p:txBody>
      </p:sp>
      <p:sp>
        <p:nvSpPr>
          <p:cNvPr id="6" name="Shape 4"/>
          <p:cNvSpPr/>
          <p:nvPr/>
        </p:nvSpPr>
        <p:spPr>
          <a:xfrm>
            <a:off x="7392233" y="2104990"/>
            <a:ext cx="269677" cy="269677"/>
          </a:xfrm>
          <a:prstGeom prst="roundRect">
            <a:avLst>
              <a:gd name="adj" fmla="val 24001"/>
            </a:avLst>
          </a:prstGeom>
          <a:solidFill>
            <a:srgbClr val="E1E1EA"/>
          </a:solidFill>
          <a:ln w="7620">
            <a:solidFill>
              <a:srgbClr val="C7C7D0"/>
            </a:solidFill>
            <a:prstDash val="solid"/>
          </a:ln>
        </p:spPr>
      </p:sp>
      <p:sp>
        <p:nvSpPr>
          <p:cNvPr id="7" name="Text 5"/>
          <p:cNvSpPr/>
          <p:nvPr/>
        </p:nvSpPr>
        <p:spPr>
          <a:xfrm>
            <a:off x="7815977" y="2104990"/>
            <a:ext cx="2306479" cy="240744"/>
          </a:xfrm>
          <a:prstGeom prst="rect">
            <a:avLst/>
          </a:prstGeom>
          <a:noFill/>
          <a:ln/>
        </p:spPr>
        <p:txBody>
          <a:bodyPr wrap="none" lIns="0" tIns="0" rIns="0" bIns="0" rtlCol="0" anchor="t"/>
          <a:lstStyle/>
          <a:p>
            <a:pPr marL="0" indent="0">
              <a:lnSpc>
                <a:spcPts val="1850"/>
              </a:lnSpc>
              <a:buNone/>
            </a:pPr>
            <a:r>
              <a:rPr lang="en-US" sz="1500" dirty="0">
                <a:solidFill>
                  <a:srgbClr val="3C3939"/>
                </a:solidFill>
                <a:latin typeface="Raleway" pitchFamily="34" charset="0"/>
                <a:ea typeface="Raleway" pitchFamily="34" charset="-122"/>
                <a:cs typeface="Raleway" pitchFamily="34" charset="-120"/>
              </a:rPr>
              <a:t>Critical Thinking Concerns</a:t>
            </a:r>
            <a:endParaRPr lang="en-US" sz="1500" dirty="0"/>
          </a:p>
        </p:txBody>
      </p:sp>
      <p:sp>
        <p:nvSpPr>
          <p:cNvPr id="8" name="Text 6"/>
          <p:cNvSpPr/>
          <p:nvPr/>
        </p:nvSpPr>
        <p:spPr>
          <a:xfrm>
            <a:off x="7815977" y="2438127"/>
            <a:ext cx="6275070" cy="492919"/>
          </a:xfrm>
          <a:prstGeom prst="rect">
            <a:avLst/>
          </a:prstGeom>
          <a:noFill/>
          <a:ln/>
        </p:spPr>
        <p:txBody>
          <a:bodyPr wrap="square" lIns="0" tIns="0" rIns="0" bIns="0" rtlCol="0" anchor="t"/>
          <a:lstStyle/>
          <a:p>
            <a:pPr marL="0" indent="0">
              <a:lnSpc>
                <a:spcPts val="1900"/>
              </a:lnSpc>
              <a:buNone/>
            </a:pPr>
            <a:r>
              <a:rPr lang="en-US" sz="1400" dirty="0">
                <a:solidFill>
                  <a:srgbClr val="3C3939"/>
                </a:solidFill>
                <a:latin typeface="Roboto" pitchFamily="34" charset="0"/>
                <a:ea typeface="Roboto" pitchFamily="34" charset="-122"/>
                <a:cs typeface="Roboto" pitchFamily="34" charset="-120"/>
              </a:rPr>
              <a:t>50% expressed concerns about reduced creativity and problem-solving. 40% reported no significant changes.</a:t>
            </a:r>
            <a:endParaRPr lang="en-US" sz="1400" dirty="0"/>
          </a:p>
        </p:txBody>
      </p:sp>
      <p:sp>
        <p:nvSpPr>
          <p:cNvPr id="9" name="Shape 7"/>
          <p:cNvSpPr/>
          <p:nvPr/>
        </p:nvSpPr>
        <p:spPr>
          <a:xfrm>
            <a:off x="539353" y="3258467"/>
            <a:ext cx="269677" cy="269677"/>
          </a:xfrm>
          <a:prstGeom prst="roundRect">
            <a:avLst>
              <a:gd name="adj" fmla="val 24001"/>
            </a:avLst>
          </a:prstGeom>
          <a:solidFill>
            <a:srgbClr val="E1E1EA"/>
          </a:solidFill>
          <a:ln w="7620">
            <a:solidFill>
              <a:srgbClr val="C7C7D0"/>
            </a:solidFill>
            <a:prstDash val="solid"/>
          </a:ln>
        </p:spPr>
      </p:sp>
      <p:sp>
        <p:nvSpPr>
          <p:cNvPr id="10" name="Text 8"/>
          <p:cNvSpPr/>
          <p:nvPr/>
        </p:nvSpPr>
        <p:spPr>
          <a:xfrm>
            <a:off x="963097" y="3258467"/>
            <a:ext cx="1926312" cy="240744"/>
          </a:xfrm>
          <a:prstGeom prst="rect">
            <a:avLst/>
          </a:prstGeom>
          <a:noFill/>
          <a:ln/>
        </p:spPr>
        <p:txBody>
          <a:bodyPr wrap="none" lIns="0" tIns="0" rIns="0" bIns="0" rtlCol="0" anchor="t"/>
          <a:lstStyle/>
          <a:p>
            <a:pPr marL="0" indent="0">
              <a:lnSpc>
                <a:spcPts val="1850"/>
              </a:lnSpc>
              <a:buNone/>
            </a:pPr>
            <a:r>
              <a:rPr lang="en-US" sz="1500" dirty="0">
                <a:solidFill>
                  <a:srgbClr val="3C3939"/>
                </a:solidFill>
                <a:latin typeface="Raleway" pitchFamily="34" charset="0"/>
                <a:ea typeface="Raleway" pitchFamily="34" charset="-122"/>
                <a:cs typeface="Raleway" pitchFamily="34" charset="-120"/>
              </a:rPr>
              <a:t>Biggest Limitations</a:t>
            </a:r>
            <a:endParaRPr lang="en-US" sz="1500" dirty="0"/>
          </a:p>
        </p:txBody>
      </p:sp>
      <p:sp>
        <p:nvSpPr>
          <p:cNvPr id="11" name="Text 9"/>
          <p:cNvSpPr/>
          <p:nvPr/>
        </p:nvSpPr>
        <p:spPr>
          <a:xfrm>
            <a:off x="963097" y="3591604"/>
            <a:ext cx="6275070" cy="492919"/>
          </a:xfrm>
          <a:prstGeom prst="rect">
            <a:avLst/>
          </a:prstGeom>
          <a:noFill/>
          <a:ln/>
        </p:spPr>
        <p:txBody>
          <a:bodyPr wrap="square" lIns="0" tIns="0" rIns="0" bIns="0" rtlCol="0" anchor="t"/>
          <a:lstStyle/>
          <a:p>
            <a:pPr marL="0" indent="0">
              <a:lnSpc>
                <a:spcPts val="1900"/>
              </a:lnSpc>
              <a:buNone/>
            </a:pPr>
            <a:r>
              <a:rPr lang="en-US" sz="1400" dirty="0">
                <a:solidFill>
                  <a:srgbClr val="3C3939"/>
                </a:solidFill>
                <a:latin typeface="Roboto" pitchFamily="34" charset="0"/>
                <a:ea typeface="Roboto" pitchFamily="34" charset="-122"/>
                <a:cs typeface="Roboto" pitchFamily="34" charset="-120"/>
              </a:rPr>
              <a:t>Accuracy issues in technical subjects like math. Over-reliance reduces critical thinking. Difficulty with nuanced prompts.</a:t>
            </a:r>
            <a:endParaRPr lang="en-US" sz="1400" dirty="0"/>
          </a:p>
        </p:txBody>
      </p:sp>
      <p:sp>
        <p:nvSpPr>
          <p:cNvPr id="12" name="Shape 10"/>
          <p:cNvSpPr/>
          <p:nvPr/>
        </p:nvSpPr>
        <p:spPr>
          <a:xfrm>
            <a:off x="7392233" y="3258467"/>
            <a:ext cx="269677" cy="269677"/>
          </a:xfrm>
          <a:prstGeom prst="roundRect">
            <a:avLst>
              <a:gd name="adj" fmla="val 24001"/>
            </a:avLst>
          </a:prstGeom>
          <a:solidFill>
            <a:srgbClr val="E1E1EA"/>
          </a:solidFill>
          <a:ln w="7620">
            <a:solidFill>
              <a:srgbClr val="C7C7D0"/>
            </a:solidFill>
            <a:prstDash val="solid"/>
          </a:ln>
        </p:spPr>
      </p:sp>
      <p:sp>
        <p:nvSpPr>
          <p:cNvPr id="13" name="Text 11"/>
          <p:cNvSpPr/>
          <p:nvPr/>
        </p:nvSpPr>
        <p:spPr>
          <a:xfrm>
            <a:off x="7815977" y="3258467"/>
            <a:ext cx="1926312" cy="240744"/>
          </a:xfrm>
          <a:prstGeom prst="rect">
            <a:avLst/>
          </a:prstGeom>
          <a:noFill/>
          <a:ln/>
        </p:spPr>
        <p:txBody>
          <a:bodyPr wrap="none" lIns="0" tIns="0" rIns="0" bIns="0" rtlCol="0" anchor="t"/>
          <a:lstStyle/>
          <a:p>
            <a:pPr marL="0" indent="0">
              <a:lnSpc>
                <a:spcPts val="1850"/>
              </a:lnSpc>
              <a:buNone/>
            </a:pPr>
            <a:r>
              <a:rPr lang="en-US" sz="1500" dirty="0">
                <a:solidFill>
                  <a:srgbClr val="3C3939"/>
                </a:solidFill>
                <a:latin typeface="Raleway" pitchFamily="34" charset="0"/>
                <a:ea typeface="Raleway" pitchFamily="34" charset="-122"/>
                <a:cs typeface="Raleway" pitchFamily="34" charset="-120"/>
              </a:rPr>
              <a:t>Most Liked Features</a:t>
            </a:r>
            <a:endParaRPr lang="en-US" sz="1500" dirty="0"/>
          </a:p>
        </p:txBody>
      </p:sp>
      <p:sp>
        <p:nvSpPr>
          <p:cNvPr id="14" name="Text 12"/>
          <p:cNvSpPr/>
          <p:nvPr/>
        </p:nvSpPr>
        <p:spPr>
          <a:xfrm>
            <a:off x="7815977" y="3591604"/>
            <a:ext cx="6275070" cy="246459"/>
          </a:xfrm>
          <a:prstGeom prst="rect">
            <a:avLst/>
          </a:prstGeom>
          <a:noFill/>
          <a:ln/>
        </p:spPr>
        <p:txBody>
          <a:bodyPr wrap="none" lIns="0" tIns="0" rIns="0" bIns="0" rtlCol="0" anchor="t"/>
          <a:lstStyle/>
          <a:p>
            <a:pPr marL="0" indent="0">
              <a:lnSpc>
                <a:spcPts val="1900"/>
              </a:lnSpc>
              <a:buNone/>
            </a:pPr>
            <a:r>
              <a:rPr lang="en-US" sz="1400" dirty="0">
                <a:solidFill>
                  <a:srgbClr val="3C3939"/>
                </a:solidFill>
                <a:latin typeface="Roboto" pitchFamily="34" charset="0"/>
                <a:ea typeface="Roboto" pitchFamily="34" charset="-122"/>
                <a:cs typeface="Roboto" pitchFamily="34" charset="-120"/>
              </a:rPr>
              <a:t>Fast and efficient. Simplifies complex topics. Acts as a personal tutor.</a:t>
            </a:r>
            <a:endParaRPr lang="en-US" sz="1400" dirty="0"/>
          </a:p>
        </p:txBody>
      </p:sp>
      <p:sp>
        <p:nvSpPr>
          <p:cNvPr id="29" name="TextBox 28">
            <a:extLst>
              <a:ext uri="{FF2B5EF4-FFF2-40B4-BE49-F238E27FC236}">
                <a16:creationId xmlns:a16="http://schemas.microsoft.com/office/drawing/2014/main" id="{749D74CB-DDD6-388C-DADB-B50865DA065B}"/>
              </a:ext>
            </a:extLst>
          </p:cNvPr>
          <p:cNvSpPr txBox="1"/>
          <p:nvPr/>
        </p:nvSpPr>
        <p:spPr>
          <a:xfrm>
            <a:off x="12856192" y="7820167"/>
            <a:ext cx="1705970" cy="369332"/>
          </a:xfrm>
          <a:prstGeom prst="rect">
            <a:avLst/>
          </a:prstGeom>
          <a:solidFill>
            <a:schemeClr val="bg1"/>
          </a:solidFill>
        </p:spPr>
        <p:txBody>
          <a:bodyPr wrap="square" rtlCol="0">
            <a:spAutoFit/>
          </a:bodyPr>
          <a:lstStyle/>
          <a:p>
            <a:endParaRPr lang="en-US" dirty="0"/>
          </a:p>
        </p:txBody>
      </p:sp>
      <p:pic>
        <p:nvPicPr>
          <p:cNvPr id="15" name="Picture 14">
            <a:extLst>
              <a:ext uri="{FF2B5EF4-FFF2-40B4-BE49-F238E27FC236}">
                <a16:creationId xmlns:a16="http://schemas.microsoft.com/office/drawing/2014/main" id="{8E2B6728-39EB-F11E-61A8-53380B115BDA}"/>
              </a:ext>
            </a:extLst>
          </p:cNvPr>
          <p:cNvPicPr>
            <a:picLocks noChangeAspect="1"/>
          </p:cNvPicPr>
          <p:nvPr/>
        </p:nvPicPr>
        <p:blipFill>
          <a:blip r:embed="rId3"/>
          <a:stretch>
            <a:fillRect/>
          </a:stretch>
        </p:blipFill>
        <p:spPr>
          <a:xfrm>
            <a:off x="13771311" y="131813"/>
            <a:ext cx="488028" cy="51267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TotalTime>
  <Words>1459</Words>
  <Application>Microsoft Office PowerPoint</Application>
  <PresentationFormat>Custom</PresentationFormat>
  <Paragraphs>190</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Raleway</vt:lpstr>
      <vt:lpstr>Arial</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HP</cp:lastModifiedBy>
  <cp:revision>65</cp:revision>
  <dcterms:created xsi:type="dcterms:W3CDTF">2024-12-26T11:40:22Z</dcterms:created>
  <dcterms:modified xsi:type="dcterms:W3CDTF">2024-12-26T14:42:50Z</dcterms:modified>
</cp:coreProperties>
</file>