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D4DCC8A-F5A3-4056-9767-A2B3B74D8194}">
  <a:tblStyle styleId="{CD4DCC8A-F5A3-4056-9767-A2B3B74D819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1" Type="http://schemas.openxmlformats.org/officeDocument/2006/relationships/slide" Target="slides/slide35.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2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2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2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0fb88e10bd_0_0: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0fb88e10bd_0_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0fb7f12573_0_3: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0fb7f12573_0_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3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3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3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3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3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obj">
  <p:cSld name="OBJECT">
    <p:spTree>
      <p:nvGrpSpPr>
        <p:cNvPr id="11" name="Shape 11"/>
        <p:cNvGrpSpPr/>
        <p:nvPr/>
      </p:nvGrpSpPr>
      <p:grpSpPr>
        <a:xfrm>
          <a:off x="0" y="0"/>
          <a:ext cx="0" cy="0"/>
          <a:chOff x="0" y="0"/>
          <a:chExt cx="0" cy="0"/>
        </a:xfrm>
      </p:grpSpPr>
      <p:sp>
        <p:nvSpPr>
          <p:cNvPr id="12" name="Google Shape;12;p2"/>
          <p:cNvSpPr txBox="1"/>
          <p:nvPr>
            <p:ph idx="11" type="ftr"/>
          </p:nvPr>
        </p:nvSpPr>
        <p:spPr>
          <a:xfrm>
            <a:off x="4145280" y="6377940"/>
            <a:ext cx="3901440" cy="342900"/>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0" type="dt"/>
          </p:nvPr>
        </p:nvSpPr>
        <p:spPr>
          <a:xfrm>
            <a:off x="609600" y="6377940"/>
            <a:ext cx="2804160" cy="3429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8778240" y="6377940"/>
            <a:ext cx="2804160" cy="342900"/>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5" name="Shape 15"/>
        <p:cNvGrpSpPr/>
        <p:nvPr/>
      </p:nvGrpSpPr>
      <p:grpSpPr>
        <a:xfrm>
          <a:off x="0" y="0"/>
          <a:ext cx="0" cy="0"/>
          <a:chOff x="0" y="0"/>
          <a:chExt cx="0" cy="0"/>
        </a:xfrm>
      </p:grpSpPr>
      <p:sp>
        <p:nvSpPr>
          <p:cNvPr id="16" name="Google Shape;16;p3"/>
          <p:cNvSpPr txBox="1"/>
          <p:nvPr>
            <p:ph type="title"/>
          </p:nvPr>
        </p:nvSpPr>
        <p:spPr>
          <a:xfrm>
            <a:off x="5751957" y="993140"/>
            <a:ext cx="688975" cy="185483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1" i="0" sz="12000">
                <a:solidFill>
                  <a:srgbClr val="A4B7C5"/>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body"/>
          </p:nvPr>
        </p:nvSpPr>
        <p:spPr>
          <a:xfrm>
            <a:off x="1368297" y="2319985"/>
            <a:ext cx="9450705" cy="36220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b="0" i="0" sz="4000">
                <a:solidFill>
                  <a:schemeClr val="lt1"/>
                </a:solidFill>
                <a:latin typeface="Trebuchet MS"/>
                <a:ea typeface="Trebuchet MS"/>
                <a:cs typeface="Trebuchet MS"/>
                <a:sym typeface="Trebuchet MS"/>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 name="Google Shape;18;p3"/>
          <p:cNvSpPr txBox="1"/>
          <p:nvPr>
            <p:ph idx="11" type="ftr"/>
          </p:nvPr>
        </p:nvSpPr>
        <p:spPr>
          <a:xfrm>
            <a:off x="4145280" y="6377940"/>
            <a:ext cx="3901440" cy="342900"/>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0" type="dt"/>
          </p:nvPr>
        </p:nvSpPr>
        <p:spPr>
          <a:xfrm>
            <a:off x="609600" y="6377940"/>
            <a:ext cx="2804160" cy="3429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8778240" y="6377940"/>
            <a:ext cx="2804160" cy="342900"/>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1" name="Shape 21"/>
        <p:cNvGrpSpPr/>
        <p:nvPr/>
      </p:nvGrpSpPr>
      <p:grpSpPr>
        <a:xfrm>
          <a:off x="0" y="0"/>
          <a:ext cx="0" cy="0"/>
          <a:chOff x="0" y="0"/>
          <a:chExt cx="0" cy="0"/>
        </a:xfrm>
      </p:grpSpPr>
      <p:sp>
        <p:nvSpPr>
          <p:cNvPr id="22" name="Google Shape;22;p4"/>
          <p:cNvSpPr txBox="1"/>
          <p:nvPr>
            <p:ph type="title"/>
          </p:nvPr>
        </p:nvSpPr>
        <p:spPr>
          <a:xfrm>
            <a:off x="5751957" y="993140"/>
            <a:ext cx="688975" cy="185483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1" i="0" sz="12000">
                <a:solidFill>
                  <a:srgbClr val="A4B7C5"/>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1" type="ftr"/>
          </p:nvPr>
        </p:nvSpPr>
        <p:spPr>
          <a:xfrm>
            <a:off x="4145280" y="6377940"/>
            <a:ext cx="3901440" cy="342900"/>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
          <p:cNvSpPr txBox="1"/>
          <p:nvPr>
            <p:ph idx="10" type="dt"/>
          </p:nvPr>
        </p:nvSpPr>
        <p:spPr>
          <a:xfrm>
            <a:off x="609600" y="6377940"/>
            <a:ext cx="2804160" cy="3429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2" type="sldNum"/>
          </p:nvPr>
        </p:nvSpPr>
        <p:spPr>
          <a:xfrm>
            <a:off x="8778240" y="6377940"/>
            <a:ext cx="2804160" cy="342900"/>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6" name="Shape 26"/>
        <p:cNvGrpSpPr/>
        <p:nvPr/>
      </p:nvGrpSpPr>
      <p:grpSpPr>
        <a:xfrm>
          <a:off x="0" y="0"/>
          <a:ext cx="0" cy="0"/>
          <a:chOff x="0" y="0"/>
          <a:chExt cx="0" cy="0"/>
        </a:xfrm>
      </p:grpSpPr>
      <p:sp>
        <p:nvSpPr>
          <p:cNvPr id="27" name="Google Shape;27;p5"/>
          <p:cNvSpPr txBox="1"/>
          <p:nvPr>
            <p:ph type="ctrTitle"/>
          </p:nvPr>
        </p:nvSpPr>
        <p:spPr>
          <a:xfrm>
            <a:off x="3173348" y="2340355"/>
            <a:ext cx="5845302" cy="55435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5"/>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5"/>
          <p:cNvSpPr txBox="1"/>
          <p:nvPr>
            <p:ph idx="11" type="ftr"/>
          </p:nvPr>
        </p:nvSpPr>
        <p:spPr>
          <a:xfrm>
            <a:off x="4145280" y="6377940"/>
            <a:ext cx="3901440" cy="342900"/>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5"/>
          <p:cNvSpPr txBox="1"/>
          <p:nvPr>
            <p:ph idx="10" type="dt"/>
          </p:nvPr>
        </p:nvSpPr>
        <p:spPr>
          <a:xfrm>
            <a:off x="609600" y="6377940"/>
            <a:ext cx="2804160" cy="3429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2" type="sldNum"/>
          </p:nvPr>
        </p:nvSpPr>
        <p:spPr>
          <a:xfrm>
            <a:off x="8778240" y="6377940"/>
            <a:ext cx="2804160" cy="342900"/>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2" name="Shape 32"/>
        <p:cNvGrpSpPr/>
        <p:nvPr/>
      </p:nvGrpSpPr>
      <p:grpSpPr>
        <a:xfrm>
          <a:off x="0" y="0"/>
          <a:ext cx="0" cy="0"/>
          <a:chOff x="0" y="0"/>
          <a:chExt cx="0" cy="0"/>
        </a:xfrm>
      </p:grpSpPr>
      <p:sp>
        <p:nvSpPr>
          <p:cNvPr id="33" name="Google Shape;33;p6"/>
          <p:cNvSpPr txBox="1"/>
          <p:nvPr>
            <p:ph type="title"/>
          </p:nvPr>
        </p:nvSpPr>
        <p:spPr>
          <a:xfrm>
            <a:off x="5751957" y="993140"/>
            <a:ext cx="688975" cy="185483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1" i="0" sz="12000">
                <a:solidFill>
                  <a:srgbClr val="A4B7C5"/>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6"/>
          <p:cNvSpPr txBox="1"/>
          <p:nvPr>
            <p:ph idx="1" type="body"/>
          </p:nvPr>
        </p:nvSpPr>
        <p:spPr>
          <a:xfrm>
            <a:off x="609600" y="1577340"/>
            <a:ext cx="5303520" cy="4526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6"/>
          <p:cNvSpPr txBox="1"/>
          <p:nvPr>
            <p:ph idx="2" type="body"/>
          </p:nvPr>
        </p:nvSpPr>
        <p:spPr>
          <a:xfrm>
            <a:off x="6278880" y="1577340"/>
            <a:ext cx="5303520" cy="4526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6"/>
          <p:cNvSpPr txBox="1"/>
          <p:nvPr>
            <p:ph idx="11" type="ftr"/>
          </p:nvPr>
        </p:nvSpPr>
        <p:spPr>
          <a:xfrm>
            <a:off x="4145280" y="6377940"/>
            <a:ext cx="3901440" cy="342900"/>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6"/>
          <p:cNvSpPr txBox="1"/>
          <p:nvPr>
            <p:ph idx="10" type="dt"/>
          </p:nvPr>
        </p:nvSpPr>
        <p:spPr>
          <a:xfrm>
            <a:off x="609600" y="6377940"/>
            <a:ext cx="2804160" cy="3429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2" type="sldNum"/>
          </p:nvPr>
        </p:nvSpPr>
        <p:spPr>
          <a:xfrm>
            <a:off x="8778240" y="6377940"/>
            <a:ext cx="2804160" cy="342900"/>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751957" y="993140"/>
            <a:ext cx="688975" cy="1854835"/>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1" i="0" sz="12000" u="none" cap="none" strike="noStrike">
                <a:solidFill>
                  <a:srgbClr val="A4B7C5"/>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1368297" y="2319985"/>
            <a:ext cx="9450705" cy="362204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4000" u="none" cap="none" strike="noStrike">
                <a:solidFill>
                  <a:schemeClr val="lt1"/>
                </a:solidFill>
                <a:latin typeface="Trebuchet MS"/>
                <a:ea typeface="Trebuchet MS"/>
                <a:cs typeface="Trebuchet MS"/>
                <a:sym typeface="Trebuchet MS"/>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8" name="Google Shape;8;p1"/>
          <p:cNvSpPr txBox="1"/>
          <p:nvPr>
            <p:ph idx="11" type="ftr"/>
          </p:nvPr>
        </p:nvSpPr>
        <p:spPr>
          <a:xfrm>
            <a:off x="4145280" y="6377940"/>
            <a:ext cx="3901440" cy="342900"/>
          </a:xfrm>
          <a:prstGeom prst="rect">
            <a:avLst/>
          </a:prstGeom>
          <a:noFill/>
          <a:ln>
            <a:noFill/>
          </a:ln>
        </p:spPr>
        <p:txBody>
          <a:bodyPr anchorCtr="0" anchor="t" bIns="0" lIns="0" spcFirstLastPara="1" rIns="0" wrap="square" tIns="0">
            <a:noAutofit/>
          </a:bodyPr>
          <a:lstStyle>
            <a:lvl1pPr lvl="0" marR="0" rtl="0" algn="ctr">
              <a:spcBef>
                <a:spcPts val="0"/>
              </a:spcBef>
              <a:spcAft>
                <a:spcPts val="0"/>
              </a:spcAft>
              <a:buSzPts val="1400"/>
              <a:buNone/>
              <a:defRPr b="0" i="0" sz="1800" u="none" cap="none" strike="noStrike">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 name="Google Shape;9;p1"/>
          <p:cNvSpPr txBox="1"/>
          <p:nvPr>
            <p:ph idx="10" type="dt"/>
          </p:nvPr>
        </p:nvSpPr>
        <p:spPr>
          <a:xfrm>
            <a:off x="609600" y="6377940"/>
            <a:ext cx="2804160" cy="3429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1"/>
          <p:cNvSpPr txBox="1"/>
          <p:nvPr>
            <p:ph idx="12" type="sldNum"/>
          </p:nvPr>
        </p:nvSpPr>
        <p:spPr>
          <a:xfrm>
            <a:off x="8778240" y="6377940"/>
            <a:ext cx="2804160" cy="34290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b="0" i="0" sz="1800" u="none" cap="none" strike="noStrike">
                <a:solidFill>
                  <a:srgbClr val="888888"/>
                </a:solidFill>
              </a:defRPr>
            </a:lvl1pPr>
            <a:lvl2pPr indent="0" lvl="1" marL="0" marR="0" rtl="0" algn="r">
              <a:spcBef>
                <a:spcPts val="0"/>
              </a:spcBef>
              <a:buNone/>
              <a:defRPr b="0" i="0" sz="1800" u="none" cap="none" strike="noStrike">
                <a:solidFill>
                  <a:srgbClr val="888888"/>
                </a:solidFill>
              </a:defRPr>
            </a:lvl2pPr>
            <a:lvl3pPr indent="0" lvl="2" marL="0" marR="0" rtl="0" algn="r">
              <a:spcBef>
                <a:spcPts val="0"/>
              </a:spcBef>
              <a:buNone/>
              <a:defRPr b="0" i="0" sz="1800" u="none" cap="none" strike="noStrike">
                <a:solidFill>
                  <a:srgbClr val="888888"/>
                </a:solidFill>
              </a:defRPr>
            </a:lvl3pPr>
            <a:lvl4pPr indent="0" lvl="3" marL="0" marR="0" rtl="0" algn="r">
              <a:spcBef>
                <a:spcPts val="0"/>
              </a:spcBef>
              <a:buNone/>
              <a:defRPr b="0" i="0" sz="1800" u="none" cap="none" strike="noStrike">
                <a:solidFill>
                  <a:srgbClr val="888888"/>
                </a:solidFill>
              </a:defRPr>
            </a:lvl4pPr>
            <a:lvl5pPr indent="0" lvl="4" marL="0" marR="0" rtl="0" algn="r">
              <a:spcBef>
                <a:spcPts val="0"/>
              </a:spcBef>
              <a:buNone/>
              <a:defRPr b="0" i="0" sz="1800" u="none" cap="none" strike="noStrike">
                <a:solidFill>
                  <a:srgbClr val="888888"/>
                </a:solidFill>
              </a:defRPr>
            </a:lvl5pPr>
            <a:lvl6pPr indent="0" lvl="5" marL="0" marR="0" rtl="0" algn="r">
              <a:spcBef>
                <a:spcPts val="0"/>
              </a:spcBef>
              <a:buNone/>
              <a:defRPr b="0" i="0" sz="1800" u="none" cap="none" strike="noStrike">
                <a:solidFill>
                  <a:srgbClr val="888888"/>
                </a:solidFill>
              </a:defRPr>
            </a:lvl6pPr>
            <a:lvl7pPr indent="0" lvl="6" marL="0" marR="0" rtl="0" algn="r">
              <a:spcBef>
                <a:spcPts val="0"/>
              </a:spcBef>
              <a:buNone/>
              <a:defRPr b="0" i="0" sz="1800" u="none" cap="none" strike="noStrike">
                <a:solidFill>
                  <a:srgbClr val="888888"/>
                </a:solidFill>
              </a:defRPr>
            </a:lvl7pPr>
            <a:lvl8pPr indent="0" lvl="7" marL="0" marR="0" rtl="0" algn="r">
              <a:spcBef>
                <a:spcPts val="0"/>
              </a:spcBef>
              <a:buNone/>
              <a:defRPr b="0" i="0" sz="1800" u="none" cap="none" strike="noStrike">
                <a:solidFill>
                  <a:srgbClr val="888888"/>
                </a:solidFill>
              </a:defRPr>
            </a:lvl8pPr>
            <a:lvl9pPr indent="0" lvl="8" marL="0" marR="0" rtl="0" algn="r">
              <a:spcBef>
                <a:spcPts val="0"/>
              </a:spcBef>
              <a:buNone/>
              <a:defRPr b="0" i="0" sz="1800" u="none" cap="none" strike="noStrike">
                <a:solidFill>
                  <a:srgbClr val="888888"/>
                </a:solidFil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6.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hyperlink" Target="https://scikit-learn.org/stable/tutorial/machine_learning_map/index.html" TargetMode="Externa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hyperlink" Target="https://kindsonthegenius.com/blog/what-is-the-difference-between-supervised-and-unsupervised-learning/"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0.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1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13.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hyperlink" Target="https://www.slideshare.net/EngTeongCheah?utm_campaign=profiletracking&amp;utm_medium=sssite&amp;utm_source=ssslideview"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 name="Shape 42"/>
        <p:cNvGrpSpPr/>
        <p:nvPr/>
      </p:nvGrpSpPr>
      <p:grpSpPr>
        <a:xfrm>
          <a:off x="0" y="0"/>
          <a:ext cx="0" cy="0"/>
          <a:chOff x="0" y="0"/>
          <a:chExt cx="0" cy="0"/>
        </a:xfrm>
      </p:grpSpPr>
      <p:sp>
        <p:nvSpPr>
          <p:cNvPr id="43" name="Google Shape;43;p7"/>
          <p:cNvSpPr/>
          <p:nvPr/>
        </p:nvSpPr>
        <p:spPr>
          <a:xfrm>
            <a:off x="0" y="4044696"/>
            <a:ext cx="10206355" cy="1965960"/>
          </a:xfrm>
          <a:custGeom>
            <a:rect b="b" l="l" r="r" t="t"/>
            <a:pathLst>
              <a:path extrusionOk="0" h="1965960" w="10206355">
                <a:moveTo>
                  <a:pt x="10206228" y="0"/>
                </a:moveTo>
                <a:lnTo>
                  <a:pt x="0" y="0"/>
                </a:lnTo>
                <a:lnTo>
                  <a:pt x="0" y="1965959"/>
                </a:lnTo>
                <a:lnTo>
                  <a:pt x="10206228" y="1965959"/>
                </a:lnTo>
                <a:lnTo>
                  <a:pt x="10206228" y="0"/>
                </a:lnTo>
                <a:close/>
              </a:path>
            </a:pathLst>
          </a:custGeom>
          <a:solidFill>
            <a:srgbClr val="A4B7C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4" name="Google Shape;44;p7"/>
          <p:cNvSpPr txBox="1"/>
          <p:nvPr/>
        </p:nvSpPr>
        <p:spPr>
          <a:xfrm>
            <a:off x="744423" y="4322029"/>
            <a:ext cx="7367270" cy="1078230"/>
          </a:xfrm>
          <a:prstGeom prst="rect">
            <a:avLst/>
          </a:prstGeom>
          <a:noFill/>
          <a:ln>
            <a:noFill/>
          </a:ln>
        </p:spPr>
        <p:txBody>
          <a:bodyPr anchorCtr="0" anchor="t" bIns="0" lIns="0" spcFirstLastPara="1" rIns="0" wrap="square" tIns="139700">
            <a:noAutofit/>
          </a:bodyPr>
          <a:lstStyle/>
          <a:p>
            <a:pPr indent="0" lvl="0" marL="12700" marR="0" rtl="0" algn="l">
              <a:lnSpc>
                <a:spcPct val="100000"/>
              </a:lnSpc>
              <a:spcBef>
                <a:spcPts val="0"/>
              </a:spcBef>
              <a:spcAft>
                <a:spcPts val="0"/>
              </a:spcAft>
              <a:buNone/>
            </a:pPr>
            <a:r>
              <a:rPr b="1" lang="en-US" sz="3600">
                <a:solidFill>
                  <a:srgbClr val="FFFFFF"/>
                </a:solidFill>
              </a:rPr>
              <a:t>Chapter 1 - </a:t>
            </a:r>
            <a:r>
              <a:rPr b="1" lang="en-US" sz="3600">
                <a:solidFill>
                  <a:srgbClr val="FFFFFF"/>
                </a:solidFill>
                <a:latin typeface="Arial"/>
                <a:ea typeface="Arial"/>
                <a:cs typeface="Arial"/>
                <a:sym typeface="Arial"/>
              </a:rPr>
              <a:t>The Machine Learning Landscape</a:t>
            </a:r>
            <a:endParaRPr sz="3600">
              <a:latin typeface="Arial"/>
              <a:ea typeface="Arial"/>
              <a:cs typeface="Arial"/>
              <a:sym typeface="Arial"/>
            </a:endParaRPr>
          </a:p>
          <a:p>
            <a:pPr indent="0" lvl="0" marL="85090" marR="0" rtl="0" algn="l">
              <a:lnSpc>
                <a:spcPct val="100000"/>
              </a:lnSpc>
              <a:spcBef>
                <a:spcPts val="565"/>
              </a:spcBef>
              <a:spcAft>
                <a:spcPts val="0"/>
              </a:spcAft>
              <a:buNone/>
            </a:pPr>
            <a:r>
              <a:rPr lang="en-US" sz="2000">
                <a:solidFill>
                  <a:srgbClr val="7E7E7E"/>
                </a:solidFill>
              </a:rPr>
              <a:t>Slides taken from </a:t>
            </a:r>
            <a:r>
              <a:rPr lang="en-US" sz="2000">
                <a:solidFill>
                  <a:srgbClr val="7E7E7E"/>
                </a:solidFill>
                <a:latin typeface="Arial"/>
                <a:ea typeface="Arial"/>
                <a:cs typeface="Arial"/>
                <a:sym typeface="Arial"/>
              </a:rPr>
              <a:t>Eng Teong Cheah | Microsoft MVP for AI </a:t>
            </a:r>
            <a:r>
              <a:rPr lang="en-US" sz="2000">
                <a:solidFill>
                  <a:srgbClr val="7E7E7E"/>
                </a:solidFill>
              </a:rPr>
              <a:t>Based on Textbook</a:t>
            </a:r>
            <a:endParaRPr sz="200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1" name="Shape 101"/>
        <p:cNvGrpSpPr/>
        <p:nvPr/>
      </p:nvGrpSpPr>
      <p:grpSpPr>
        <a:xfrm>
          <a:off x="0" y="0"/>
          <a:ext cx="0" cy="0"/>
          <a:chOff x="0" y="0"/>
          <a:chExt cx="0" cy="0"/>
        </a:xfrm>
      </p:grpSpPr>
      <p:sp>
        <p:nvSpPr>
          <p:cNvPr id="102" name="Google Shape;102;p16"/>
          <p:cNvSpPr txBox="1"/>
          <p:nvPr/>
        </p:nvSpPr>
        <p:spPr>
          <a:xfrm>
            <a:off x="599643" y="648081"/>
            <a:ext cx="5554345" cy="513715"/>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b="1" lang="en-US" sz="3200">
                <a:solidFill>
                  <a:srgbClr val="183441"/>
                </a:solidFill>
                <a:latin typeface="Arial"/>
                <a:ea typeface="Arial"/>
                <a:cs typeface="Arial"/>
                <a:sym typeface="Arial"/>
              </a:rPr>
              <a:t>Why Use Machine Learning?</a:t>
            </a:r>
            <a:endParaRPr sz="3200">
              <a:latin typeface="Arial"/>
              <a:ea typeface="Arial"/>
              <a:cs typeface="Arial"/>
              <a:sym typeface="Arial"/>
            </a:endParaRPr>
          </a:p>
        </p:txBody>
      </p:sp>
      <p:sp>
        <p:nvSpPr>
          <p:cNvPr id="103" name="Google Shape;103;p16"/>
          <p:cNvSpPr txBox="1"/>
          <p:nvPr/>
        </p:nvSpPr>
        <p:spPr>
          <a:xfrm>
            <a:off x="599643" y="1300683"/>
            <a:ext cx="5611495" cy="431800"/>
          </a:xfrm>
          <a:prstGeom prst="rect">
            <a:avLst/>
          </a:prstGeom>
          <a:noFill/>
          <a:ln>
            <a:noFill/>
          </a:ln>
        </p:spPr>
        <p:txBody>
          <a:bodyPr anchorCtr="0" anchor="t" bIns="0" lIns="0" spcFirstLastPara="1" rIns="0" wrap="square" tIns="14600">
            <a:noAutofit/>
          </a:bodyPr>
          <a:lstStyle/>
          <a:p>
            <a:pPr indent="0" lvl="0" marL="12700" marR="0" rtl="0" algn="l">
              <a:lnSpc>
                <a:spcPct val="100000"/>
              </a:lnSpc>
              <a:spcBef>
                <a:spcPts val="0"/>
              </a:spcBef>
              <a:spcAft>
                <a:spcPts val="0"/>
              </a:spcAft>
              <a:buNone/>
            </a:pPr>
            <a:r>
              <a:rPr lang="en-US" sz="2650">
                <a:solidFill>
                  <a:srgbClr val="858585"/>
                </a:solidFill>
                <a:latin typeface="Trebuchet MS"/>
                <a:ea typeface="Trebuchet MS"/>
                <a:cs typeface="Trebuchet MS"/>
                <a:sym typeface="Trebuchet MS"/>
              </a:rPr>
              <a:t>Machine Learning can help humans learn</a:t>
            </a:r>
            <a:endParaRPr sz="2650">
              <a:latin typeface="Trebuchet MS"/>
              <a:ea typeface="Trebuchet MS"/>
              <a:cs typeface="Trebuchet MS"/>
              <a:sym typeface="Trebuchet MS"/>
            </a:endParaRPr>
          </a:p>
        </p:txBody>
      </p:sp>
      <p:sp>
        <p:nvSpPr>
          <p:cNvPr id="104" name="Google Shape;104;p16"/>
          <p:cNvSpPr/>
          <p:nvPr/>
        </p:nvSpPr>
        <p:spPr>
          <a:xfrm>
            <a:off x="576072" y="1805939"/>
            <a:ext cx="8290559" cy="371855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599643" y="648081"/>
            <a:ext cx="5554345" cy="513715"/>
          </a:xfrm>
          <a:prstGeom prst="rect">
            <a:avLst/>
          </a:prstGeom>
          <a:noFill/>
          <a:ln>
            <a:noFill/>
          </a:ln>
        </p:spPr>
        <p:txBody>
          <a:bodyPr anchorCtr="0" anchor="t" bIns="0" lIns="0" spcFirstLastPara="1" rIns="0" wrap="square" tIns="13325">
            <a:noAutofit/>
          </a:bodyPr>
          <a:lstStyle/>
          <a:p>
            <a:pPr indent="0" lvl="0" marL="12700" rtl="0" algn="l">
              <a:lnSpc>
                <a:spcPct val="100000"/>
              </a:lnSpc>
              <a:spcBef>
                <a:spcPts val="0"/>
              </a:spcBef>
              <a:spcAft>
                <a:spcPts val="0"/>
              </a:spcAft>
              <a:buNone/>
            </a:pPr>
            <a:r>
              <a:rPr lang="en-US" sz="3200">
                <a:solidFill>
                  <a:srgbClr val="183441"/>
                </a:solidFill>
              </a:rPr>
              <a:t>Why Use Machine Learning?</a:t>
            </a:r>
            <a:endParaRPr sz="3200"/>
          </a:p>
        </p:txBody>
      </p:sp>
      <p:sp>
        <p:nvSpPr>
          <p:cNvPr id="110" name="Google Shape;110;p17"/>
          <p:cNvSpPr txBox="1"/>
          <p:nvPr/>
        </p:nvSpPr>
        <p:spPr>
          <a:xfrm>
            <a:off x="599643" y="1300683"/>
            <a:ext cx="10782300" cy="4497705"/>
          </a:xfrm>
          <a:prstGeom prst="rect">
            <a:avLst/>
          </a:prstGeom>
          <a:noFill/>
          <a:ln>
            <a:noFill/>
          </a:ln>
        </p:spPr>
        <p:txBody>
          <a:bodyPr anchorCtr="0" anchor="t" bIns="0" lIns="0" spcFirstLastPara="1" rIns="0" wrap="square" tIns="14600">
            <a:noAutofit/>
          </a:bodyPr>
          <a:lstStyle/>
          <a:p>
            <a:pPr indent="0" lvl="0" marL="12700" marR="0" rtl="0" algn="just">
              <a:lnSpc>
                <a:spcPct val="100000"/>
              </a:lnSpc>
              <a:spcBef>
                <a:spcPts val="0"/>
              </a:spcBef>
              <a:spcAft>
                <a:spcPts val="0"/>
              </a:spcAft>
              <a:buNone/>
            </a:pPr>
            <a:r>
              <a:rPr lang="en-US" sz="2650">
                <a:solidFill>
                  <a:srgbClr val="858585"/>
                </a:solidFill>
                <a:latin typeface="Trebuchet MS"/>
                <a:ea typeface="Trebuchet MS"/>
                <a:cs typeface="Trebuchet MS"/>
                <a:sym typeface="Trebuchet MS"/>
              </a:rPr>
              <a:t>To summarize, Machine Learning is great for:</a:t>
            </a:r>
            <a:endParaRPr sz="2650">
              <a:latin typeface="Trebuchet MS"/>
              <a:ea typeface="Trebuchet MS"/>
              <a:cs typeface="Trebuchet MS"/>
              <a:sym typeface="Trebuchet MS"/>
            </a:endParaRPr>
          </a:p>
          <a:p>
            <a:pPr indent="-168275" lvl="0" marL="12700" marR="98425" rtl="0" algn="just">
              <a:lnSpc>
                <a:spcPct val="100600"/>
              </a:lnSpc>
              <a:spcBef>
                <a:spcPts val="5"/>
              </a:spcBef>
              <a:spcAft>
                <a:spcPts val="0"/>
              </a:spcAft>
              <a:buClr>
                <a:srgbClr val="858585"/>
              </a:buClr>
              <a:buSzPts val="2650"/>
              <a:buFont typeface="Trebuchet MS"/>
              <a:buChar char="-"/>
            </a:pPr>
            <a:r>
              <a:rPr lang="en-US" sz="2650">
                <a:solidFill>
                  <a:srgbClr val="858585"/>
                </a:solidFill>
                <a:latin typeface="Trebuchet MS"/>
                <a:ea typeface="Trebuchet MS"/>
                <a:cs typeface="Trebuchet MS"/>
                <a:sym typeface="Trebuchet MS"/>
              </a:rPr>
              <a:t>Problems for which existing solutions require a lot of hand-tuning or long lists  of rules: one Machine Learning algorithm can often simplify code and perform  better.</a:t>
            </a:r>
            <a:endParaRPr sz="2650">
              <a:latin typeface="Trebuchet MS"/>
              <a:ea typeface="Trebuchet MS"/>
              <a:cs typeface="Trebuchet MS"/>
              <a:sym typeface="Trebuchet MS"/>
            </a:endParaRPr>
          </a:p>
          <a:p>
            <a:pPr indent="0" lvl="0" marL="0" marR="0" rtl="0" algn="l">
              <a:lnSpc>
                <a:spcPct val="100000"/>
              </a:lnSpc>
              <a:spcBef>
                <a:spcPts val="25"/>
              </a:spcBef>
              <a:spcAft>
                <a:spcPts val="0"/>
              </a:spcAft>
              <a:buClr>
                <a:srgbClr val="858585"/>
              </a:buClr>
              <a:buSzPts val="2750"/>
              <a:buFont typeface="Trebuchet MS"/>
              <a:buNone/>
            </a:pPr>
            <a:r>
              <a:t/>
            </a:r>
            <a:endParaRPr sz="2750">
              <a:latin typeface="Trebuchet MS"/>
              <a:ea typeface="Trebuchet MS"/>
              <a:cs typeface="Trebuchet MS"/>
              <a:sym typeface="Trebuchet MS"/>
            </a:endParaRPr>
          </a:p>
          <a:p>
            <a:pPr indent="-168275" lvl="0" marL="12700" marR="5080" rtl="0" algn="just">
              <a:lnSpc>
                <a:spcPct val="100400"/>
              </a:lnSpc>
              <a:spcBef>
                <a:spcPts val="0"/>
              </a:spcBef>
              <a:spcAft>
                <a:spcPts val="0"/>
              </a:spcAft>
              <a:buClr>
                <a:srgbClr val="858585"/>
              </a:buClr>
              <a:buSzPts val="2650"/>
              <a:buFont typeface="Trebuchet MS"/>
              <a:buChar char="-"/>
            </a:pPr>
            <a:r>
              <a:rPr lang="en-US" sz="2650">
                <a:solidFill>
                  <a:srgbClr val="858585"/>
                </a:solidFill>
                <a:latin typeface="Trebuchet MS"/>
                <a:ea typeface="Trebuchet MS"/>
                <a:cs typeface="Trebuchet MS"/>
                <a:sym typeface="Trebuchet MS"/>
              </a:rPr>
              <a:t>Complex problems for which there is no good solution at all using a traditional  approach: the best Machine Learning techniques can find a solution.</a:t>
            </a:r>
            <a:endParaRPr sz="2650">
              <a:latin typeface="Trebuchet MS"/>
              <a:ea typeface="Trebuchet MS"/>
              <a:cs typeface="Trebuchet MS"/>
              <a:sym typeface="Trebuchet MS"/>
            </a:endParaRPr>
          </a:p>
          <a:p>
            <a:pPr indent="0" lvl="0" marL="0" marR="0" rtl="0" algn="l">
              <a:lnSpc>
                <a:spcPct val="100000"/>
              </a:lnSpc>
              <a:spcBef>
                <a:spcPts val="40"/>
              </a:spcBef>
              <a:spcAft>
                <a:spcPts val="0"/>
              </a:spcAft>
              <a:buClr>
                <a:srgbClr val="858585"/>
              </a:buClr>
              <a:buSzPts val="2750"/>
              <a:buFont typeface="Trebuchet MS"/>
              <a:buNone/>
            </a:pPr>
            <a:r>
              <a:t/>
            </a:r>
            <a:endParaRPr sz="2750">
              <a:latin typeface="Trebuchet MS"/>
              <a:ea typeface="Trebuchet MS"/>
              <a:cs typeface="Trebuchet MS"/>
              <a:sym typeface="Trebuchet MS"/>
            </a:endParaRPr>
          </a:p>
          <a:p>
            <a:pPr indent="-180340" lvl="0" marL="192405" marR="0" rtl="0" algn="just">
              <a:lnSpc>
                <a:spcPct val="100000"/>
              </a:lnSpc>
              <a:spcBef>
                <a:spcPts val="0"/>
              </a:spcBef>
              <a:spcAft>
                <a:spcPts val="0"/>
              </a:spcAft>
              <a:buClr>
                <a:srgbClr val="858585"/>
              </a:buClr>
              <a:buSzPts val="2650"/>
              <a:buFont typeface="Trebuchet MS"/>
              <a:buChar char="-"/>
            </a:pPr>
            <a:r>
              <a:rPr lang="en-US" sz="2650">
                <a:solidFill>
                  <a:srgbClr val="858585"/>
                </a:solidFill>
                <a:latin typeface="Trebuchet MS"/>
                <a:ea typeface="Trebuchet MS"/>
                <a:cs typeface="Trebuchet MS"/>
                <a:sym typeface="Trebuchet MS"/>
              </a:rPr>
              <a:t>Fluctuating environments: a Machine Learning system can adapt to new data.</a:t>
            </a:r>
            <a:endParaRPr sz="2650">
              <a:latin typeface="Trebuchet MS"/>
              <a:ea typeface="Trebuchet MS"/>
              <a:cs typeface="Trebuchet MS"/>
              <a:sym typeface="Trebuchet MS"/>
            </a:endParaRPr>
          </a:p>
          <a:p>
            <a:pPr indent="0" lvl="0" marL="0" marR="0" rtl="0" algn="l">
              <a:lnSpc>
                <a:spcPct val="100000"/>
              </a:lnSpc>
              <a:spcBef>
                <a:spcPts val="20"/>
              </a:spcBef>
              <a:spcAft>
                <a:spcPts val="0"/>
              </a:spcAft>
              <a:buClr>
                <a:srgbClr val="858585"/>
              </a:buClr>
              <a:buSzPts val="2750"/>
              <a:buFont typeface="Trebuchet MS"/>
              <a:buNone/>
            </a:pPr>
            <a:r>
              <a:t/>
            </a:r>
            <a:endParaRPr sz="2750">
              <a:latin typeface="Trebuchet MS"/>
              <a:ea typeface="Trebuchet MS"/>
              <a:cs typeface="Trebuchet MS"/>
              <a:sym typeface="Trebuchet MS"/>
            </a:endParaRPr>
          </a:p>
          <a:p>
            <a:pPr indent="-180340" lvl="0" marL="192405" marR="0" rtl="0" algn="just">
              <a:lnSpc>
                <a:spcPct val="100000"/>
              </a:lnSpc>
              <a:spcBef>
                <a:spcPts val="0"/>
              </a:spcBef>
              <a:spcAft>
                <a:spcPts val="0"/>
              </a:spcAft>
              <a:buClr>
                <a:srgbClr val="858585"/>
              </a:buClr>
              <a:buSzPts val="2650"/>
              <a:buFont typeface="Trebuchet MS"/>
              <a:buChar char="-"/>
            </a:pPr>
            <a:r>
              <a:rPr lang="en-US" sz="2650">
                <a:solidFill>
                  <a:srgbClr val="858585"/>
                </a:solidFill>
                <a:latin typeface="Trebuchet MS"/>
                <a:ea typeface="Trebuchet MS"/>
                <a:cs typeface="Trebuchet MS"/>
                <a:sym typeface="Trebuchet MS"/>
              </a:rPr>
              <a:t>Getting insights about complex problems and large amounts of data.</a:t>
            </a:r>
            <a:endParaRPr sz="2650">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693826" y="2858516"/>
            <a:ext cx="5227320" cy="1001394"/>
          </a:xfrm>
          <a:prstGeom prst="rect">
            <a:avLst/>
          </a:prstGeom>
          <a:noFill/>
          <a:ln>
            <a:noFill/>
          </a:ln>
        </p:spPr>
        <p:txBody>
          <a:bodyPr anchorCtr="0" anchor="t" bIns="0" lIns="0" spcFirstLastPara="1" rIns="0" wrap="square" tIns="13325">
            <a:noAutofit/>
          </a:bodyPr>
          <a:lstStyle/>
          <a:p>
            <a:pPr indent="-1765300" lvl="0" marL="1777364" marR="5080" rtl="0" algn="l">
              <a:lnSpc>
                <a:spcPct val="100000"/>
              </a:lnSpc>
              <a:spcBef>
                <a:spcPts val="0"/>
              </a:spcBef>
              <a:spcAft>
                <a:spcPts val="0"/>
              </a:spcAft>
              <a:buNone/>
            </a:pPr>
            <a:r>
              <a:rPr lang="en-US" sz="3200">
                <a:solidFill>
                  <a:srgbClr val="183441"/>
                </a:solidFill>
              </a:rPr>
              <a:t>Types of Machine Learning  Systems</a:t>
            </a:r>
            <a:endParaRPr sz="3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599643" y="648081"/>
            <a:ext cx="7007859" cy="513715"/>
          </a:xfrm>
          <a:prstGeom prst="rect">
            <a:avLst/>
          </a:prstGeom>
          <a:noFill/>
          <a:ln>
            <a:noFill/>
          </a:ln>
        </p:spPr>
        <p:txBody>
          <a:bodyPr anchorCtr="0" anchor="t" bIns="0" lIns="0" spcFirstLastPara="1" rIns="0" wrap="square" tIns="13325">
            <a:noAutofit/>
          </a:bodyPr>
          <a:lstStyle/>
          <a:p>
            <a:pPr indent="0" lvl="0" marL="12700" rtl="0" algn="l">
              <a:lnSpc>
                <a:spcPct val="100000"/>
              </a:lnSpc>
              <a:spcBef>
                <a:spcPts val="0"/>
              </a:spcBef>
              <a:spcAft>
                <a:spcPts val="0"/>
              </a:spcAft>
              <a:buNone/>
            </a:pPr>
            <a:r>
              <a:rPr lang="en-US" sz="3200">
                <a:solidFill>
                  <a:srgbClr val="183441"/>
                </a:solidFill>
              </a:rPr>
              <a:t>Types of Machine Learning Systems</a:t>
            </a:r>
            <a:endParaRPr sz="3200"/>
          </a:p>
        </p:txBody>
      </p:sp>
      <p:sp>
        <p:nvSpPr>
          <p:cNvPr id="121" name="Google Shape;121;p19"/>
          <p:cNvSpPr txBox="1"/>
          <p:nvPr/>
        </p:nvSpPr>
        <p:spPr>
          <a:xfrm>
            <a:off x="599643" y="1300683"/>
            <a:ext cx="10669905" cy="4497705"/>
          </a:xfrm>
          <a:prstGeom prst="rect">
            <a:avLst/>
          </a:prstGeom>
          <a:noFill/>
          <a:ln>
            <a:noFill/>
          </a:ln>
        </p:spPr>
        <p:txBody>
          <a:bodyPr anchorCtr="0" anchor="t" bIns="0" lIns="0" spcFirstLastPara="1" rIns="0" wrap="square" tIns="11425">
            <a:noAutofit/>
          </a:bodyPr>
          <a:lstStyle/>
          <a:p>
            <a:pPr indent="0" lvl="0" marL="12700" marR="5080" rtl="0" algn="l">
              <a:lnSpc>
                <a:spcPct val="100800"/>
              </a:lnSpc>
              <a:spcBef>
                <a:spcPts val="0"/>
              </a:spcBef>
              <a:spcAft>
                <a:spcPts val="0"/>
              </a:spcAft>
              <a:buNone/>
            </a:pPr>
            <a:r>
              <a:rPr lang="en-US" sz="2650">
                <a:solidFill>
                  <a:srgbClr val="858585"/>
                </a:solidFill>
                <a:latin typeface="Trebuchet MS"/>
                <a:ea typeface="Trebuchet MS"/>
                <a:cs typeface="Trebuchet MS"/>
                <a:sym typeface="Trebuchet MS"/>
              </a:rPr>
              <a:t>There are so many different types of Machine Learning systems that it is useful  to classify them in broad categories based on:</a:t>
            </a:r>
            <a:endParaRPr sz="2650">
              <a:latin typeface="Trebuchet MS"/>
              <a:ea typeface="Trebuchet MS"/>
              <a:cs typeface="Trebuchet MS"/>
              <a:sym typeface="Trebuchet MS"/>
            </a:endParaRPr>
          </a:p>
          <a:p>
            <a:pPr indent="-168275" lvl="0" marL="12700" marR="1040130" rtl="0" algn="l">
              <a:lnSpc>
                <a:spcPct val="120754"/>
              </a:lnSpc>
              <a:spcBef>
                <a:spcPts val="100"/>
              </a:spcBef>
              <a:spcAft>
                <a:spcPts val="0"/>
              </a:spcAft>
              <a:buClr>
                <a:srgbClr val="858585"/>
              </a:buClr>
              <a:buSzPts val="2650"/>
              <a:buFont typeface="Trebuchet MS"/>
              <a:buChar char="-"/>
            </a:pPr>
            <a:r>
              <a:rPr lang="en-US" sz="2650">
                <a:solidFill>
                  <a:srgbClr val="858585"/>
                </a:solidFill>
                <a:latin typeface="Trebuchet MS"/>
                <a:ea typeface="Trebuchet MS"/>
                <a:cs typeface="Trebuchet MS"/>
                <a:sym typeface="Trebuchet MS"/>
              </a:rPr>
              <a:t>Whether or not they are trained with human supervision (supervised,  unsupervised, semisupervised, and Reinforcement Learning)</a:t>
            </a:r>
            <a:endParaRPr sz="2650">
              <a:latin typeface="Trebuchet MS"/>
              <a:ea typeface="Trebuchet MS"/>
              <a:cs typeface="Trebuchet MS"/>
              <a:sym typeface="Trebuchet MS"/>
            </a:endParaRPr>
          </a:p>
          <a:p>
            <a:pPr indent="0" lvl="0" marL="0" marR="0" rtl="0" algn="l">
              <a:lnSpc>
                <a:spcPct val="100000"/>
              </a:lnSpc>
              <a:spcBef>
                <a:spcPts val="35"/>
              </a:spcBef>
              <a:spcAft>
                <a:spcPts val="0"/>
              </a:spcAft>
              <a:buClr>
                <a:srgbClr val="858585"/>
              </a:buClr>
              <a:buSzPts val="2650"/>
              <a:buFont typeface="Trebuchet MS"/>
              <a:buNone/>
            </a:pPr>
            <a:r>
              <a:t/>
            </a:r>
            <a:endParaRPr sz="2650">
              <a:latin typeface="Trebuchet MS"/>
              <a:ea typeface="Trebuchet MS"/>
              <a:cs typeface="Trebuchet MS"/>
              <a:sym typeface="Trebuchet MS"/>
            </a:endParaRPr>
          </a:p>
          <a:p>
            <a:pPr indent="-168275" lvl="0" marL="12700" marR="268605" rtl="0" algn="l">
              <a:lnSpc>
                <a:spcPct val="100400"/>
              </a:lnSpc>
              <a:spcBef>
                <a:spcPts val="0"/>
              </a:spcBef>
              <a:spcAft>
                <a:spcPts val="0"/>
              </a:spcAft>
              <a:buClr>
                <a:srgbClr val="858585"/>
              </a:buClr>
              <a:buSzPts val="2650"/>
              <a:buFont typeface="Trebuchet MS"/>
              <a:buChar char="-"/>
            </a:pPr>
            <a:r>
              <a:rPr lang="en-US" sz="2650">
                <a:solidFill>
                  <a:srgbClr val="858585"/>
                </a:solidFill>
                <a:latin typeface="Trebuchet MS"/>
                <a:ea typeface="Trebuchet MS"/>
                <a:cs typeface="Trebuchet MS"/>
                <a:sym typeface="Trebuchet MS"/>
              </a:rPr>
              <a:t>Whether or not they can learn incrementally on the fly (online versus batch  learning)</a:t>
            </a:r>
            <a:endParaRPr sz="2650">
              <a:latin typeface="Trebuchet MS"/>
              <a:ea typeface="Trebuchet MS"/>
              <a:cs typeface="Trebuchet MS"/>
              <a:sym typeface="Trebuchet MS"/>
            </a:endParaRPr>
          </a:p>
          <a:p>
            <a:pPr indent="0" lvl="0" marL="0" marR="0" rtl="0" algn="l">
              <a:lnSpc>
                <a:spcPct val="100000"/>
              </a:lnSpc>
              <a:spcBef>
                <a:spcPts val="20"/>
              </a:spcBef>
              <a:spcAft>
                <a:spcPts val="0"/>
              </a:spcAft>
              <a:buClr>
                <a:srgbClr val="858585"/>
              </a:buClr>
              <a:buSzPts val="2750"/>
              <a:buFont typeface="Trebuchet MS"/>
              <a:buNone/>
            </a:pPr>
            <a:r>
              <a:t/>
            </a:r>
            <a:endParaRPr sz="2750">
              <a:latin typeface="Trebuchet MS"/>
              <a:ea typeface="Trebuchet MS"/>
              <a:cs typeface="Trebuchet MS"/>
              <a:sym typeface="Trebuchet MS"/>
            </a:endParaRPr>
          </a:p>
          <a:p>
            <a:pPr indent="-168275" lvl="0" marL="12700" marR="361315" rtl="0" algn="l">
              <a:lnSpc>
                <a:spcPct val="100600"/>
              </a:lnSpc>
              <a:spcBef>
                <a:spcPts val="0"/>
              </a:spcBef>
              <a:spcAft>
                <a:spcPts val="0"/>
              </a:spcAft>
              <a:buClr>
                <a:srgbClr val="858585"/>
              </a:buClr>
              <a:buSzPts val="2650"/>
              <a:buFont typeface="Trebuchet MS"/>
              <a:buChar char="-"/>
            </a:pPr>
            <a:r>
              <a:rPr lang="en-US" sz="2650">
                <a:solidFill>
                  <a:srgbClr val="858585"/>
                </a:solidFill>
                <a:latin typeface="Trebuchet MS"/>
                <a:ea typeface="Trebuchet MS"/>
                <a:cs typeface="Trebuchet MS"/>
                <a:sym typeface="Trebuchet MS"/>
              </a:rPr>
              <a:t>Whether they work by simply comparing new data points to known data  points, or instead detect patterns in the training data and build a predictive  mode, much like scientists do (instance-based versus model-based learning)</a:t>
            </a:r>
            <a:endParaRPr sz="2650">
              <a:latin typeface="Trebuchet MS"/>
              <a:ea typeface="Trebuchet MS"/>
              <a:cs typeface="Trebuchet MS"/>
              <a:sym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599643" y="648081"/>
            <a:ext cx="6838315" cy="513715"/>
          </a:xfrm>
          <a:prstGeom prst="rect">
            <a:avLst/>
          </a:prstGeom>
          <a:noFill/>
          <a:ln>
            <a:noFill/>
          </a:ln>
        </p:spPr>
        <p:txBody>
          <a:bodyPr anchorCtr="0" anchor="t" bIns="0" lIns="0" spcFirstLastPara="1" rIns="0" wrap="square" tIns="13325">
            <a:noAutofit/>
          </a:bodyPr>
          <a:lstStyle/>
          <a:p>
            <a:pPr indent="0" lvl="0" marL="12700" rtl="0" algn="l">
              <a:lnSpc>
                <a:spcPct val="100000"/>
              </a:lnSpc>
              <a:spcBef>
                <a:spcPts val="0"/>
              </a:spcBef>
              <a:spcAft>
                <a:spcPts val="0"/>
              </a:spcAft>
              <a:buNone/>
            </a:pPr>
            <a:r>
              <a:rPr lang="en-US" sz="3200">
                <a:solidFill>
                  <a:srgbClr val="183441"/>
                </a:solidFill>
              </a:rPr>
              <a:t>Supervised/Unsupervised Learning</a:t>
            </a:r>
            <a:endParaRPr sz="3200"/>
          </a:p>
        </p:txBody>
      </p:sp>
      <p:sp>
        <p:nvSpPr>
          <p:cNvPr id="127" name="Google Shape;127;p20"/>
          <p:cNvSpPr txBox="1"/>
          <p:nvPr/>
        </p:nvSpPr>
        <p:spPr>
          <a:xfrm>
            <a:off x="599643" y="1300683"/>
            <a:ext cx="10578465" cy="1651635"/>
          </a:xfrm>
          <a:prstGeom prst="rect">
            <a:avLst/>
          </a:prstGeom>
          <a:noFill/>
          <a:ln>
            <a:noFill/>
          </a:ln>
        </p:spPr>
        <p:txBody>
          <a:bodyPr anchorCtr="0" anchor="t" bIns="0" lIns="0" spcFirstLastPara="1" rIns="0" wrap="square" tIns="12050">
            <a:noAutofit/>
          </a:bodyPr>
          <a:lstStyle/>
          <a:p>
            <a:pPr indent="0" lvl="0" marL="12700" marR="5080" rtl="0" algn="l">
              <a:lnSpc>
                <a:spcPct val="100600"/>
              </a:lnSpc>
              <a:spcBef>
                <a:spcPts val="0"/>
              </a:spcBef>
              <a:spcAft>
                <a:spcPts val="0"/>
              </a:spcAft>
              <a:buNone/>
            </a:pPr>
            <a:r>
              <a:rPr lang="en-US" sz="2650">
                <a:solidFill>
                  <a:srgbClr val="858585"/>
                </a:solidFill>
                <a:latin typeface="Trebuchet MS"/>
                <a:ea typeface="Trebuchet MS"/>
                <a:cs typeface="Trebuchet MS"/>
                <a:sym typeface="Trebuchet MS"/>
              </a:rPr>
              <a:t>Machine Learning systems can be classified according to the amount and type  of supervision they get during training. There are 4 major categories:  supervised learning, unsupervised learning, semisupervised learning, and  Reinforcement Learning.</a:t>
            </a:r>
            <a:endParaRPr sz="2650">
              <a:latin typeface="Trebuchet MS"/>
              <a:ea typeface="Trebuchet MS"/>
              <a:cs typeface="Trebuchet MS"/>
              <a:sym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1" name="Shape 131"/>
        <p:cNvGrpSpPr/>
        <p:nvPr/>
      </p:nvGrpSpPr>
      <p:grpSpPr>
        <a:xfrm>
          <a:off x="0" y="0"/>
          <a:ext cx="0" cy="0"/>
          <a:chOff x="0" y="0"/>
          <a:chExt cx="0" cy="0"/>
        </a:xfrm>
      </p:grpSpPr>
      <p:sp>
        <p:nvSpPr>
          <p:cNvPr id="132" name="Google Shape;132;p21"/>
          <p:cNvSpPr txBox="1"/>
          <p:nvPr/>
        </p:nvSpPr>
        <p:spPr>
          <a:xfrm>
            <a:off x="599643" y="648081"/>
            <a:ext cx="4043679" cy="513715"/>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b="1" lang="en-US" sz="3200">
                <a:solidFill>
                  <a:srgbClr val="183441"/>
                </a:solidFill>
                <a:latin typeface="Arial"/>
                <a:ea typeface="Arial"/>
                <a:cs typeface="Arial"/>
                <a:sym typeface="Arial"/>
              </a:rPr>
              <a:t>Supervised Learning</a:t>
            </a:r>
            <a:endParaRPr sz="3200">
              <a:latin typeface="Arial"/>
              <a:ea typeface="Arial"/>
              <a:cs typeface="Arial"/>
              <a:sym typeface="Arial"/>
            </a:endParaRPr>
          </a:p>
        </p:txBody>
      </p:sp>
      <p:sp>
        <p:nvSpPr>
          <p:cNvPr id="133" name="Google Shape;133;p21"/>
          <p:cNvSpPr txBox="1"/>
          <p:nvPr/>
        </p:nvSpPr>
        <p:spPr>
          <a:xfrm>
            <a:off x="599643" y="1300683"/>
            <a:ext cx="9544685" cy="431800"/>
          </a:xfrm>
          <a:prstGeom prst="rect">
            <a:avLst/>
          </a:prstGeom>
          <a:noFill/>
          <a:ln>
            <a:noFill/>
          </a:ln>
        </p:spPr>
        <p:txBody>
          <a:bodyPr anchorCtr="0" anchor="t" bIns="0" lIns="0" spcFirstLastPara="1" rIns="0" wrap="square" tIns="14600">
            <a:noAutofit/>
          </a:bodyPr>
          <a:lstStyle/>
          <a:p>
            <a:pPr indent="0" lvl="0" marL="12700" marR="0" rtl="0" algn="l">
              <a:lnSpc>
                <a:spcPct val="100000"/>
              </a:lnSpc>
              <a:spcBef>
                <a:spcPts val="0"/>
              </a:spcBef>
              <a:spcAft>
                <a:spcPts val="0"/>
              </a:spcAft>
              <a:buNone/>
            </a:pPr>
            <a:r>
              <a:rPr lang="en-US" sz="2650">
                <a:solidFill>
                  <a:srgbClr val="858585"/>
                </a:solidFill>
                <a:latin typeface="Trebuchet MS"/>
                <a:ea typeface="Trebuchet MS"/>
                <a:cs typeface="Trebuchet MS"/>
                <a:sym typeface="Trebuchet MS"/>
              </a:rPr>
              <a:t>A labeled training set for supervised learning (e.g., spam classification)</a:t>
            </a:r>
            <a:endParaRPr sz="2650">
              <a:latin typeface="Trebuchet MS"/>
              <a:ea typeface="Trebuchet MS"/>
              <a:cs typeface="Trebuchet MS"/>
              <a:sym typeface="Trebuchet MS"/>
            </a:endParaRPr>
          </a:p>
        </p:txBody>
      </p:sp>
      <p:sp>
        <p:nvSpPr>
          <p:cNvPr id="134" name="Google Shape;134;p21"/>
          <p:cNvSpPr/>
          <p:nvPr/>
        </p:nvSpPr>
        <p:spPr>
          <a:xfrm>
            <a:off x="565404" y="1755648"/>
            <a:ext cx="8290559" cy="284987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8" name="Shape 138"/>
        <p:cNvGrpSpPr/>
        <p:nvPr/>
      </p:nvGrpSpPr>
      <p:grpSpPr>
        <a:xfrm>
          <a:off x="0" y="0"/>
          <a:ext cx="0" cy="0"/>
          <a:chOff x="0" y="0"/>
          <a:chExt cx="0" cy="0"/>
        </a:xfrm>
      </p:grpSpPr>
      <p:sp>
        <p:nvSpPr>
          <p:cNvPr id="139" name="Google Shape;139;p22"/>
          <p:cNvSpPr txBox="1"/>
          <p:nvPr/>
        </p:nvSpPr>
        <p:spPr>
          <a:xfrm>
            <a:off x="599643" y="648081"/>
            <a:ext cx="4043679" cy="513715"/>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b="1" lang="en-US" sz="3200">
                <a:solidFill>
                  <a:srgbClr val="183441"/>
                </a:solidFill>
                <a:latin typeface="Arial"/>
                <a:ea typeface="Arial"/>
                <a:cs typeface="Arial"/>
                <a:sym typeface="Arial"/>
              </a:rPr>
              <a:t>Supervised Learning</a:t>
            </a:r>
            <a:endParaRPr sz="3200">
              <a:latin typeface="Arial"/>
              <a:ea typeface="Arial"/>
              <a:cs typeface="Arial"/>
              <a:sym typeface="Arial"/>
            </a:endParaRPr>
          </a:p>
        </p:txBody>
      </p:sp>
      <p:sp>
        <p:nvSpPr>
          <p:cNvPr id="140" name="Google Shape;140;p22"/>
          <p:cNvSpPr txBox="1"/>
          <p:nvPr/>
        </p:nvSpPr>
        <p:spPr>
          <a:xfrm>
            <a:off x="599643" y="1300683"/>
            <a:ext cx="1494155" cy="431800"/>
          </a:xfrm>
          <a:prstGeom prst="rect">
            <a:avLst/>
          </a:prstGeom>
          <a:noFill/>
          <a:ln>
            <a:noFill/>
          </a:ln>
        </p:spPr>
        <p:txBody>
          <a:bodyPr anchorCtr="0" anchor="t" bIns="0" lIns="0" spcFirstLastPara="1" rIns="0" wrap="square" tIns="14600">
            <a:noAutofit/>
          </a:bodyPr>
          <a:lstStyle/>
          <a:p>
            <a:pPr indent="0" lvl="0" marL="12700" marR="0" rtl="0" algn="l">
              <a:lnSpc>
                <a:spcPct val="100000"/>
              </a:lnSpc>
              <a:spcBef>
                <a:spcPts val="0"/>
              </a:spcBef>
              <a:spcAft>
                <a:spcPts val="0"/>
              </a:spcAft>
              <a:buNone/>
            </a:pPr>
            <a:r>
              <a:rPr lang="en-US" sz="2650">
                <a:solidFill>
                  <a:srgbClr val="858585"/>
                </a:solidFill>
                <a:latin typeface="Trebuchet MS"/>
                <a:ea typeface="Trebuchet MS"/>
                <a:cs typeface="Trebuchet MS"/>
                <a:sym typeface="Trebuchet MS"/>
              </a:rPr>
              <a:t>Regression</a:t>
            </a:r>
            <a:endParaRPr sz="2650">
              <a:latin typeface="Trebuchet MS"/>
              <a:ea typeface="Trebuchet MS"/>
              <a:cs typeface="Trebuchet MS"/>
              <a:sym typeface="Trebuchet MS"/>
            </a:endParaRPr>
          </a:p>
        </p:txBody>
      </p:sp>
      <p:sp>
        <p:nvSpPr>
          <p:cNvPr id="141" name="Google Shape;141;p22"/>
          <p:cNvSpPr/>
          <p:nvPr/>
        </p:nvSpPr>
        <p:spPr>
          <a:xfrm>
            <a:off x="571500" y="1717548"/>
            <a:ext cx="7267956" cy="385267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599643" y="648081"/>
            <a:ext cx="4043679" cy="513715"/>
          </a:xfrm>
          <a:prstGeom prst="rect">
            <a:avLst/>
          </a:prstGeom>
          <a:noFill/>
          <a:ln>
            <a:noFill/>
          </a:ln>
        </p:spPr>
        <p:txBody>
          <a:bodyPr anchorCtr="0" anchor="t" bIns="0" lIns="0" spcFirstLastPara="1" rIns="0" wrap="square" tIns="13325">
            <a:noAutofit/>
          </a:bodyPr>
          <a:lstStyle/>
          <a:p>
            <a:pPr indent="0" lvl="0" marL="12700" rtl="0" algn="l">
              <a:lnSpc>
                <a:spcPct val="100000"/>
              </a:lnSpc>
              <a:spcBef>
                <a:spcPts val="0"/>
              </a:spcBef>
              <a:spcAft>
                <a:spcPts val="0"/>
              </a:spcAft>
              <a:buNone/>
            </a:pPr>
            <a:r>
              <a:rPr lang="en-US" sz="3200">
                <a:solidFill>
                  <a:srgbClr val="183441"/>
                </a:solidFill>
              </a:rPr>
              <a:t>Supervised Learning</a:t>
            </a:r>
            <a:endParaRPr sz="3200"/>
          </a:p>
        </p:txBody>
      </p:sp>
      <p:sp>
        <p:nvSpPr>
          <p:cNvPr id="147" name="Google Shape;147;p23"/>
          <p:cNvSpPr txBox="1"/>
          <p:nvPr/>
        </p:nvSpPr>
        <p:spPr>
          <a:xfrm>
            <a:off x="599643" y="1300683"/>
            <a:ext cx="9432925" cy="2870835"/>
          </a:xfrm>
          <a:prstGeom prst="rect">
            <a:avLst/>
          </a:prstGeom>
          <a:noFill/>
          <a:ln>
            <a:noFill/>
          </a:ln>
        </p:spPr>
        <p:txBody>
          <a:bodyPr anchorCtr="0" anchor="t" bIns="0" lIns="0" spcFirstLastPara="1" rIns="0" wrap="square" tIns="14600">
            <a:noAutofit/>
          </a:bodyPr>
          <a:lstStyle/>
          <a:p>
            <a:pPr indent="0" lvl="0" marL="12700" marR="0" rtl="0" algn="l">
              <a:lnSpc>
                <a:spcPct val="100000"/>
              </a:lnSpc>
              <a:spcBef>
                <a:spcPts val="0"/>
              </a:spcBef>
              <a:spcAft>
                <a:spcPts val="0"/>
              </a:spcAft>
              <a:buNone/>
            </a:pPr>
            <a:r>
              <a:rPr lang="en-US" sz="2650">
                <a:solidFill>
                  <a:srgbClr val="858585"/>
                </a:solidFill>
                <a:latin typeface="Trebuchet MS"/>
                <a:ea typeface="Trebuchet MS"/>
                <a:cs typeface="Trebuchet MS"/>
                <a:sym typeface="Trebuchet MS"/>
              </a:rPr>
              <a:t>Here are some of the most important supervised learning algorithms:</a:t>
            </a:r>
            <a:endParaRPr sz="2650">
              <a:latin typeface="Trebuchet MS"/>
              <a:ea typeface="Trebuchet MS"/>
              <a:cs typeface="Trebuchet MS"/>
              <a:sym typeface="Trebuchet MS"/>
            </a:endParaRPr>
          </a:p>
          <a:p>
            <a:pPr indent="-180340" lvl="0" marL="192405" marR="0" rtl="0" algn="l">
              <a:lnSpc>
                <a:spcPct val="100000"/>
              </a:lnSpc>
              <a:spcBef>
                <a:spcPts val="25"/>
              </a:spcBef>
              <a:spcAft>
                <a:spcPts val="0"/>
              </a:spcAft>
              <a:buClr>
                <a:srgbClr val="858585"/>
              </a:buClr>
              <a:buSzPts val="2650"/>
              <a:buFont typeface="Trebuchet MS"/>
              <a:buChar char="-"/>
            </a:pPr>
            <a:r>
              <a:rPr lang="en-US" sz="2650">
                <a:solidFill>
                  <a:srgbClr val="858585"/>
                </a:solidFill>
                <a:latin typeface="Trebuchet MS"/>
                <a:ea typeface="Trebuchet MS"/>
                <a:cs typeface="Trebuchet MS"/>
                <a:sym typeface="Trebuchet MS"/>
              </a:rPr>
              <a:t>k-Nearest Neighbors</a:t>
            </a:r>
            <a:endParaRPr sz="2650">
              <a:latin typeface="Trebuchet MS"/>
              <a:ea typeface="Trebuchet MS"/>
              <a:cs typeface="Trebuchet MS"/>
              <a:sym typeface="Trebuchet MS"/>
            </a:endParaRPr>
          </a:p>
          <a:p>
            <a:pPr indent="-180340" lvl="0" marL="192405" marR="0" rtl="0" algn="l">
              <a:lnSpc>
                <a:spcPct val="100000"/>
              </a:lnSpc>
              <a:spcBef>
                <a:spcPts val="15"/>
              </a:spcBef>
              <a:spcAft>
                <a:spcPts val="0"/>
              </a:spcAft>
              <a:buClr>
                <a:srgbClr val="858585"/>
              </a:buClr>
              <a:buSzPts val="2650"/>
              <a:buFont typeface="Trebuchet MS"/>
              <a:buChar char="-"/>
            </a:pPr>
            <a:r>
              <a:rPr lang="en-US" sz="2650">
                <a:solidFill>
                  <a:srgbClr val="858585"/>
                </a:solidFill>
                <a:latin typeface="Trebuchet MS"/>
                <a:ea typeface="Trebuchet MS"/>
                <a:cs typeface="Trebuchet MS"/>
                <a:sym typeface="Trebuchet MS"/>
              </a:rPr>
              <a:t>Linear Regression</a:t>
            </a:r>
            <a:endParaRPr sz="2650">
              <a:latin typeface="Trebuchet MS"/>
              <a:ea typeface="Trebuchet MS"/>
              <a:cs typeface="Trebuchet MS"/>
              <a:sym typeface="Trebuchet MS"/>
            </a:endParaRPr>
          </a:p>
          <a:p>
            <a:pPr indent="-180340" lvl="0" marL="192405" marR="0" rtl="0" algn="l">
              <a:lnSpc>
                <a:spcPct val="100000"/>
              </a:lnSpc>
              <a:spcBef>
                <a:spcPts val="20"/>
              </a:spcBef>
              <a:spcAft>
                <a:spcPts val="0"/>
              </a:spcAft>
              <a:buClr>
                <a:srgbClr val="858585"/>
              </a:buClr>
              <a:buSzPts val="2650"/>
              <a:buFont typeface="Trebuchet MS"/>
              <a:buChar char="-"/>
            </a:pPr>
            <a:r>
              <a:rPr lang="en-US" sz="2650">
                <a:solidFill>
                  <a:srgbClr val="858585"/>
                </a:solidFill>
                <a:latin typeface="Trebuchet MS"/>
                <a:ea typeface="Trebuchet MS"/>
                <a:cs typeface="Trebuchet MS"/>
                <a:sym typeface="Trebuchet MS"/>
              </a:rPr>
              <a:t>Logistic Regression</a:t>
            </a:r>
            <a:endParaRPr sz="2650">
              <a:latin typeface="Trebuchet MS"/>
              <a:ea typeface="Trebuchet MS"/>
              <a:cs typeface="Trebuchet MS"/>
              <a:sym typeface="Trebuchet MS"/>
            </a:endParaRPr>
          </a:p>
          <a:p>
            <a:pPr indent="-180340" lvl="0" marL="192405" marR="0" rtl="0" algn="l">
              <a:lnSpc>
                <a:spcPct val="100000"/>
              </a:lnSpc>
              <a:spcBef>
                <a:spcPts val="30"/>
              </a:spcBef>
              <a:spcAft>
                <a:spcPts val="0"/>
              </a:spcAft>
              <a:buClr>
                <a:srgbClr val="858585"/>
              </a:buClr>
              <a:buSzPts val="2650"/>
              <a:buFont typeface="Trebuchet MS"/>
              <a:buChar char="-"/>
            </a:pPr>
            <a:r>
              <a:rPr lang="en-US" sz="2650">
                <a:solidFill>
                  <a:srgbClr val="858585"/>
                </a:solidFill>
                <a:latin typeface="Trebuchet MS"/>
                <a:ea typeface="Trebuchet MS"/>
                <a:cs typeface="Trebuchet MS"/>
                <a:sym typeface="Trebuchet MS"/>
              </a:rPr>
              <a:t>Support Vector Machines (SVMs)</a:t>
            </a:r>
            <a:endParaRPr sz="2650">
              <a:latin typeface="Trebuchet MS"/>
              <a:ea typeface="Trebuchet MS"/>
              <a:cs typeface="Trebuchet MS"/>
              <a:sym typeface="Trebuchet MS"/>
            </a:endParaRPr>
          </a:p>
          <a:p>
            <a:pPr indent="-180340" lvl="0" marL="192405" marR="0" rtl="0" algn="l">
              <a:lnSpc>
                <a:spcPct val="100000"/>
              </a:lnSpc>
              <a:spcBef>
                <a:spcPts val="25"/>
              </a:spcBef>
              <a:spcAft>
                <a:spcPts val="0"/>
              </a:spcAft>
              <a:buClr>
                <a:srgbClr val="858585"/>
              </a:buClr>
              <a:buSzPts val="2650"/>
              <a:buFont typeface="Trebuchet MS"/>
              <a:buChar char="-"/>
            </a:pPr>
            <a:r>
              <a:rPr lang="en-US" sz="2650">
                <a:solidFill>
                  <a:srgbClr val="858585"/>
                </a:solidFill>
                <a:latin typeface="Trebuchet MS"/>
                <a:ea typeface="Trebuchet MS"/>
                <a:cs typeface="Trebuchet MS"/>
                <a:sym typeface="Trebuchet MS"/>
              </a:rPr>
              <a:t>Decision Trees and Random Forests</a:t>
            </a:r>
            <a:endParaRPr sz="2650">
              <a:latin typeface="Trebuchet MS"/>
              <a:ea typeface="Trebuchet MS"/>
              <a:cs typeface="Trebuchet MS"/>
              <a:sym typeface="Trebuchet MS"/>
            </a:endParaRPr>
          </a:p>
          <a:p>
            <a:pPr indent="-180340" lvl="0" marL="192405" marR="0" rtl="0" algn="l">
              <a:lnSpc>
                <a:spcPct val="100000"/>
              </a:lnSpc>
              <a:spcBef>
                <a:spcPts val="10"/>
              </a:spcBef>
              <a:spcAft>
                <a:spcPts val="0"/>
              </a:spcAft>
              <a:buClr>
                <a:srgbClr val="858585"/>
              </a:buClr>
              <a:buSzPts val="2650"/>
              <a:buFont typeface="Trebuchet MS"/>
              <a:buChar char="-"/>
            </a:pPr>
            <a:r>
              <a:rPr lang="en-US" sz="2650">
                <a:solidFill>
                  <a:srgbClr val="858585"/>
                </a:solidFill>
                <a:latin typeface="Trebuchet MS"/>
                <a:ea typeface="Trebuchet MS"/>
                <a:cs typeface="Trebuchet MS"/>
                <a:sym typeface="Trebuchet MS"/>
              </a:rPr>
              <a:t>Neural networks</a:t>
            </a:r>
            <a:endParaRPr sz="2650">
              <a:latin typeface="Trebuchet MS"/>
              <a:ea typeface="Trebuchet MS"/>
              <a:cs typeface="Trebuchet MS"/>
              <a:sym typeface="Trebuchet M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1" name="Shape 151"/>
        <p:cNvGrpSpPr/>
        <p:nvPr/>
      </p:nvGrpSpPr>
      <p:grpSpPr>
        <a:xfrm>
          <a:off x="0" y="0"/>
          <a:ext cx="0" cy="0"/>
          <a:chOff x="0" y="0"/>
          <a:chExt cx="0" cy="0"/>
        </a:xfrm>
      </p:grpSpPr>
      <p:sp>
        <p:nvSpPr>
          <p:cNvPr id="152" name="Google Shape;152;p24"/>
          <p:cNvSpPr txBox="1"/>
          <p:nvPr/>
        </p:nvSpPr>
        <p:spPr>
          <a:xfrm>
            <a:off x="599643" y="648081"/>
            <a:ext cx="4537710" cy="513715"/>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b="1" lang="en-US" sz="3200">
                <a:solidFill>
                  <a:srgbClr val="183441"/>
                </a:solidFill>
                <a:latin typeface="Arial"/>
                <a:ea typeface="Arial"/>
                <a:cs typeface="Arial"/>
                <a:sym typeface="Arial"/>
              </a:rPr>
              <a:t>Unsupervised Learning</a:t>
            </a:r>
            <a:endParaRPr sz="3200">
              <a:latin typeface="Arial"/>
              <a:ea typeface="Arial"/>
              <a:cs typeface="Arial"/>
              <a:sym typeface="Arial"/>
            </a:endParaRPr>
          </a:p>
        </p:txBody>
      </p:sp>
      <p:sp>
        <p:nvSpPr>
          <p:cNvPr id="153" name="Google Shape;153;p24"/>
          <p:cNvSpPr txBox="1"/>
          <p:nvPr/>
        </p:nvSpPr>
        <p:spPr>
          <a:xfrm>
            <a:off x="599643" y="1300683"/>
            <a:ext cx="7041515" cy="431800"/>
          </a:xfrm>
          <a:prstGeom prst="rect">
            <a:avLst/>
          </a:prstGeom>
          <a:noFill/>
          <a:ln>
            <a:noFill/>
          </a:ln>
        </p:spPr>
        <p:txBody>
          <a:bodyPr anchorCtr="0" anchor="t" bIns="0" lIns="0" spcFirstLastPara="1" rIns="0" wrap="square" tIns="14600">
            <a:noAutofit/>
          </a:bodyPr>
          <a:lstStyle/>
          <a:p>
            <a:pPr indent="0" lvl="0" marL="12700" marR="0" rtl="0" algn="l">
              <a:lnSpc>
                <a:spcPct val="100000"/>
              </a:lnSpc>
              <a:spcBef>
                <a:spcPts val="0"/>
              </a:spcBef>
              <a:spcAft>
                <a:spcPts val="0"/>
              </a:spcAft>
              <a:buNone/>
            </a:pPr>
            <a:r>
              <a:rPr lang="en-US" sz="2650">
                <a:solidFill>
                  <a:srgbClr val="858585"/>
                </a:solidFill>
                <a:latin typeface="Trebuchet MS"/>
                <a:ea typeface="Trebuchet MS"/>
                <a:cs typeface="Trebuchet MS"/>
                <a:sym typeface="Trebuchet MS"/>
              </a:rPr>
              <a:t>An unlabeled training set for unsupervised learning.</a:t>
            </a:r>
            <a:endParaRPr sz="2650">
              <a:latin typeface="Trebuchet MS"/>
              <a:ea typeface="Trebuchet MS"/>
              <a:cs typeface="Trebuchet MS"/>
              <a:sym typeface="Trebuchet MS"/>
            </a:endParaRPr>
          </a:p>
        </p:txBody>
      </p:sp>
      <p:sp>
        <p:nvSpPr>
          <p:cNvPr id="154" name="Google Shape;154;p24"/>
          <p:cNvSpPr/>
          <p:nvPr/>
        </p:nvSpPr>
        <p:spPr>
          <a:xfrm>
            <a:off x="586740" y="1792223"/>
            <a:ext cx="10139172" cy="327524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599643" y="648081"/>
            <a:ext cx="4537710" cy="513715"/>
          </a:xfrm>
          <a:prstGeom prst="rect">
            <a:avLst/>
          </a:prstGeom>
          <a:noFill/>
          <a:ln>
            <a:noFill/>
          </a:ln>
        </p:spPr>
        <p:txBody>
          <a:bodyPr anchorCtr="0" anchor="t" bIns="0" lIns="0" spcFirstLastPara="1" rIns="0" wrap="square" tIns="13325">
            <a:noAutofit/>
          </a:bodyPr>
          <a:lstStyle/>
          <a:p>
            <a:pPr indent="0" lvl="0" marL="12700" rtl="0" algn="l">
              <a:lnSpc>
                <a:spcPct val="100000"/>
              </a:lnSpc>
              <a:spcBef>
                <a:spcPts val="0"/>
              </a:spcBef>
              <a:spcAft>
                <a:spcPts val="0"/>
              </a:spcAft>
              <a:buNone/>
            </a:pPr>
            <a:r>
              <a:rPr lang="en-US" sz="3200">
                <a:solidFill>
                  <a:srgbClr val="183441"/>
                </a:solidFill>
              </a:rPr>
              <a:t>Unsupervised Learning</a:t>
            </a:r>
            <a:endParaRPr sz="3200"/>
          </a:p>
        </p:txBody>
      </p:sp>
      <p:sp>
        <p:nvSpPr>
          <p:cNvPr id="160" name="Google Shape;160;p25"/>
          <p:cNvSpPr txBox="1"/>
          <p:nvPr/>
        </p:nvSpPr>
        <p:spPr>
          <a:xfrm>
            <a:off x="599643" y="1300683"/>
            <a:ext cx="9784080" cy="5311775"/>
          </a:xfrm>
          <a:prstGeom prst="rect">
            <a:avLst/>
          </a:prstGeom>
          <a:noFill/>
          <a:ln>
            <a:noFill/>
          </a:ln>
        </p:spPr>
        <p:txBody>
          <a:bodyPr anchorCtr="0" anchor="t" bIns="0" lIns="0" spcFirstLastPara="1" rIns="0" wrap="square" tIns="14600">
            <a:noAutofit/>
          </a:bodyPr>
          <a:lstStyle/>
          <a:p>
            <a:pPr indent="0" lvl="0" marL="12700" marR="0" rtl="0" algn="l">
              <a:lnSpc>
                <a:spcPct val="100000"/>
              </a:lnSpc>
              <a:spcBef>
                <a:spcPts val="0"/>
              </a:spcBef>
              <a:spcAft>
                <a:spcPts val="0"/>
              </a:spcAft>
              <a:buNone/>
            </a:pPr>
            <a:r>
              <a:rPr lang="en-US" sz="2650">
                <a:solidFill>
                  <a:srgbClr val="858585"/>
                </a:solidFill>
                <a:latin typeface="Trebuchet MS"/>
                <a:ea typeface="Trebuchet MS"/>
                <a:cs typeface="Trebuchet MS"/>
                <a:sym typeface="Trebuchet MS"/>
              </a:rPr>
              <a:t>Here are some of the most important unsupervised learning algorithms:</a:t>
            </a:r>
            <a:endParaRPr sz="2650">
              <a:latin typeface="Trebuchet MS"/>
              <a:ea typeface="Trebuchet MS"/>
              <a:cs typeface="Trebuchet MS"/>
              <a:sym typeface="Trebuchet MS"/>
            </a:endParaRPr>
          </a:p>
          <a:p>
            <a:pPr indent="-180340" lvl="0" marL="192405" marR="0" rtl="0" algn="l">
              <a:lnSpc>
                <a:spcPct val="100000"/>
              </a:lnSpc>
              <a:spcBef>
                <a:spcPts val="25"/>
              </a:spcBef>
              <a:spcAft>
                <a:spcPts val="0"/>
              </a:spcAft>
              <a:buClr>
                <a:srgbClr val="858585"/>
              </a:buClr>
              <a:buSzPts val="2650"/>
              <a:buFont typeface="Trebuchet MS"/>
              <a:buChar char="-"/>
            </a:pPr>
            <a:r>
              <a:rPr lang="en-US" sz="2650">
                <a:solidFill>
                  <a:srgbClr val="858585"/>
                </a:solidFill>
                <a:latin typeface="Trebuchet MS"/>
                <a:ea typeface="Trebuchet MS"/>
                <a:cs typeface="Trebuchet MS"/>
                <a:sym typeface="Trebuchet MS"/>
              </a:rPr>
              <a:t>Clustering</a:t>
            </a:r>
            <a:endParaRPr sz="2650">
              <a:latin typeface="Trebuchet MS"/>
              <a:ea typeface="Trebuchet MS"/>
              <a:cs typeface="Trebuchet MS"/>
              <a:sym typeface="Trebuchet MS"/>
            </a:endParaRPr>
          </a:p>
          <a:p>
            <a:pPr indent="-180340" lvl="1" marL="1106805" marR="0" rtl="0" algn="l">
              <a:lnSpc>
                <a:spcPct val="100000"/>
              </a:lnSpc>
              <a:spcBef>
                <a:spcPts val="15"/>
              </a:spcBef>
              <a:spcAft>
                <a:spcPts val="0"/>
              </a:spcAft>
              <a:buClr>
                <a:srgbClr val="858585"/>
              </a:buClr>
              <a:buSzPts val="2650"/>
              <a:buFont typeface="Trebuchet MS"/>
              <a:buChar char="-"/>
            </a:pPr>
            <a:r>
              <a:rPr b="0" i="0" lang="en-US" sz="2650" u="none" cap="none" strike="noStrike">
                <a:solidFill>
                  <a:srgbClr val="858585"/>
                </a:solidFill>
                <a:latin typeface="Trebuchet MS"/>
                <a:ea typeface="Trebuchet MS"/>
                <a:cs typeface="Trebuchet MS"/>
                <a:sym typeface="Trebuchet MS"/>
              </a:rPr>
              <a:t>k-Means</a:t>
            </a:r>
            <a:endParaRPr b="0" i="0" sz="2650" u="none" cap="none" strike="noStrike">
              <a:latin typeface="Trebuchet MS"/>
              <a:ea typeface="Trebuchet MS"/>
              <a:cs typeface="Trebuchet MS"/>
              <a:sym typeface="Trebuchet MS"/>
            </a:endParaRPr>
          </a:p>
          <a:p>
            <a:pPr indent="-180340" lvl="1" marL="1106805" marR="0" rtl="0" algn="l">
              <a:lnSpc>
                <a:spcPct val="100000"/>
              </a:lnSpc>
              <a:spcBef>
                <a:spcPts val="20"/>
              </a:spcBef>
              <a:spcAft>
                <a:spcPts val="0"/>
              </a:spcAft>
              <a:buClr>
                <a:srgbClr val="858585"/>
              </a:buClr>
              <a:buSzPts val="2650"/>
              <a:buFont typeface="Trebuchet MS"/>
              <a:buChar char="-"/>
            </a:pPr>
            <a:r>
              <a:rPr b="0" i="0" lang="en-US" sz="2650" u="none" cap="none" strike="noStrike">
                <a:solidFill>
                  <a:srgbClr val="858585"/>
                </a:solidFill>
                <a:latin typeface="Trebuchet MS"/>
                <a:ea typeface="Trebuchet MS"/>
                <a:cs typeface="Trebuchet MS"/>
                <a:sym typeface="Trebuchet MS"/>
              </a:rPr>
              <a:t>Hierarchical Cluster Analysis (HCA)</a:t>
            </a:r>
            <a:endParaRPr b="0" i="0" sz="2650" u="none" cap="none" strike="noStrike">
              <a:latin typeface="Trebuchet MS"/>
              <a:ea typeface="Trebuchet MS"/>
              <a:cs typeface="Trebuchet MS"/>
              <a:sym typeface="Trebuchet MS"/>
            </a:endParaRPr>
          </a:p>
          <a:p>
            <a:pPr indent="-180340" lvl="1" marL="1106805" marR="0" rtl="0" algn="l">
              <a:lnSpc>
                <a:spcPct val="100000"/>
              </a:lnSpc>
              <a:spcBef>
                <a:spcPts val="30"/>
              </a:spcBef>
              <a:spcAft>
                <a:spcPts val="0"/>
              </a:spcAft>
              <a:buClr>
                <a:srgbClr val="858585"/>
              </a:buClr>
              <a:buSzPts val="2650"/>
              <a:buFont typeface="Trebuchet MS"/>
              <a:buChar char="-"/>
            </a:pPr>
            <a:r>
              <a:rPr b="0" i="0" lang="en-US" sz="2650" u="none" cap="none" strike="noStrike">
                <a:solidFill>
                  <a:srgbClr val="858585"/>
                </a:solidFill>
                <a:latin typeface="Trebuchet MS"/>
                <a:ea typeface="Trebuchet MS"/>
                <a:cs typeface="Trebuchet MS"/>
                <a:sym typeface="Trebuchet MS"/>
              </a:rPr>
              <a:t>Expectation Maximization</a:t>
            </a:r>
            <a:endParaRPr b="0" i="0" sz="2650" u="none" cap="none" strike="noStrike">
              <a:latin typeface="Trebuchet MS"/>
              <a:ea typeface="Trebuchet MS"/>
              <a:cs typeface="Trebuchet MS"/>
              <a:sym typeface="Trebuchet MS"/>
            </a:endParaRPr>
          </a:p>
          <a:p>
            <a:pPr indent="-192405" lvl="0" marL="192405" marR="3842384" rtl="0" algn="r">
              <a:lnSpc>
                <a:spcPct val="100000"/>
              </a:lnSpc>
              <a:spcBef>
                <a:spcPts val="25"/>
              </a:spcBef>
              <a:spcAft>
                <a:spcPts val="0"/>
              </a:spcAft>
              <a:buClr>
                <a:srgbClr val="858585"/>
              </a:buClr>
              <a:buSzPts val="2650"/>
              <a:buFont typeface="Trebuchet MS"/>
              <a:buChar char="-"/>
            </a:pPr>
            <a:r>
              <a:rPr lang="en-US" sz="2650">
                <a:solidFill>
                  <a:srgbClr val="858585"/>
                </a:solidFill>
                <a:latin typeface="Trebuchet MS"/>
                <a:ea typeface="Trebuchet MS"/>
                <a:cs typeface="Trebuchet MS"/>
                <a:sym typeface="Trebuchet MS"/>
              </a:rPr>
              <a:t>Visualization and dimensionality reduction</a:t>
            </a:r>
            <a:endParaRPr sz="2650">
              <a:latin typeface="Trebuchet MS"/>
              <a:ea typeface="Trebuchet MS"/>
              <a:cs typeface="Trebuchet MS"/>
              <a:sym typeface="Trebuchet MS"/>
            </a:endParaRPr>
          </a:p>
          <a:p>
            <a:pPr indent="-180340" lvl="1" marL="180340" marR="3843020" rtl="0" algn="r">
              <a:lnSpc>
                <a:spcPct val="100000"/>
              </a:lnSpc>
              <a:spcBef>
                <a:spcPts val="10"/>
              </a:spcBef>
              <a:spcAft>
                <a:spcPts val="0"/>
              </a:spcAft>
              <a:buClr>
                <a:srgbClr val="858585"/>
              </a:buClr>
              <a:buSzPts val="2650"/>
              <a:buFont typeface="Trebuchet MS"/>
              <a:buChar char="-"/>
            </a:pPr>
            <a:r>
              <a:rPr b="0" i="0" lang="en-US" sz="2650" u="none" cap="none" strike="noStrike">
                <a:solidFill>
                  <a:srgbClr val="858585"/>
                </a:solidFill>
                <a:latin typeface="Trebuchet MS"/>
                <a:ea typeface="Trebuchet MS"/>
                <a:cs typeface="Trebuchet MS"/>
                <a:sym typeface="Trebuchet MS"/>
              </a:rPr>
              <a:t>Principal Component Analysis (PCA)</a:t>
            </a:r>
            <a:endParaRPr b="0" i="0" sz="2650" u="none" cap="none" strike="noStrike">
              <a:latin typeface="Trebuchet MS"/>
              <a:ea typeface="Trebuchet MS"/>
              <a:cs typeface="Trebuchet MS"/>
              <a:sym typeface="Trebuchet MS"/>
            </a:endParaRPr>
          </a:p>
          <a:p>
            <a:pPr indent="-180340" lvl="1" marL="1106805" marR="0" rtl="0" algn="l">
              <a:lnSpc>
                <a:spcPct val="100000"/>
              </a:lnSpc>
              <a:spcBef>
                <a:spcPts val="25"/>
              </a:spcBef>
              <a:spcAft>
                <a:spcPts val="0"/>
              </a:spcAft>
              <a:buClr>
                <a:srgbClr val="858585"/>
              </a:buClr>
              <a:buSzPts val="2650"/>
              <a:buFont typeface="Trebuchet MS"/>
              <a:buChar char="-"/>
            </a:pPr>
            <a:r>
              <a:rPr b="0" i="0" lang="en-US" sz="2650" u="none" cap="none" strike="noStrike">
                <a:solidFill>
                  <a:srgbClr val="858585"/>
                </a:solidFill>
                <a:latin typeface="Trebuchet MS"/>
                <a:ea typeface="Trebuchet MS"/>
                <a:cs typeface="Trebuchet MS"/>
                <a:sym typeface="Trebuchet MS"/>
              </a:rPr>
              <a:t>Kernel PCA</a:t>
            </a:r>
            <a:endParaRPr b="0" i="0" sz="2650" u="none" cap="none" strike="noStrike">
              <a:latin typeface="Trebuchet MS"/>
              <a:ea typeface="Trebuchet MS"/>
              <a:cs typeface="Trebuchet MS"/>
              <a:sym typeface="Trebuchet MS"/>
            </a:endParaRPr>
          </a:p>
          <a:p>
            <a:pPr indent="-180340" lvl="1" marL="1106805" marR="0" rtl="0" algn="l">
              <a:lnSpc>
                <a:spcPct val="100000"/>
              </a:lnSpc>
              <a:spcBef>
                <a:spcPts val="25"/>
              </a:spcBef>
              <a:spcAft>
                <a:spcPts val="0"/>
              </a:spcAft>
              <a:buClr>
                <a:srgbClr val="858585"/>
              </a:buClr>
              <a:buSzPts val="2650"/>
              <a:buFont typeface="Trebuchet MS"/>
              <a:buChar char="-"/>
            </a:pPr>
            <a:r>
              <a:rPr b="0" i="0" lang="en-US" sz="2650" u="none" cap="none" strike="noStrike">
                <a:solidFill>
                  <a:srgbClr val="858585"/>
                </a:solidFill>
                <a:latin typeface="Trebuchet MS"/>
                <a:ea typeface="Trebuchet MS"/>
                <a:cs typeface="Trebuchet MS"/>
                <a:sym typeface="Trebuchet MS"/>
              </a:rPr>
              <a:t>Locally-Linear Embedding (LLE)</a:t>
            </a:r>
            <a:endParaRPr b="0" i="0" sz="2650" u="none" cap="none" strike="noStrike">
              <a:latin typeface="Trebuchet MS"/>
              <a:ea typeface="Trebuchet MS"/>
              <a:cs typeface="Trebuchet MS"/>
              <a:sym typeface="Trebuchet MS"/>
            </a:endParaRPr>
          </a:p>
          <a:p>
            <a:pPr indent="-180340" lvl="1" marL="1106805" marR="0" rtl="0" algn="l">
              <a:lnSpc>
                <a:spcPct val="100000"/>
              </a:lnSpc>
              <a:spcBef>
                <a:spcPts val="10"/>
              </a:spcBef>
              <a:spcAft>
                <a:spcPts val="0"/>
              </a:spcAft>
              <a:buClr>
                <a:srgbClr val="858585"/>
              </a:buClr>
              <a:buSzPts val="2650"/>
              <a:buFont typeface="Trebuchet MS"/>
              <a:buChar char="-"/>
            </a:pPr>
            <a:r>
              <a:rPr b="0" i="0" lang="en-US" sz="2650" u="none" cap="none" strike="noStrike">
                <a:solidFill>
                  <a:srgbClr val="858585"/>
                </a:solidFill>
                <a:latin typeface="Trebuchet MS"/>
                <a:ea typeface="Trebuchet MS"/>
                <a:cs typeface="Trebuchet MS"/>
                <a:sym typeface="Trebuchet MS"/>
              </a:rPr>
              <a:t>t-distributed Stochastic Neighbor Embedding (t-SNE)</a:t>
            </a:r>
            <a:endParaRPr b="0" i="0" sz="2650" u="none" cap="none" strike="noStrike">
              <a:latin typeface="Trebuchet MS"/>
              <a:ea typeface="Trebuchet MS"/>
              <a:cs typeface="Trebuchet MS"/>
              <a:sym typeface="Trebuchet MS"/>
            </a:endParaRPr>
          </a:p>
          <a:p>
            <a:pPr indent="-180340" lvl="0" marL="192405" marR="0" rtl="0" algn="l">
              <a:lnSpc>
                <a:spcPct val="100000"/>
              </a:lnSpc>
              <a:spcBef>
                <a:spcPts val="25"/>
              </a:spcBef>
              <a:spcAft>
                <a:spcPts val="0"/>
              </a:spcAft>
              <a:buClr>
                <a:srgbClr val="858585"/>
              </a:buClr>
              <a:buSzPts val="2650"/>
              <a:buFont typeface="Trebuchet MS"/>
              <a:buChar char="-"/>
            </a:pPr>
            <a:r>
              <a:rPr lang="en-US" sz="2650">
                <a:solidFill>
                  <a:srgbClr val="858585"/>
                </a:solidFill>
                <a:latin typeface="Trebuchet MS"/>
                <a:ea typeface="Trebuchet MS"/>
                <a:cs typeface="Trebuchet MS"/>
                <a:sym typeface="Trebuchet MS"/>
              </a:rPr>
              <a:t>Association rule learning</a:t>
            </a:r>
            <a:endParaRPr sz="2650">
              <a:latin typeface="Trebuchet MS"/>
              <a:ea typeface="Trebuchet MS"/>
              <a:cs typeface="Trebuchet MS"/>
              <a:sym typeface="Trebuchet MS"/>
            </a:endParaRPr>
          </a:p>
          <a:p>
            <a:pPr indent="-180340" lvl="1" marL="1106805" marR="0" rtl="0" algn="l">
              <a:lnSpc>
                <a:spcPct val="100000"/>
              </a:lnSpc>
              <a:spcBef>
                <a:spcPts val="30"/>
              </a:spcBef>
              <a:spcAft>
                <a:spcPts val="0"/>
              </a:spcAft>
              <a:buClr>
                <a:srgbClr val="858585"/>
              </a:buClr>
              <a:buSzPts val="2650"/>
              <a:buFont typeface="Trebuchet MS"/>
              <a:buChar char="-"/>
            </a:pPr>
            <a:r>
              <a:rPr b="0" i="0" lang="en-US" sz="2650" u="none" cap="none" strike="noStrike">
                <a:solidFill>
                  <a:srgbClr val="858585"/>
                </a:solidFill>
                <a:latin typeface="Trebuchet MS"/>
                <a:ea typeface="Trebuchet MS"/>
                <a:cs typeface="Trebuchet MS"/>
                <a:sym typeface="Trebuchet MS"/>
              </a:rPr>
              <a:t>Apriori</a:t>
            </a:r>
            <a:endParaRPr b="0" i="0" sz="2650" u="none" cap="none" strike="noStrike">
              <a:latin typeface="Trebuchet MS"/>
              <a:ea typeface="Trebuchet MS"/>
              <a:cs typeface="Trebuchet MS"/>
              <a:sym typeface="Trebuchet MS"/>
            </a:endParaRPr>
          </a:p>
          <a:p>
            <a:pPr indent="-180340" lvl="1" marL="1106805" marR="0" rtl="0" algn="l">
              <a:lnSpc>
                <a:spcPct val="100000"/>
              </a:lnSpc>
              <a:spcBef>
                <a:spcPts val="20"/>
              </a:spcBef>
              <a:spcAft>
                <a:spcPts val="0"/>
              </a:spcAft>
              <a:buClr>
                <a:srgbClr val="858585"/>
              </a:buClr>
              <a:buSzPts val="2650"/>
              <a:buFont typeface="Trebuchet MS"/>
              <a:buChar char="-"/>
            </a:pPr>
            <a:r>
              <a:rPr b="0" i="0" lang="en-US" sz="2650" u="none" cap="none" strike="noStrike">
                <a:solidFill>
                  <a:srgbClr val="858585"/>
                </a:solidFill>
                <a:latin typeface="Trebuchet MS"/>
                <a:ea typeface="Trebuchet MS"/>
                <a:cs typeface="Trebuchet MS"/>
                <a:sym typeface="Trebuchet MS"/>
              </a:rPr>
              <a:t>Eclat</a:t>
            </a:r>
            <a:endParaRPr b="0" i="0" sz="2650" u="none" cap="none" strike="noStrike">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8" name="Shape 48"/>
        <p:cNvGrpSpPr/>
        <p:nvPr/>
      </p:nvGrpSpPr>
      <p:grpSpPr>
        <a:xfrm>
          <a:off x="0" y="0"/>
          <a:ext cx="0" cy="0"/>
          <a:chOff x="0" y="0"/>
          <a:chExt cx="0" cy="0"/>
        </a:xfrm>
      </p:grpSpPr>
      <p:sp>
        <p:nvSpPr>
          <p:cNvPr id="49" name="Google Shape;49;p8"/>
          <p:cNvSpPr txBox="1"/>
          <p:nvPr/>
        </p:nvSpPr>
        <p:spPr>
          <a:xfrm>
            <a:off x="666394" y="3346196"/>
            <a:ext cx="5281295" cy="513715"/>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b="1" lang="en-US" sz="3200">
                <a:solidFill>
                  <a:srgbClr val="183441"/>
                </a:solidFill>
                <a:latin typeface="Arial"/>
                <a:ea typeface="Arial"/>
                <a:cs typeface="Arial"/>
                <a:sym typeface="Arial"/>
              </a:rPr>
              <a:t>What is Machine Learning?</a:t>
            </a:r>
            <a:endParaRPr sz="320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4" name="Shape 164"/>
        <p:cNvGrpSpPr/>
        <p:nvPr/>
      </p:nvGrpSpPr>
      <p:grpSpPr>
        <a:xfrm>
          <a:off x="0" y="0"/>
          <a:ext cx="0" cy="0"/>
          <a:chOff x="0" y="0"/>
          <a:chExt cx="0" cy="0"/>
        </a:xfrm>
      </p:grpSpPr>
      <p:sp>
        <p:nvSpPr>
          <p:cNvPr id="165" name="Google Shape;165;p26"/>
          <p:cNvSpPr txBox="1"/>
          <p:nvPr/>
        </p:nvSpPr>
        <p:spPr>
          <a:xfrm>
            <a:off x="599643" y="648081"/>
            <a:ext cx="4537710" cy="513715"/>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b="1" lang="en-US" sz="3200">
                <a:solidFill>
                  <a:srgbClr val="183441"/>
                </a:solidFill>
                <a:latin typeface="Arial"/>
                <a:ea typeface="Arial"/>
                <a:cs typeface="Arial"/>
                <a:sym typeface="Arial"/>
              </a:rPr>
              <a:t>Unsupervised Learning</a:t>
            </a:r>
            <a:endParaRPr sz="3200">
              <a:latin typeface="Arial"/>
              <a:ea typeface="Arial"/>
              <a:cs typeface="Arial"/>
              <a:sym typeface="Arial"/>
            </a:endParaRPr>
          </a:p>
        </p:txBody>
      </p:sp>
      <p:sp>
        <p:nvSpPr>
          <p:cNvPr id="166" name="Google Shape;166;p26"/>
          <p:cNvSpPr txBox="1"/>
          <p:nvPr/>
        </p:nvSpPr>
        <p:spPr>
          <a:xfrm>
            <a:off x="599643" y="1300683"/>
            <a:ext cx="1385570" cy="431800"/>
          </a:xfrm>
          <a:prstGeom prst="rect">
            <a:avLst/>
          </a:prstGeom>
          <a:noFill/>
          <a:ln>
            <a:noFill/>
          </a:ln>
        </p:spPr>
        <p:txBody>
          <a:bodyPr anchorCtr="0" anchor="t" bIns="0" lIns="0" spcFirstLastPara="1" rIns="0" wrap="square" tIns="14600">
            <a:noAutofit/>
          </a:bodyPr>
          <a:lstStyle/>
          <a:p>
            <a:pPr indent="0" lvl="0" marL="12700" marR="0" rtl="0" algn="l">
              <a:lnSpc>
                <a:spcPct val="100000"/>
              </a:lnSpc>
              <a:spcBef>
                <a:spcPts val="0"/>
              </a:spcBef>
              <a:spcAft>
                <a:spcPts val="0"/>
              </a:spcAft>
              <a:buNone/>
            </a:pPr>
            <a:r>
              <a:rPr lang="en-US" sz="2650">
                <a:solidFill>
                  <a:srgbClr val="858585"/>
                </a:solidFill>
                <a:latin typeface="Trebuchet MS"/>
                <a:ea typeface="Trebuchet MS"/>
                <a:cs typeface="Trebuchet MS"/>
                <a:sym typeface="Trebuchet MS"/>
              </a:rPr>
              <a:t>Clustering</a:t>
            </a:r>
            <a:endParaRPr sz="2650">
              <a:latin typeface="Trebuchet MS"/>
              <a:ea typeface="Trebuchet MS"/>
              <a:cs typeface="Trebuchet MS"/>
              <a:sym typeface="Trebuchet MS"/>
            </a:endParaRPr>
          </a:p>
        </p:txBody>
      </p:sp>
      <p:sp>
        <p:nvSpPr>
          <p:cNvPr id="167" name="Google Shape;167;p26"/>
          <p:cNvSpPr/>
          <p:nvPr/>
        </p:nvSpPr>
        <p:spPr>
          <a:xfrm>
            <a:off x="595883" y="1748027"/>
            <a:ext cx="9410700" cy="310107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1" name="Shape 171"/>
        <p:cNvGrpSpPr/>
        <p:nvPr/>
      </p:nvGrpSpPr>
      <p:grpSpPr>
        <a:xfrm>
          <a:off x="0" y="0"/>
          <a:ext cx="0" cy="0"/>
          <a:chOff x="0" y="0"/>
          <a:chExt cx="0" cy="0"/>
        </a:xfrm>
      </p:grpSpPr>
      <p:sp>
        <p:nvSpPr>
          <p:cNvPr id="172" name="Google Shape;172;p27"/>
          <p:cNvSpPr txBox="1"/>
          <p:nvPr/>
        </p:nvSpPr>
        <p:spPr>
          <a:xfrm>
            <a:off x="599643" y="648081"/>
            <a:ext cx="4537710" cy="513715"/>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b="1" lang="en-US" sz="3200">
                <a:solidFill>
                  <a:srgbClr val="183441"/>
                </a:solidFill>
                <a:latin typeface="Arial"/>
                <a:ea typeface="Arial"/>
                <a:cs typeface="Arial"/>
                <a:sym typeface="Arial"/>
              </a:rPr>
              <a:t>Unsupervised Learning</a:t>
            </a:r>
            <a:endParaRPr sz="3200">
              <a:latin typeface="Arial"/>
              <a:ea typeface="Arial"/>
              <a:cs typeface="Arial"/>
              <a:sym typeface="Arial"/>
            </a:endParaRPr>
          </a:p>
        </p:txBody>
      </p:sp>
      <p:sp>
        <p:nvSpPr>
          <p:cNvPr id="173" name="Google Shape;173;p27"/>
          <p:cNvSpPr txBox="1"/>
          <p:nvPr/>
        </p:nvSpPr>
        <p:spPr>
          <a:xfrm>
            <a:off x="599643" y="1300683"/>
            <a:ext cx="8405495" cy="431800"/>
          </a:xfrm>
          <a:prstGeom prst="rect">
            <a:avLst/>
          </a:prstGeom>
          <a:noFill/>
          <a:ln>
            <a:noFill/>
          </a:ln>
        </p:spPr>
        <p:txBody>
          <a:bodyPr anchorCtr="0" anchor="t" bIns="0" lIns="0" spcFirstLastPara="1" rIns="0" wrap="square" tIns="14600">
            <a:noAutofit/>
          </a:bodyPr>
          <a:lstStyle/>
          <a:p>
            <a:pPr indent="0" lvl="0" marL="12700" marR="0" rtl="0" algn="l">
              <a:lnSpc>
                <a:spcPct val="100000"/>
              </a:lnSpc>
              <a:spcBef>
                <a:spcPts val="0"/>
              </a:spcBef>
              <a:spcAft>
                <a:spcPts val="0"/>
              </a:spcAft>
              <a:buNone/>
            </a:pPr>
            <a:r>
              <a:rPr lang="en-US" sz="2650">
                <a:solidFill>
                  <a:srgbClr val="858585"/>
                </a:solidFill>
                <a:latin typeface="Trebuchet MS"/>
                <a:ea typeface="Trebuchet MS"/>
                <a:cs typeface="Trebuchet MS"/>
                <a:sym typeface="Trebuchet MS"/>
              </a:rPr>
              <a:t>Example of a t-SNE visualization highlighting semantic clusters</a:t>
            </a:r>
            <a:endParaRPr sz="2650">
              <a:latin typeface="Trebuchet MS"/>
              <a:ea typeface="Trebuchet MS"/>
              <a:cs typeface="Trebuchet MS"/>
              <a:sym typeface="Trebuchet MS"/>
            </a:endParaRPr>
          </a:p>
        </p:txBody>
      </p:sp>
      <p:sp>
        <p:nvSpPr>
          <p:cNvPr id="174" name="Google Shape;174;p27"/>
          <p:cNvSpPr/>
          <p:nvPr/>
        </p:nvSpPr>
        <p:spPr>
          <a:xfrm>
            <a:off x="609600" y="1734311"/>
            <a:ext cx="7584948" cy="476402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8" name="Shape 178"/>
        <p:cNvGrpSpPr/>
        <p:nvPr/>
      </p:nvGrpSpPr>
      <p:grpSpPr>
        <a:xfrm>
          <a:off x="0" y="0"/>
          <a:ext cx="0" cy="0"/>
          <a:chOff x="0" y="0"/>
          <a:chExt cx="0" cy="0"/>
        </a:xfrm>
      </p:grpSpPr>
      <p:sp>
        <p:nvSpPr>
          <p:cNvPr id="179" name="Google Shape;179;p28"/>
          <p:cNvSpPr txBox="1"/>
          <p:nvPr/>
        </p:nvSpPr>
        <p:spPr>
          <a:xfrm>
            <a:off x="599643" y="648081"/>
            <a:ext cx="4968875" cy="513715"/>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b="1" lang="en-US" sz="3200">
                <a:solidFill>
                  <a:srgbClr val="183441"/>
                </a:solidFill>
                <a:latin typeface="Arial"/>
                <a:ea typeface="Arial"/>
                <a:cs typeface="Arial"/>
                <a:sym typeface="Arial"/>
              </a:rPr>
              <a:t>Semisupervised Learning</a:t>
            </a:r>
            <a:endParaRPr sz="3200">
              <a:latin typeface="Arial"/>
              <a:ea typeface="Arial"/>
              <a:cs typeface="Arial"/>
              <a:sym typeface="Arial"/>
            </a:endParaRPr>
          </a:p>
        </p:txBody>
      </p:sp>
      <p:sp>
        <p:nvSpPr>
          <p:cNvPr id="180" name="Google Shape;180;p28"/>
          <p:cNvSpPr txBox="1"/>
          <p:nvPr/>
        </p:nvSpPr>
        <p:spPr>
          <a:xfrm>
            <a:off x="599643" y="1300683"/>
            <a:ext cx="10352405" cy="1244600"/>
          </a:xfrm>
          <a:prstGeom prst="rect">
            <a:avLst/>
          </a:prstGeom>
          <a:noFill/>
          <a:ln>
            <a:noFill/>
          </a:ln>
        </p:spPr>
        <p:txBody>
          <a:bodyPr anchorCtr="0" anchor="t" bIns="0" lIns="0" spcFirstLastPara="1" rIns="0" wrap="square" tIns="12050">
            <a:noAutofit/>
          </a:bodyPr>
          <a:lstStyle/>
          <a:p>
            <a:pPr indent="0" lvl="0" marL="12700" marR="5080" rtl="0" algn="l">
              <a:lnSpc>
                <a:spcPct val="100600"/>
              </a:lnSpc>
              <a:spcBef>
                <a:spcPts val="0"/>
              </a:spcBef>
              <a:spcAft>
                <a:spcPts val="0"/>
              </a:spcAft>
              <a:buNone/>
            </a:pPr>
            <a:r>
              <a:rPr lang="en-US" sz="2650">
                <a:solidFill>
                  <a:srgbClr val="858585"/>
                </a:solidFill>
                <a:latin typeface="Trebuchet MS"/>
                <a:ea typeface="Trebuchet MS"/>
                <a:cs typeface="Trebuchet MS"/>
                <a:sym typeface="Trebuchet MS"/>
              </a:rPr>
              <a:t>Some algorithms can deal with partially labeled training data, usually a lot of  unlabeled data and a little bit of labeled data. This is called semisupervised  learning.</a:t>
            </a:r>
            <a:endParaRPr sz="2650">
              <a:latin typeface="Trebuchet MS"/>
              <a:ea typeface="Trebuchet MS"/>
              <a:cs typeface="Trebuchet MS"/>
              <a:sym typeface="Trebuchet MS"/>
            </a:endParaRPr>
          </a:p>
        </p:txBody>
      </p:sp>
      <p:sp>
        <p:nvSpPr>
          <p:cNvPr id="181" name="Google Shape;181;p28"/>
          <p:cNvSpPr/>
          <p:nvPr/>
        </p:nvSpPr>
        <p:spPr>
          <a:xfrm>
            <a:off x="490727" y="2665475"/>
            <a:ext cx="8671559" cy="331356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9"/>
          <p:cNvSpPr txBox="1"/>
          <p:nvPr/>
        </p:nvSpPr>
        <p:spPr>
          <a:xfrm>
            <a:off x="2505150" y="5386375"/>
            <a:ext cx="750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u="sng">
                <a:solidFill>
                  <a:schemeClr val="hlink"/>
                </a:solidFill>
                <a:latin typeface="Trebuchet MS"/>
                <a:ea typeface="Trebuchet MS"/>
                <a:cs typeface="Trebuchet MS"/>
                <a:sym typeface="Trebuchet MS"/>
                <a:hlinkClick r:id="rId3"/>
              </a:rPr>
              <a:t>https://scikit-learn.org/stable/tutorial/machine_learning_map/index.html</a:t>
            </a:r>
            <a:endParaRPr>
              <a:latin typeface="Trebuchet MS"/>
              <a:ea typeface="Trebuchet MS"/>
              <a:cs typeface="Trebuchet MS"/>
              <a:sym typeface="Trebuchet MS"/>
            </a:endParaRPr>
          </a:p>
        </p:txBody>
      </p:sp>
      <p:pic>
        <p:nvPicPr>
          <p:cNvPr id="187" name="Google Shape;187;p29"/>
          <p:cNvPicPr preferRelativeResize="0"/>
          <p:nvPr/>
        </p:nvPicPr>
        <p:blipFill>
          <a:blip r:embed="rId4">
            <a:alphaModFix/>
          </a:blip>
          <a:stretch>
            <a:fillRect/>
          </a:stretch>
        </p:blipFill>
        <p:spPr>
          <a:xfrm>
            <a:off x="1781113" y="230625"/>
            <a:ext cx="8149622" cy="508157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txBox="1"/>
          <p:nvPr>
            <p:ph type="ctrTitle"/>
          </p:nvPr>
        </p:nvSpPr>
        <p:spPr>
          <a:xfrm>
            <a:off x="432100" y="541100"/>
            <a:ext cx="11447400" cy="554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sz="3000"/>
              <a:t>Difference between Supervised and Unsupervised Learning</a:t>
            </a:r>
            <a:endParaRPr sz="3000"/>
          </a:p>
        </p:txBody>
      </p:sp>
      <p:sp>
        <p:nvSpPr>
          <p:cNvPr id="193" name="Google Shape;193;p30"/>
          <p:cNvSpPr txBox="1"/>
          <p:nvPr>
            <p:ph idx="1" type="subTitle"/>
          </p:nvPr>
        </p:nvSpPr>
        <p:spPr>
          <a:xfrm>
            <a:off x="1044875" y="5154775"/>
            <a:ext cx="9318300" cy="400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sz="1500">
                <a:solidFill>
                  <a:schemeClr val="dk1"/>
                </a:solidFill>
              </a:rPr>
              <a:t>Source: </a:t>
            </a:r>
            <a:r>
              <a:rPr lang="en-US" sz="1500" u="sng">
                <a:solidFill>
                  <a:schemeClr val="hlink"/>
                </a:solidFill>
                <a:hlinkClick r:id="rId3"/>
              </a:rPr>
              <a:t>https://kindsonthegenius.com/blog/what-is-the-difference-between-supervised-and-unsupervised-learning/</a:t>
            </a:r>
            <a:endParaRPr sz="1500">
              <a:solidFill>
                <a:schemeClr val="dk1"/>
              </a:solidFill>
            </a:endParaRPr>
          </a:p>
        </p:txBody>
      </p:sp>
      <p:sp>
        <p:nvSpPr>
          <p:cNvPr id="194" name="Google Shape;194;p30"/>
          <p:cNvSpPr txBox="1"/>
          <p:nvPr/>
        </p:nvSpPr>
        <p:spPr>
          <a:xfrm>
            <a:off x="627675" y="1461925"/>
            <a:ext cx="1144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rebuchet MS"/>
              <a:ea typeface="Trebuchet MS"/>
              <a:cs typeface="Trebuchet MS"/>
              <a:sym typeface="Trebuchet MS"/>
            </a:endParaRPr>
          </a:p>
        </p:txBody>
      </p:sp>
      <p:graphicFrame>
        <p:nvGraphicFramePr>
          <p:cNvPr id="195" name="Google Shape;195;p30"/>
          <p:cNvGraphicFramePr/>
          <p:nvPr/>
        </p:nvGraphicFramePr>
        <p:xfrm>
          <a:off x="2329750" y="1573575"/>
          <a:ext cx="3000000" cy="3000000"/>
        </p:xfrm>
        <a:graphic>
          <a:graphicData uri="http://schemas.openxmlformats.org/drawingml/2006/table">
            <a:tbl>
              <a:tblPr>
                <a:noFill/>
                <a:tableStyleId>{CD4DCC8A-F5A3-4056-9767-A2B3B74D8194}</a:tableStyleId>
              </a:tblPr>
              <a:tblGrid>
                <a:gridCol w="2571750"/>
                <a:gridCol w="2686050"/>
              </a:tblGrid>
              <a:tr h="371475">
                <a:tc>
                  <a:txBody>
                    <a:bodyPr/>
                    <a:lstStyle/>
                    <a:p>
                      <a:pPr indent="0" lvl="0" marL="0" rtl="0" algn="l">
                        <a:lnSpc>
                          <a:spcPct val="115000"/>
                        </a:lnSpc>
                        <a:spcBef>
                          <a:spcPts val="0"/>
                        </a:spcBef>
                        <a:spcAft>
                          <a:spcPts val="0"/>
                        </a:spcAft>
                        <a:buNone/>
                      </a:pPr>
                      <a:r>
                        <a:rPr b="1" lang="en-US" sz="1600">
                          <a:latin typeface="Trebuchet MS"/>
                          <a:ea typeface="Trebuchet MS"/>
                          <a:cs typeface="Trebuchet MS"/>
                          <a:sym typeface="Trebuchet MS"/>
                        </a:rPr>
                        <a:t>Supervised Learning</a:t>
                      </a:r>
                      <a:endParaRPr b="1" sz="1600">
                        <a:latin typeface="Trebuchet MS"/>
                        <a:ea typeface="Trebuchet MS"/>
                        <a:cs typeface="Trebuchet MS"/>
                        <a:sym typeface="Trebuchet MS"/>
                      </a:endParaRPr>
                    </a:p>
                  </a:txBody>
                  <a:tcPr marT="47625" marB="47625" marR="142875" marL="142875">
                    <a:lnL cap="flat" cmpd="sng" w="9525">
                      <a:solidFill>
                        <a:srgbClr val="EDEDED"/>
                      </a:solidFill>
                      <a:prstDash val="solid"/>
                      <a:round/>
                      <a:headEnd len="sm" w="sm" type="none"/>
                      <a:tailEnd len="sm" w="sm" type="none"/>
                    </a:lnL>
                    <a:lnR cap="flat" cmpd="sng" w="9525">
                      <a:solidFill>
                        <a:srgbClr val="EDEDED"/>
                      </a:solidFill>
                      <a:prstDash val="solid"/>
                      <a:round/>
                      <a:headEnd len="sm" w="sm" type="none"/>
                      <a:tailEnd len="sm" w="sm" type="none"/>
                    </a:lnR>
                    <a:lnT cap="flat" cmpd="sng" w="9525">
                      <a:solidFill>
                        <a:srgbClr val="EDEDED"/>
                      </a:solidFill>
                      <a:prstDash val="solid"/>
                      <a:round/>
                      <a:headEnd len="sm" w="sm" type="none"/>
                      <a:tailEnd len="sm" w="sm" type="none"/>
                    </a:lnT>
                    <a:lnB cap="flat" cmpd="sng" w="9525">
                      <a:solidFill>
                        <a:srgbClr val="EDEDED"/>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600">
                          <a:latin typeface="Trebuchet MS"/>
                          <a:ea typeface="Trebuchet MS"/>
                          <a:cs typeface="Trebuchet MS"/>
                          <a:sym typeface="Trebuchet MS"/>
                        </a:rPr>
                        <a:t>Unsupervised Learning</a:t>
                      </a:r>
                      <a:endParaRPr b="1" sz="1600">
                        <a:latin typeface="Trebuchet MS"/>
                        <a:ea typeface="Trebuchet MS"/>
                        <a:cs typeface="Trebuchet MS"/>
                        <a:sym typeface="Trebuchet MS"/>
                      </a:endParaRPr>
                    </a:p>
                  </a:txBody>
                  <a:tcPr marT="47625" marB="47625" marR="142875" marL="142875">
                    <a:lnL cap="flat" cmpd="sng" w="9525">
                      <a:solidFill>
                        <a:srgbClr val="EDEDED"/>
                      </a:solidFill>
                      <a:prstDash val="solid"/>
                      <a:round/>
                      <a:headEnd len="sm" w="sm" type="none"/>
                      <a:tailEnd len="sm" w="sm" type="none"/>
                    </a:lnL>
                    <a:lnR cap="flat" cmpd="sng" w="9525">
                      <a:solidFill>
                        <a:srgbClr val="EDEDED"/>
                      </a:solidFill>
                      <a:prstDash val="solid"/>
                      <a:round/>
                      <a:headEnd len="sm" w="sm" type="none"/>
                      <a:tailEnd len="sm" w="sm" type="none"/>
                    </a:lnR>
                    <a:lnT cap="flat" cmpd="sng" w="9525">
                      <a:solidFill>
                        <a:srgbClr val="EDEDED"/>
                      </a:solidFill>
                      <a:prstDash val="solid"/>
                      <a:round/>
                      <a:headEnd len="sm" w="sm" type="none"/>
                      <a:tailEnd len="sm" w="sm" type="none"/>
                    </a:lnT>
                    <a:lnB cap="flat" cmpd="sng" w="9525">
                      <a:solidFill>
                        <a:srgbClr val="EDEDED"/>
                      </a:solidFill>
                      <a:prstDash val="solid"/>
                      <a:round/>
                      <a:headEnd len="sm" w="sm" type="none"/>
                      <a:tailEnd len="sm" w="sm" type="none"/>
                    </a:lnB>
                  </a:tcPr>
                </a:tc>
              </a:tr>
              <a:tr h="371475">
                <a:tc>
                  <a:txBody>
                    <a:bodyPr/>
                    <a:lstStyle/>
                    <a:p>
                      <a:pPr indent="0" lvl="0" marL="0" rtl="0" algn="l">
                        <a:lnSpc>
                          <a:spcPct val="115000"/>
                        </a:lnSpc>
                        <a:spcBef>
                          <a:spcPts val="0"/>
                        </a:spcBef>
                        <a:spcAft>
                          <a:spcPts val="0"/>
                        </a:spcAft>
                        <a:buNone/>
                      </a:pPr>
                      <a:r>
                        <a:rPr lang="en-US" sz="1200">
                          <a:latin typeface="Trebuchet MS"/>
                          <a:ea typeface="Trebuchet MS"/>
                          <a:cs typeface="Trebuchet MS"/>
                          <a:sym typeface="Trebuchet MS"/>
                        </a:rPr>
                        <a:t>Input data is labelled</a:t>
                      </a:r>
                      <a:endParaRPr sz="1200">
                        <a:latin typeface="Trebuchet MS"/>
                        <a:ea typeface="Trebuchet MS"/>
                        <a:cs typeface="Trebuchet MS"/>
                        <a:sym typeface="Trebuchet MS"/>
                      </a:endParaRPr>
                    </a:p>
                  </a:txBody>
                  <a:tcPr marT="47625" marB="47625" marR="142875" marL="142875">
                    <a:lnL cap="flat" cmpd="sng" w="9525">
                      <a:solidFill>
                        <a:srgbClr val="EDEDED"/>
                      </a:solidFill>
                      <a:prstDash val="solid"/>
                      <a:round/>
                      <a:headEnd len="sm" w="sm" type="none"/>
                      <a:tailEnd len="sm" w="sm" type="none"/>
                    </a:lnL>
                    <a:lnR cap="flat" cmpd="sng" w="9525">
                      <a:solidFill>
                        <a:srgbClr val="EDEDED"/>
                      </a:solidFill>
                      <a:prstDash val="solid"/>
                      <a:round/>
                      <a:headEnd len="sm" w="sm" type="none"/>
                      <a:tailEnd len="sm" w="sm" type="none"/>
                    </a:lnR>
                    <a:lnT cap="flat" cmpd="sng" w="9525">
                      <a:solidFill>
                        <a:srgbClr val="EDEDED"/>
                      </a:solidFill>
                      <a:prstDash val="solid"/>
                      <a:round/>
                      <a:headEnd len="sm" w="sm" type="none"/>
                      <a:tailEnd len="sm" w="sm" type="none"/>
                    </a:lnT>
                    <a:lnB cap="flat" cmpd="sng" w="9525">
                      <a:solidFill>
                        <a:srgbClr val="EDEDED"/>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rebuchet MS"/>
                          <a:ea typeface="Trebuchet MS"/>
                          <a:cs typeface="Trebuchet MS"/>
                          <a:sym typeface="Trebuchet MS"/>
                        </a:rPr>
                        <a:t>Input data is unlabeled</a:t>
                      </a:r>
                      <a:endParaRPr sz="1200">
                        <a:latin typeface="Trebuchet MS"/>
                        <a:ea typeface="Trebuchet MS"/>
                        <a:cs typeface="Trebuchet MS"/>
                        <a:sym typeface="Trebuchet MS"/>
                      </a:endParaRPr>
                    </a:p>
                  </a:txBody>
                  <a:tcPr marT="47625" marB="47625" marR="142875" marL="142875">
                    <a:lnL cap="flat" cmpd="sng" w="9525">
                      <a:solidFill>
                        <a:srgbClr val="EDEDED"/>
                      </a:solidFill>
                      <a:prstDash val="solid"/>
                      <a:round/>
                      <a:headEnd len="sm" w="sm" type="none"/>
                      <a:tailEnd len="sm" w="sm" type="none"/>
                    </a:lnL>
                    <a:lnR cap="flat" cmpd="sng" w="9525">
                      <a:solidFill>
                        <a:srgbClr val="EDEDED"/>
                      </a:solidFill>
                      <a:prstDash val="solid"/>
                      <a:round/>
                      <a:headEnd len="sm" w="sm" type="none"/>
                      <a:tailEnd len="sm" w="sm" type="none"/>
                    </a:lnR>
                    <a:lnT cap="flat" cmpd="sng" w="9525">
                      <a:solidFill>
                        <a:srgbClr val="EDEDED"/>
                      </a:solidFill>
                      <a:prstDash val="solid"/>
                      <a:round/>
                      <a:headEnd len="sm" w="sm" type="none"/>
                      <a:tailEnd len="sm" w="sm" type="none"/>
                    </a:lnT>
                    <a:lnB cap="flat" cmpd="sng" w="9525">
                      <a:solidFill>
                        <a:srgbClr val="EDEDED"/>
                      </a:solidFill>
                      <a:prstDash val="solid"/>
                      <a:round/>
                      <a:headEnd len="sm" w="sm" type="none"/>
                      <a:tailEnd len="sm" w="sm" type="none"/>
                    </a:lnB>
                  </a:tcPr>
                </a:tc>
              </a:tr>
              <a:tr h="371475">
                <a:tc>
                  <a:txBody>
                    <a:bodyPr/>
                    <a:lstStyle/>
                    <a:p>
                      <a:pPr indent="0" lvl="0" marL="0" rtl="0" algn="l">
                        <a:lnSpc>
                          <a:spcPct val="115000"/>
                        </a:lnSpc>
                        <a:spcBef>
                          <a:spcPts val="0"/>
                        </a:spcBef>
                        <a:spcAft>
                          <a:spcPts val="0"/>
                        </a:spcAft>
                        <a:buNone/>
                      </a:pPr>
                      <a:r>
                        <a:rPr lang="en-US" sz="1200">
                          <a:latin typeface="Trebuchet MS"/>
                          <a:ea typeface="Trebuchet MS"/>
                          <a:cs typeface="Trebuchet MS"/>
                          <a:sym typeface="Trebuchet MS"/>
                        </a:rPr>
                        <a:t>Uses training dataset</a:t>
                      </a:r>
                      <a:endParaRPr sz="1200">
                        <a:latin typeface="Trebuchet MS"/>
                        <a:ea typeface="Trebuchet MS"/>
                        <a:cs typeface="Trebuchet MS"/>
                        <a:sym typeface="Trebuchet MS"/>
                      </a:endParaRPr>
                    </a:p>
                  </a:txBody>
                  <a:tcPr marT="47625" marB="47625" marR="142875" marL="142875">
                    <a:lnL cap="flat" cmpd="sng" w="9525">
                      <a:solidFill>
                        <a:srgbClr val="EDEDED"/>
                      </a:solidFill>
                      <a:prstDash val="solid"/>
                      <a:round/>
                      <a:headEnd len="sm" w="sm" type="none"/>
                      <a:tailEnd len="sm" w="sm" type="none"/>
                    </a:lnL>
                    <a:lnR cap="flat" cmpd="sng" w="9525">
                      <a:solidFill>
                        <a:srgbClr val="EDEDED"/>
                      </a:solidFill>
                      <a:prstDash val="solid"/>
                      <a:round/>
                      <a:headEnd len="sm" w="sm" type="none"/>
                      <a:tailEnd len="sm" w="sm" type="none"/>
                    </a:lnR>
                    <a:lnT cap="flat" cmpd="sng" w="9525">
                      <a:solidFill>
                        <a:srgbClr val="EDEDED"/>
                      </a:solidFill>
                      <a:prstDash val="solid"/>
                      <a:round/>
                      <a:headEnd len="sm" w="sm" type="none"/>
                      <a:tailEnd len="sm" w="sm" type="none"/>
                    </a:lnT>
                    <a:lnB cap="flat" cmpd="sng" w="9525">
                      <a:solidFill>
                        <a:srgbClr val="EDEDED"/>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rebuchet MS"/>
                          <a:ea typeface="Trebuchet MS"/>
                          <a:cs typeface="Trebuchet MS"/>
                          <a:sym typeface="Trebuchet MS"/>
                        </a:rPr>
                        <a:t>Uses just input dataset</a:t>
                      </a:r>
                      <a:endParaRPr sz="1200">
                        <a:latin typeface="Trebuchet MS"/>
                        <a:ea typeface="Trebuchet MS"/>
                        <a:cs typeface="Trebuchet MS"/>
                        <a:sym typeface="Trebuchet MS"/>
                      </a:endParaRPr>
                    </a:p>
                  </a:txBody>
                  <a:tcPr marT="47625" marB="47625" marR="142875" marL="142875">
                    <a:lnL cap="flat" cmpd="sng" w="9525">
                      <a:solidFill>
                        <a:srgbClr val="EDEDED"/>
                      </a:solidFill>
                      <a:prstDash val="solid"/>
                      <a:round/>
                      <a:headEnd len="sm" w="sm" type="none"/>
                      <a:tailEnd len="sm" w="sm" type="none"/>
                    </a:lnL>
                    <a:lnR cap="flat" cmpd="sng" w="9525">
                      <a:solidFill>
                        <a:srgbClr val="EDEDED"/>
                      </a:solidFill>
                      <a:prstDash val="solid"/>
                      <a:round/>
                      <a:headEnd len="sm" w="sm" type="none"/>
                      <a:tailEnd len="sm" w="sm" type="none"/>
                    </a:lnR>
                    <a:lnT cap="flat" cmpd="sng" w="9525">
                      <a:solidFill>
                        <a:srgbClr val="EDEDED"/>
                      </a:solidFill>
                      <a:prstDash val="solid"/>
                      <a:round/>
                      <a:headEnd len="sm" w="sm" type="none"/>
                      <a:tailEnd len="sm" w="sm" type="none"/>
                    </a:lnT>
                    <a:lnB cap="flat" cmpd="sng" w="9525">
                      <a:solidFill>
                        <a:srgbClr val="EDEDED"/>
                      </a:solidFill>
                      <a:prstDash val="solid"/>
                      <a:round/>
                      <a:headEnd len="sm" w="sm" type="none"/>
                      <a:tailEnd len="sm" w="sm" type="none"/>
                    </a:lnB>
                  </a:tcPr>
                </a:tc>
              </a:tr>
              <a:tr h="371475">
                <a:tc>
                  <a:txBody>
                    <a:bodyPr/>
                    <a:lstStyle/>
                    <a:p>
                      <a:pPr indent="0" lvl="0" marL="0" rtl="0" algn="l">
                        <a:lnSpc>
                          <a:spcPct val="115000"/>
                        </a:lnSpc>
                        <a:spcBef>
                          <a:spcPts val="0"/>
                        </a:spcBef>
                        <a:spcAft>
                          <a:spcPts val="0"/>
                        </a:spcAft>
                        <a:buNone/>
                      </a:pPr>
                      <a:r>
                        <a:rPr lang="en-US" sz="1200">
                          <a:latin typeface="Trebuchet MS"/>
                          <a:ea typeface="Trebuchet MS"/>
                          <a:cs typeface="Trebuchet MS"/>
                          <a:sym typeface="Trebuchet MS"/>
                        </a:rPr>
                        <a:t>Used for prediction</a:t>
                      </a:r>
                      <a:endParaRPr sz="1200">
                        <a:latin typeface="Trebuchet MS"/>
                        <a:ea typeface="Trebuchet MS"/>
                        <a:cs typeface="Trebuchet MS"/>
                        <a:sym typeface="Trebuchet MS"/>
                      </a:endParaRPr>
                    </a:p>
                  </a:txBody>
                  <a:tcPr marT="47625" marB="47625" marR="142875" marL="142875">
                    <a:lnL cap="flat" cmpd="sng" w="9525">
                      <a:solidFill>
                        <a:srgbClr val="EDEDED"/>
                      </a:solidFill>
                      <a:prstDash val="solid"/>
                      <a:round/>
                      <a:headEnd len="sm" w="sm" type="none"/>
                      <a:tailEnd len="sm" w="sm" type="none"/>
                    </a:lnL>
                    <a:lnR cap="flat" cmpd="sng" w="9525">
                      <a:solidFill>
                        <a:srgbClr val="EDEDED"/>
                      </a:solidFill>
                      <a:prstDash val="solid"/>
                      <a:round/>
                      <a:headEnd len="sm" w="sm" type="none"/>
                      <a:tailEnd len="sm" w="sm" type="none"/>
                    </a:lnR>
                    <a:lnT cap="flat" cmpd="sng" w="9525">
                      <a:solidFill>
                        <a:srgbClr val="EDEDED"/>
                      </a:solidFill>
                      <a:prstDash val="solid"/>
                      <a:round/>
                      <a:headEnd len="sm" w="sm" type="none"/>
                      <a:tailEnd len="sm" w="sm" type="none"/>
                    </a:lnT>
                    <a:lnB cap="flat" cmpd="sng" w="9525">
                      <a:solidFill>
                        <a:srgbClr val="EDEDED"/>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rebuchet MS"/>
                          <a:ea typeface="Trebuchet MS"/>
                          <a:cs typeface="Trebuchet MS"/>
                          <a:sym typeface="Trebuchet MS"/>
                        </a:rPr>
                        <a:t>Used for analysis</a:t>
                      </a:r>
                      <a:endParaRPr sz="1200">
                        <a:latin typeface="Trebuchet MS"/>
                        <a:ea typeface="Trebuchet MS"/>
                        <a:cs typeface="Trebuchet MS"/>
                        <a:sym typeface="Trebuchet MS"/>
                      </a:endParaRPr>
                    </a:p>
                  </a:txBody>
                  <a:tcPr marT="47625" marB="47625" marR="142875" marL="142875">
                    <a:lnL cap="flat" cmpd="sng" w="9525">
                      <a:solidFill>
                        <a:srgbClr val="EDEDED"/>
                      </a:solidFill>
                      <a:prstDash val="solid"/>
                      <a:round/>
                      <a:headEnd len="sm" w="sm" type="none"/>
                      <a:tailEnd len="sm" w="sm" type="none"/>
                    </a:lnL>
                    <a:lnR cap="flat" cmpd="sng" w="9525">
                      <a:solidFill>
                        <a:srgbClr val="EDEDED"/>
                      </a:solidFill>
                      <a:prstDash val="solid"/>
                      <a:round/>
                      <a:headEnd len="sm" w="sm" type="none"/>
                      <a:tailEnd len="sm" w="sm" type="none"/>
                    </a:lnR>
                    <a:lnT cap="flat" cmpd="sng" w="9525">
                      <a:solidFill>
                        <a:srgbClr val="EDEDED"/>
                      </a:solidFill>
                      <a:prstDash val="solid"/>
                      <a:round/>
                      <a:headEnd len="sm" w="sm" type="none"/>
                      <a:tailEnd len="sm" w="sm" type="none"/>
                    </a:lnT>
                    <a:lnB cap="flat" cmpd="sng" w="9525">
                      <a:solidFill>
                        <a:srgbClr val="EDEDED"/>
                      </a:solidFill>
                      <a:prstDash val="solid"/>
                      <a:round/>
                      <a:headEnd len="sm" w="sm" type="none"/>
                      <a:tailEnd len="sm" w="sm" type="none"/>
                    </a:lnB>
                  </a:tcPr>
                </a:tc>
              </a:tr>
              <a:tr h="457200">
                <a:tc>
                  <a:txBody>
                    <a:bodyPr/>
                    <a:lstStyle/>
                    <a:p>
                      <a:pPr indent="0" lvl="0" marL="0" rtl="0" algn="l">
                        <a:lnSpc>
                          <a:spcPct val="115000"/>
                        </a:lnSpc>
                        <a:spcBef>
                          <a:spcPts val="0"/>
                        </a:spcBef>
                        <a:spcAft>
                          <a:spcPts val="0"/>
                        </a:spcAft>
                        <a:buNone/>
                      </a:pPr>
                      <a:r>
                        <a:rPr lang="en-US" sz="1200">
                          <a:latin typeface="Trebuchet MS"/>
                          <a:ea typeface="Trebuchet MS"/>
                          <a:cs typeface="Trebuchet MS"/>
                          <a:sym typeface="Trebuchet MS"/>
                        </a:rPr>
                        <a:t>Classification and regression</a:t>
                      </a:r>
                      <a:endParaRPr sz="1200">
                        <a:latin typeface="Trebuchet MS"/>
                        <a:ea typeface="Trebuchet MS"/>
                        <a:cs typeface="Trebuchet MS"/>
                        <a:sym typeface="Trebuchet MS"/>
                      </a:endParaRPr>
                    </a:p>
                  </a:txBody>
                  <a:tcPr marT="47625" marB="47625" marR="142875" marL="142875">
                    <a:lnL cap="flat" cmpd="sng" w="9525">
                      <a:solidFill>
                        <a:srgbClr val="EDEDED"/>
                      </a:solidFill>
                      <a:prstDash val="solid"/>
                      <a:round/>
                      <a:headEnd len="sm" w="sm" type="none"/>
                      <a:tailEnd len="sm" w="sm" type="none"/>
                    </a:lnL>
                    <a:lnR cap="flat" cmpd="sng" w="9525">
                      <a:solidFill>
                        <a:srgbClr val="EDEDED"/>
                      </a:solidFill>
                      <a:prstDash val="solid"/>
                      <a:round/>
                      <a:headEnd len="sm" w="sm" type="none"/>
                      <a:tailEnd len="sm" w="sm" type="none"/>
                    </a:lnR>
                    <a:lnT cap="flat" cmpd="sng" w="9525">
                      <a:solidFill>
                        <a:srgbClr val="EDEDED"/>
                      </a:solidFill>
                      <a:prstDash val="solid"/>
                      <a:round/>
                      <a:headEnd len="sm" w="sm" type="none"/>
                      <a:tailEnd len="sm" w="sm" type="none"/>
                    </a:lnT>
                    <a:lnB cap="flat" cmpd="sng" w="9525">
                      <a:solidFill>
                        <a:srgbClr val="EDEDED"/>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rebuchet MS"/>
                          <a:ea typeface="Trebuchet MS"/>
                          <a:cs typeface="Trebuchet MS"/>
                          <a:sym typeface="Trebuchet MS"/>
                        </a:rPr>
                        <a:t>Clustering, density estimation and dimensionality reduction</a:t>
                      </a:r>
                      <a:endParaRPr sz="1200">
                        <a:latin typeface="Trebuchet MS"/>
                        <a:ea typeface="Trebuchet MS"/>
                        <a:cs typeface="Trebuchet MS"/>
                        <a:sym typeface="Trebuchet MS"/>
                      </a:endParaRPr>
                    </a:p>
                  </a:txBody>
                  <a:tcPr marT="47625" marB="47625" marR="142875" marL="142875">
                    <a:lnL cap="flat" cmpd="sng" w="9525">
                      <a:solidFill>
                        <a:srgbClr val="EDEDED"/>
                      </a:solidFill>
                      <a:prstDash val="solid"/>
                      <a:round/>
                      <a:headEnd len="sm" w="sm" type="none"/>
                      <a:tailEnd len="sm" w="sm" type="none"/>
                    </a:lnL>
                    <a:lnR cap="flat" cmpd="sng" w="9525">
                      <a:solidFill>
                        <a:srgbClr val="EDEDED"/>
                      </a:solidFill>
                      <a:prstDash val="solid"/>
                      <a:round/>
                      <a:headEnd len="sm" w="sm" type="none"/>
                      <a:tailEnd len="sm" w="sm" type="none"/>
                    </a:lnR>
                    <a:lnT cap="flat" cmpd="sng" w="9525">
                      <a:solidFill>
                        <a:srgbClr val="EDEDED"/>
                      </a:solidFill>
                      <a:prstDash val="solid"/>
                      <a:round/>
                      <a:headEnd len="sm" w="sm" type="none"/>
                      <a:tailEnd len="sm" w="sm" type="none"/>
                    </a:lnT>
                    <a:lnB cap="flat" cmpd="sng" w="9525">
                      <a:solidFill>
                        <a:srgbClr val="EDEDED"/>
                      </a:solidFill>
                      <a:prstDash val="solid"/>
                      <a:round/>
                      <a:headEnd len="sm" w="sm" type="none"/>
                      <a:tailEnd len="sm" w="sm" type="none"/>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599643" y="648081"/>
            <a:ext cx="4697730" cy="513715"/>
          </a:xfrm>
          <a:prstGeom prst="rect">
            <a:avLst/>
          </a:prstGeom>
          <a:noFill/>
          <a:ln>
            <a:noFill/>
          </a:ln>
        </p:spPr>
        <p:txBody>
          <a:bodyPr anchorCtr="0" anchor="t" bIns="0" lIns="0" spcFirstLastPara="1" rIns="0" wrap="square" tIns="13325">
            <a:noAutofit/>
          </a:bodyPr>
          <a:lstStyle/>
          <a:p>
            <a:pPr indent="0" lvl="0" marL="12700" rtl="0" algn="l">
              <a:lnSpc>
                <a:spcPct val="100000"/>
              </a:lnSpc>
              <a:spcBef>
                <a:spcPts val="0"/>
              </a:spcBef>
              <a:spcAft>
                <a:spcPts val="0"/>
              </a:spcAft>
              <a:buNone/>
            </a:pPr>
            <a:r>
              <a:rPr lang="en-US" sz="3200">
                <a:solidFill>
                  <a:srgbClr val="183441"/>
                </a:solidFill>
              </a:rPr>
              <a:t>Reinforcement Learning</a:t>
            </a:r>
            <a:endParaRPr sz="3200"/>
          </a:p>
        </p:txBody>
      </p:sp>
      <p:sp>
        <p:nvSpPr>
          <p:cNvPr id="201" name="Google Shape;201;p31"/>
          <p:cNvSpPr txBox="1"/>
          <p:nvPr/>
        </p:nvSpPr>
        <p:spPr>
          <a:xfrm>
            <a:off x="599643" y="1300683"/>
            <a:ext cx="10787380" cy="2465705"/>
          </a:xfrm>
          <a:prstGeom prst="rect">
            <a:avLst/>
          </a:prstGeom>
          <a:noFill/>
          <a:ln>
            <a:noFill/>
          </a:ln>
        </p:spPr>
        <p:txBody>
          <a:bodyPr anchorCtr="0" anchor="t" bIns="0" lIns="0" spcFirstLastPara="1" rIns="0" wrap="square" tIns="12050">
            <a:noAutofit/>
          </a:bodyPr>
          <a:lstStyle/>
          <a:p>
            <a:pPr indent="0" lvl="0" marL="12700" marR="5080" rtl="0" algn="l">
              <a:lnSpc>
                <a:spcPct val="100699"/>
              </a:lnSpc>
              <a:spcBef>
                <a:spcPts val="0"/>
              </a:spcBef>
              <a:spcAft>
                <a:spcPts val="0"/>
              </a:spcAft>
              <a:buNone/>
            </a:pPr>
            <a:r>
              <a:rPr lang="en-US" sz="2650">
                <a:solidFill>
                  <a:srgbClr val="858585"/>
                </a:solidFill>
                <a:latin typeface="Trebuchet MS"/>
                <a:ea typeface="Trebuchet MS"/>
                <a:cs typeface="Trebuchet MS"/>
                <a:sym typeface="Trebuchet MS"/>
              </a:rPr>
              <a:t>Reinforcement Learning is a very different beast. The learning system, called an  agent in this context, can observe the environment, select and perform actions,  and get rewards in return (or penalties in the form if negative rewards). It must  then learn by itself what is the best strategy, called a policy, to get the most  reward over time. A policy defines what action the agent should choose when  it is in a given solution.</a:t>
            </a:r>
            <a:endParaRPr sz="2650">
              <a:latin typeface="Trebuchet MS"/>
              <a:ea typeface="Trebuchet MS"/>
              <a:cs typeface="Trebuchet MS"/>
              <a:sym typeface="Trebuchet M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599643" y="648081"/>
            <a:ext cx="4697730" cy="513715"/>
          </a:xfrm>
          <a:prstGeom prst="rect">
            <a:avLst/>
          </a:prstGeom>
          <a:noFill/>
          <a:ln>
            <a:noFill/>
          </a:ln>
        </p:spPr>
        <p:txBody>
          <a:bodyPr anchorCtr="0" anchor="t" bIns="0" lIns="0" spcFirstLastPara="1" rIns="0" wrap="square" tIns="13325">
            <a:noAutofit/>
          </a:bodyPr>
          <a:lstStyle/>
          <a:p>
            <a:pPr indent="0" lvl="0" marL="12700" rtl="0" algn="l">
              <a:lnSpc>
                <a:spcPct val="100000"/>
              </a:lnSpc>
              <a:spcBef>
                <a:spcPts val="0"/>
              </a:spcBef>
              <a:spcAft>
                <a:spcPts val="0"/>
              </a:spcAft>
              <a:buNone/>
            </a:pPr>
            <a:r>
              <a:rPr lang="en-US" sz="3200">
                <a:solidFill>
                  <a:srgbClr val="183441"/>
                </a:solidFill>
              </a:rPr>
              <a:t>Reinforcement Learning</a:t>
            </a:r>
            <a:endParaRPr sz="3200"/>
          </a:p>
        </p:txBody>
      </p:sp>
      <p:sp>
        <p:nvSpPr>
          <p:cNvPr id="207" name="Google Shape;207;p32"/>
          <p:cNvSpPr/>
          <p:nvPr/>
        </p:nvSpPr>
        <p:spPr>
          <a:xfrm>
            <a:off x="544525" y="2080599"/>
            <a:ext cx="7757100" cy="4413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1" name="Shape 211"/>
        <p:cNvGrpSpPr/>
        <p:nvPr/>
      </p:nvGrpSpPr>
      <p:grpSpPr>
        <a:xfrm>
          <a:off x="0" y="0"/>
          <a:ext cx="0" cy="0"/>
          <a:chOff x="0" y="0"/>
          <a:chExt cx="0" cy="0"/>
        </a:xfrm>
      </p:grpSpPr>
      <p:sp>
        <p:nvSpPr>
          <p:cNvPr id="212" name="Google Shape;212;p33"/>
          <p:cNvSpPr txBox="1"/>
          <p:nvPr>
            <p:ph type="title"/>
          </p:nvPr>
        </p:nvSpPr>
        <p:spPr>
          <a:xfrm>
            <a:off x="599643" y="648081"/>
            <a:ext cx="2982595" cy="513715"/>
          </a:xfrm>
          <a:prstGeom prst="rect">
            <a:avLst/>
          </a:prstGeom>
          <a:noFill/>
          <a:ln>
            <a:noFill/>
          </a:ln>
        </p:spPr>
        <p:txBody>
          <a:bodyPr anchorCtr="0" anchor="t" bIns="0" lIns="0" spcFirstLastPara="1" rIns="0" wrap="square" tIns="13325">
            <a:noAutofit/>
          </a:bodyPr>
          <a:lstStyle/>
          <a:p>
            <a:pPr indent="0" lvl="0" marL="12700" rtl="0" algn="l">
              <a:lnSpc>
                <a:spcPct val="100000"/>
              </a:lnSpc>
              <a:spcBef>
                <a:spcPts val="0"/>
              </a:spcBef>
              <a:spcAft>
                <a:spcPts val="0"/>
              </a:spcAft>
              <a:buNone/>
            </a:pPr>
            <a:r>
              <a:rPr lang="en-US" sz="3200">
                <a:solidFill>
                  <a:srgbClr val="183441"/>
                </a:solidFill>
              </a:rPr>
              <a:t>Batch Learning</a:t>
            </a:r>
            <a:endParaRPr sz="3200"/>
          </a:p>
        </p:txBody>
      </p:sp>
      <p:sp>
        <p:nvSpPr>
          <p:cNvPr id="213" name="Google Shape;213;p33"/>
          <p:cNvSpPr txBox="1"/>
          <p:nvPr/>
        </p:nvSpPr>
        <p:spPr>
          <a:xfrm>
            <a:off x="518943" y="1999933"/>
            <a:ext cx="10581000" cy="2058600"/>
          </a:xfrm>
          <a:prstGeom prst="rect">
            <a:avLst/>
          </a:prstGeom>
          <a:noFill/>
          <a:ln>
            <a:noFill/>
          </a:ln>
        </p:spPr>
        <p:txBody>
          <a:bodyPr anchorCtr="0" anchor="t" bIns="0" lIns="0" spcFirstLastPara="1" rIns="0" wrap="square" tIns="12050">
            <a:noAutofit/>
          </a:bodyPr>
          <a:lstStyle/>
          <a:p>
            <a:pPr indent="0" lvl="0" marL="12700" marR="5080" rtl="0" algn="l">
              <a:lnSpc>
                <a:spcPct val="100699"/>
              </a:lnSpc>
              <a:spcBef>
                <a:spcPts val="0"/>
              </a:spcBef>
              <a:spcAft>
                <a:spcPts val="0"/>
              </a:spcAft>
              <a:buNone/>
            </a:pPr>
            <a:r>
              <a:rPr lang="en-US" sz="2650">
                <a:solidFill>
                  <a:srgbClr val="858585"/>
                </a:solidFill>
                <a:latin typeface="Trebuchet MS"/>
                <a:ea typeface="Trebuchet MS"/>
                <a:cs typeface="Trebuchet MS"/>
                <a:sym typeface="Trebuchet MS"/>
              </a:rPr>
              <a:t>In batch learning, the system is incapable of learning incrementally: it must be  trained using all the available data. This will generally take a lot of time and  computing resources, so it is typically done offline. First the system is trained,  and then it is launched into production and runs without learning anymore; it  just applies what it has learned. This is called offline learning.</a:t>
            </a:r>
            <a:endParaRPr sz="2650">
              <a:latin typeface="Trebuchet MS"/>
              <a:ea typeface="Trebuchet MS"/>
              <a:cs typeface="Trebuchet MS"/>
              <a:sym typeface="Trebuchet M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7" name="Shape 217"/>
        <p:cNvGrpSpPr/>
        <p:nvPr/>
      </p:nvGrpSpPr>
      <p:grpSpPr>
        <a:xfrm>
          <a:off x="0" y="0"/>
          <a:ext cx="0" cy="0"/>
          <a:chOff x="0" y="0"/>
          <a:chExt cx="0" cy="0"/>
        </a:xfrm>
      </p:grpSpPr>
      <p:sp>
        <p:nvSpPr>
          <p:cNvPr id="218" name="Google Shape;218;p34"/>
          <p:cNvSpPr txBox="1"/>
          <p:nvPr>
            <p:ph type="title"/>
          </p:nvPr>
        </p:nvSpPr>
        <p:spPr>
          <a:xfrm>
            <a:off x="599643" y="648081"/>
            <a:ext cx="3117215" cy="513715"/>
          </a:xfrm>
          <a:prstGeom prst="rect">
            <a:avLst/>
          </a:prstGeom>
          <a:noFill/>
          <a:ln>
            <a:noFill/>
          </a:ln>
        </p:spPr>
        <p:txBody>
          <a:bodyPr anchorCtr="0" anchor="t" bIns="0" lIns="0" spcFirstLastPara="1" rIns="0" wrap="square" tIns="13325">
            <a:noAutofit/>
          </a:bodyPr>
          <a:lstStyle/>
          <a:p>
            <a:pPr indent="0" lvl="0" marL="12700" rtl="0" algn="l">
              <a:lnSpc>
                <a:spcPct val="100000"/>
              </a:lnSpc>
              <a:spcBef>
                <a:spcPts val="0"/>
              </a:spcBef>
              <a:spcAft>
                <a:spcPts val="0"/>
              </a:spcAft>
              <a:buNone/>
            </a:pPr>
            <a:r>
              <a:rPr lang="en-US" sz="3200">
                <a:solidFill>
                  <a:srgbClr val="183441"/>
                </a:solidFill>
              </a:rPr>
              <a:t>Online Learning</a:t>
            </a:r>
            <a:endParaRPr sz="3200"/>
          </a:p>
        </p:txBody>
      </p:sp>
      <p:sp>
        <p:nvSpPr>
          <p:cNvPr id="219" name="Google Shape;219;p34"/>
          <p:cNvSpPr txBox="1"/>
          <p:nvPr/>
        </p:nvSpPr>
        <p:spPr>
          <a:xfrm>
            <a:off x="599643" y="1771333"/>
            <a:ext cx="10261500" cy="1651500"/>
          </a:xfrm>
          <a:prstGeom prst="rect">
            <a:avLst/>
          </a:prstGeom>
          <a:noFill/>
          <a:ln>
            <a:noFill/>
          </a:ln>
        </p:spPr>
        <p:txBody>
          <a:bodyPr anchorCtr="0" anchor="t" bIns="0" lIns="0" spcFirstLastPara="1" rIns="0" wrap="square" tIns="12050">
            <a:noAutofit/>
          </a:bodyPr>
          <a:lstStyle/>
          <a:p>
            <a:pPr indent="0" lvl="0" marL="12700" marR="5080" rtl="0" algn="l">
              <a:lnSpc>
                <a:spcPct val="100600"/>
              </a:lnSpc>
              <a:spcBef>
                <a:spcPts val="0"/>
              </a:spcBef>
              <a:spcAft>
                <a:spcPts val="0"/>
              </a:spcAft>
              <a:buNone/>
            </a:pPr>
            <a:r>
              <a:rPr lang="en-US" sz="2650">
                <a:solidFill>
                  <a:srgbClr val="858585"/>
                </a:solidFill>
                <a:latin typeface="Trebuchet MS"/>
                <a:ea typeface="Trebuchet MS"/>
                <a:cs typeface="Trebuchet MS"/>
                <a:sym typeface="Trebuchet MS"/>
              </a:rPr>
              <a:t>In online learning, you train the system incrementally by feeding it data  instances sequentially, either individually or by small groups called mini-  batches. Each learning step is fast and cheap, so the system can learn about  new data on the fly, as it arrives.</a:t>
            </a:r>
            <a:endParaRPr sz="2650">
              <a:latin typeface="Trebuchet MS"/>
              <a:ea typeface="Trebuchet MS"/>
              <a:cs typeface="Trebuchet MS"/>
              <a:sym typeface="Trebuchet MS"/>
            </a:endParaRPr>
          </a:p>
        </p:txBody>
      </p:sp>
      <p:sp>
        <p:nvSpPr>
          <p:cNvPr id="220" name="Google Shape;220;p34"/>
          <p:cNvSpPr/>
          <p:nvPr/>
        </p:nvSpPr>
        <p:spPr>
          <a:xfrm>
            <a:off x="2869700" y="3842178"/>
            <a:ext cx="6452700" cy="20817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4" name="Shape 224"/>
        <p:cNvGrpSpPr/>
        <p:nvPr/>
      </p:nvGrpSpPr>
      <p:grpSpPr>
        <a:xfrm>
          <a:off x="0" y="0"/>
          <a:ext cx="0" cy="0"/>
          <a:chOff x="0" y="0"/>
          <a:chExt cx="0" cy="0"/>
        </a:xfrm>
      </p:grpSpPr>
      <p:sp>
        <p:nvSpPr>
          <p:cNvPr id="225" name="Google Shape;225;p35"/>
          <p:cNvSpPr txBox="1"/>
          <p:nvPr/>
        </p:nvSpPr>
        <p:spPr>
          <a:xfrm>
            <a:off x="599643" y="648081"/>
            <a:ext cx="3117215" cy="513715"/>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b="1" lang="en-US" sz="3200">
                <a:solidFill>
                  <a:srgbClr val="183441"/>
                </a:solidFill>
                <a:latin typeface="Arial"/>
                <a:ea typeface="Arial"/>
                <a:cs typeface="Arial"/>
                <a:sym typeface="Arial"/>
              </a:rPr>
              <a:t>Online Learning</a:t>
            </a:r>
            <a:endParaRPr sz="3200">
              <a:latin typeface="Arial"/>
              <a:ea typeface="Arial"/>
              <a:cs typeface="Arial"/>
              <a:sym typeface="Arial"/>
            </a:endParaRPr>
          </a:p>
        </p:txBody>
      </p:sp>
      <p:sp>
        <p:nvSpPr>
          <p:cNvPr id="226" name="Google Shape;226;p35"/>
          <p:cNvSpPr txBox="1"/>
          <p:nvPr/>
        </p:nvSpPr>
        <p:spPr>
          <a:xfrm>
            <a:off x="599643" y="1811683"/>
            <a:ext cx="6215400" cy="431700"/>
          </a:xfrm>
          <a:prstGeom prst="rect">
            <a:avLst/>
          </a:prstGeom>
          <a:noFill/>
          <a:ln>
            <a:noFill/>
          </a:ln>
        </p:spPr>
        <p:txBody>
          <a:bodyPr anchorCtr="0" anchor="t" bIns="0" lIns="0" spcFirstLastPara="1" rIns="0" wrap="square" tIns="14600">
            <a:noAutofit/>
          </a:bodyPr>
          <a:lstStyle/>
          <a:p>
            <a:pPr indent="0" lvl="0" marL="12700" marR="0" rtl="0" algn="l">
              <a:lnSpc>
                <a:spcPct val="100000"/>
              </a:lnSpc>
              <a:spcBef>
                <a:spcPts val="0"/>
              </a:spcBef>
              <a:spcAft>
                <a:spcPts val="0"/>
              </a:spcAft>
              <a:buNone/>
            </a:pPr>
            <a:r>
              <a:rPr lang="en-US" sz="2650">
                <a:solidFill>
                  <a:srgbClr val="858585"/>
                </a:solidFill>
                <a:latin typeface="Trebuchet MS"/>
                <a:ea typeface="Trebuchet MS"/>
                <a:cs typeface="Trebuchet MS"/>
                <a:sym typeface="Trebuchet MS"/>
              </a:rPr>
              <a:t>Using online learning to handle huge datasets</a:t>
            </a:r>
            <a:endParaRPr sz="2650">
              <a:latin typeface="Trebuchet MS"/>
              <a:ea typeface="Trebuchet MS"/>
              <a:cs typeface="Trebuchet MS"/>
              <a:sym typeface="Trebuchet MS"/>
            </a:endParaRPr>
          </a:p>
        </p:txBody>
      </p:sp>
      <p:sp>
        <p:nvSpPr>
          <p:cNvPr id="227" name="Google Shape;227;p35"/>
          <p:cNvSpPr/>
          <p:nvPr/>
        </p:nvSpPr>
        <p:spPr>
          <a:xfrm>
            <a:off x="685800" y="2685725"/>
            <a:ext cx="7028700" cy="30381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3" name="Shape 53"/>
        <p:cNvGrpSpPr/>
        <p:nvPr/>
      </p:nvGrpSpPr>
      <p:grpSpPr>
        <a:xfrm>
          <a:off x="0" y="0"/>
          <a:ext cx="0" cy="0"/>
          <a:chOff x="0" y="0"/>
          <a:chExt cx="0" cy="0"/>
        </a:xfrm>
      </p:grpSpPr>
      <p:sp>
        <p:nvSpPr>
          <p:cNvPr id="54" name="Google Shape;54;p9"/>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18344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5" name="Google Shape;55;p9"/>
          <p:cNvSpPr/>
          <p:nvPr/>
        </p:nvSpPr>
        <p:spPr>
          <a:xfrm>
            <a:off x="5416296" y="922019"/>
            <a:ext cx="1359535" cy="1359535"/>
          </a:xfrm>
          <a:custGeom>
            <a:rect b="b" l="l" r="r" t="t"/>
            <a:pathLst>
              <a:path extrusionOk="0" h="1359535" w="1359534">
                <a:moveTo>
                  <a:pt x="679703" y="0"/>
                </a:moveTo>
                <a:lnTo>
                  <a:pt x="631159" y="1706"/>
                </a:lnTo>
                <a:lnTo>
                  <a:pt x="583537" y="6749"/>
                </a:lnTo>
                <a:lnTo>
                  <a:pt x="536951" y="15013"/>
                </a:lnTo>
                <a:lnTo>
                  <a:pt x="491516" y="26384"/>
                </a:lnTo>
                <a:lnTo>
                  <a:pt x="447348" y="40746"/>
                </a:lnTo>
                <a:lnTo>
                  <a:pt x="404562" y="57984"/>
                </a:lnTo>
                <a:lnTo>
                  <a:pt x="363272" y="77984"/>
                </a:lnTo>
                <a:lnTo>
                  <a:pt x="323594" y="100630"/>
                </a:lnTo>
                <a:lnTo>
                  <a:pt x="285643" y="125807"/>
                </a:lnTo>
                <a:lnTo>
                  <a:pt x="249533" y="153402"/>
                </a:lnTo>
                <a:lnTo>
                  <a:pt x="215379" y="183297"/>
                </a:lnTo>
                <a:lnTo>
                  <a:pt x="183297" y="215379"/>
                </a:lnTo>
                <a:lnTo>
                  <a:pt x="153402" y="249533"/>
                </a:lnTo>
                <a:lnTo>
                  <a:pt x="125807" y="285643"/>
                </a:lnTo>
                <a:lnTo>
                  <a:pt x="100630" y="323594"/>
                </a:lnTo>
                <a:lnTo>
                  <a:pt x="77984" y="363272"/>
                </a:lnTo>
                <a:lnTo>
                  <a:pt x="57984" y="404562"/>
                </a:lnTo>
                <a:lnTo>
                  <a:pt x="40746" y="447348"/>
                </a:lnTo>
                <a:lnTo>
                  <a:pt x="26384" y="491516"/>
                </a:lnTo>
                <a:lnTo>
                  <a:pt x="15013" y="536951"/>
                </a:lnTo>
                <a:lnTo>
                  <a:pt x="6749" y="583537"/>
                </a:lnTo>
                <a:lnTo>
                  <a:pt x="1706" y="631159"/>
                </a:lnTo>
                <a:lnTo>
                  <a:pt x="0" y="679703"/>
                </a:lnTo>
                <a:lnTo>
                  <a:pt x="1706" y="728248"/>
                </a:lnTo>
                <a:lnTo>
                  <a:pt x="6749" y="775870"/>
                </a:lnTo>
                <a:lnTo>
                  <a:pt x="15013" y="822456"/>
                </a:lnTo>
                <a:lnTo>
                  <a:pt x="26384" y="867891"/>
                </a:lnTo>
                <a:lnTo>
                  <a:pt x="40746" y="912059"/>
                </a:lnTo>
                <a:lnTo>
                  <a:pt x="57984" y="954845"/>
                </a:lnTo>
                <a:lnTo>
                  <a:pt x="77984" y="996135"/>
                </a:lnTo>
                <a:lnTo>
                  <a:pt x="100630" y="1035813"/>
                </a:lnTo>
                <a:lnTo>
                  <a:pt x="125807" y="1073764"/>
                </a:lnTo>
                <a:lnTo>
                  <a:pt x="153402" y="1109874"/>
                </a:lnTo>
                <a:lnTo>
                  <a:pt x="183297" y="1144028"/>
                </a:lnTo>
                <a:lnTo>
                  <a:pt x="215379" y="1176110"/>
                </a:lnTo>
                <a:lnTo>
                  <a:pt x="249533" y="1206005"/>
                </a:lnTo>
                <a:lnTo>
                  <a:pt x="285643" y="1233600"/>
                </a:lnTo>
                <a:lnTo>
                  <a:pt x="323594" y="1258777"/>
                </a:lnTo>
                <a:lnTo>
                  <a:pt x="363272" y="1281423"/>
                </a:lnTo>
                <a:lnTo>
                  <a:pt x="404562" y="1301423"/>
                </a:lnTo>
                <a:lnTo>
                  <a:pt x="447348" y="1318661"/>
                </a:lnTo>
                <a:lnTo>
                  <a:pt x="491516" y="1333023"/>
                </a:lnTo>
                <a:lnTo>
                  <a:pt x="536951" y="1344394"/>
                </a:lnTo>
                <a:lnTo>
                  <a:pt x="583537" y="1352658"/>
                </a:lnTo>
                <a:lnTo>
                  <a:pt x="631159" y="1357701"/>
                </a:lnTo>
                <a:lnTo>
                  <a:pt x="679703" y="1359407"/>
                </a:lnTo>
                <a:lnTo>
                  <a:pt x="728248" y="1357701"/>
                </a:lnTo>
                <a:lnTo>
                  <a:pt x="775870" y="1352658"/>
                </a:lnTo>
                <a:lnTo>
                  <a:pt x="822456" y="1344394"/>
                </a:lnTo>
                <a:lnTo>
                  <a:pt x="867891" y="1333023"/>
                </a:lnTo>
                <a:lnTo>
                  <a:pt x="912059" y="1318661"/>
                </a:lnTo>
                <a:lnTo>
                  <a:pt x="954845" y="1301423"/>
                </a:lnTo>
                <a:lnTo>
                  <a:pt x="996135" y="1281423"/>
                </a:lnTo>
                <a:lnTo>
                  <a:pt x="1035813" y="1258777"/>
                </a:lnTo>
                <a:lnTo>
                  <a:pt x="1073764" y="1233600"/>
                </a:lnTo>
                <a:lnTo>
                  <a:pt x="1109874" y="1206005"/>
                </a:lnTo>
                <a:lnTo>
                  <a:pt x="1144028" y="1176110"/>
                </a:lnTo>
                <a:lnTo>
                  <a:pt x="1176110" y="1144028"/>
                </a:lnTo>
                <a:lnTo>
                  <a:pt x="1206005" y="1109874"/>
                </a:lnTo>
                <a:lnTo>
                  <a:pt x="1233600" y="1073764"/>
                </a:lnTo>
                <a:lnTo>
                  <a:pt x="1258777" y="1035813"/>
                </a:lnTo>
                <a:lnTo>
                  <a:pt x="1281423" y="996135"/>
                </a:lnTo>
                <a:lnTo>
                  <a:pt x="1301423" y="954845"/>
                </a:lnTo>
                <a:lnTo>
                  <a:pt x="1318661" y="912059"/>
                </a:lnTo>
                <a:lnTo>
                  <a:pt x="1333023" y="867891"/>
                </a:lnTo>
                <a:lnTo>
                  <a:pt x="1344394" y="822456"/>
                </a:lnTo>
                <a:lnTo>
                  <a:pt x="1352658" y="775870"/>
                </a:lnTo>
                <a:lnTo>
                  <a:pt x="1357701" y="728248"/>
                </a:lnTo>
                <a:lnTo>
                  <a:pt x="1359407" y="679703"/>
                </a:lnTo>
                <a:lnTo>
                  <a:pt x="1357701" y="631159"/>
                </a:lnTo>
                <a:lnTo>
                  <a:pt x="1352658" y="583537"/>
                </a:lnTo>
                <a:lnTo>
                  <a:pt x="1344394" y="536951"/>
                </a:lnTo>
                <a:lnTo>
                  <a:pt x="1333023" y="491516"/>
                </a:lnTo>
                <a:lnTo>
                  <a:pt x="1318661" y="447348"/>
                </a:lnTo>
                <a:lnTo>
                  <a:pt x="1301423" y="404562"/>
                </a:lnTo>
                <a:lnTo>
                  <a:pt x="1281423" y="363272"/>
                </a:lnTo>
                <a:lnTo>
                  <a:pt x="1258777" y="323594"/>
                </a:lnTo>
                <a:lnTo>
                  <a:pt x="1233600" y="285643"/>
                </a:lnTo>
                <a:lnTo>
                  <a:pt x="1206005" y="249533"/>
                </a:lnTo>
                <a:lnTo>
                  <a:pt x="1176110" y="215379"/>
                </a:lnTo>
                <a:lnTo>
                  <a:pt x="1144028" y="183297"/>
                </a:lnTo>
                <a:lnTo>
                  <a:pt x="1109874" y="153402"/>
                </a:lnTo>
                <a:lnTo>
                  <a:pt x="1073764" y="125807"/>
                </a:lnTo>
                <a:lnTo>
                  <a:pt x="1035813" y="100630"/>
                </a:lnTo>
                <a:lnTo>
                  <a:pt x="996135" y="77984"/>
                </a:lnTo>
                <a:lnTo>
                  <a:pt x="954845" y="57984"/>
                </a:lnTo>
                <a:lnTo>
                  <a:pt x="912059" y="40746"/>
                </a:lnTo>
                <a:lnTo>
                  <a:pt x="867891" y="26384"/>
                </a:lnTo>
                <a:lnTo>
                  <a:pt x="822456" y="15013"/>
                </a:lnTo>
                <a:lnTo>
                  <a:pt x="775870" y="6749"/>
                </a:lnTo>
                <a:lnTo>
                  <a:pt x="728248" y="1706"/>
                </a:lnTo>
                <a:lnTo>
                  <a:pt x="679703"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6" name="Google Shape;56;p9"/>
          <p:cNvSpPr txBox="1"/>
          <p:nvPr/>
        </p:nvSpPr>
        <p:spPr>
          <a:xfrm>
            <a:off x="1647189" y="2930143"/>
            <a:ext cx="8897620" cy="3012440"/>
          </a:xfrm>
          <a:prstGeom prst="rect">
            <a:avLst/>
          </a:prstGeom>
          <a:noFill/>
          <a:ln>
            <a:noFill/>
          </a:ln>
        </p:spPr>
        <p:txBody>
          <a:bodyPr anchorCtr="0" anchor="t" bIns="0" lIns="0" spcFirstLastPara="1" rIns="0" wrap="square" tIns="12050">
            <a:noAutofit/>
          </a:bodyPr>
          <a:lstStyle/>
          <a:p>
            <a:pPr indent="0" lvl="0" marL="12700" marR="5080" rtl="0" algn="ctr">
              <a:lnSpc>
                <a:spcPct val="100000"/>
              </a:lnSpc>
              <a:spcBef>
                <a:spcPts val="0"/>
              </a:spcBef>
              <a:spcAft>
                <a:spcPts val="0"/>
              </a:spcAft>
              <a:buNone/>
            </a:pPr>
            <a:r>
              <a:rPr lang="en-US" sz="4000">
                <a:solidFill>
                  <a:srgbClr val="FFFFFF"/>
                </a:solidFill>
                <a:latin typeface="Trebuchet MS"/>
                <a:ea typeface="Trebuchet MS"/>
                <a:cs typeface="Trebuchet MS"/>
                <a:sym typeface="Trebuchet MS"/>
              </a:rPr>
              <a:t>[Machine Learning is the] field of study that  gives computers the ability to learn without  being explicitly programmed.</a:t>
            </a:r>
            <a:endParaRPr sz="4000">
              <a:latin typeface="Trebuchet MS"/>
              <a:ea typeface="Trebuchet MS"/>
              <a:cs typeface="Trebuchet MS"/>
              <a:sym typeface="Trebuchet MS"/>
            </a:endParaRPr>
          </a:p>
          <a:p>
            <a:pPr indent="0" lvl="0" marL="0" marR="0" rtl="0" algn="l">
              <a:lnSpc>
                <a:spcPct val="100000"/>
              </a:lnSpc>
              <a:spcBef>
                <a:spcPts val="10"/>
              </a:spcBef>
              <a:spcAft>
                <a:spcPts val="0"/>
              </a:spcAft>
              <a:buNone/>
            </a:pPr>
            <a:r>
              <a:t/>
            </a:r>
            <a:endParaRPr sz="4950">
              <a:latin typeface="Trebuchet MS"/>
              <a:ea typeface="Trebuchet MS"/>
              <a:cs typeface="Trebuchet MS"/>
              <a:sym typeface="Trebuchet MS"/>
            </a:endParaRPr>
          </a:p>
          <a:p>
            <a:pPr indent="0" lvl="0" marL="0" marR="0" rtl="0" algn="ctr">
              <a:lnSpc>
                <a:spcPct val="100000"/>
              </a:lnSpc>
              <a:spcBef>
                <a:spcPts val="0"/>
              </a:spcBef>
              <a:spcAft>
                <a:spcPts val="0"/>
              </a:spcAft>
              <a:buNone/>
            </a:pPr>
            <a:r>
              <a:rPr lang="en-US" sz="2800">
                <a:solidFill>
                  <a:srgbClr val="A4B7C5"/>
                </a:solidFill>
                <a:latin typeface="Arial"/>
                <a:ea typeface="Arial"/>
                <a:cs typeface="Arial"/>
                <a:sym typeface="Arial"/>
              </a:rPr>
              <a:t>—Arthur Samuel, 1959</a:t>
            </a:r>
            <a:endParaRPr sz="2800">
              <a:latin typeface="Arial"/>
              <a:ea typeface="Arial"/>
              <a:cs typeface="Arial"/>
              <a:sym typeface="Arial"/>
            </a:endParaRPr>
          </a:p>
        </p:txBody>
      </p:sp>
      <p:sp>
        <p:nvSpPr>
          <p:cNvPr id="57" name="Google Shape;57;p9"/>
          <p:cNvSpPr txBox="1"/>
          <p:nvPr>
            <p:ph type="title"/>
          </p:nvPr>
        </p:nvSpPr>
        <p:spPr>
          <a:xfrm>
            <a:off x="5751957" y="993140"/>
            <a:ext cx="688975" cy="1854835"/>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1" name="Shape 231"/>
        <p:cNvGrpSpPr/>
        <p:nvPr/>
      </p:nvGrpSpPr>
      <p:grpSpPr>
        <a:xfrm>
          <a:off x="0" y="0"/>
          <a:ext cx="0" cy="0"/>
          <a:chOff x="0" y="0"/>
          <a:chExt cx="0" cy="0"/>
        </a:xfrm>
      </p:grpSpPr>
      <p:sp>
        <p:nvSpPr>
          <p:cNvPr id="232" name="Google Shape;232;p36"/>
          <p:cNvSpPr txBox="1"/>
          <p:nvPr>
            <p:ph type="title"/>
          </p:nvPr>
        </p:nvSpPr>
        <p:spPr>
          <a:xfrm>
            <a:off x="599643" y="648081"/>
            <a:ext cx="8934450" cy="513715"/>
          </a:xfrm>
          <a:prstGeom prst="rect">
            <a:avLst/>
          </a:prstGeom>
          <a:noFill/>
          <a:ln>
            <a:noFill/>
          </a:ln>
        </p:spPr>
        <p:txBody>
          <a:bodyPr anchorCtr="0" anchor="t" bIns="0" lIns="0" spcFirstLastPara="1" rIns="0" wrap="square" tIns="13325">
            <a:noAutofit/>
          </a:bodyPr>
          <a:lstStyle/>
          <a:p>
            <a:pPr indent="0" lvl="0" marL="12700" rtl="0" algn="l">
              <a:lnSpc>
                <a:spcPct val="100000"/>
              </a:lnSpc>
              <a:spcBef>
                <a:spcPts val="0"/>
              </a:spcBef>
              <a:spcAft>
                <a:spcPts val="0"/>
              </a:spcAft>
              <a:buNone/>
            </a:pPr>
            <a:r>
              <a:rPr lang="en-US" sz="3200">
                <a:solidFill>
                  <a:srgbClr val="183441"/>
                </a:solidFill>
              </a:rPr>
              <a:t>Instance-Based Versus Model-Based Learning</a:t>
            </a:r>
            <a:endParaRPr sz="3200"/>
          </a:p>
        </p:txBody>
      </p:sp>
      <p:sp>
        <p:nvSpPr>
          <p:cNvPr id="233" name="Google Shape;233;p36"/>
          <p:cNvSpPr txBox="1"/>
          <p:nvPr/>
        </p:nvSpPr>
        <p:spPr>
          <a:xfrm>
            <a:off x="599643" y="1757883"/>
            <a:ext cx="10717500" cy="3684900"/>
          </a:xfrm>
          <a:prstGeom prst="rect">
            <a:avLst/>
          </a:prstGeom>
          <a:noFill/>
          <a:ln>
            <a:noFill/>
          </a:ln>
        </p:spPr>
        <p:txBody>
          <a:bodyPr anchorCtr="0" anchor="t" bIns="0" lIns="0" spcFirstLastPara="1" rIns="0" wrap="square" tIns="12050">
            <a:noAutofit/>
          </a:bodyPr>
          <a:lstStyle/>
          <a:p>
            <a:pPr indent="0" lvl="0" marL="12700" marR="5080" rtl="0" algn="l">
              <a:lnSpc>
                <a:spcPct val="100699"/>
              </a:lnSpc>
              <a:spcBef>
                <a:spcPts val="0"/>
              </a:spcBef>
              <a:spcAft>
                <a:spcPts val="0"/>
              </a:spcAft>
              <a:buNone/>
            </a:pPr>
            <a:r>
              <a:rPr lang="en-US" sz="2650">
                <a:solidFill>
                  <a:srgbClr val="858585"/>
                </a:solidFill>
                <a:latin typeface="Trebuchet MS"/>
                <a:ea typeface="Trebuchet MS"/>
                <a:cs typeface="Trebuchet MS"/>
                <a:sym typeface="Trebuchet MS"/>
              </a:rPr>
              <a:t>One more way to categorize Machine Learning systems is by how they  generalize. Most Machine Learning tasks are about making predictions. This  means that given a number of training examples, the system needs to be able  to generalize to examples it has never seen before. Having a good performance  measure on the training data is good, but insufficient; the true goal is to  perform well on new instances.</a:t>
            </a:r>
            <a:endParaRPr sz="2650">
              <a:latin typeface="Trebuchet MS"/>
              <a:ea typeface="Trebuchet MS"/>
              <a:cs typeface="Trebuchet MS"/>
              <a:sym typeface="Trebuchet MS"/>
            </a:endParaRPr>
          </a:p>
          <a:p>
            <a:pPr indent="0" lvl="0" marL="0" marR="0" rtl="0" algn="l">
              <a:lnSpc>
                <a:spcPct val="100000"/>
              </a:lnSpc>
              <a:spcBef>
                <a:spcPts val="50"/>
              </a:spcBef>
              <a:spcAft>
                <a:spcPts val="0"/>
              </a:spcAft>
              <a:buNone/>
            </a:pPr>
            <a:r>
              <a:t/>
            </a:r>
            <a:endParaRPr sz="2700">
              <a:latin typeface="Trebuchet MS"/>
              <a:ea typeface="Trebuchet MS"/>
              <a:cs typeface="Trebuchet MS"/>
              <a:sym typeface="Trebuchet MS"/>
            </a:endParaRPr>
          </a:p>
          <a:p>
            <a:pPr indent="0" lvl="0" marL="12700" marR="74295" rtl="0" algn="l">
              <a:lnSpc>
                <a:spcPct val="100800"/>
              </a:lnSpc>
              <a:spcBef>
                <a:spcPts val="5"/>
              </a:spcBef>
              <a:spcAft>
                <a:spcPts val="0"/>
              </a:spcAft>
              <a:buNone/>
            </a:pPr>
            <a:r>
              <a:rPr lang="en-US" sz="2650">
                <a:solidFill>
                  <a:srgbClr val="858585"/>
                </a:solidFill>
                <a:latin typeface="Trebuchet MS"/>
                <a:ea typeface="Trebuchet MS"/>
                <a:cs typeface="Trebuchet MS"/>
                <a:sym typeface="Trebuchet MS"/>
              </a:rPr>
              <a:t>There are two main approaches to generalization: instance-based learning and  model-based learning.</a:t>
            </a:r>
            <a:endParaRPr sz="2650">
              <a:latin typeface="Trebuchet MS"/>
              <a:ea typeface="Trebuchet MS"/>
              <a:cs typeface="Trebuchet MS"/>
              <a:sym typeface="Trebuchet M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7" name="Shape 237"/>
        <p:cNvGrpSpPr/>
        <p:nvPr/>
      </p:nvGrpSpPr>
      <p:grpSpPr>
        <a:xfrm>
          <a:off x="0" y="0"/>
          <a:ext cx="0" cy="0"/>
          <a:chOff x="0" y="0"/>
          <a:chExt cx="0" cy="0"/>
        </a:xfrm>
      </p:grpSpPr>
      <p:sp>
        <p:nvSpPr>
          <p:cNvPr id="238" name="Google Shape;238;p37"/>
          <p:cNvSpPr txBox="1"/>
          <p:nvPr/>
        </p:nvSpPr>
        <p:spPr>
          <a:xfrm>
            <a:off x="599643" y="648081"/>
            <a:ext cx="4853305" cy="513715"/>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b="1" lang="en-US" sz="3200">
                <a:solidFill>
                  <a:srgbClr val="183441"/>
                </a:solidFill>
                <a:latin typeface="Arial"/>
                <a:ea typeface="Arial"/>
                <a:cs typeface="Arial"/>
                <a:sym typeface="Arial"/>
              </a:rPr>
              <a:t>Instance-Based Learning</a:t>
            </a:r>
            <a:endParaRPr sz="3200">
              <a:latin typeface="Arial"/>
              <a:ea typeface="Arial"/>
              <a:cs typeface="Arial"/>
              <a:sym typeface="Arial"/>
            </a:endParaRPr>
          </a:p>
        </p:txBody>
      </p:sp>
      <p:sp>
        <p:nvSpPr>
          <p:cNvPr id="239" name="Google Shape;239;p37"/>
          <p:cNvSpPr txBox="1"/>
          <p:nvPr/>
        </p:nvSpPr>
        <p:spPr>
          <a:xfrm>
            <a:off x="599643" y="1300683"/>
            <a:ext cx="3257550" cy="431800"/>
          </a:xfrm>
          <a:prstGeom prst="rect">
            <a:avLst/>
          </a:prstGeom>
          <a:noFill/>
          <a:ln>
            <a:noFill/>
          </a:ln>
        </p:spPr>
        <p:txBody>
          <a:bodyPr anchorCtr="0" anchor="t" bIns="0" lIns="0" spcFirstLastPara="1" rIns="0" wrap="square" tIns="14600">
            <a:noAutofit/>
          </a:bodyPr>
          <a:lstStyle/>
          <a:p>
            <a:pPr indent="0" lvl="0" marL="12700" marR="0" rtl="0" algn="l">
              <a:lnSpc>
                <a:spcPct val="100000"/>
              </a:lnSpc>
              <a:spcBef>
                <a:spcPts val="0"/>
              </a:spcBef>
              <a:spcAft>
                <a:spcPts val="0"/>
              </a:spcAft>
              <a:buNone/>
            </a:pPr>
            <a:r>
              <a:rPr lang="en-US" sz="2650">
                <a:solidFill>
                  <a:srgbClr val="858585"/>
                </a:solidFill>
                <a:latin typeface="Trebuchet MS"/>
                <a:ea typeface="Trebuchet MS"/>
                <a:cs typeface="Trebuchet MS"/>
                <a:sym typeface="Trebuchet MS"/>
              </a:rPr>
              <a:t>Instance-based learning</a:t>
            </a:r>
            <a:endParaRPr sz="2650">
              <a:latin typeface="Trebuchet MS"/>
              <a:ea typeface="Trebuchet MS"/>
              <a:cs typeface="Trebuchet MS"/>
              <a:sym typeface="Trebuchet MS"/>
            </a:endParaRPr>
          </a:p>
        </p:txBody>
      </p:sp>
      <p:sp>
        <p:nvSpPr>
          <p:cNvPr id="240" name="Google Shape;240;p37"/>
          <p:cNvSpPr/>
          <p:nvPr/>
        </p:nvSpPr>
        <p:spPr>
          <a:xfrm>
            <a:off x="599652" y="2301660"/>
            <a:ext cx="8826900" cy="33024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4" name="Shape 244"/>
        <p:cNvGrpSpPr/>
        <p:nvPr/>
      </p:nvGrpSpPr>
      <p:grpSpPr>
        <a:xfrm>
          <a:off x="0" y="0"/>
          <a:ext cx="0" cy="0"/>
          <a:chOff x="0" y="0"/>
          <a:chExt cx="0" cy="0"/>
        </a:xfrm>
      </p:grpSpPr>
      <p:sp>
        <p:nvSpPr>
          <p:cNvPr id="245" name="Google Shape;245;p38"/>
          <p:cNvSpPr txBox="1"/>
          <p:nvPr>
            <p:ph type="title"/>
          </p:nvPr>
        </p:nvSpPr>
        <p:spPr>
          <a:xfrm>
            <a:off x="1445133" y="2858516"/>
            <a:ext cx="3723004" cy="1001394"/>
          </a:xfrm>
          <a:prstGeom prst="rect">
            <a:avLst/>
          </a:prstGeom>
          <a:noFill/>
          <a:ln>
            <a:noFill/>
          </a:ln>
        </p:spPr>
        <p:txBody>
          <a:bodyPr anchorCtr="0" anchor="t" bIns="0" lIns="0" spcFirstLastPara="1" rIns="0" wrap="square" tIns="13325">
            <a:noAutofit/>
          </a:bodyPr>
          <a:lstStyle/>
          <a:p>
            <a:pPr indent="-122555" lvl="0" marL="134620" marR="5080" rtl="0" algn="l">
              <a:lnSpc>
                <a:spcPct val="100000"/>
              </a:lnSpc>
              <a:spcBef>
                <a:spcPts val="0"/>
              </a:spcBef>
              <a:spcAft>
                <a:spcPts val="0"/>
              </a:spcAft>
              <a:buNone/>
            </a:pPr>
            <a:r>
              <a:rPr lang="en-US" sz="3200">
                <a:solidFill>
                  <a:srgbClr val="183441"/>
                </a:solidFill>
              </a:rPr>
              <a:t>Main Challenges of  Machine Learning</a:t>
            </a:r>
            <a:endParaRPr sz="32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9" name="Shape 249"/>
        <p:cNvGrpSpPr/>
        <p:nvPr/>
      </p:nvGrpSpPr>
      <p:grpSpPr>
        <a:xfrm>
          <a:off x="0" y="0"/>
          <a:ext cx="0" cy="0"/>
          <a:chOff x="0" y="0"/>
          <a:chExt cx="0" cy="0"/>
        </a:xfrm>
      </p:grpSpPr>
      <p:sp>
        <p:nvSpPr>
          <p:cNvPr id="250" name="Google Shape;250;p39"/>
          <p:cNvSpPr txBox="1"/>
          <p:nvPr>
            <p:ph type="title"/>
          </p:nvPr>
        </p:nvSpPr>
        <p:spPr>
          <a:xfrm>
            <a:off x="599643" y="648081"/>
            <a:ext cx="7286625" cy="513715"/>
          </a:xfrm>
          <a:prstGeom prst="rect">
            <a:avLst/>
          </a:prstGeom>
          <a:noFill/>
          <a:ln>
            <a:noFill/>
          </a:ln>
        </p:spPr>
        <p:txBody>
          <a:bodyPr anchorCtr="0" anchor="t" bIns="0" lIns="0" spcFirstLastPara="1" rIns="0" wrap="square" tIns="13325">
            <a:noAutofit/>
          </a:bodyPr>
          <a:lstStyle/>
          <a:p>
            <a:pPr indent="0" lvl="0" marL="12700" rtl="0" algn="l">
              <a:lnSpc>
                <a:spcPct val="100000"/>
              </a:lnSpc>
              <a:spcBef>
                <a:spcPts val="0"/>
              </a:spcBef>
              <a:spcAft>
                <a:spcPts val="0"/>
              </a:spcAft>
              <a:buNone/>
            </a:pPr>
            <a:r>
              <a:rPr lang="en-US" sz="3200">
                <a:solidFill>
                  <a:srgbClr val="183441"/>
                </a:solidFill>
              </a:rPr>
              <a:t>Main Challenges of Machine Learning</a:t>
            </a:r>
            <a:endParaRPr sz="3200"/>
          </a:p>
        </p:txBody>
      </p:sp>
      <p:sp>
        <p:nvSpPr>
          <p:cNvPr id="251" name="Google Shape;251;p39"/>
          <p:cNvSpPr txBox="1"/>
          <p:nvPr/>
        </p:nvSpPr>
        <p:spPr>
          <a:xfrm>
            <a:off x="599643" y="1300683"/>
            <a:ext cx="10295890" cy="4904740"/>
          </a:xfrm>
          <a:prstGeom prst="rect">
            <a:avLst/>
          </a:prstGeom>
          <a:noFill/>
          <a:ln>
            <a:noFill/>
          </a:ln>
        </p:spPr>
        <p:txBody>
          <a:bodyPr anchorCtr="0" anchor="t" bIns="0" lIns="0" spcFirstLastPara="1" rIns="0" wrap="square" tIns="12050">
            <a:noAutofit/>
          </a:bodyPr>
          <a:lstStyle/>
          <a:p>
            <a:pPr indent="0" lvl="0" marL="12700" marR="5080" rtl="0" algn="l">
              <a:lnSpc>
                <a:spcPct val="100600"/>
              </a:lnSpc>
              <a:spcBef>
                <a:spcPts val="0"/>
              </a:spcBef>
              <a:spcAft>
                <a:spcPts val="0"/>
              </a:spcAft>
              <a:buNone/>
            </a:pPr>
            <a:r>
              <a:rPr lang="en-US" sz="2650">
                <a:solidFill>
                  <a:srgbClr val="858585"/>
                </a:solidFill>
                <a:latin typeface="Trebuchet MS"/>
                <a:ea typeface="Trebuchet MS"/>
                <a:cs typeface="Trebuchet MS"/>
                <a:sym typeface="Trebuchet MS"/>
              </a:rPr>
              <a:t>In short, since your main task is to select a learning algorithm and train it on  some data, the two things that can go wrong are “bad algorithm” and “bad  data”. Let’s start with examples of bad data.</a:t>
            </a:r>
            <a:endParaRPr sz="2650">
              <a:latin typeface="Trebuchet MS"/>
              <a:ea typeface="Trebuchet MS"/>
              <a:cs typeface="Trebuchet MS"/>
              <a:sym typeface="Trebuchet MS"/>
            </a:endParaRPr>
          </a:p>
          <a:p>
            <a:pPr indent="0" lvl="0" marL="0" marR="0" rtl="0" algn="l">
              <a:lnSpc>
                <a:spcPct val="100000"/>
              </a:lnSpc>
              <a:spcBef>
                <a:spcPts val="40"/>
              </a:spcBef>
              <a:spcAft>
                <a:spcPts val="0"/>
              </a:spcAft>
              <a:buNone/>
            </a:pPr>
            <a:r>
              <a:t/>
            </a:r>
            <a:endParaRPr sz="2750">
              <a:latin typeface="Trebuchet MS"/>
              <a:ea typeface="Trebuchet MS"/>
              <a:cs typeface="Trebuchet MS"/>
              <a:sym typeface="Trebuchet MS"/>
            </a:endParaRPr>
          </a:p>
          <a:p>
            <a:pPr indent="-331469" lvl="0" marL="343535" marR="0" rtl="0" algn="l">
              <a:lnSpc>
                <a:spcPct val="100000"/>
              </a:lnSpc>
              <a:spcBef>
                <a:spcPts val="0"/>
              </a:spcBef>
              <a:spcAft>
                <a:spcPts val="0"/>
              </a:spcAft>
              <a:buClr>
                <a:srgbClr val="858585"/>
              </a:buClr>
              <a:buSzPts val="2650"/>
              <a:buFont typeface="Trebuchet MS"/>
              <a:buAutoNum type="arabicPeriod"/>
            </a:pPr>
            <a:r>
              <a:rPr lang="en-US" sz="2650">
                <a:solidFill>
                  <a:srgbClr val="858585"/>
                </a:solidFill>
                <a:latin typeface="Trebuchet MS"/>
                <a:ea typeface="Trebuchet MS"/>
                <a:cs typeface="Trebuchet MS"/>
                <a:sym typeface="Trebuchet MS"/>
              </a:rPr>
              <a:t>Insufficient Quantity of Training Data</a:t>
            </a:r>
            <a:endParaRPr sz="2650">
              <a:latin typeface="Trebuchet MS"/>
              <a:ea typeface="Trebuchet MS"/>
              <a:cs typeface="Trebuchet MS"/>
              <a:sym typeface="Trebuchet MS"/>
            </a:endParaRPr>
          </a:p>
          <a:p>
            <a:pPr indent="-331469" lvl="0" marL="343535" marR="0" rtl="0" algn="l">
              <a:lnSpc>
                <a:spcPct val="100000"/>
              </a:lnSpc>
              <a:spcBef>
                <a:spcPts val="25"/>
              </a:spcBef>
              <a:spcAft>
                <a:spcPts val="0"/>
              </a:spcAft>
              <a:buClr>
                <a:srgbClr val="858585"/>
              </a:buClr>
              <a:buSzPts val="2650"/>
              <a:buFont typeface="Trebuchet MS"/>
              <a:buAutoNum type="arabicPeriod"/>
            </a:pPr>
            <a:r>
              <a:rPr lang="en-US" sz="2650">
                <a:solidFill>
                  <a:srgbClr val="858585"/>
                </a:solidFill>
                <a:latin typeface="Trebuchet MS"/>
                <a:ea typeface="Trebuchet MS"/>
                <a:cs typeface="Trebuchet MS"/>
                <a:sym typeface="Trebuchet MS"/>
              </a:rPr>
              <a:t>Nonrepresentative Training Data</a:t>
            </a:r>
            <a:endParaRPr sz="2650">
              <a:latin typeface="Trebuchet MS"/>
              <a:ea typeface="Trebuchet MS"/>
              <a:cs typeface="Trebuchet MS"/>
              <a:sym typeface="Trebuchet MS"/>
            </a:endParaRPr>
          </a:p>
          <a:p>
            <a:pPr indent="-331469" lvl="0" marL="343535" marR="0" rtl="0" algn="l">
              <a:lnSpc>
                <a:spcPct val="100000"/>
              </a:lnSpc>
              <a:spcBef>
                <a:spcPts val="10"/>
              </a:spcBef>
              <a:spcAft>
                <a:spcPts val="0"/>
              </a:spcAft>
              <a:buClr>
                <a:srgbClr val="858585"/>
              </a:buClr>
              <a:buSzPts val="2650"/>
              <a:buFont typeface="Trebuchet MS"/>
              <a:buAutoNum type="arabicPeriod"/>
            </a:pPr>
            <a:r>
              <a:rPr lang="en-US" sz="2650">
                <a:solidFill>
                  <a:srgbClr val="858585"/>
                </a:solidFill>
                <a:latin typeface="Trebuchet MS"/>
                <a:ea typeface="Trebuchet MS"/>
                <a:cs typeface="Trebuchet MS"/>
                <a:sym typeface="Trebuchet MS"/>
              </a:rPr>
              <a:t>Poor-Quality Data</a:t>
            </a:r>
            <a:endParaRPr sz="2650">
              <a:latin typeface="Trebuchet MS"/>
              <a:ea typeface="Trebuchet MS"/>
              <a:cs typeface="Trebuchet MS"/>
              <a:sym typeface="Trebuchet MS"/>
            </a:endParaRPr>
          </a:p>
          <a:p>
            <a:pPr indent="-331469" lvl="0" marL="343535" marR="0" rtl="0" algn="l">
              <a:lnSpc>
                <a:spcPct val="100000"/>
              </a:lnSpc>
              <a:spcBef>
                <a:spcPts val="25"/>
              </a:spcBef>
              <a:spcAft>
                <a:spcPts val="0"/>
              </a:spcAft>
              <a:buClr>
                <a:srgbClr val="858585"/>
              </a:buClr>
              <a:buSzPts val="2650"/>
              <a:buFont typeface="Trebuchet MS"/>
              <a:buAutoNum type="arabicPeriod"/>
            </a:pPr>
            <a:r>
              <a:rPr lang="en-US" sz="2650">
                <a:solidFill>
                  <a:srgbClr val="858585"/>
                </a:solidFill>
                <a:latin typeface="Trebuchet MS"/>
                <a:ea typeface="Trebuchet MS"/>
                <a:cs typeface="Trebuchet MS"/>
                <a:sym typeface="Trebuchet MS"/>
              </a:rPr>
              <a:t>Irrelevant Features</a:t>
            </a:r>
            <a:endParaRPr sz="2650">
              <a:latin typeface="Trebuchet MS"/>
              <a:ea typeface="Trebuchet MS"/>
              <a:cs typeface="Trebuchet MS"/>
              <a:sym typeface="Trebuchet MS"/>
            </a:endParaRPr>
          </a:p>
          <a:p>
            <a:pPr indent="-331469" lvl="0" marL="343535" marR="0" rtl="0" algn="l">
              <a:lnSpc>
                <a:spcPct val="100000"/>
              </a:lnSpc>
              <a:spcBef>
                <a:spcPts val="25"/>
              </a:spcBef>
              <a:spcAft>
                <a:spcPts val="0"/>
              </a:spcAft>
              <a:buClr>
                <a:srgbClr val="858585"/>
              </a:buClr>
              <a:buSzPts val="2650"/>
              <a:buFont typeface="Trebuchet MS"/>
              <a:buAutoNum type="arabicPeriod"/>
            </a:pPr>
            <a:r>
              <a:rPr lang="en-US" sz="2650">
                <a:solidFill>
                  <a:srgbClr val="858585"/>
                </a:solidFill>
                <a:latin typeface="Trebuchet MS"/>
                <a:ea typeface="Trebuchet MS"/>
                <a:cs typeface="Trebuchet MS"/>
                <a:sym typeface="Trebuchet MS"/>
              </a:rPr>
              <a:t>Overfitting the Training Data</a:t>
            </a:r>
            <a:endParaRPr sz="2650">
              <a:latin typeface="Trebuchet MS"/>
              <a:ea typeface="Trebuchet MS"/>
              <a:cs typeface="Trebuchet MS"/>
              <a:sym typeface="Trebuchet MS"/>
            </a:endParaRPr>
          </a:p>
          <a:p>
            <a:pPr indent="-331469" lvl="0" marL="343535" marR="0" rtl="0" algn="l">
              <a:lnSpc>
                <a:spcPct val="100000"/>
              </a:lnSpc>
              <a:spcBef>
                <a:spcPts val="10"/>
              </a:spcBef>
              <a:spcAft>
                <a:spcPts val="0"/>
              </a:spcAft>
              <a:buClr>
                <a:srgbClr val="858585"/>
              </a:buClr>
              <a:buSzPts val="2650"/>
              <a:buFont typeface="Trebuchet MS"/>
              <a:buAutoNum type="arabicPeriod"/>
            </a:pPr>
            <a:r>
              <a:rPr lang="en-US" sz="2650">
                <a:solidFill>
                  <a:srgbClr val="858585"/>
                </a:solidFill>
                <a:latin typeface="Trebuchet MS"/>
                <a:ea typeface="Trebuchet MS"/>
                <a:cs typeface="Trebuchet MS"/>
                <a:sym typeface="Trebuchet MS"/>
              </a:rPr>
              <a:t>Underfitting the Training Data</a:t>
            </a:r>
            <a:endParaRPr sz="2650">
              <a:latin typeface="Trebuchet MS"/>
              <a:ea typeface="Trebuchet MS"/>
              <a:cs typeface="Trebuchet MS"/>
              <a:sym typeface="Trebuchet MS"/>
            </a:endParaRPr>
          </a:p>
          <a:p>
            <a:pPr indent="-331469" lvl="0" marL="343535" marR="0" rtl="0" algn="l">
              <a:lnSpc>
                <a:spcPct val="100000"/>
              </a:lnSpc>
              <a:spcBef>
                <a:spcPts val="25"/>
              </a:spcBef>
              <a:spcAft>
                <a:spcPts val="0"/>
              </a:spcAft>
              <a:buClr>
                <a:srgbClr val="858585"/>
              </a:buClr>
              <a:buSzPts val="2650"/>
              <a:buFont typeface="Trebuchet MS"/>
              <a:buAutoNum type="arabicPeriod"/>
            </a:pPr>
            <a:r>
              <a:rPr lang="en-US" sz="2650">
                <a:solidFill>
                  <a:srgbClr val="858585"/>
                </a:solidFill>
                <a:latin typeface="Trebuchet MS"/>
                <a:ea typeface="Trebuchet MS"/>
                <a:cs typeface="Trebuchet MS"/>
                <a:sym typeface="Trebuchet MS"/>
              </a:rPr>
              <a:t>Stepping Back</a:t>
            </a:r>
            <a:endParaRPr sz="2650">
              <a:latin typeface="Trebuchet MS"/>
              <a:ea typeface="Trebuchet MS"/>
              <a:cs typeface="Trebuchet MS"/>
              <a:sym typeface="Trebuchet MS"/>
            </a:endParaRPr>
          </a:p>
          <a:p>
            <a:pPr indent="-331469" lvl="0" marL="343535" marR="0" rtl="0" algn="l">
              <a:lnSpc>
                <a:spcPct val="100000"/>
              </a:lnSpc>
              <a:spcBef>
                <a:spcPts val="25"/>
              </a:spcBef>
              <a:spcAft>
                <a:spcPts val="0"/>
              </a:spcAft>
              <a:buClr>
                <a:srgbClr val="858585"/>
              </a:buClr>
              <a:buSzPts val="2650"/>
              <a:buFont typeface="Trebuchet MS"/>
              <a:buAutoNum type="arabicPeriod"/>
            </a:pPr>
            <a:r>
              <a:rPr lang="en-US" sz="2650">
                <a:solidFill>
                  <a:srgbClr val="858585"/>
                </a:solidFill>
                <a:latin typeface="Trebuchet MS"/>
                <a:ea typeface="Trebuchet MS"/>
                <a:cs typeface="Trebuchet MS"/>
                <a:sym typeface="Trebuchet MS"/>
              </a:rPr>
              <a:t>Testing and Validating</a:t>
            </a:r>
            <a:endParaRPr sz="2650">
              <a:latin typeface="Trebuchet MS"/>
              <a:ea typeface="Trebuchet MS"/>
              <a:cs typeface="Trebuchet MS"/>
              <a:sym typeface="Trebuchet M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5" name="Shape 255"/>
        <p:cNvGrpSpPr/>
        <p:nvPr/>
      </p:nvGrpSpPr>
      <p:grpSpPr>
        <a:xfrm>
          <a:off x="0" y="0"/>
          <a:ext cx="0" cy="0"/>
          <a:chOff x="0" y="0"/>
          <a:chExt cx="0" cy="0"/>
        </a:xfrm>
      </p:grpSpPr>
      <p:sp>
        <p:nvSpPr>
          <p:cNvPr id="256" name="Google Shape;256;p40"/>
          <p:cNvSpPr/>
          <p:nvPr/>
        </p:nvSpPr>
        <p:spPr>
          <a:xfrm>
            <a:off x="6883145" y="1549146"/>
            <a:ext cx="1520190" cy="0"/>
          </a:xfrm>
          <a:custGeom>
            <a:rect b="b" l="l" r="r" t="t"/>
            <a:pathLst>
              <a:path extrusionOk="0" h="120000" w="1520190">
                <a:moveTo>
                  <a:pt x="0" y="0"/>
                </a:moveTo>
                <a:lnTo>
                  <a:pt x="1520062" y="0"/>
                </a:lnTo>
              </a:path>
            </a:pathLst>
          </a:custGeom>
          <a:noFill/>
          <a:ln cap="flat" cmpd="sng" w="19800">
            <a:solidFill>
              <a:srgbClr val="18344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57" name="Google Shape;257;p40"/>
          <p:cNvSpPr txBox="1"/>
          <p:nvPr>
            <p:ph type="title"/>
          </p:nvPr>
        </p:nvSpPr>
        <p:spPr>
          <a:xfrm>
            <a:off x="6888226" y="1869440"/>
            <a:ext cx="2300605" cy="737235"/>
          </a:xfrm>
          <a:prstGeom prst="rect">
            <a:avLst/>
          </a:prstGeom>
          <a:noFill/>
          <a:ln>
            <a:noFill/>
          </a:ln>
        </p:spPr>
        <p:txBody>
          <a:bodyPr anchorCtr="0" anchor="t" bIns="0" lIns="0" spcFirstLastPara="1" rIns="0" wrap="square" tIns="14600">
            <a:noAutofit/>
          </a:bodyPr>
          <a:lstStyle/>
          <a:p>
            <a:pPr indent="0" lvl="0" marL="12700" rtl="0" algn="l">
              <a:lnSpc>
                <a:spcPct val="100000"/>
              </a:lnSpc>
              <a:spcBef>
                <a:spcPts val="0"/>
              </a:spcBef>
              <a:spcAft>
                <a:spcPts val="0"/>
              </a:spcAft>
              <a:buNone/>
            </a:pPr>
            <a:r>
              <a:rPr lang="en-US" sz="4650">
                <a:solidFill>
                  <a:srgbClr val="183441"/>
                </a:solidFill>
              </a:rPr>
              <a:t>Thanks!</a:t>
            </a:r>
            <a:endParaRPr sz="4650"/>
          </a:p>
        </p:txBody>
      </p:sp>
      <p:sp>
        <p:nvSpPr>
          <p:cNvPr id="258" name="Google Shape;258;p40"/>
          <p:cNvSpPr txBox="1"/>
          <p:nvPr/>
        </p:nvSpPr>
        <p:spPr>
          <a:xfrm>
            <a:off x="6888226" y="3420567"/>
            <a:ext cx="4469130" cy="1289050"/>
          </a:xfrm>
          <a:prstGeom prst="rect">
            <a:avLst/>
          </a:prstGeom>
          <a:noFill/>
          <a:ln>
            <a:noFill/>
          </a:ln>
        </p:spPr>
        <p:txBody>
          <a:bodyPr anchorCtr="0" anchor="t" bIns="0" lIns="0" spcFirstLastPara="1" rIns="0" wrap="square" tIns="17125">
            <a:noAutofit/>
          </a:bodyPr>
          <a:lstStyle/>
          <a:p>
            <a:pPr indent="0" lvl="0" marL="12700" marR="0" rtl="0" algn="l">
              <a:lnSpc>
                <a:spcPct val="100000"/>
              </a:lnSpc>
              <a:spcBef>
                <a:spcPts val="0"/>
              </a:spcBef>
              <a:spcAft>
                <a:spcPts val="0"/>
              </a:spcAft>
              <a:buNone/>
            </a:pPr>
            <a:r>
              <a:rPr b="1" lang="en-US" sz="2100">
                <a:solidFill>
                  <a:srgbClr val="44536A"/>
                </a:solidFill>
                <a:latin typeface="Arial"/>
                <a:ea typeface="Arial"/>
                <a:cs typeface="Arial"/>
                <a:sym typeface="Arial"/>
              </a:rPr>
              <a:t>Does anyone have any questions?</a:t>
            </a:r>
            <a:endParaRPr sz="2100">
              <a:latin typeface="Arial"/>
              <a:ea typeface="Arial"/>
              <a:cs typeface="Arial"/>
              <a:sym typeface="Arial"/>
            </a:endParaRPr>
          </a:p>
          <a:p>
            <a:pPr indent="0" lvl="0" marL="0" marR="0" rtl="0" algn="l">
              <a:lnSpc>
                <a:spcPct val="100000"/>
              </a:lnSpc>
              <a:spcBef>
                <a:spcPts val="0"/>
              </a:spcBef>
              <a:spcAft>
                <a:spcPts val="0"/>
              </a:spcAft>
              <a:buNone/>
            </a:pPr>
            <a:r>
              <a:t/>
            </a:r>
            <a:endParaRPr sz="2850">
              <a:latin typeface="Arial"/>
              <a:ea typeface="Arial"/>
              <a:cs typeface="Arial"/>
              <a:sym typeface="Arial"/>
            </a:endParaRPr>
          </a:p>
          <a:p>
            <a:pPr indent="0" lvl="0" marL="12700" marR="0" rtl="0" algn="l">
              <a:lnSpc>
                <a:spcPct val="100000"/>
              </a:lnSpc>
              <a:spcBef>
                <a:spcPts val="275"/>
              </a:spcBef>
              <a:spcAft>
                <a:spcPts val="0"/>
              </a:spcAft>
              <a:buNone/>
            </a:pPr>
            <a:r>
              <a:t/>
            </a:r>
            <a:endParaRPr sz="1600">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2" name="Shape 262"/>
        <p:cNvGrpSpPr/>
        <p:nvPr/>
      </p:nvGrpSpPr>
      <p:grpSpPr>
        <a:xfrm>
          <a:off x="0" y="0"/>
          <a:ext cx="0" cy="0"/>
          <a:chOff x="0" y="0"/>
          <a:chExt cx="0" cy="0"/>
        </a:xfrm>
      </p:grpSpPr>
      <p:grpSp>
        <p:nvGrpSpPr>
          <p:cNvPr id="263" name="Google Shape;263;p41"/>
          <p:cNvGrpSpPr/>
          <p:nvPr/>
        </p:nvGrpSpPr>
        <p:grpSpPr>
          <a:xfrm>
            <a:off x="0" y="2159507"/>
            <a:ext cx="5931535" cy="948055"/>
            <a:chOff x="0" y="2159507"/>
            <a:chExt cx="5931535" cy="948055"/>
          </a:xfrm>
        </p:grpSpPr>
        <p:sp>
          <p:nvSpPr>
            <p:cNvPr id="264" name="Google Shape;264;p41"/>
            <p:cNvSpPr/>
            <p:nvPr/>
          </p:nvSpPr>
          <p:spPr>
            <a:xfrm>
              <a:off x="0" y="2159507"/>
              <a:ext cx="5931535" cy="948055"/>
            </a:xfrm>
            <a:custGeom>
              <a:rect b="b" l="l" r="r" t="t"/>
              <a:pathLst>
                <a:path extrusionOk="0" h="948055" w="5931535">
                  <a:moveTo>
                    <a:pt x="5931408" y="0"/>
                  </a:moveTo>
                  <a:lnTo>
                    <a:pt x="0" y="0"/>
                  </a:lnTo>
                  <a:lnTo>
                    <a:pt x="0" y="947927"/>
                  </a:lnTo>
                  <a:lnTo>
                    <a:pt x="5931408" y="947927"/>
                  </a:lnTo>
                  <a:lnTo>
                    <a:pt x="5931408" y="0"/>
                  </a:lnTo>
                  <a:close/>
                </a:path>
              </a:pathLst>
            </a:custGeom>
            <a:solidFill>
              <a:srgbClr val="18344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65" name="Google Shape;265;p41"/>
            <p:cNvSpPr/>
            <p:nvPr/>
          </p:nvSpPr>
          <p:spPr>
            <a:xfrm>
              <a:off x="1319783" y="2206751"/>
              <a:ext cx="675640" cy="6985"/>
            </a:xfrm>
            <a:custGeom>
              <a:rect b="b" l="l" r="r" t="t"/>
              <a:pathLst>
                <a:path extrusionOk="0" h="6985" w="675639">
                  <a:moveTo>
                    <a:pt x="0" y="0"/>
                  </a:moveTo>
                  <a:lnTo>
                    <a:pt x="675640" y="6858"/>
                  </a:lnTo>
                </a:path>
              </a:pathLst>
            </a:custGeom>
            <a:noFill/>
            <a:ln cap="flat" cmpd="sng" w="9525">
              <a:solidFill>
                <a:srgbClr val="44536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266" name="Google Shape;266;p41"/>
          <p:cNvSpPr txBox="1"/>
          <p:nvPr/>
        </p:nvSpPr>
        <p:spPr>
          <a:xfrm>
            <a:off x="3173348" y="2340355"/>
            <a:ext cx="2132965" cy="554355"/>
          </a:xfrm>
          <a:prstGeom prst="rect">
            <a:avLst/>
          </a:prstGeom>
          <a:noFill/>
          <a:ln>
            <a:noFill/>
          </a:ln>
        </p:spPr>
        <p:txBody>
          <a:bodyPr anchorCtr="0" anchor="t" bIns="0" lIns="0" spcFirstLastPara="1" rIns="0" wrap="square" tIns="14600">
            <a:noAutofit/>
          </a:bodyPr>
          <a:lstStyle/>
          <a:p>
            <a:pPr indent="0" lvl="0" marL="12700" marR="0" rtl="0" algn="l">
              <a:lnSpc>
                <a:spcPct val="100000"/>
              </a:lnSpc>
              <a:spcBef>
                <a:spcPts val="0"/>
              </a:spcBef>
              <a:spcAft>
                <a:spcPts val="0"/>
              </a:spcAft>
              <a:buNone/>
            </a:pPr>
            <a:r>
              <a:rPr lang="en-US" sz="3450">
                <a:solidFill>
                  <a:srgbClr val="FFFFFF"/>
                </a:solidFill>
                <a:latin typeface="Arial"/>
                <a:ea typeface="Arial"/>
                <a:cs typeface="Arial"/>
                <a:sym typeface="Arial"/>
              </a:rPr>
              <a:t>Resources</a:t>
            </a:r>
            <a:endParaRPr sz="3450">
              <a:latin typeface="Arial"/>
              <a:ea typeface="Arial"/>
              <a:cs typeface="Arial"/>
              <a:sym typeface="Arial"/>
            </a:endParaRPr>
          </a:p>
        </p:txBody>
      </p:sp>
      <p:sp>
        <p:nvSpPr>
          <p:cNvPr id="267" name="Google Shape;267;p41"/>
          <p:cNvSpPr txBox="1"/>
          <p:nvPr/>
        </p:nvSpPr>
        <p:spPr>
          <a:xfrm>
            <a:off x="1734057" y="3541522"/>
            <a:ext cx="5652770" cy="26924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en-US" sz="1600">
                <a:solidFill>
                  <a:srgbClr val="858585"/>
                </a:solidFill>
                <a:latin typeface="Arial"/>
                <a:ea typeface="Arial"/>
                <a:cs typeface="Arial"/>
                <a:sym typeface="Arial"/>
              </a:rPr>
              <a:t>Hands-On Machine Learning with Scikit-Learn and TensorFlow</a:t>
            </a:r>
            <a:endParaRPr sz="1600">
              <a:solidFill>
                <a:srgbClr val="858585"/>
              </a:solidFill>
              <a:latin typeface="Arial"/>
              <a:ea typeface="Arial"/>
              <a:cs typeface="Arial"/>
              <a:sym typeface="Arial"/>
            </a:endParaRPr>
          </a:p>
          <a:p>
            <a:pPr indent="0" lvl="0" marL="12700" marR="0" rtl="0" algn="l">
              <a:lnSpc>
                <a:spcPct val="100000"/>
              </a:lnSpc>
              <a:spcBef>
                <a:spcPts val="0"/>
              </a:spcBef>
              <a:spcAft>
                <a:spcPts val="0"/>
              </a:spcAft>
              <a:buNone/>
            </a:pPr>
            <a:r>
              <a:t/>
            </a:r>
            <a:endParaRPr sz="1600">
              <a:solidFill>
                <a:srgbClr val="858585"/>
              </a:solidFill>
            </a:endParaRPr>
          </a:p>
          <a:p>
            <a:pPr indent="0" lvl="0" marL="12700" marR="0" rtl="0" algn="l">
              <a:lnSpc>
                <a:spcPct val="100000"/>
              </a:lnSpc>
              <a:spcBef>
                <a:spcPts val="0"/>
              </a:spcBef>
              <a:spcAft>
                <a:spcPts val="0"/>
              </a:spcAft>
              <a:buNone/>
            </a:pPr>
            <a:r>
              <a:rPr lang="en-US" sz="1600">
                <a:solidFill>
                  <a:srgbClr val="858585"/>
                </a:solidFill>
              </a:rPr>
              <a:t>Slides taken from the</a:t>
            </a:r>
            <a:r>
              <a:rPr lang="en-US" sz="1600" u="sng">
                <a:solidFill>
                  <a:schemeClr val="hlink"/>
                </a:solidFill>
                <a:hlinkClick r:id="rId3"/>
              </a:rPr>
              <a:t> link</a:t>
            </a:r>
            <a:endParaRPr sz="1600">
              <a:solidFill>
                <a:srgbClr val="858585"/>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1" name="Shape 61"/>
        <p:cNvGrpSpPr/>
        <p:nvPr/>
      </p:nvGrpSpPr>
      <p:grpSpPr>
        <a:xfrm>
          <a:off x="0" y="0"/>
          <a:ext cx="0" cy="0"/>
          <a:chOff x="0" y="0"/>
          <a:chExt cx="0" cy="0"/>
        </a:xfrm>
      </p:grpSpPr>
      <p:sp>
        <p:nvSpPr>
          <p:cNvPr id="62" name="Google Shape;62;p10"/>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18344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3" name="Google Shape;63;p10"/>
          <p:cNvSpPr/>
          <p:nvPr/>
        </p:nvSpPr>
        <p:spPr>
          <a:xfrm>
            <a:off x="5416296" y="922019"/>
            <a:ext cx="1359535" cy="1359535"/>
          </a:xfrm>
          <a:custGeom>
            <a:rect b="b" l="l" r="r" t="t"/>
            <a:pathLst>
              <a:path extrusionOk="0" h="1359535" w="1359534">
                <a:moveTo>
                  <a:pt x="679703" y="0"/>
                </a:moveTo>
                <a:lnTo>
                  <a:pt x="631159" y="1706"/>
                </a:lnTo>
                <a:lnTo>
                  <a:pt x="583537" y="6749"/>
                </a:lnTo>
                <a:lnTo>
                  <a:pt x="536951" y="15013"/>
                </a:lnTo>
                <a:lnTo>
                  <a:pt x="491516" y="26384"/>
                </a:lnTo>
                <a:lnTo>
                  <a:pt x="447348" y="40746"/>
                </a:lnTo>
                <a:lnTo>
                  <a:pt x="404562" y="57984"/>
                </a:lnTo>
                <a:lnTo>
                  <a:pt x="363272" y="77984"/>
                </a:lnTo>
                <a:lnTo>
                  <a:pt x="323594" y="100630"/>
                </a:lnTo>
                <a:lnTo>
                  <a:pt x="285643" y="125807"/>
                </a:lnTo>
                <a:lnTo>
                  <a:pt x="249533" y="153402"/>
                </a:lnTo>
                <a:lnTo>
                  <a:pt x="215379" y="183297"/>
                </a:lnTo>
                <a:lnTo>
                  <a:pt x="183297" y="215379"/>
                </a:lnTo>
                <a:lnTo>
                  <a:pt x="153402" y="249533"/>
                </a:lnTo>
                <a:lnTo>
                  <a:pt x="125807" y="285643"/>
                </a:lnTo>
                <a:lnTo>
                  <a:pt x="100630" y="323594"/>
                </a:lnTo>
                <a:lnTo>
                  <a:pt x="77984" y="363272"/>
                </a:lnTo>
                <a:lnTo>
                  <a:pt x="57984" y="404562"/>
                </a:lnTo>
                <a:lnTo>
                  <a:pt x="40746" y="447348"/>
                </a:lnTo>
                <a:lnTo>
                  <a:pt x="26384" y="491516"/>
                </a:lnTo>
                <a:lnTo>
                  <a:pt x="15013" y="536951"/>
                </a:lnTo>
                <a:lnTo>
                  <a:pt x="6749" y="583537"/>
                </a:lnTo>
                <a:lnTo>
                  <a:pt x="1706" y="631159"/>
                </a:lnTo>
                <a:lnTo>
                  <a:pt x="0" y="679703"/>
                </a:lnTo>
                <a:lnTo>
                  <a:pt x="1706" y="728248"/>
                </a:lnTo>
                <a:lnTo>
                  <a:pt x="6749" y="775870"/>
                </a:lnTo>
                <a:lnTo>
                  <a:pt x="15013" y="822456"/>
                </a:lnTo>
                <a:lnTo>
                  <a:pt x="26384" y="867891"/>
                </a:lnTo>
                <a:lnTo>
                  <a:pt x="40746" y="912059"/>
                </a:lnTo>
                <a:lnTo>
                  <a:pt x="57984" y="954845"/>
                </a:lnTo>
                <a:lnTo>
                  <a:pt x="77984" y="996135"/>
                </a:lnTo>
                <a:lnTo>
                  <a:pt x="100630" y="1035813"/>
                </a:lnTo>
                <a:lnTo>
                  <a:pt x="125807" y="1073764"/>
                </a:lnTo>
                <a:lnTo>
                  <a:pt x="153402" y="1109874"/>
                </a:lnTo>
                <a:lnTo>
                  <a:pt x="183297" y="1144028"/>
                </a:lnTo>
                <a:lnTo>
                  <a:pt x="215379" y="1176110"/>
                </a:lnTo>
                <a:lnTo>
                  <a:pt x="249533" y="1206005"/>
                </a:lnTo>
                <a:lnTo>
                  <a:pt x="285643" y="1233600"/>
                </a:lnTo>
                <a:lnTo>
                  <a:pt x="323594" y="1258777"/>
                </a:lnTo>
                <a:lnTo>
                  <a:pt x="363272" y="1281423"/>
                </a:lnTo>
                <a:lnTo>
                  <a:pt x="404562" y="1301423"/>
                </a:lnTo>
                <a:lnTo>
                  <a:pt x="447348" y="1318661"/>
                </a:lnTo>
                <a:lnTo>
                  <a:pt x="491516" y="1333023"/>
                </a:lnTo>
                <a:lnTo>
                  <a:pt x="536951" y="1344394"/>
                </a:lnTo>
                <a:lnTo>
                  <a:pt x="583537" y="1352658"/>
                </a:lnTo>
                <a:lnTo>
                  <a:pt x="631159" y="1357701"/>
                </a:lnTo>
                <a:lnTo>
                  <a:pt x="679703" y="1359407"/>
                </a:lnTo>
                <a:lnTo>
                  <a:pt x="728248" y="1357701"/>
                </a:lnTo>
                <a:lnTo>
                  <a:pt x="775870" y="1352658"/>
                </a:lnTo>
                <a:lnTo>
                  <a:pt x="822456" y="1344394"/>
                </a:lnTo>
                <a:lnTo>
                  <a:pt x="867891" y="1333023"/>
                </a:lnTo>
                <a:lnTo>
                  <a:pt x="912059" y="1318661"/>
                </a:lnTo>
                <a:lnTo>
                  <a:pt x="954845" y="1301423"/>
                </a:lnTo>
                <a:lnTo>
                  <a:pt x="996135" y="1281423"/>
                </a:lnTo>
                <a:lnTo>
                  <a:pt x="1035813" y="1258777"/>
                </a:lnTo>
                <a:lnTo>
                  <a:pt x="1073764" y="1233600"/>
                </a:lnTo>
                <a:lnTo>
                  <a:pt x="1109874" y="1206005"/>
                </a:lnTo>
                <a:lnTo>
                  <a:pt x="1144028" y="1176110"/>
                </a:lnTo>
                <a:lnTo>
                  <a:pt x="1176110" y="1144028"/>
                </a:lnTo>
                <a:lnTo>
                  <a:pt x="1206005" y="1109874"/>
                </a:lnTo>
                <a:lnTo>
                  <a:pt x="1233600" y="1073764"/>
                </a:lnTo>
                <a:lnTo>
                  <a:pt x="1258777" y="1035813"/>
                </a:lnTo>
                <a:lnTo>
                  <a:pt x="1281423" y="996135"/>
                </a:lnTo>
                <a:lnTo>
                  <a:pt x="1301423" y="954845"/>
                </a:lnTo>
                <a:lnTo>
                  <a:pt x="1318661" y="912059"/>
                </a:lnTo>
                <a:lnTo>
                  <a:pt x="1333023" y="867891"/>
                </a:lnTo>
                <a:lnTo>
                  <a:pt x="1344394" y="822456"/>
                </a:lnTo>
                <a:lnTo>
                  <a:pt x="1352658" y="775870"/>
                </a:lnTo>
                <a:lnTo>
                  <a:pt x="1357701" y="728248"/>
                </a:lnTo>
                <a:lnTo>
                  <a:pt x="1359407" y="679703"/>
                </a:lnTo>
                <a:lnTo>
                  <a:pt x="1357701" y="631159"/>
                </a:lnTo>
                <a:lnTo>
                  <a:pt x="1352658" y="583537"/>
                </a:lnTo>
                <a:lnTo>
                  <a:pt x="1344394" y="536951"/>
                </a:lnTo>
                <a:lnTo>
                  <a:pt x="1333023" y="491516"/>
                </a:lnTo>
                <a:lnTo>
                  <a:pt x="1318661" y="447348"/>
                </a:lnTo>
                <a:lnTo>
                  <a:pt x="1301423" y="404562"/>
                </a:lnTo>
                <a:lnTo>
                  <a:pt x="1281423" y="363272"/>
                </a:lnTo>
                <a:lnTo>
                  <a:pt x="1258777" y="323594"/>
                </a:lnTo>
                <a:lnTo>
                  <a:pt x="1233600" y="285643"/>
                </a:lnTo>
                <a:lnTo>
                  <a:pt x="1206005" y="249533"/>
                </a:lnTo>
                <a:lnTo>
                  <a:pt x="1176110" y="215379"/>
                </a:lnTo>
                <a:lnTo>
                  <a:pt x="1144028" y="183297"/>
                </a:lnTo>
                <a:lnTo>
                  <a:pt x="1109874" y="153402"/>
                </a:lnTo>
                <a:lnTo>
                  <a:pt x="1073764" y="125807"/>
                </a:lnTo>
                <a:lnTo>
                  <a:pt x="1035813" y="100630"/>
                </a:lnTo>
                <a:lnTo>
                  <a:pt x="996135" y="77984"/>
                </a:lnTo>
                <a:lnTo>
                  <a:pt x="954845" y="57984"/>
                </a:lnTo>
                <a:lnTo>
                  <a:pt x="912059" y="40746"/>
                </a:lnTo>
                <a:lnTo>
                  <a:pt x="867891" y="26384"/>
                </a:lnTo>
                <a:lnTo>
                  <a:pt x="822456" y="15013"/>
                </a:lnTo>
                <a:lnTo>
                  <a:pt x="775870" y="6749"/>
                </a:lnTo>
                <a:lnTo>
                  <a:pt x="728248" y="1706"/>
                </a:lnTo>
                <a:lnTo>
                  <a:pt x="679703"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4" name="Google Shape;64;p10"/>
          <p:cNvSpPr txBox="1"/>
          <p:nvPr>
            <p:ph idx="1" type="body"/>
          </p:nvPr>
        </p:nvSpPr>
        <p:spPr>
          <a:xfrm>
            <a:off x="1368297" y="2319985"/>
            <a:ext cx="9450705" cy="3622040"/>
          </a:xfrm>
          <a:prstGeom prst="rect">
            <a:avLst/>
          </a:prstGeom>
          <a:noFill/>
          <a:ln>
            <a:noFill/>
          </a:ln>
        </p:spPr>
        <p:txBody>
          <a:bodyPr anchorCtr="0" anchor="t" bIns="0" lIns="0" spcFirstLastPara="1" rIns="0" wrap="square" tIns="12050">
            <a:noAutofit/>
          </a:bodyPr>
          <a:lstStyle/>
          <a:p>
            <a:pPr indent="6350" lvl="0" marL="12700" marR="5080" rtl="0" algn="ctr">
              <a:lnSpc>
                <a:spcPct val="100000"/>
              </a:lnSpc>
              <a:spcBef>
                <a:spcPts val="0"/>
              </a:spcBef>
              <a:spcAft>
                <a:spcPts val="0"/>
              </a:spcAft>
              <a:buNone/>
            </a:pPr>
            <a:r>
              <a:rPr lang="en-US"/>
              <a:t>A computer program is said to learn from  experience E, with respect to some task T and  some performance measure P, if its  performance on T, as measured by P, improves  with experience E.</a:t>
            </a:r>
            <a:endParaRPr/>
          </a:p>
          <a:p>
            <a:pPr indent="0" lvl="0" marL="6985" rtl="0" algn="ctr">
              <a:lnSpc>
                <a:spcPct val="100000"/>
              </a:lnSpc>
              <a:spcBef>
                <a:spcPts val="965"/>
              </a:spcBef>
              <a:spcAft>
                <a:spcPts val="0"/>
              </a:spcAft>
              <a:buNone/>
            </a:pPr>
            <a:r>
              <a:rPr lang="en-US" sz="2800">
                <a:solidFill>
                  <a:srgbClr val="A4B7C5"/>
                </a:solidFill>
                <a:latin typeface="Arial"/>
                <a:ea typeface="Arial"/>
                <a:cs typeface="Arial"/>
                <a:sym typeface="Arial"/>
              </a:rPr>
              <a:t>—Tom Mitchell, 1997</a:t>
            </a:r>
            <a:endParaRPr sz="2800">
              <a:latin typeface="Arial"/>
              <a:ea typeface="Arial"/>
              <a:cs typeface="Arial"/>
              <a:sym typeface="Arial"/>
            </a:endParaRPr>
          </a:p>
        </p:txBody>
      </p:sp>
      <p:sp>
        <p:nvSpPr>
          <p:cNvPr id="65" name="Google Shape;65;p10"/>
          <p:cNvSpPr txBox="1"/>
          <p:nvPr>
            <p:ph type="title"/>
          </p:nvPr>
        </p:nvSpPr>
        <p:spPr>
          <a:xfrm>
            <a:off x="5751957" y="993140"/>
            <a:ext cx="688975" cy="1854835"/>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9" name="Shape 69"/>
        <p:cNvGrpSpPr/>
        <p:nvPr/>
      </p:nvGrpSpPr>
      <p:grpSpPr>
        <a:xfrm>
          <a:off x="0" y="0"/>
          <a:ext cx="0" cy="0"/>
          <a:chOff x="0" y="0"/>
          <a:chExt cx="0" cy="0"/>
        </a:xfrm>
      </p:grpSpPr>
      <p:sp>
        <p:nvSpPr>
          <p:cNvPr id="70" name="Google Shape;70;p11"/>
          <p:cNvSpPr txBox="1"/>
          <p:nvPr>
            <p:ph type="title"/>
          </p:nvPr>
        </p:nvSpPr>
        <p:spPr>
          <a:xfrm>
            <a:off x="1567433" y="2858516"/>
            <a:ext cx="3478529" cy="1001394"/>
          </a:xfrm>
          <a:prstGeom prst="rect">
            <a:avLst/>
          </a:prstGeom>
          <a:noFill/>
          <a:ln>
            <a:noFill/>
          </a:ln>
        </p:spPr>
        <p:txBody>
          <a:bodyPr anchorCtr="0" anchor="t" bIns="0" lIns="0" spcFirstLastPara="1" rIns="0" wrap="square" tIns="13325">
            <a:noAutofit/>
          </a:bodyPr>
          <a:lstStyle/>
          <a:p>
            <a:pPr indent="-744220" lvl="0" marL="756285" marR="5080" rtl="0" algn="l">
              <a:lnSpc>
                <a:spcPct val="100000"/>
              </a:lnSpc>
              <a:spcBef>
                <a:spcPts val="0"/>
              </a:spcBef>
              <a:spcAft>
                <a:spcPts val="0"/>
              </a:spcAft>
              <a:buNone/>
            </a:pPr>
            <a:r>
              <a:rPr lang="en-US" sz="3200">
                <a:solidFill>
                  <a:srgbClr val="183441"/>
                </a:solidFill>
              </a:rPr>
              <a:t>Why Use Machine  Learning?</a:t>
            </a:r>
            <a:endParaRPr sz="3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4" name="Shape 74"/>
        <p:cNvGrpSpPr/>
        <p:nvPr/>
      </p:nvGrpSpPr>
      <p:grpSpPr>
        <a:xfrm>
          <a:off x="0" y="0"/>
          <a:ext cx="0" cy="0"/>
          <a:chOff x="0" y="0"/>
          <a:chExt cx="0" cy="0"/>
        </a:xfrm>
      </p:grpSpPr>
      <p:sp>
        <p:nvSpPr>
          <p:cNvPr id="75" name="Google Shape;75;p12"/>
          <p:cNvSpPr txBox="1"/>
          <p:nvPr>
            <p:ph type="title"/>
          </p:nvPr>
        </p:nvSpPr>
        <p:spPr>
          <a:xfrm>
            <a:off x="599643" y="648081"/>
            <a:ext cx="5554345" cy="513715"/>
          </a:xfrm>
          <a:prstGeom prst="rect">
            <a:avLst/>
          </a:prstGeom>
          <a:noFill/>
          <a:ln>
            <a:noFill/>
          </a:ln>
        </p:spPr>
        <p:txBody>
          <a:bodyPr anchorCtr="0" anchor="t" bIns="0" lIns="0" spcFirstLastPara="1" rIns="0" wrap="square" tIns="13325">
            <a:noAutofit/>
          </a:bodyPr>
          <a:lstStyle/>
          <a:p>
            <a:pPr indent="0" lvl="0" marL="12700" rtl="0" algn="l">
              <a:lnSpc>
                <a:spcPct val="100000"/>
              </a:lnSpc>
              <a:spcBef>
                <a:spcPts val="0"/>
              </a:spcBef>
              <a:spcAft>
                <a:spcPts val="0"/>
              </a:spcAft>
              <a:buNone/>
            </a:pPr>
            <a:r>
              <a:rPr lang="en-US" sz="3200">
                <a:solidFill>
                  <a:srgbClr val="183441"/>
                </a:solidFill>
              </a:rPr>
              <a:t>Why Use Machine Learning?</a:t>
            </a:r>
            <a:endParaRPr sz="3200"/>
          </a:p>
        </p:txBody>
      </p:sp>
      <p:sp>
        <p:nvSpPr>
          <p:cNvPr id="76" name="Google Shape;76;p12"/>
          <p:cNvSpPr txBox="1"/>
          <p:nvPr/>
        </p:nvSpPr>
        <p:spPr>
          <a:xfrm>
            <a:off x="599643" y="1300683"/>
            <a:ext cx="10723880" cy="4497705"/>
          </a:xfrm>
          <a:prstGeom prst="rect">
            <a:avLst/>
          </a:prstGeom>
          <a:noFill/>
          <a:ln>
            <a:noFill/>
          </a:ln>
        </p:spPr>
        <p:txBody>
          <a:bodyPr anchorCtr="0" anchor="t" bIns="0" lIns="0" spcFirstLastPara="1" rIns="0" wrap="square" tIns="11425">
            <a:noAutofit/>
          </a:bodyPr>
          <a:lstStyle/>
          <a:p>
            <a:pPr indent="0" lvl="0" marL="12700" marR="621030" rtl="0" algn="just">
              <a:lnSpc>
                <a:spcPct val="100800"/>
              </a:lnSpc>
              <a:spcBef>
                <a:spcPts val="0"/>
              </a:spcBef>
              <a:spcAft>
                <a:spcPts val="0"/>
              </a:spcAft>
              <a:buNone/>
            </a:pPr>
            <a:r>
              <a:rPr lang="en-US" sz="2650">
                <a:solidFill>
                  <a:srgbClr val="858585"/>
                </a:solidFill>
                <a:latin typeface="Trebuchet MS"/>
                <a:ea typeface="Trebuchet MS"/>
                <a:cs typeface="Trebuchet MS"/>
                <a:sym typeface="Trebuchet MS"/>
              </a:rPr>
              <a:t>Consider how you would write a spam filter using traditional programming  techniques?</a:t>
            </a:r>
            <a:endParaRPr sz="2650">
              <a:latin typeface="Trebuchet MS"/>
              <a:ea typeface="Trebuchet MS"/>
              <a:cs typeface="Trebuchet MS"/>
              <a:sym typeface="Trebuchet MS"/>
            </a:endParaRPr>
          </a:p>
          <a:p>
            <a:pPr indent="0" lvl="0" marL="0" marR="0" rtl="0" algn="l">
              <a:lnSpc>
                <a:spcPct val="100000"/>
              </a:lnSpc>
              <a:spcBef>
                <a:spcPts val="55"/>
              </a:spcBef>
              <a:spcAft>
                <a:spcPts val="0"/>
              </a:spcAft>
              <a:buNone/>
            </a:pPr>
            <a:r>
              <a:t/>
            </a:r>
            <a:endParaRPr sz="2700">
              <a:latin typeface="Trebuchet MS"/>
              <a:ea typeface="Trebuchet MS"/>
              <a:cs typeface="Trebuchet MS"/>
              <a:sym typeface="Trebuchet MS"/>
            </a:endParaRPr>
          </a:p>
          <a:p>
            <a:pPr indent="-168275" lvl="0" marL="12700" marR="5080" rtl="0" algn="just">
              <a:lnSpc>
                <a:spcPct val="100800"/>
              </a:lnSpc>
              <a:spcBef>
                <a:spcPts val="0"/>
              </a:spcBef>
              <a:spcAft>
                <a:spcPts val="0"/>
              </a:spcAft>
              <a:buClr>
                <a:srgbClr val="858585"/>
              </a:buClr>
              <a:buSzPts val="2650"/>
              <a:buFont typeface="Trebuchet MS"/>
              <a:buAutoNum type="arabicPeriod"/>
            </a:pPr>
            <a:r>
              <a:rPr lang="en-US" sz="2650">
                <a:solidFill>
                  <a:srgbClr val="858585"/>
                </a:solidFill>
                <a:latin typeface="Trebuchet MS"/>
                <a:ea typeface="Trebuchet MS"/>
                <a:cs typeface="Trebuchet MS"/>
                <a:sym typeface="Trebuchet MS"/>
              </a:rPr>
              <a:t>First you would look, at what spam typically looks like. You might notice that  some words or phrases(such as “4U”, “credit card”, “free”, and “amazing”) tend  to come up a lot in the subject. Perhaps you would also notice a few other</a:t>
            </a:r>
            <a:endParaRPr sz="2650">
              <a:latin typeface="Trebuchet MS"/>
              <a:ea typeface="Trebuchet MS"/>
              <a:cs typeface="Trebuchet MS"/>
              <a:sym typeface="Trebuchet MS"/>
            </a:endParaRPr>
          </a:p>
          <a:p>
            <a:pPr indent="0" lvl="0" marL="12700" marR="0" rtl="0" algn="just">
              <a:lnSpc>
                <a:spcPct val="100000"/>
              </a:lnSpc>
              <a:spcBef>
                <a:spcPts val="10"/>
              </a:spcBef>
              <a:spcAft>
                <a:spcPts val="0"/>
              </a:spcAft>
              <a:buNone/>
            </a:pPr>
            <a:r>
              <a:rPr lang="en-US" sz="2650">
                <a:solidFill>
                  <a:srgbClr val="858585"/>
                </a:solidFill>
                <a:latin typeface="Trebuchet MS"/>
                <a:ea typeface="Trebuchet MS"/>
                <a:cs typeface="Trebuchet MS"/>
                <a:sym typeface="Trebuchet MS"/>
              </a:rPr>
              <a:t>patterns in the sender’s name, the email’s body, and so on.</a:t>
            </a:r>
            <a:endParaRPr sz="2650">
              <a:latin typeface="Trebuchet MS"/>
              <a:ea typeface="Trebuchet MS"/>
              <a:cs typeface="Trebuchet MS"/>
              <a:sym typeface="Trebuchet MS"/>
            </a:endParaRPr>
          </a:p>
          <a:p>
            <a:pPr indent="-168275" lvl="0" marL="12700" marR="644525" rtl="0" algn="just">
              <a:lnSpc>
                <a:spcPct val="100600"/>
              </a:lnSpc>
              <a:spcBef>
                <a:spcPts val="5"/>
              </a:spcBef>
              <a:spcAft>
                <a:spcPts val="0"/>
              </a:spcAft>
              <a:buClr>
                <a:srgbClr val="858585"/>
              </a:buClr>
              <a:buSzPts val="2650"/>
              <a:buFont typeface="Trebuchet MS"/>
              <a:buAutoNum type="arabicPeriod" startAt="2"/>
            </a:pPr>
            <a:r>
              <a:rPr lang="en-US" sz="2650">
                <a:solidFill>
                  <a:srgbClr val="858585"/>
                </a:solidFill>
                <a:latin typeface="Trebuchet MS"/>
                <a:ea typeface="Trebuchet MS"/>
                <a:cs typeface="Trebuchet MS"/>
                <a:sym typeface="Trebuchet MS"/>
              </a:rPr>
              <a:t>You would write a detection algorithm for each of the patterns that you  noticed, and your program would flag emails as spam if a number of these  patterns are detected.</a:t>
            </a:r>
            <a:endParaRPr sz="2650">
              <a:latin typeface="Trebuchet MS"/>
              <a:ea typeface="Trebuchet MS"/>
              <a:cs typeface="Trebuchet MS"/>
              <a:sym typeface="Trebuchet MS"/>
            </a:endParaRPr>
          </a:p>
          <a:p>
            <a:pPr indent="-331469" lvl="0" marL="343535" marR="0" rtl="0" algn="just">
              <a:lnSpc>
                <a:spcPct val="100000"/>
              </a:lnSpc>
              <a:spcBef>
                <a:spcPts val="25"/>
              </a:spcBef>
              <a:spcAft>
                <a:spcPts val="0"/>
              </a:spcAft>
              <a:buClr>
                <a:srgbClr val="858585"/>
              </a:buClr>
              <a:buSzPts val="2650"/>
              <a:buFont typeface="Trebuchet MS"/>
              <a:buAutoNum type="arabicPeriod" startAt="2"/>
            </a:pPr>
            <a:r>
              <a:rPr lang="en-US" sz="2650">
                <a:solidFill>
                  <a:srgbClr val="858585"/>
                </a:solidFill>
                <a:latin typeface="Trebuchet MS"/>
                <a:ea typeface="Trebuchet MS"/>
                <a:cs typeface="Trebuchet MS"/>
                <a:sym typeface="Trebuchet MS"/>
              </a:rPr>
              <a:t>You would test your program, and repeat steps 1 and 2 it is good enough.</a:t>
            </a:r>
            <a:endParaRPr sz="2650">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0" name="Shape 80"/>
        <p:cNvGrpSpPr/>
        <p:nvPr/>
      </p:nvGrpSpPr>
      <p:grpSpPr>
        <a:xfrm>
          <a:off x="0" y="0"/>
          <a:ext cx="0" cy="0"/>
          <a:chOff x="0" y="0"/>
          <a:chExt cx="0" cy="0"/>
        </a:xfrm>
      </p:grpSpPr>
      <p:sp>
        <p:nvSpPr>
          <p:cNvPr id="81" name="Google Shape;81;p13"/>
          <p:cNvSpPr txBox="1"/>
          <p:nvPr/>
        </p:nvSpPr>
        <p:spPr>
          <a:xfrm>
            <a:off x="599643" y="648081"/>
            <a:ext cx="5554345" cy="513715"/>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b="1" lang="en-US" sz="3200">
                <a:solidFill>
                  <a:srgbClr val="183441"/>
                </a:solidFill>
                <a:latin typeface="Arial"/>
                <a:ea typeface="Arial"/>
                <a:cs typeface="Arial"/>
                <a:sym typeface="Arial"/>
              </a:rPr>
              <a:t>Why Use Machine Learning?</a:t>
            </a:r>
            <a:endParaRPr sz="3200">
              <a:latin typeface="Arial"/>
              <a:ea typeface="Arial"/>
              <a:cs typeface="Arial"/>
              <a:sym typeface="Arial"/>
            </a:endParaRPr>
          </a:p>
        </p:txBody>
      </p:sp>
      <p:sp>
        <p:nvSpPr>
          <p:cNvPr id="82" name="Google Shape;82;p13"/>
          <p:cNvSpPr txBox="1"/>
          <p:nvPr/>
        </p:nvSpPr>
        <p:spPr>
          <a:xfrm>
            <a:off x="599643" y="1300683"/>
            <a:ext cx="3366135" cy="431800"/>
          </a:xfrm>
          <a:prstGeom prst="rect">
            <a:avLst/>
          </a:prstGeom>
          <a:noFill/>
          <a:ln>
            <a:noFill/>
          </a:ln>
        </p:spPr>
        <p:txBody>
          <a:bodyPr anchorCtr="0" anchor="t" bIns="0" lIns="0" spcFirstLastPara="1" rIns="0" wrap="square" tIns="14600">
            <a:noAutofit/>
          </a:bodyPr>
          <a:lstStyle/>
          <a:p>
            <a:pPr indent="0" lvl="0" marL="12700" marR="0" rtl="0" algn="l">
              <a:lnSpc>
                <a:spcPct val="100000"/>
              </a:lnSpc>
              <a:spcBef>
                <a:spcPts val="0"/>
              </a:spcBef>
              <a:spcAft>
                <a:spcPts val="0"/>
              </a:spcAft>
              <a:buNone/>
            </a:pPr>
            <a:r>
              <a:rPr lang="en-US" sz="2650">
                <a:solidFill>
                  <a:srgbClr val="858585"/>
                </a:solidFill>
                <a:latin typeface="Trebuchet MS"/>
                <a:ea typeface="Trebuchet MS"/>
                <a:cs typeface="Trebuchet MS"/>
                <a:sym typeface="Trebuchet MS"/>
              </a:rPr>
              <a:t>The traditional approach</a:t>
            </a:r>
            <a:endParaRPr sz="2650">
              <a:latin typeface="Trebuchet MS"/>
              <a:ea typeface="Trebuchet MS"/>
              <a:cs typeface="Trebuchet MS"/>
              <a:sym typeface="Trebuchet MS"/>
            </a:endParaRPr>
          </a:p>
        </p:txBody>
      </p:sp>
      <p:sp>
        <p:nvSpPr>
          <p:cNvPr id="83" name="Google Shape;83;p13"/>
          <p:cNvSpPr/>
          <p:nvPr/>
        </p:nvSpPr>
        <p:spPr>
          <a:xfrm>
            <a:off x="579119" y="1793748"/>
            <a:ext cx="8461937" cy="370179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7" name="Shape 87"/>
        <p:cNvGrpSpPr/>
        <p:nvPr/>
      </p:nvGrpSpPr>
      <p:grpSpPr>
        <a:xfrm>
          <a:off x="0" y="0"/>
          <a:ext cx="0" cy="0"/>
          <a:chOff x="0" y="0"/>
          <a:chExt cx="0" cy="0"/>
        </a:xfrm>
      </p:grpSpPr>
      <p:sp>
        <p:nvSpPr>
          <p:cNvPr id="88" name="Google Shape;88;p14"/>
          <p:cNvSpPr txBox="1"/>
          <p:nvPr/>
        </p:nvSpPr>
        <p:spPr>
          <a:xfrm>
            <a:off x="599643" y="648081"/>
            <a:ext cx="5554345" cy="513715"/>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b="1" lang="en-US" sz="3200">
                <a:solidFill>
                  <a:srgbClr val="183441"/>
                </a:solidFill>
                <a:latin typeface="Arial"/>
                <a:ea typeface="Arial"/>
                <a:cs typeface="Arial"/>
                <a:sym typeface="Arial"/>
              </a:rPr>
              <a:t>Why Use Machine Learning?</a:t>
            </a:r>
            <a:endParaRPr sz="3200">
              <a:latin typeface="Arial"/>
              <a:ea typeface="Arial"/>
              <a:cs typeface="Arial"/>
              <a:sym typeface="Arial"/>
            </a:endParaRPr>
          </a:p>
        </p:txBody>
      </p:sp>
      <p:sp>
        <p:nvSpPr>
          <p:cNvPr id="89" name="Google Shape;89;p14"/>
          <p:cNvSpPr txBox="1"/>
          <p:nvPr/>
        </p:nvSpPr>
        <p:spPr>
          <a:xfrm>
            <a:off x="599643" y="1300683"/>
            <a:ext cx="3808729" cy="431800"/>
          </a:xfrm>
          <a:prstGeom prst="rect">
            <a:avLst/>
          </a:prstGeom>
          <a:noFill/>
          <a:ln>
            <a:noFill/>
          </a:ln>
        </p:spPr>
        <p:txBody>
          <a:bodyPr anchorCtr="0" anchor="t" bIns="0" lIns="0" spcFirstLastPara="1" rIns="0" wrap="square" tIns="14600">
            <a:noAutofit/>
          </a:bodyPr>
          <a:lstStyle/>
          <a:p>
            <a:pPr indent="0" lvl="0" marL="12700" marR="0" rtl="0" algn="l">
              <a:lnSpc>
                <a:spcPct val="100000"/>
              </a:lnSpc>
              <a:spcBef>
                <a:spcPts val="0"/>
              </a:spcBef>
              <a:spcAft>
                <a:spcPts val="0"/>
              </a:spcAft>
              <a:buNone/>
            </a:pPr>
            <a:r>
              <a:rPr lang="en-US" sz="2650">
                <a:solidFill>
                  <a:srgbClr val="858585"/>
                </a:solidFill>
                <a:latin typeface="Trebuchet MS"/>
                <a:ea typeface="Trebuchet MS"/>
                <a:cs typeface="Trebuchet MS"/>
                <a:sym typeface="Trebuchet MS"/>
              </a:rPr>
              <a:t>Machine Learning approach</a:t>
            </a:r>
            <a:endParaRPr sz="2650">
              <a:latin typeface="Trebuchet MS"/>
              <a:ea typeface="Trebuchet MS"/>
              <a:cs typeface="Trebuchet MS"/>
              <a:sym typeface="Trebuchet MS"/>
            </a:endParaRPr>
          </a:p>
        </p:txBody>
      </p:sp>
      <p:sp>
        <p:nvSpPr>
          <p:cNvPr id="90" name="Google Shape;90;p14"/>
          <p:cNvSpPr/>
          <p:nvPr/>
        </p:nvSpPr>
        <p:spPr>
          <a:xfrm>
            <a:off x="576072" y="1714500"/>
            <a:ext cx="7400544" cy="3429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4" name="Shape 94"/>
        <p:cNvGrpSpPr/>
        <p:nvPr/>
      </p:nvGrpSpPr>
      <p:grpSpPr>
        <a:xfrm>
          <a:off x="0" y="0"/>
          <a:ext cx="0" cy="0"/>
          <a:chOff x="0" y="0"/>
          <a:chExt cx="0" cy="0"/>
        </a:xfrm>
      </p:grpSpPr>
      <p:sp>
        <p:nvSpPr>
          <p:cNvPr id="95" name="Google Shape;95;p15"/>
          <p:cNvSpPr txBox="1"/>
          <p:nvPr/>
        </p:nvSpPr>
        <p:spPr>
          <a:xfrm>
            <a:off x="599643" y="648081"/>
            <a:ext cx="5554345" cy="513715"/>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b="1" lang="en-US" sz="3200">
                <a:solidFill>
                  <a:srgbClr val="183441"/>
                </a:solidFill>
                <a:latin typeface="Arial"/>
                <a:ea typeface="Arial"/>
                <a:cs typeface="Arial"/>
                <a:sym typeface="Arial"/>
              </a:rPr>
              <a:t>Why Use Machine Learning?</a:t>
            </a:r>
            <a:endParaRPr sz="3200">
              <a:latin typeface="Arial"/>
              <a:ea typeface="Arial"/>
              <a:cs typeface="Arial"/>
              <a:sym typeface="Arial"/>
            </a:endParaRPr>
          </a:p>
        </p:txBody>
      </p:sp>
      <p:sp>
        <p:nvSpPr>
          <p:cNvPr id="96" name="Google Shape;96;p15"/>
          <p:cNvSpPr txBox="1"/>
          <p:nvPr/>
        </p:nvSpPr>
        <p:spPr>
          <a:xfrm>
            <a:off x="599643" y="1300683"/>
            <a:ext cx="4562475" cy="431800"/>
          </a:xfrm>
          <a:prstGeom prst="rect">
            <a:avLst/>
          </a:prstGeom>
          <a:noFill/>
          <a:ln>
            <a:noFill/>
          </a:ln>
        </p:spPr>
        <p:txBody>
          <a:bodyPr anchorCtr="0" anchor="t" bIns="0" lIns="0" spcFirstLastPara="1" rIns="0" wrap="square" tIns="14600">
            <a:noAutofit/>
          </a:bodyPr>
          <a:lstStyle/>
          <a:p>
            <a:pPr indent="0" lvl="0" marL="12700" marR="0" rtl="0" algn="l">
              <a:lnSpc>
                <a:spcPct val="100000"/>
              </a:lnSpc>
              <a:spcBef>
                <a:spcPts val="0"/>
              </a:spcBef>
              <a:spcAft>
                <a:spcPts val="0"/>
              </a:spcAft>
              <a:buNone/>
            </a:pPr>
            <a:r>
              <a:rPr lang="en-US" sz="2650">
                <a:solidFill>
                  <a:srgbClr val="858585"/>
                </a:solidFill>
                <a:latin typeface="Trebuchet MS"/>
                <a:ea typeface="Trebuchet MS"/>
                <a:cs typeface="Trebuchet MS"/>
                <a:sym typeface="Trebuchet MS"/>
              </a:rPr>
              <a:t>Automatically adapting to change</a:t>
            </a:r>
            <a:endParaRPr sz="2650">
              <a:latin typeface="Trebuchet MS"/>
              <a:ea typeface="Trebuchet MS"/>
              <a:cs typeface="Trebuchet MS"/>
              <a:sym typeface="Trebuchet MS"/>
            </a:endParaRPr>
          </a:p>
        </p:txBody>
      </p:sp>
      <p:sp>
        <p:nvSpPr>
          <p:cNvPr id="97" name="Google Shape;97;p15"/>
          <p:cNvSpPr/>
          <p:nvPr/>
        </p:nvSpPr>
        <p:spPr>
          <a:xfrm>
            <a:off x="588263" y="1749551"/>
            <a:ext cx="9204960" cy="316382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