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9" d="100"/>
          <a:sy n="79" d="100"/>
        </p:scale>
        <p:origin x="418" y="41"/>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1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2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2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2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2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3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3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3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3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3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3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3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3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3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4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40: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41: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4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4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43: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4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44: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4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4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4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5: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7: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8: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9: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003423" y="1868881"/>
            <a:ext cx="6185153" cy="73723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650" b="1" i="0">
                <a:solidFill>
                  <a:srgbClr val="1834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599643" y="1300683"/>
            <a:ext cx="10992713" cy="1651635"/>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sz="2650" b="0" i="0">
                <a:solidFill>
                  <a:srgbClr val="858585"/>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3173348" y="2340355"/>
            <a:ext cx="5845302" cy="55435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003423" y="1868881"/>
            <a:ext cx="6185153" cy="73723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650" b="1" i="0">
                <a:solidFill>
                  <a:srgbClr val="1834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003423" y="1868881"/>
            <a:ext cx="6185153" cy="73723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4650" b="1" i="0">
                <a:solidFill>
                  <a:srgbClr val="1834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03423" y="1868881"/>
            <a:ext cx="6185153" cy="737235"/>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4650" b="1" i="0" u="none" strike="noStrike" cap="none">
                <a:solidFill>
                  <a:srgbClr val="18344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99643" y="1300683"/>
            <a:ext cx="10992713" cy="165163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2650" b="0" i="0" u="none" strike="noStrike" cap="none">
                <a:solidFill>
                  <a:srgbClr val="858585"/>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ataportal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quandl.com/" TargetMode="External"/><Relationship Id="rId4" Type="http://schemas.openxmlformats.org/officeDocument/2006/relationships/hyperlink" Target="http://opendatamonitor.eu/"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7"/>
          <p:cNvSpPr txBox="1"/>
          <p:nvPr/>
        </p:nvSpPr>
        <p:spPr>
          <a:xfrm>
            <a:off x="744423" y="4319982"/>
            <a:ext cx="8180070" cy="1080135"/>
          </a:xfrm>
          <a:prstGeom prst="rect">
            <a:avLst/>
          </a:prstGeom>
          <a:noFill/>
          <a:ln>
            <a:noFill/>
          </a:ln>
        </p:spPr>
        <p:txBody>
          <a:bodyPr spcFirstLastPara="1" wrap="square" lIns="0" tIns="141600" rIns="0" bIns="0" anchor="t" anchorCtr="0">
            <a:no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End-to-End Machine Learning Project</a:t>
            </a:r>
            <a:endParaRPr sz="3600">
              <a:latin typeface="Arial"/>
              <a:ea typeface="Arial"/>
              <a:cs typeface="Arial"/>
              <a:sym typeface="Arial"/>
            </a:endParaRPr>
          </a:p>
          <a:p>
            <a:pPr marL="85090" marR="0" lvl="0" indent="0" algn="l" rtl="0">
              <a:lnSpc>
                <a:spcPct val="100000"/>
              </a:lnSpc>
              <a:spcBef>
                <a:spcPts val="565"/>
              </a:spcBef>
              <a:spcAft>
                <a:spcPts val="0"/>
              </a:spcAft>
              <a:buNone/>
            </a:pPr>
            <a:r>
              <a:rPr lang="en-US" sz="2000">
                <a:solidFill>
                  <a:srgbClr val="7E7E7E"/>
                </a:solidFill>
                <a:latin typeface="Arial"/>
                <a:ea typeface="Arial"/>
                <a:cs typeface="Arial"/>
                <a:sym typeface="Arial"/>
              </a:rPr>
              <a:t>Eng Teong Cheah | Microsoft MVP for AI</a:t>
            </a:r>
            <a:endParaRPr sz="2000">
              <a:latin typeface="Arial"/>
              <a:ea typeface="Arial"/>
              <a:cs typeface="Arial"/>
              <a:sym typeface="Arial"/>
            </a:endParaRPr>
          </a:p>
        </p:txBody>
      </p:sp>
      <p:sp>
        <p:nvSpPr>
          <p:cNvPr id="44" name="Google Shape;44;p7"/>
          <p:cNvSpPr/>
          <p:nvPr/>
        </p:nvSpPr>
        <p:spPr>
          <a:xfrm>
            <a:off x="0" y="4044696"/>
            <a:ext cx="10206355" cy="1965960"/>
          </a:xfrm>
          <a:custGeom>
            <a:avLst/>
            <a:gdLst/>
            <a:ahLst/>
            <a:cxnLst/>
            <a:rect l="l" t="t" r="r" b="b"/>
            <a:pathLst>
              <a:path w="10206355" h="1965960" extrusionOk="0">
                <a:moveTo>
                  <a:pt x="10206228" y="0"/>
                </a:moveTo>
                <a:lnTo>
                  <a:pt x="0" y="0"/>
                </a:lnTo>
                <a:lnTo>
                  <a:pt x="0" y="1965959"/>
                </a:lnTo>
                <a:lnTo>
                  <a:pt x="10206228" y="1965959"/>
                </a:lnTo>
                <a:lnTo>
                  <a:pt x="10206228" y="0"/>
                </a:lnTo>
                <a:close/>
              </a:path>
            </a:pathLst>
          </a:custGeom>
          <a:solidFill>
            <a:srgbClr val="A4B7C5"/>
          </a:solidFill>
          <a:ln>
            <a:noFill/>
          </a:ln>
        </p:spPr>
        <p:txBody>
          <a:bodyPr spcFirstLastPara="1" wrap="square" lIns="0" tIns="0" rIns="0" bIns="0" anchor="t" anchorCtr="0">
            <a:noAutofit/>
          </a:bodyPr>
          <a:lstStyle/>
          <a:p>
            <a:pPr marL="12700" lvl="0" indent="0" algn="l" rtl="0">
              <a:lnSpc>
                <a:spcPct val="115000"/>
              </a:lnSpc>
              <a:spcBef>
                <a:spcPts val="1100"/>
              </a:spcBef>
              <a:spcAft>
                <a:spcPts val="0"/>
              </a:spcAft>
              <a:buClr>
                <a:schemeClr val="dk1"/>
              </a:buClr>
              <a:buSzPts val="1100"/>
              <a:buFont typeface="Arial"/>
              <a:buNone/>
            </a:pPr>
            <a:r>
              <a:rPr lang="en-US" sz="3600" b="1">
                <a:solidFill>
                  <a:srgbClr val="FFFFFF"/>
                </a:solidFill>
              </a:rPr>
              <a:t>End-to-End Machine Learning Project</a:t>
            </a:r>
            <a:endParaRPr sz="3600" b="1">
              <a:solidFill>
                <a:srgbClr val="FFFFFF"/>
              </a:solidFill>
            </a:endParaRPr>
          </a:p>
          <a:p>
            <a:pPr marL="76200" lvl="0" indent="0" algn="l" rtl="0">
              <a:lnSpc>
                <a:spcPct val="115000"/>
              </a:lnSpc>
              <a:spcBef>
                <a:spcPts val="600"/>
              </a:spcBef>
              <a:spcAft>
                <a:spcPts val="0"/>
              </a:spcAft>
              <a:buClr>
                <a:schemeClr val="dk1"/>
              </a:buClr>
              <a:buSzPts val="1100"/>
              <a:buFont typeface="Arial"/>
              <a:buNone/>
            </a:pPr>
            <a:r>
              <a:rPr lang="en-US" sz="2000">
                <a:solidFill>
                  <a:srgbClr val="7E7E7E"/>
                </a:solidFill>
              </a:rPr>
              <a:t>Eng Teong Cheah | Microsoft MVP for AI</a:t>
            </a:r>
            <a:endParaRPr sz="2000">
              <a:solidFill>
                <a:srgbClr val="7E7E7E"/>
              </a:solidFill>
            </a:endParaRPr>
          </a:p>
          <a:p>
            <a:pPr marL="0" marR="0" lvl="0" indent="0" algn="l" rtl="0">
              <a:spcBef>
                <a:spcPts val="0"/>
              </a:spcBef>
              <a:spcAft>
                <a:spcPts val="0"/>
              </a:spcAft>
              <a:buNone/>
            </a:pP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599643" y="648081"/>
            <a:ext cx="370522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Frame the Problem</a:t>
            </a:r>
            <a:endParaRPr sz="3200"/>
          </a:p>
        </p:txBody>
      </p:sp>
      <p:sp>
        <p:nvSpPr>
          <p:cNvPr id="98" name="Google Shape;98;p16"/>
          <p:cNvSpPr txBox="1"/>
          <p:nvPr/>
        </p:nvSpPr>
        <p:spPr>
          <a:xfrm>
            <a:off x="599643" y="1300683"/>
            <a:ext cx="10123170" cy="2058670"/>
          </a:xfrm>
          <a:prstGeom prst="rect">
            <a:avLst/>
          </a:prstGeom>
          <a:noFill/>
          <a:ln>
            <a:noFill/>
          </a:ln>
        </p:spPr>
        <p:txBody>
          <a:bodyPr spcFirstLastPara="1" wrap="square" lIns="0" tIns="11425" rIns="0" bIns="0" anchor="t" anchorCtr="0">
            <a:noAutofit/>
          </a:bodyPr>
          <a:lstStyle/>
          <a:p>
            <a:pPr marL="12700" marR="5080" lvl="0" indent="0" algn="l" rtl="0">
              <a:lnSpc>
                <a:spcPct val="100800"/>
              </a:lnSpc>
              <a:spcBef>
                <a:spcPts val="0"/>
              </a:spcBef>
              <a:spcAft>
                <a:spcPts val="0"/>
              </a:spcAft>
              <a:buNone/>
            </a:pPr>
            <a:r>
              <a:rPr lang="en-US" sz="2650">
                <a:solidFill>
                  <a:srgbClr val="858585"/>
                </a:solidFill>
                <a:latin typeface="Arial"/>
                <a:ea typeface="Arial"/>
                <a:cs typeface="Arial"/>
                <a:sym typeface="Arial"/>
              </a:rPr>
              <a:t>With all this information you are now ready to start designing your system.  First, you need to frame the problem:</a:t>
            </a:r>
            <a:endParaRPr sz="2650">
              <a:latin typeface="Arial"/>
              <a:ea typeface="Arial"/>
              <a:cs typeface="Arial"/>
              <a:sym typeface="Arial"/>
            </a:endParaRPr>
          </a:p>
          <a:p>
            <a:pPr marL="12700" marR="0" lvl="0" indent="0" algn="l" rtl="0">
              <a:lnSpc>
                <a:spcPct val="100000"/>
              </a:lnSpc>
              <a:spcBef>
                <a:spcPts val="10"/>
              </a:spcBef>
              <a:spcAft>
                <a:spcPts val="0"/>
              </a:spcAft>
              <a:buNone/>
            </a:pPr>
            <a:r>
              <a:rPr lang="en-US" sz="2650">
                <a:solidFill>
                  <a:srgbClr val="858585"/>
                </a:solidFill>
                <a:latin typeface="Arial"/>
                <a:ea typeface="Arial"/>
                <a:cs typeface="Arial"/>
                <a:sym typeface="Arial"/>
              </a:rPr>
              <a:t>Is it supervised, unsupervised, or Reinforcement Learning?</a:t>
            </a:r>
            <a:endParaRPr sz="2650">
              <a:latin typeface="Arial"/>
              <a:ea typeface="Arial"/>
              <a:cs typeface="Arial"/>
              <a:sym typeface="Arial"/>
            </a:endParaRPr>
          </a:p>
          <a:p>
            <a:pPr marL="12700" marR="1802764" lvl="0" indent="0" algn="l" rtl="0">
              <a:lnSpc>
                <a:spcPct val="120754"/>
              </a:lnSpc>
              <a:spcBef>
                <a:spcPts val="114"/>
              </a:spcBef>
              <a:spcAft>
                <a:spcPts val="0"/>
              </a:spcAft>
              <a:buNone/>
            </a:pPr>
            <a:r>
              <a:rPr lang="en-US" sz="2650">
                <a:solidFill>
                  <a:srgbClr val="858585"/>
                </a:solidFill>
                <a:latin typeface="Arial"/>
                <a:ea typeface="Arial"/>
                <a:cs typeface="Arial"/>
                <a:sym typeface="Arial"/>
              </a:rPr>
              <a:t>Is it a classification task, a regression task, or something else?  Should you use batch learning or online learning techniques?</a:t>
            </a:r>
            <a:endParaRPr sz="265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17"/>
          <p:cNvSpPr txBox="1"/>
          <p:nvPr/>
        </p:nvSpPr>
        <p:spPr>
          <a:xfrm>
            <a:off x="599643" y="648081"/>
            <a:ext cx="5915025" cy="51371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b="1">
                <a:solidFill>
                  <a:srgbClr val="183441"/>
                </a:solidFill>
                <a:latin typeface="Arial"/>
                <a:ea typeface="Arial"/>
                <a:cs typeface="Arial"/>
                <a:sym typeface="Arial"/>
              </a:rPr>
              <a:t>Select a Performance Measure</a:t>
            </a:r>
            <a:endParaRPr sz="3200">
              <a:latin typeface="Arial"/>
              <a:ea typeface="Arial"/>
              <a:cs typeface="Arial"/>
              <a:sym typeface="Arial"/>
            </a:endParaRPr>
          </a:p>
        </p:txBody>
      </p:sp>
      <p:sp>
        <p:nvSpPr>
          <p:cNvPr id="104" name="Google Shape;104;p17"/>
          <p:cNvSpPr txBox="1"/>
          <p:nvPr/>
        </p:nvSpPr>
        <p:spPr>
          <a:xfrm>
            <a:off x="599643" y="1300683"/>
            <a:ext cx="9977120" cy="1244600"/>
          </a:xfrm>
          <a:prstGeom prst="rect">
            <a:avLst/>
          </a:prstGeom>
          <a:noFill/>
          <a:ln>
            <a:noFill/>
          </a:ln>
        </p:spPr>
        <p:txBody>
          <a:bodyPr spcFirstLastPara="1" wrap="square" lIns="0" tIns="12050" rIns="0" bIns="0" anchor="t" anchorCtr="0">
            <a:noAutofit/>
          </a:bodyPr>
          <a:lstStyle/>
          <a:p>
            <a:pPr marL="12700" marR="5080" lvl="0" indent="0" algn="just" rtl="0">
              <a:lnSpc>
                <a:spcPct val="100600"/>
              </a:lnSpc>
              <a:spcBef>
                <a:spcPts val="0"/>
              </a:spcBef>
              <a:spcAft>
                <a:spcPts val="0"/>
              </a:spcAft>
              <a:buNone/>
            </a:pPr>
            <a:r>
              <a:rPr lang="en-US" sz="2650">
                <a:solidFill>
                  <a:srgbClr val="858585"/>
                </a:solidFill>
                <a:latin typeface="Arial"/>
                <a:ea typeface="Arial"/>
                <a:cs typeface="Arial"/>
                <a:sym typeface="Arial"/>
              </a:rPr>
              <a:t>A typical performance measure for regression problems is the Root Mean  Square Error (RMSE). It measures the standard deviation of the errors the  system makes in its prediction.</a:t>
            </a:r>
            <a:endParaRPr sz="2650">
              <a:latin typeface="Arial"/>
              <a:ea typeface="Arial"/>
              <a:cs typeface="Arial"/>
              <a:sym typeface="Arial"/>
            </a:endParaRPr>
          </a:p>
        </p:txBody>
      </p:sp>
      <p:sp>
        <p:nvSpPr>
          <p:cNvPr id="105" name="Google Shape;105;p17"/>
          <p:cNvSpPr/>
          <p:nvPr/>
        </p:nvSpPr>
        <p:spPr>
          <a:xfrm>
            <a:off x="4541520" y="3142684"/>
            <a:ext cx="3086100" cy="57263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599643" y="648081"/>
            <a:ext cx="463677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Check the Assumptions</a:t>
            </a:r>
            <a:endParaRPr sz="3200"/>
          </a:p>
        </p:txBody>
      </p:sp>
      <p:sp>
        <p:nvSpPr>
          <p:cNvPr id="111" name="Google Shape;111;p18"/>
          <p:cNvSpPr txBox="1"/>
          <p:nvPr/>
        </p:nvSpPr>
        <p:spPr>
          <a:xfrm>
            <a:off x="599643" y="1300683"/>
            <a:ext cx="10624185" cy="2870835"/>
          </a:xfrm>
          <a:prstGeom prst="rect">
            <a:avLst/>
          </a:prstGeom>
          <a:noFill/>
          <a:ln>
            <a:noFill/>
          </a:ln>
        </p:spPr>
        <p:txBody>
          <a:bodyPr spcFirstLastPara="1" wrap="square" lIns="0" tIns="11425" rIns="0" bIns="0" anchor="t" anchorCtr="0">
            <a:noAutofit/>
          </a:bodyPr>
          <a:lstStyle/>
          <a:p>
            <a:pPr marL="12700" marR="76200" lvl="0" indent="0" algn="l" rtl="0">
              <a:lnSpc>
                <a:spcPct val="100800"/>
              </a:lnSpc>
              <a:spcBef>
                <a:spcPts val="0"/>
              </a:spcBef>
              <a:spcAft>
                <a:spcPts val="0"/>
              </a:spcAft>
              <a:buNone/>
            </a:pPr>
            <a:r>
              <a:rPr lang="en-US" sz="2650">
                <a:solidFill>
                  <a:srgbClr val="858585"/>
                </a:solidFill>
                <a:latin typeface="Arial"/>
                <a:ea typeface="Arial"/>
                <a:cs typeface="Arial"/>
                <a:sym typeface="Arial"/>
              </a:rPr>
              <a:t>It is good practice to list and verify the assumptions that were made so far (by  you or others); this can catch serious issues early on.</a:t>
            </a:r>
            <a:endParaRPr sz="2650">
              <a:latin typeface="Arial"/>
              <a:ea typeface="Arial"/>
              <a:cs typeface="Arial"/>
              <a:sym typeface="Arial"/>
            </a:endParaRPr>
          </a:p>
          <a:p>
            <a:pPr marL="0" marR="0" lvl="0" indent="0" algn="l" rtl="0">
              <a:lnSpc>
                <a:spcPct val="100000"/>
              </a:lnSpc>
              <a:spcBef>
                <a:spcPts val="25"/>
              </a:spcBef>
              <a:spcAft>
                <a:spcPts val="0"/>
              </a:spcAft>
              <a:buNone/>
            </a:pPr>
            <a:endParaRPr sz="2750">
              <a:latin typeface="Arial"/>
              <a:ea typeface="Arial"/>
              <a:cs typeface="Arial"/>
              <a:sym typeface="Arial"/>
            </a:endParaRPr>
          </a:p>
          <a:p>
            <a:pPr marL="12700" marR="374015" lvl="0" indent="0" algn="l" rtl="0">
              <a:lnSpc>
                <a:spcPct val="100800"/>
              </a:lnSpc>
              <a:spcBef>
                <a:spcPts val="5"/>
              </a:spcBef>
              <a:spcAft>
                <a:spcPts val="0"/>
              </a:spcAft>
              <a:buNone/>
            </a:pPr>
            <a:r>
              <a:rPr lang="en-US" sz="2650">
                <a:solidFill>
                  <a:srgbClr val="858585"/>
                </a:solidFill>
                <a:latin typeface="Arial"/>
                <a:ea typeface="Arial"/>
                <a:cs typeface="Arial"/>
                <a:sym typeface="Arial"/>
              </a:rPr>
              <a:t>For example, the district prices that your system, and we assume that these  prices are going to be used as such. But what if the downstream system</a:t>
            </a:r>
            <a:endParaRPr sz="2650">
              <a:latin typeface="Arial"/>
              <a:ea typeface="Arial"/>
              <a:cs typeface="Arial"/>
              <a:sym typeface="Arial"/>
            </a:endParaRPr>
          </a:p>
          <a:p>
            <a:pPr marL="12700" marR="5080" lvl="0" indent="0" algn="l" rtl="0">
              <a:lnSpc>
                <a:spcPct val="100400"/>
              </a:lnSpc>
              <a:spcBef>
                <a:spcPts val="10"/>
              </a:spcBef>
              <a:spcAft>
                <a:spcPts val="0"/>
              </a:spcAft>
              <a:buNone/>
            </a:pPr>
            <a:r>
              <a:rPr lang="en-US" sz="2650">
                <a:solidFill>
                  <a:srgbClr val="858585"/>
                </a:solidFill>
                <a:latin typeface="Arial"/>
                <a:ea typeface="Arial"/>
                <a:cs typeface="Arial"/>
                <a:sym typeface="Arial"/>
              </a:rPr>
              <a:t>actually converts the prices into categories (e.g., “cheap”, “medium”, or  “expensive”) and then uses those categories instead of the prices themselves?</a:t>
            </a:r>
            <a:endParaRPr sz="265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599643" y="648081"/>
            <a:ext cx="463677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Check the Assumptions</a:t>
            </a:r>
            <a:endParaRPr sz="3200"/>
          </a:p>
        </p:txBody>
      </p:sp>
      <p:sp>
        <p:nvSpPr>
          <p:cNvPr id="117" name="Google Shape;117;p19"/>
          <p:cNvSpPr txBox="1"/>
          <p:nvPr/>
        </p:nvSpPr>
        <p:spPr>
          <a:xfrm>
            <a:off x="599643" y="1300683"/>
            <a:ext cx="10690860" cy="2870835"/>
          </a:xfrm>
          <a:prstGeom prst="rect">
            <a:avLst/>
          </a:prstGeom>
          <a:noFill/>
          <a:ln>
            <a:noFill/>
          </a:ln>
        </p:spPr>
        <p:txBody>
          <a:bodyPr spcFirstLastPara="1" wrap="square" lIns="0" tIns="12050" rIns="0" bIns="0" anchor="t" anchorCtr="0">
            <a:noAutofit/>
          </a:bodyPr>
          <a:lstStyle/>
          <a:p>
            <a:pPr marL="12700" marR="5080" lvl="0" indent="0" algn="l" rtl="0">
              <a:lnSpc>
                <a:spcPct val="100600"/>
              </a:lnSpc>
              <a:spcBef>
                <a:spcPts val="0"/>
              </a:spcBef>
              <a:spcAft>
                <a:spcPts val="0"/>
              </a:spcAft>
              <a:buNone/>
            </a:pPr>
            <a:r>
              <a:rPr lang="en-US" sz="2650">
                <a:solidFill>
                  <a:srgbClr val="858585"/>
                </a:solidFill>
                <a:latin typeface="Arial"/>
                <a:ea typeface="Arial"/>
                <a:cs typeface="Arial"/>
                <a:sym typeface="Arial"/>
              </a:rPr>
              <a:t>In this case, getting the price perfectly right is not important at all; your system  just needs to get the category right. If that’s so, then the problem should have  been framed as a classification, not a regression task. You don’t want to find  this out after working on a regression system for a months.</a:t>
            </a:r>
            <a:endParaRPr sz="2650">
              <a:latin typeface="Arial"/>
              <a:ea typeface="Arial"/>
              <a:cs typeface="Arial"/>
              <a:sym typeface="Arial"/>
            </a:endParaRPr>
          </a:p>
          <a:p>
            <a:pPr marL="0" marR="0" lvl="0" indent="0" algn="l" rtl="0">
              <a:lnSpc>
                <a:spcPct val="100000"/>
              </a:lnSpc>
              <a:spcBef>
                <a:spcPts val="0"/>
              </a:spcBef>
              <a:spcAft>
                <a:spcPts val="0"/>
              </a:spcAft>
              <a:buNone/>
            </a:pPr>
            <a:endParaRPr sz="2800">
              <a:latin typeface="Arial"/>
              <a:ea typeface="Arial"/>
              <a:cs typeface="Arial"/>
              <a:sym typeface="Arial"/>
            </a:endParaRPr>
          </a:p>
          <a:p>
            <a:pPr marL="12700" marR="469900" lvl="0" indent="0" algn="l" rtl="0">
              <a:lnSpc>
                <a:spcPct val="100400"/>
              </a:lnSpc>
              <a:spcBef>
                <a:spcPts val="0"/>
              </a:spcBef>
              <a:spcAft>
                <a:spcPts val="0"/>
              </a:spcAft>
              <a:buNone/>
            </a:pPr>
            <a:r>
              <a:rPr lang="en-US" sz="2650">
                <a:solidFill>
                  <a:srgbClr val="858585"/>
                </a:solidFill>
                <a:latin typeface="Arial"/>
                <a:ea typeface="Arial"/>
                <a:cs typeface="Arial"/>
                <a:sym typeface="Arial"/>
              </a:rPr>
              <a:t>Fortunately, after talking with the team in charge of the downstream system,  you are confident that they do indeed need the actual prices, not categories.</a:t>
            </a:r>
            <a:endParaRPr sz="265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599643" y="648081"/>
            <a:ext cx="241808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Get the Data</a:t>
            </a:r>
            <a:endParaRPr sz="3200"/>
          </a:p>
        </p:txBody>
      </p:sp>
      <p:sp>
        <p:nvSpPr>
          <p:cNvPr id="123" name="Google Shape;123;p20"/>
          <p:cNvSpPr txBox="1"/>
          <p:nvPr/>
        </p:nvSpPr>
        <p:spPr>
          <a:xfrm>
            <a:off x="599643" y="1300683"/>
            <a:ext cx="10001250" cy="1244600"/>
          </a:xfrm>
          <a:prstGeom prst="rect">
            <a:avLst/>
          </a:prstGeom>
          <a:noFill/>
          <a:ln>
            <a:noFill/>
          </a:ln>
        </p:spPr>
        <p:txBody>
          <a:bodyPr spcFirstLastPara="1" wrap="square" lIns="0" tIns="14600" rIns="0" bIns="0" anchor="t" anchorCtr="0">
            <a:noAutofit/>
          </a:bodyPr>
          <a:lstStyle/>
          <a:p>
            <a:pPr marL="12700" marR="0" lvl="0" indent="0" algn="l" rtl="0">
              <a:lnSpc>
                <a:spcPct val="100000"/>
              </a:lnSpc>
              <a:spcBef>
                <a:spcPts val="0"/>
              </a:spcBef>
              <a:spcAft>
                <a:spcPts val="0"/>
              </a:spcAft>
              <a:buNone/>
            </a:pPr>
            <a:r>
              <a:rPr lang="en-US" sz="2650">
                <a:solidFill>
                  <a:srgbClr val="858585"/>
                </a:solidFill>
                <a:latin typeface="Arial"/>
                <a:ea typeface="Arial"/>
                <a:cs typeface="Arial"/>
                <a:sym typeface="Arial"/>
              </a:rPr>
              <a:t>It’s time to get your hands dirty.</a:t>
            </a:r>
            <a:endParaRPr sz="2650">
              <a:latin typeface="Arial"/>
              <a:ea typeface="Arial"/>
              <a:cs typeface="Arial"/>
              <a:sym typeface="Arial"/>
            </a:endParaRPr>
          </a:p>
          <a:p>
            <a:pPr marL="12700" marR="5080" lvl="0" indent="0" algn="l" rtl="0">
              <a:lnSpc>
                <a:spcPct val="100400"/>
              </a:lnSpc>
              <a:spcBef>
                <a:spcPts val="15"/>
              </a:spcBef>
              <a:spcAft>
                <a:spcPts val="0"/>
              </a:spcAft>
              <a:buNone/>
            </a:pPr>
            <a:r>
              <a:rPr lang="en-US" sz="2650">
                <a:solidFill>
                  <a:srgbClr val="858585"/>
                </a:solidFill>
                <a:latin typeface="Arial"/>
                <a:ea typeface="Arial"/>
                <a:cs typeface="Arial"/>
                <a:sym typeface="Arial"/>
              </a:rPr>
              <a:t>Don’t hesitate to pick up your laptop and walk through the following code  examples in a Jupyter notebook.</a:t>
            </a:r>
            <a:endParaRPr sz="265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599643" y="648081"/>
            <a:ext cx="428307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Create the Workspace</a:t>
            </a:r>
            <a:endParaRPr sz="3200"/>
          </a:p>
        </p:txBody>
      </p:sp>
      <p:sp>
        <p:nvSpPr>
          <p:cNvPr id="129" name="Google Shape;129;p21"/>
          <p:cNvSpPr txBox="1"/>
          <p:nvPr/>
        </p:nvSpPr>
        <p:spPr>
          <a:xfrm>
            <a:off x="599643" y="1300683"/>
            <a:ext cx="10588625" cy="1651635"/>
          </a:xfrm>
          <a:prstGeom prst="rect">
            <a:avLst/>
          </a:prstGeom>
          <a:noFill/>
          <a:ln>
            <a:noFill/>
          </a:ln>
        </p:spPr>
        <p:txBody>
          <a:bodyPr spcFirstLastPara="1" wrap="square" lIns="0" tIns="14600" rIns="0" bIns="0" anchor="t" anchorCtr="0">
            <a:noAutofit/>
          </a:bodyPr>
          <a:lstStyle/>
          <a:p>
            <a:pPr marL="343535" marR="0" lvl="0" indent="-331469" algn="l" rtl="0">
              <a:lnSpc>
                <a:spcPct val="100000"/>
              </a:lnSpc>
              <a:spcBef>
                <a:spcPts val="0"/>
              </a:spcBef>
              <a:spcAft>
                <a:spcPts val="0"/>
              </a:spcAft>
              <a:buClr>
                <a:srgbClr val="858585"/>
              </a:buClr>
              <a:buSzPts val="2650"/>
              <a:buFont typeface="Arial"/>
              <a:buAutoNum type="arabicPeriod"/>
            </a:pPr>
            <a:r>
              <a:rPr lang="en-US" sz="2650">
                <a:solidFill>
                  <a:srgbClr val="858585"/>
                </a:solidFill>
                <a:latin typeface="Arial"/>
                <a:ea typeface="Arial"/>
                <a:cs typeface="Arial"/>
                <a:sym typeface="Arial"/>
              </a:rPr>
              <a:t>You need	to have Python installed.</a:t>
            </a:r>
            <a:endParaRPr sz="2650">
              <a:latin typeface="Arial"/>
              <a:ea typeface="Arial"/>
              <a:cs typeface="Arial"/>
              <a:sym typeface="Arial"/>
            </a:endParaRPr>
          </a:p>
          <a:p>
            <a:pPr marL="12700" marR="5080" lvl="0" indent="-168275" algn="l" rtl="0">
              <a:lnSpc>
                <a:spcPct val="100600"/>
              </a:lnSpc>
              <a:spcBef>
                <a:spcPts val="5"/>
              </a:spcBef>
              <a:spcAft>
                <a:spcPts val="0"/>
              </a:spcAft>
              <a:buClr>
                <a:srgbClr val="858585"/>
              </a:buClr>
              <a:buSzPts val="2650"/>
              <a:buFont typeface="Arial"/>
              <a:buAutoNum type="arabicPeriod"/>
            </a:pPr>
            <a:r>
              <a:rPr lang="en-US" sz="2650">
                <a:solidFill>
                  <a:srgbClr val="858585"/>
                </a:solidFill>
                <a:latin typeface="Arial"/>
                <a:ea typeface="Arial"/>
                <a:cs typeface="Arial"/>
                <a:sym typeface="Arial"/>
              </a:rPr>
              <a:t>Create a workspace directory for your Machine Learning code and datasets.  You need a number of Python modules: Jupyter, NumPy, Pandas, Matplotlib  and Scikit-Learn.</a:t>
            </a:r>
            <a:endParaRPr sz="265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599643" y="648081"/>
            <a:ext cx="367982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Download the Data</a:t>
            </a:r>
            <a:endParaRPr sz="3200"/>
          </a:p>
        </p:txBody>
      </p:sp>
      <p:sp>
        <p:nvSpPr>
          <p:cNvPr id="135" name="Google Shape;135;p22"/>
          <p:cNvSpPr txBox="1"/>
          <p:nvPr/>
        </p:nvSpPr>
        <p:spPr>
          <a:xfrm>
            <a:off x="599643" y="1300683"/>
            <a:ext cx="10399395" cy="3684904"/>
          </a:xfrm>
          <a:prstGeom prst="rect">
            <a:avLst/>
          </a:prstGeom>
          <a:noFill/>
          <a:ln>
            <a:noFill/>
          </a:ln>
        </p:spPr>
        <p:txBody>
          <a:bodyPr spcFirstLastPara="1" wrap="square" lIns="0" tIns="12050" rIns="0" bIns="0" anchor="t" anchorCtr="0">
            <a:noAutofit/>
          </a:bodyPr>
          <a:lstStyle/>
          <a:p>
            <a:pPr marL="12700" marR="24765" lvl="0" indent="0" algn="l" rtl="0">
              <a:lnSpc>
                <a:spcPct val="100600"/>
              </a:lnSpc>
              <a:spcBef>
                <a:spcPts val="0"/>
              </a:spcBef>
              <a:spcAft>
                <a:spcPts val="0"/>
              </a:spcAft>
              <a:buNone/>
            </a:pPr>
            <a:r>
              <a:rPr lang="en-US" sz="2650">
                <a:solidFill>
                  <a:srgbClr val="858585"/>
                </a:solidFill>
                <a:latin typeface="Arial"/>
                <a:ea typeface="Arial"/>
                <a:cs typeface="Arial"/>
                <a:sym typeface="Arial"/>
              </a:rPr>
              <a:t>In typical environments your data would be available in a relational database  (or some other common datastore) and spread across multiple  tables/documents/files.</a:t>
            </a:r>
            <a:endParaRPr sz="2650">
              <a:latin typeface="Arial"/>
              <a:ea typeface="Arial"/>
              <a:cs typeface="Arial"/>
              <a:sym typeface="Arial"/>
            </a:endParaRPr>
          </a:p>
          <a:p>
            <a:pPr marL="12700" marR="1256030" lvl="0" indent="0" algn="l" rtl="0">
              <a:lnSpc>
                <a:spcPct val="120754"/>
              </a:lnSpc>
              <a:spcBef>
                <a:spcPts val="114"/>
              </a:spcBef>
              <a:spcAft>
                <a:spcPts val="0"/>
              </a:spcAft>
              <a:buNone/>
            </a:pPr>
            <a:r>
              <a:rPr lang="en-US" sz="2650">
                <a:solidFill>
                  <a:srgbClr val="858585"/>
                </a:solidFill>
                <a:latin typeface="Arial"/>
                <a:ea typeface="Arial"/>
                <a:cs typeface="Arial"/>
                <a:sym typeface="Arial"/>
              </a:rPr>
              <a:t>To access it, you would first need to get your credentials and access  authorizations, and familiarize yourself with the data schema.</a:t>
            </a:r>
            <a:endParaRPr sz="2650">
              <a:latin typeface="Arial"/>
              <a:ea typeface="Arial"/>
              <a:cs typeface="Arial"/>
              <a:sym typeface="Arial"/>
            </a:endParaRPr>
          </a:p>
          <a:p>
            <a:pPr marL="0" marR="0" lvl="0" indent="0" algn="l" rtl="0">
              <a:lnSpc>
                <a:spcPct val="100000"/>
              </a:lnSpc>
              <a:spcBef>
                <a:spcPts val="40"/>
              </a:spcBef>
              <a:spcAft>
                <a:spcPts val="0"/>
              </a:spcAft>
              <a:buNone/>
            </a:pPr>
            <a:endParaRPr sz="2650">
              <a:latin typeface="Arial"/>
              <a:ea typeface="Arial"/>
              <a:cs typeface="Arial"/>
              <a:sym typeface="Arial"/>
            </a:endParaRPr>
          </a:p>
          <a:p>
            <a:pPr marL="12700" marR="5080" lvl="0" indent="0" algn="just" rtl="0">
              <a:lnSpc>
                <a:spcPct val="100800"/>
              </a:lnSpc>
              <a:spcBef>
                <a:spcPts val="0"/>
              </a:spcBef>
              <a:spcAft>
                <a:spcPts val="0"/>
              </a:spcAft>
              <a:buNone/>
            </a:pPr>
            <a:r>
              <a:rPr lang="en-US" sz="2650">
                <a:solidFill>
                  <a:srgbClr val="858585"/>
                </a:solidFill>
                <a:latin typeface="Arial"/>
                <a:ea typeface="Arial"/>
                <a:cs typeface="Arial"/>
                <a:sym typeface="Arial"/>
              </a:rPr>
              <a:t>In this project, however, things are much simpler: you will download a single  compressed file, </a:t>
            </a:r>
            <a:r>
              <a:rPr lang="en-US" sz="2650" i="1">
                <a:solidFill>
                  <a:srgbClr val="858585"/>
                </a:solidFill>
                <a:latin typeface="Arial"/>
                <a:ea typeface="Arial"/>
                <a:cs typeface="Arial"/>
                <a:sym typeface="Arial"/>
              </a:rPr>
              <a:t>housing.tgz</a:t>
            </a:r>
            <a:r>
              <a:rPr lang="en-US" sz="2650">
                <a:solidFill>
                  <a:srgbClr val="858585"/>
                </a:solidFill>
                <a:latin typeface="Arial"/>
                <a:ea typeface="Arial"/>
                <a:cs typeface="Arial"/>
                <a:sym typeface="Arial"/>
              </a:rPr>
              <a:t>, which contains a comma-separated value (CSV)  file called </a:t>
            </a:r>
            <a:r>
              <a:rPr lang="en-US" sz="2650" i="1">
                <a:solidFill>
                  <a:srgbClr val="858585"/>
                </a:solidFill>
                <a:latin typeface="Arial"/>
                <a:ea typeface="Arial"/>
                <a:cs typeface="Arial"/>
                <a:sym typeface="Arial"/>
              </a:rPr>
              <a:t>housing.csv </a:t>
            </a:r>
            <a:r>
              <a:rPr lang="en-US" sz="2650">
                <a:solidFill>
                  <a:srgbClr val="858585"/>
                </a:solidFill>
                <a:latin typeface="Arial"/>
                <a:ea typeface="Arial"/>
                <a:cs typeface="Arial"/>
                <a:sym typeface="Arial"/>
              </a:rPr>
              <a:t>with all the data.</a:t>
            </a:r>
            <a:endParaRPr sz="265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23"/>
          <p:cNvSpPr txBox="1"/>
          <p:nvPr/>
        </p:nvSpPr>
        <p:spPr>
          <a:xfrm>
            <a:off x="599643" y="648081"/>
            <a:ext cx="3679825" cy="51371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b="1">
                <a:solidFill>
                  <a:srgbClr val="183441"/>
                </a:solidFill>
                <a:latin typeface="Arial"/>
                <a:ea typeface="Arial"/>
                <a:cs typeface="Arial"/>
                <a:sym typeface="Arial"/>
              </a:rPr>
              <a:t>Download the Data</a:t>
            </a:r>
            <a:endParaRPr sz="3200">
              <a:latin typeface="Arial"/>
              <a:ea typeface="Arial"/>
              <a:cs typeface="Arial"/>
              <a:sym typeface="Arial"/>
            </a:endParaRPr>
          </a:p>
        </p:txBody>
      </p:sp>
      <p:sp>
        <p:nvSpPr>
          <p:cNvPr id="141" name="Google Shape;141;p23"/>
          <p:cNvSpPr txBox="1"/>
          <p:nvPr/>
        </p:nvSpPr>
        <p:spPr>
          <a:xfrm>
            <a:off x="599643" y="1300683"/>
            <a:ext cx="4592955" cy="431800"/>
          </a:xfrm>
          <a:prstGeom prst="rect">
            <a:avLst/>
          </a:prstGeom>
          <a:noFill/>
          <a:ln>
            <a:noFill/>
          </a:ln>
        </p:spPr>
        <p:txBody>
          <a:bodyPr spcFirstLastPara="1" wrap="square" lIns="0" tIns="14600" rIns="0" bIns="0" anchor="t" anchorCtr="0">
            <a:noAutofit/>
          </a:bodyPr>
          <a:lstStyle/>
          <a:p>
            <a:pPr marL="12700" marR="0" lvl="0" indent="0" algn="l" rtl="0">
              <a:lnSpc>
                <a:spcPct val="100000"/>
              </a:lnSpc>
              <a:spcBef>
                <a:spcPts val="0"/>
              </a:spcBef>
              <a:spcAft>
                <a:spcPts val="0"/>
              </a:spcAft>
              <a:buNone/>
            </a:pPr>
            <a:r>
              <a:rPr lang="en-US" sz="2650">
                <a:solidFill>
                  <a:srgbClr val="858585"/>
                </a:solidFill>
                <a:latin typeface="Arial"/>
                <a:ea typeface="Arial"/>
                <a:cs typeface="Arial"/>
                <a:sym typeface="Arial"/>
              </a:rPr>
              <a:t>Here is the function to fetch data:</a:t>
            </a:r>
            <a:endParaRPr sz="2650">
              <a:latin typeface="Arial"/>
              <a:ea typeface="Arial"/>
              <a:cs typeface="Arial"/>
              <a:sym typeface="Arial"/>
            </a:endParaRPr>
          </a:p>
        </p:txBody>
      </p:sp>
      <p:sp>
        <p:nvSpPr>
          <p:cNvPr id="142" name="Google Shape;142;p23"/>
          <p:cNvSpPr/>
          <p:nvPr/>
        </p:nvSpPr>
        <p:spPr>
          <a:xfrm>
            <a:off x="1656588" y="1717548"/>
            <a:ext cx="8683752" cy="447903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6"/>
        <p:cNvGrpSpPr/>
        <p:nvPr/>
      </p:nvGrpSpPr>
      <p:grpSpPr>
        <a:xfrm>
          <a:off x="0" y="0"/>
          <a:ext cx="0" cy="0"/>
          <a:chOff x="0" y="0"/>
          <a:chExt cx="0" cy="0"/>
        </a:xfrm>
      </p:grpSpPr>
      <p:sp>
        <p:nvSpPr>
          <p:cNvPr id="147" name="Google Shape;147;p24"/>
          <p:cNvSpPr txBox="1"/>
          <p:nvPr/>
        </p:nvSpPr>
        <p:spPr>
          <a:xfrm>
            <a:off x="599643" y="648081"/>
            <a:ext cx="7686675" cy="51371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b="1">
                <a:solidFill>
                  <a:srgbClr val="183441"/>
                </a:solidFill>
                <a:latin typeface="Arial"/>
                <a:ea typeface="Arial"/>
                <a:cs typeface="Arial"/>
                <a:sym typeface="Arial"/>
              </a:rPr>
              <a:t>Take a Quick Look at the Data Structure</a:t>
            </a:r>
            <a:endParaRPr sz="3200">
              <a:latin typeface="Arial"/>
              <a:ea typeface="Arial"/>
              <a:cs typeface="Arial"/>
              <a:sym typeface="Arial"/>
            </a:endParaRPr>
          </a:p>
        </p:txBody>
      </p:sp>
      <p:sp>
        <p:nvSpPr>
          <p:cNvPr id="148" name="Google Shape;148;p24"/>
          <p:cNvSpPr txBox="1"/>
          <p:nvPr/>
        </p:nvSpPr>
        <p:spPr>
          <a:xfrm>
            <a:off x="599643" y="1300683"/>
            <a:ext cx="10046970" cy="431800"/>
          </a:xfrm>
          <a:prstGeom prst="rect">
            <a:avLst/>
          </a:prstGeom>
          <a:noFill/>
          <a:ln>
            <a:noFill/>
          </a:ln>
        </p:spPr>
        <p:txBody>
          <a:bodyPr spcFirstLastPara="1" wrap="square" lIns="0" tIns="14600" rIns="0" bIns="0" anchor="t" anchorCtr="0">
            <a:noAutofit/>
          </a:bodyPr>
          <a:lstStyle/>
          <a:p>
            <a:pPr marL="12700" marR="0" lvl="0" indent="0" algn="l" rtl="0">
              <a:lnSpc>
                <a:spcPct val="100000"/>
              </a:lnSpc>
              <a:spcBef>
                <a:spcPts val="0"/>
              </a:spcBef>
              <a:spcAft>
                <a:spcPts val="0"/>
              </a:spcAft>
              <a:buNone/>
            </a:pPr>
            <a:r>
              <a:rPr lang="en-US" sz="2650">
                <a:solidFill>
                  <a:srgbClr val="858585"/>
                </a:solidFill>
                <a:latin typeface="Arial"/>
                <a:ea typeface="Arial"/>
                <a:cs typeface="Arial"/>
                <a:sym typeface="Arial"/>
              </a:rPr>
              <a:t>Let’s take a look at the top five rows using the DataFrame’s </a:t>
            </a:r>
            <a:r>
              <a:rPr lang="en-US" sz="2650" i="1">
                <a:solidFill>
                  <a:srgbClr val="858585"/>
                </a:solidFill>
                <a:latin typeface="Arial"/>
                <a:ea typeface="Arial"/>
                <a:cs typeface="Arial"/>
                <a:sym typeface="Arial"/>
              </a:rPr>
              <a:t>head() </a:t>
            </a:r>
            <a:r>
              <a:rPr lang="en-US" sz="2650">
                <a:solidFill>
                  <a:srgbClr val="858585"/>
                </a:solidFill>
                <a:latin typeface="Arial"/>
                <a:ea typeface="Arial"/>
                <a:cs typeface="Arial"/>
                <a:sym typeface="Arial"/>
              </a:rPr>
              <a:t>method</a:t>
            </a:r>
            <a:endParaRPr sz="2650">
              <a:latin typeface="Arial"/>
              <a:ea typeface="Arial"/>
              <a:cs typeface="Arial"/>
              <a:sym typeface="Arial"/>
            </a:endParaRPr>
          </a:p>
        </p:txBody>
      </p:sp>
      <p:sp>
        <p:nvSpPr>
          <p:cNvPr id="149" name="Google Shape;149;p24"/>
          <p:cNvSpPr/>
          <p:nvPr/>
        </p:nvSpPr>
        <p:spPr>
          <a:xfrm>
            <a:off x="1943100" y="1866900"/>
            <a:ext cx="8290559" cy="310896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sp>
        <p:nvSpPr>
          <p:cNvPr id="154" name="Google Shape;154;p25"/>
          <p:cNvSpPr txBox="1"/>
          <p:nvPr/>
        </p:nvSpPr>
        <p:spPr>
          <a:xfrm>
            <a:off x="599643" y="648081"/>
            <a:ext cx="7686675" cy="51371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b="1">
                <a:solidFill>
                  <a:srgbClr val="183441"/>
                </a:solidFill>
                <a:latin typeface="Arial"/>
                <a:ea typeface="Arial"/>
                <a:cs typeface="Arial"/>
                <a:sym typeface="Arial"/>
              </a:rPr>
              <a:t>Take a Quick Look at the Data Structure</a:t>
            </a:r>
            <a:endParaRPr sz="3200">
              <a:latin typeface="Arial"/>
              <a:ea typeface="Arial"/>
              <a:cs typeface="Arial"/>
              <a:sym typeface="Arial"/>
            </a:endParaRPr>
          </a:p>
        </p:txBody>
      </p:sp>
      <p:sp>
        <p:nvSpPr>
          <p:cNvPr id="155" name="Google Shape;155;p25"/>
          <p:cNvSpPr txBox="1"/>
          <p:nvPr/>
        </p:nvSpPr>
        <p:spPr>
          <a:xfrm>
            <a:off x="599643" y="1300683"/>
            <a:ext cx="10496550" cy="1244600"/>
          </a:xfrm>
          <a:prstGeom prst="rect">
            <a:avLst/>
          </a:prstGeom>
          <a:noFill/>
          <a:ln>
            <a:noFill/>
          </a:ln>
        </p:spPr>
        <p:txBody>
          <a:bodyPr spcFirstLastPara="1" wrap="square" lIns="0" tIns="12050" rIns="0" bIns="0" anchor="t" anchorCtr="0">
            <a:noAutofit/>
          </a:bodyPr>
          <a:lstStyle/>
          <a:p>
            <a:pPr marL="12700" marR="5080" lvl="0" indent="0" algn="l" rtl="0">
              <a:lnSpc>
                <a:spcPct val="100600"/>
              </a:lnSpc>
              <a:spcBef>
                <a:spcPts val="0"/>
              </a:spcBef>
              <a:spcAft>
                <a:spcPts val="0"/>
              </a:spcAft>
              <a:buNone/>
            </a:pPr>
            <a:r>
              <a:rPr lang="en-US" sz="2650">
                <a:solidFill>
                  <a:srgbClr val="858585"/>
                </a:solidFill>
                <a:latin typeface="Arial"/>
                <a:ea typeface="Arial"/>
                <a:cs typeface="Arial"/>
                <a:sym typeface="Arial"/>
              </a:rPr>
              <a:t>The </a:t>
            </a:r>
            <a:r>
              <a:rPr lang="en-US" sz="2650" i="1">
                <a:solidFill>
                  <a:srgbClr val="858585"/>
                </a:solidFill>
                <a:latin typeface="Arial"/>
                <a:ea typeface="Arial"/>
                <a:cs typeface="Arial"/>
                <a:sym typeface="Arial"/>
              </a:rPr>
              <a:t>info() </a:t>
            </a:r>
            <a:r>
              <a:rPr lang="en-US" sz="2650">
                <a:solidFill>
                  <a:srgbClr val="858585"/>
                </a:solidFill>
                <a:latin typeface="Arial"/>
                <a:ea typeface="Arial"/>
                <a:cs typeface="Arial"/>
                <a:sym typeface="Arial"/>
              </a:rPr>
              <a:t>method is useful to get a quick description of the data, in particular  the total number of rows, and each attribute’s type and number of non-full  values.</a:t>
            </a:r>
            <a:endParaRPr sz="2650">
              <a:latin typeface="Arial"/>
              <a:ea typeface="Arial"/>
              <a:cs typeface="Arial"/>
              <a:sym typeface="Arial"/>
            </a:endParaRPr>
          </a:p>
        </p:txBody>
      </p:sp>
      <p:sp>
        <p:nvSpPr>
          <p:cNvPr id="156" name="Google Shape;156;p25"/>
          <p:cNvSpPr/>
          <p:nvPr/>
        </p:nvSpPr>
        <p:spPr>
          <a:xfrm>
            <a:off x="1953767" y="2496311"/>
            <a:ext cx="8284464" cy="381152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8"/>
        <p:cNvGrpSpPr/>
        <p:nvPr/>
      </p:nvGrpSpPr>
      <p:grpSpPr>
        <a:xfrm>
          <a:off x="0" y="0"/>
          <a:ext cx="0" cy="0"/>
          <a:chOff x="0" y="0"/>
          <a:chExt cx="0" cy="0"/>
        </a:xfrm>
      </p:grpSpPr>
      <p:sp>
        <p:nvSpPr>
          <p:cNvPr id="49" name="Google Shape;49;p8"/>
          <p:cNvSpPr txBox="1"/>
          <p:nvPr/>
        </p:nvSpPr>
        <p:spPr>
          <a:xfrm>
            <a:off x="1041298" y="3346196"/>
            <a:ext cx="4530725" cy="51371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b="1">
                <a:solidFill>
                  <a:srgbClr val="183441"/>
                </a:solidFill>
                <a:latin typeface="Arial"/>
                <a:ea typeface="Arial"/>
                <a:cs typeface="Arial"/>
                <a:sym typeface="Arial"/>
              </a:rPr>
              <a:t>Working with Real Data</a:t>
            </a:r>
            <a:endParaRPr sz="32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6"/>
          <p:cNvSpPr txBox="1"/>
          <p:nvPr/>
        </p:nvSpPr>
        <p:spPr>
          <a:xfrm>
            <a:off x="599643" y="648081"/>
            <a:ext cx="7686675" cy="51371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b="1">
                <a:solidFill>
                  <a:srgbClr val="183441"/>
                </a:solidFill>
                <a:latin typeface="Arial"/>
                <a:ea typeface="Arial"/>
                <a:cs typeface="Arial"/>
                <a:sym typeface="Arial"/>
              </a:rPr>
              <a:t>Take a Quick Look at the Data Structure</a:t>
            </a:r>
            <a:endParaRPr sz="3200">
              <a:latin typeface="Arial"/>
              <a:ea typeface="Arial"/>
              <a:cs typeface="Arial"/>
              <a:sym typeface="Arial"/>
            </a:endParaRPr>
          </a:p>
        </p:txBody>
      </p:sp>
      <p:sp>
        <p:nvSpPr>
          <p:cNvPr id="162" name="Google Shape;162;p26"/>
          <p:cNvSpPr txBox="1"/>
          <p:nvPr/>
        </p:nvSpPr>
        <p:spPr>
          <a:xfrm>
            <a:off x="599643" y="1300683"/>
            <a:ext cx="10104755" cy="1244600"/>
          </a:xfrm>
          <a:prstGeom prst="rect">
            <a:avLst/>
          </a:prstGeom>
          <a:noFill/>
          <a:ln>
            <a:noFill/>
          </a:ln>
        </p:spPr>
        <p:txBody>
          <a:bodyPr spcFirstLastPara="1" wrap="square" lIns="0" tIns="12050" rIns="0" bIns="0" anchor="t" anchorCtr="0">
            <a:noAutofit/>
          </a:bodyPr>
          <a:lstStyle/>
          <a:p>
            <a:pPr marL="12700" marR="5080" lvl="0" indent="0" algn="l" rtl="0">
              <a:lnSpc>
                <a:spcPct val="100600"/>
              </a:lnSpc>
              <a:spcBef>
                <a:spcPts val="0"/>
              </a:spcBef>
              <a:spcAft>
                <a:spcPts val="0"/>
              </a:spcAft>
              <a:buNone/>
            </a:pPr>
            <a:r>
              <a:rPr lang="en-US" sz="2650">
                <a:solidFill>
                  <a:srgbClr val="858585"/>
                </a:solidFill>
                <a:latin typeface="Arial"/>
                <a:ea typeface="Arial"/>
                <a:cs typeface="Arial"/>
                <a:sym typeface="Arial"/>
              </a:rPr>
              <a:t>Call the </a:t>
            </a:r>
            <a:r>
              <a:rPr lang="en-US" sz="2650" i="1">
                <a:solidFill>
                  <a:srgbClr val="858585"/>
                </a:solidFill>
                <a:latin typeface="Arial"/>
                <a:ea typeface="Arial"/>
                <a:cs typeface="Arial"/>
                <a:sym typeface="Arial"/>
              </a:rPr>
              <a:t>hist() </a:t>
            </a:r>
            <a:r>
              <a:rPr lang="en-US" sz="2650">
                <a:solidFill>
                  <a:srgbClr val="858585"/>
                </a:solidFill>
                <a:latin typeface="Arial"/>
                <a:ea typeface="Arial"/>
                <a:cs typeface="Arial"/>
                <a:sym typeface="Arial"/>
              </a:rPr>
              <a:t>method on the whole dataset, and it will plot a histogram for  each numerical attribute. For example, you can see that slightly over 800  districts have a </a:t>
            </a:r>
            <a:r>
              <a:rPr lang="en-US" sz="2650" i="1">
                <a:solidFill>
                  <a:srgbClr val="858585"/>
                </a:solidFill>
                <a:latin typeface="Arial"/>
                <a:ea typeface="Arial"/>
                <a:cs typeface="Arial"/>
                <a:sym typeface="Arial"/>
              </a:rPr>
              <a:t>median_house_value </a:t>
            </a:r>
            <a:r>
              <a:rPr lang="en-US" sz="2650">
                <a:solidFill>
                  <a:srgbClr val="858585"/>
                </a:solidFill>
                <a:latin typeface="Arial"/>
                <a:ea typeface="Arial"/>
                <a:cs typeface="Arial"/>
                <a:sym typeface="Arial"/>
              </a:rPr>
              <a:t>equal to about $500,000.</a:t>
            </a:r>
            <a:endParaRPr sz="2650">
              <a:latin typeface="Arial"/>
              <a:ea typeface="Arial"/>
              <a:cs typeface="Arial"/>
              <a:sym typeface="Arial"/>
            </a:endParaRPr>
          </a:p>
        </p:txBody>
      </p:sp>
      <p:sp>
        <p:nvSpPr>
          <p:cNvPr id="163" name="Google Shape;163;p26"/>
          <p:cNvSpPr/>
          <p:nvPr/>
        </p:nvSpPr>
        <p:spPr>
          <a:xfrm>
            <a:off x="2628900" y="2684150"/>
            <a:ext cx="6110100" cy="39027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599643" y="648081"/>
            <a:ext cx="328930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Create a Test Set</a:t>
            </a:r>
            <a:endParaRPr sz="3200"/>
          </a:p>
        </p:txBody>
      </p:sp>
      <p:sp>
        <p:nvSpPr>
          <p:cNvPr id="169" name="Google Shape;169;p27"/>
          <p:cNvSpPr txBox="1"/>
          <p:nvPr/>
        </p:nvSpPr>
        <p:spPr>
          <a:xfrm>
            <a:off x="599643" y="1300683"/>
            <a:ext cx="10791825" cy="5311140"/>
          </a:xfrm>
          <a:prstGeom prst="rect">
            <a:avLst/>
          </a:prstGeom>
          <a:noFill/>
          <a:ln>
            <a:noFill/>
          </a:ln>
        </p:spPr>
        <p:txBody>
          <a:bodyPr spcFirstLastPara="1" wrap="square" lIns="0" tIns="12050" rIns="0" bIns="0" anchor="t" anchorCtr="0">
            <a:noAutofit/>
          </a:bodyPr>
          <a:lstStyle/>
          <a:p>
            <a:pPr marL="12700" marR="206375" lvl="0" indent="0" algn="l" rtl="0">
              <a:lnSpc>
                <a:spcPct val="100600"/>
              </a:lnSpc>
              <a:spcBef>
                <a:spcPts val="0"/>
              </a:spcBef>
              <a:spcAft>
                <a:spcPts val="0"/>
              </a:spcAft>
              <a:buNone/>
            </a:pPr>
            <a:r>
              <a:rPr lang="en-US" sz="2650">
                <a:solidFill>
                  <a:srgbClr val="858585"/>
                </a:solidFill>
                <a:latin typeface="Arial"/>
                <a:ea typeface="Arial"/>
                <a:cs typeface="Arial"/>
                <a:sym typeface="Arial"/>
              </a:rPr>
              <a:t>It may sound strange to voluntarily set aside part of the data at this stage.  After all, you have only taken a quick glance at the data, and surely you should  learn a whole lot more about it before you decide what algorithms to use,  right?</a:t>
            </a:r>
            <a:endParaRPr sz="2650">
              <a:latin typeface="Arial"/>
              <a:ea typeface="Arial"/>
              <a:cs typeface="Arial"/>
              <a:sym typeface="Arial"/>
            </a:endParaRPr>
          </a:p>
          <a:p>
            <a:pPr marL="0" marR="0" lvl="0" indent="0" algn="l" rtl="0">
              <a:lnSpc>
                <a:spcPct val="100000"/>
              </a:lnSpc>
              <a:spcBef>
                <a:spcPts val="50"/>
              </a:spcBef>
              <a:spcAft>
                <a:spcPts val="0"/>
              </a:spcAft>
              <a:buNone/>
            </a:pPr>
            <a:endParaRPr sz="2750">
              <a:latin typeface="Arial"/>
              <a:ea typeface="Arial"/>
              <a:cs typeface="Arial"/>
              <a:sym typeface="Arial"/>
            </a:endParaRPr>
          </a:p>
          <a:p>
            <a:pPr marL="12700" marR="266065" lvl="0" indent="0" algn="l" rtl="0">
              <a:lnSpc>
                <a:spcPct val="100600"/>
              </a:lnSpc>
              <a:spcBef>
                <a:spcPts val="0"/>
              </a:spcBef>
              <a:spcAft>
                <a:spcPts val="0"/>
              </a:spcAft>
              <a:buNone/>
            </a:pPr>
            <a:r>
              <a:rPr lang="en-US" sz="2650">
                <a:solidFill>
                  <a:srgbClr val="858585"/>
                </a:solidFill>
                <a:latin typeface="Arial"/>
                <a:ea typeface="Arial"/>
                <a:cs typeface="Arial"/>
                <a:sym typeface="Arial"/>
              </a:rPr>
              <a:t>This is true, but your brain is an amazing pattern detection system, which  means that it is highly prone to overfitting: if you look at the test set, you may  stumble upon some seemingly interesting pattern in the test data that leads  you to select a particular kind of Machine Learning model.</a:t>
            </a:r>
            <a:endParaRPr sz="2650">
              <a:latin typeface="Arial"/>
              <a:ea typeface="Arial"/>
              <a:cs typeface="Arial"/>
              <a:sym typeface="Arial"/>
            </a:endParaRPr>
          </a:p>
          <a:p>
            <a:pPr marL="0" marR="0" lvl="0" indent="0" algn="l" rtl="0">
              <a:lnSpc>
                <a:spcPct val="100000"/>
              </a:lnSpc>
              <a:spcBef>
                <a:spcPts val="30"/>
              </a:spcBef>
              <a:spcAft>
                <a:spcPts val="0"/>
              </a:spcAft>
              <a:buNone/>
            </a:pPr>
            <a:endParaRPr sz="2750">
              <a:latin typeface="Arial"/>
              <a:ea typeface="Arial"/>
              <a:cs typeface="Arial"/>
              <a:sym typeface="Arial"/>
            </a:endParaRPr>
          </a:p>
          <a:p>
            <a:pPr marL="12700" marR="5080" lvl="0" indent="0" algn="l" rtl="0">
              <a:lnSpc>
                <a:spcPct val="100800"/>
              </a:lnSpc>
              <a:spcBef>
                <a:spcPts val="0"/>
              </a:spcBef>
              <a:spcAft>
                <a:spcPts val="0"/>
              </a:spcAft>
              <a:buNone/>
            </a:pPr>
            <a:r>
              <a:rPr lang="en-US" sz="2650">
                <a:solidFill>
                  <a:srgbClr val="858585"/>
                </a:solidFill>
                <a:latin typeface="Arial"/>
                <a:ea typeface="Arial"/>
                <a:cs typeface="Arial"/>
                <a:sym typeface="Arial"/>
              </a:rPr>
              <a:t>When you estimate the generalization error using the test set, you estimate will  be too optimistic and you will launch a system that will not perform as well as  expected. This is called </a:t>
            </a:r>
            <a:r>
              <a:rPr lang="en-US" sz="2650" i="1">
                <a:solidFill>
                  <a:srgbClr val="858585"/>
                </a:solidFill>
                <a:latin typeface="Arial"/>
                <a:ea typeface="Arial"/>
                <a:cs typeface="Arial"/>
                <a:sym typeface="Arial"/>
              </a:rPr>
              <a:t>data snooping bias</a:t>
            </a:r>
            <a:r>
              <a:rPr lang="en-US" sz="2650">
                <a:solidFill>
                  <a:srgbClr val="858585"/>
                </a:solidFill>
                <a:latin typeface="Arial"/>
                <a:ea typeface="Arial"/>
                <a:cs typeface="Arial"/>
                <a:sym typeface="Arial"/>
              </a:rPr>
              <a:t>.</a:t>
            </a:r>
            <a:endParaRPr sz="265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28"/>
          <p:cNvSpPr txBox="1"/>
          <p:nvPr/>
        </p:nvSpPr>
        <p:spPr>
          <a:xfrm>
            <a:off x="599643" y="648081"/>
            <a:ext cx="3289300" cy="51371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b="1">
                <a:solidFill>
                  <a:srgbClr val="183441"/>
                </a:solidFill>
                <a:latin typeface="Arial"/>
                <a:ea typeface="Arial"/>
                <a:cs typeface="Arial"/>
                <a:sym typeface="Arial"/>
              </a:rPr>
              <a:t>Create a Test Set</a:t>
            </a:r>
            <a:endParaRPr sz="3200">
              <a:latin typeface="Arial"/>
              <a:ea typeface="Arial"/>
              <a:cs typeface="Arial"/>
              <a:sym typeface="Arial"/>
            </a:endParaRPr>
          </a:p>
        </p:txBody>
      </p:sp>
      <p:sp>
        <p:nvSpPr>
          <p:cNvPr id="175" name="Google Shape;175;p28"/>
          <p:cNvSpPr txBox="1"/>
          <p:nvPr/>
        </p:nvSpPr>
        <p:spPr>
          <a:xfrm>
            <a:off x="599643" y="1300683"/>
            <a:ext cx="9704705" cy="839469"/>
          </a:xfrm>
          <a:prstGeom prst="rect">
            <a:avLst/>
          </a:prstGeom>
          <a:noFill/>
          <a:ln>
            <a:noFill/>
          </a:ln>
        </p:spPr>
        <p:txBody>
          <a:bodyPr spcFirstLastPara="1" wrap="square" lIns="0" tIns="11425" rIns="0" bIns="0" anchor="t" anchorCtr="0">
            <a:noAutofit/>
          </a:bodyPr>
          <a:lstStyle/>
          <a:p>
            <a:pPr marL="12700" marR="5080" lvl="0" indent="0" algn="l" rtl="0">
              <a:lnSpc>
                <a:spcPct val="100800"/>
              </a:lnSpc>
              <a:spcBef>
                <a:spcPts val="0"/>
              </a:spcBef>
              <a:spcAft>
                <a:spcPts val="0"/>
              </a:spcAft>
              <a:buNone/>
            </a:pPr>
            <a:r>
              <a:rPr lang="en-US" sz="2650">
                <a:solidFill>
                  <a:srgbClr val="858585"/>
                </a:solidFill>
                <a:latin typeface="Arial"/>
                <a:ea typeface="Arial"/>
                <a:cs typeface="Arial"/>
                <a:sym typeface="Arial"/>
              </a:rPr>
              <a:t>Creating a test set is theoretically quite simple: just pick some instances  randomly, typically 20% of the dataset, and set them aside:</a:t>
            </a:r>
            <a:endParaRPr sz="2650">
              <a:latin typeface="Arial"/>
              <a:ea typeface="Arial"/>
              <a:cs typeface="Arial"/>
              <a:sym typeface="Arial"/>
            </a:endParaRPr>
          </a:p>
        </p:txBody>
      </p:sp>
      <p:sp>
        <p:nvSpPr>
          <p:cNvPr id="176" name="Google Shape;176;p28"/>
          <p:cNvSpPr/>
          <p:nvPr/>
        </p:nvSpPr>
        <p:spPr>
          <a:xfrm>
            <a:off x="2690982" y="2993152"/>
            <a:ext cx="6810034" cy="313330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29"/>
          <p:cNvSpPr txBox="1"/>
          <p:nvPr/>
        </p:nvSpPr>
        <p:spPr>
          <a:xfrm>
            <a:off x="599643" y="648081"/>
            <a:ext cx="3289300" cy="51371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b="1">
                <a:solidFill>
                  <a:srgbClr val="183441"/>
                </a:solidFill>
                <a:latin typeface="Arial"/>
                <a:ea typeface="Arial"/>
                <a:cs typeface="Arial"/>
                <a:sym typeface="Arial"/>
              </a:rPr>
              <a:t>Create a Test Set</a:t>
            </a:r>
            <a:endParaRPr sz="3200">
              <a:latin typeface="Arial"/>
              <a:ea typeface="Arial"/>
              <a:cs typeface="Arial"/>
              <a:sym typeface="Arial"/>
            </a:endParaRPr>
          </a:p>
        </p:txBody>
      </p:sp>
      <p:sp>
        <p:nvSpPr>
          <p:cNvPr id="182" name="Google Shape;182;p29"/>
          <p:cNvSpPr txBox="1"/>
          <p:nvPr/>
        </p:nvSpPr>
        <p:spPr>
          <a:xfrm>
            <a:off x="599643" y="1300683"/>
            <a:ext cx="5293995" cy="431800"/>
          </a:xfrm>
          <a:prstGeom prst="rect">
            <a:avLst/>
          </a:prstGeom>
          <a:noFill/>
          <a:ln>
            <a:noFill/>
          </a:ln>
        </p:spPr>
        <p:txBody>
          <a:bodyPr spcFirstLastPara="1" wrap="square" lIns="0" tIns="14600" rIns="0" bIns="0" anchor="t" anchorCtr="0">
            <a:noAutofit/>
          </a:bodyPr>
          <a:lstStyle/>
          <a:p>
            <a:pPr marL="12700" marR="0" lvl="0" indent="0" algn="l" rtl="0">
              <a:lnSpc>
                <a:spcPct val="100000"/>
              </a:lnSpc>
              <a:spcBef>
                <a:spcPts val="0"/>
              </a:spcBef>
              <a:spcAft>
                <a:spcPts val="0"/>
              </a:spcAft>
              <a:buNone/>
            </a:pPr>
            <a:r>
              <a:rPr lang="en-US" sz="2650">
                <a:solidFill>
                  <a:srgbClr val="858585"/>
                </a:solidFill>
                <a:latin typeface="Arial"/>
                <a:ea typeface="Arial"/>
                <a:cs typeface="Arial"/>
                <a:sym typeface="Arial"/>
              </a:rPr>
              <a:t>You can then use this function like this:</a:t>
            </a:r>
            <a:endParaRPr sz="2650">
              <a:latin typeface="Arial"/>
              <a:ea typeface="Arial"/>
              <a:cs typeface="Arial"/>
              <a:sym typeface="Arial"/>
            </a:endParaRPr>
          </a:p>
        </p:txBody>
      </p:sp>
      <p:sp>
        <p:nvSpPr>
          <p:cNvPr id="183" name="Google Shape;183;p29"/>
          <p:cNvSpPr/>
          <p:nvPr/>
        </p:nvSpPr>
        <p:spPr>
          <a:xfrm>
            <a:off x="1961392" y="2400300"/>
            <a:ext cx="8261594" cy="208788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599643" y="648081"/>
            <a:ext cx="931037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Discover and Visualize the Data to Gain Insights</a:t>
            </a:r>
            <a:endParaRPr sz="3200"/>
          </a:p>
        </p:txBody>
      </p:sp>
      <p:sp>
        <p:nvSpPr>
          <p:cNvPr id="189" name="Google Shape;189;p30"/>
          <p:cNvSpPr txBox="1"/>
          <p:nvPr/>
        </p:nvSpPr>
        <p:spPr>
          <a:xfrm>
            <a:off x="599643" y="1300683"/>
            <a:ext cx="10567670" cy="1651635"/>
          </a:xfrm>
          <a:prstGeom prst="rect">
            <a:avLst/>
          </a:prstGeom>
          <a:noFill/>
          <a:ln>
            <a:noFill/>
          </a:ln>
        </p:spPr>
        <p:txBody>
          <a:bodyPr spcFirstLastPara="1" wrap="square" lIns="0" tIns="12050" rIns="0" bIns="0" anchor="t" anchorCtr="0">
            <a:noAutofit/>
          </a:bodyPr>
          <a:lstStyle/>
          <a:p>
            <a:pPr marL="12700" marR="5080" lvl="0" indent="0" algn="l" rtl="0">
              <a:lnSpc>
                <a:spcPct val="100600"/>
              </a:lnSpc>
              <a:spcBef>
                <a:spcPts val="0"/>
              </a:spcBef>
              <a:spcAft>
                <a:spcPts val="0"/>
              </a:spcAft>
              <a:buNone/>
            </a:pPr>
            <a:r>
              <a:rPr lang="en-US" sz="2650">
                <a:solidFill>
                  <a:srgbClr val="858585"/>
                </a:solidFill>
                <a:latin typeface="Arial"/>
                <a:ea typeface="Arial"/>
                <a:cs typeface="Arial"/>
                <a:sym typeface="Arial"/>
              </a:rPr>
              <a:t>First, make sure you have put the test set aside and you are only exploring the  training set. Also, if the training set is very large, you may want to sample an  exploration set, to make manipulations easy and fast. In our case, the set is  quite small so you can just work directly on the full set.</a:t>
            </a:r>
            <a:endParaRPr sz="265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31"/>
          <p:cNvSpPr txBox="1"/>
          <p:nvPr/>
        </p:nvSpPr>
        <p:spPr>
          <a:xfrm>
            <a:off x="599643" y="648081"/>
            <a:ext cx="5838190" cy="51371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b="1">
                <a:solidFill>
                  <a:srgbClr val="183441"/>
                </a:solidFill>
                <a:latin typeface="Arial"/>
                <a:ea typeface="Arial"/>
                <a:cs typeface="Arial"/>
                <a:sym typeface="Arial"/>
              </a:rPr>
              <a:t>Visualizing Geographical Data</a:t>
            </a:r>
            <a:endParaRPr sz="3200">
              <a:latin typeface="Arial"/>
              <a:ea typeface="Arial"/>
              <a:cs typeface="Arial"/>
              <a:sym typeface="Arial"/>
            </a:endParaRPr>
          </a:p>
        </p:txBody>
      </p:sp>
      <p:sp>
        <p:nvSpPr>
          <p:cNvPr id="195" name="Google Shape;195;p31"/>
          <p:cNvSpPr txBox="1"/>
          <p:nvPr/>
        </p:nvSpPr>
        <p:spPr>
          <a:xfrm>
            <a:off x="599643" y="1300683"/>
            <a:ext cx="10219055" cy="839469"/>
          </a:xfrm>
          <a:prstGeom prst="rect">
            <a:avLst/>
          </a:prstGeom>
          <a:noFill/>
          <a:ln>
            <a:noFill/>
          </a:ln>
        </p:spPr>
        <p:txBody>
          <a:bodyPr spcFirstLastPara="1" wrap="square" lIns="0" tIns="11425" rIns="0" bIns="0" anchor="t" anchorCtr="0">
            <a:noAutofit/>
          </a:bodyPr>
          <a:lstStyle/>
          <a:p>
            <a:pPr marL="12700" marR="5080" lvl="0" indent="0" algn="l" rtl="0">
              <a:lnSpc>
                <a:spcPct val="100800"/>
              </a:lnSpc>
              <a:spcBef>
                <a:spcPts val="0"/>
              </a:spcBef>
              <a:spcAft>
                <a:spcPts val="0"/>
              </a:spcAft>
              <a:buNone/>
            </a:pPr>
            <a:r>
              <a:rPr lang="en-US" sz="2650">
                <a:solidFill>
                  <a:srgbClr val="858585"/>
                </a:solidFill>
                <a:latin typeface="Arial"/>
                <a:ea typeface="Arial"/>
                <a:cs typeface="Arial"/>
                <a:sym typeface="Arial"/>
              </a:rPr>
              <a:t>Since there is geographical information (latitude and longitude), it is a good  idea to create a scatterplot of all districts to visualize the data.</a:t>
            </a:r>
            <a:endParaRPr sz="2650">
              <a:latin typeface="Arial"/>
              <a:ea typeface="Arial"/>
              <a:cs typeface="Arial"/>
              <a:sym typeface="Arial"/>
            </a:endParaRPr>
          </a:p>
        </p:txBody>
      </p:sp>
      <p:sp>
        <p:nvSpPr>
          <p:cNvPr id="196" name="Google Shape;196;p31"/>
          <p:cNvSpPr/>
          <p:nvPr/>
        </p:nvSpPr>
        <p:spPr>
          <a:xfrm>
            <a:off x="2407920" y="2295144"/>
            <a:ext cx="7376159" cy="363474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00"/>
        <p:cNvGrpSpPr/>
        <p:nvPr/>
      </p:nvGrpSpPr>
      <p:grpSpPr>
        <a:xfrm>
          <a:off x="0" y="0"/>
          <a:ext cx="0" cy="0"/>
          <a:chOff x="0" y="0"/>
          <a:chExt cx="0" cy="0"/>
        </a:xfrm>
      </p:grpSpPr>
      <p:sp>
        <p:nvSpPr>
          <p:cNvPr id="201" name="Google Shape;201;p32"/>
          <p:cNvSpPr txBox="1"/>
          <p:nvPr/>
        </p:nvSpPr>
        <p:spPr>
          <a:xfrm>
            <a:off x="599643" y="648081"/>
            <a:ext cx="5838190" cy="51371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b="1">
                <a:solidFill>
                  <a:srgbClr val="183441"/>
                </a:solidFill>
                <a:latin typeface="Arial"/>
                <a:ea typeface="Arial"/>
                <a:cs typeface="Arial"/>
                <a:sym typeface="Arial"/>
              </a:rPr>
              <a:t>Visualizing Geographical Data</a:t>
            </a:r>
            <a:endParaRPr sz="3200">
              <a:latin typeface="Arial"/>
              <a:ea typeface="Arial"/>
              <a:cs typeface="Arial"/>
              <a:sym typeface="Arial"/>
            </a:endParaRPr>
          </a:p>
        </p:txBody>
      </p:sp>
      <p:sp>
        <p:nvSpPr>
          <p:cNvPr id="202" name="Google Shape;202;p32"/>
          <p:cNvSpPr txBox="1"/>
          <p:nvPr/>
        </p:nvSpPr>
        <p:spPr>
          <a:xfrm>
            <a:off x="599643" y="1300683"/>
            <a:ext cx="9996170" cy="1244600"/>
          </a:xfrm>
          <a:prstGeom prst="rect">
            <a:avLst/>
          </a:prstGeom>
          <a:noFill/>
          <a:ln>
            <a:noFill/>
          </a:ln>
        </p:spPr>
        <p:txBody>
          <a:bodyPr spcFirstLastPara="1" wrap="square" lIns="0" tIns="12050" rIns="0" bIns="0" anchor="t" anchorCtr="0">
            <a:noAutofit/>
          </a:bodyPr>
          <a:lstStyle/>
          <a:p>
            <a:pPr marL="12700" marR="5080" lvl="0" indent="0" algn="l" rtl="0">
              <a:lnSpc>
                <a:spcPct val="100600"/>
              </a:lnSpc>
              <a:spcBef>
                <a:spcPts val="0"/>
              </a:spcBef>
              <a:spcAft>
                <a:spcPts val="0"/>
              </a:spcAft>
              <a:buNone/>
            </a:pPr>
            <a:r>
              <a:rPr lang="en-US" sz="2650">
                <a:solidFill>
                  <a:srgbClr val="858585"/>
                </a:solidFill>
                <a:latin typeface="Arial"/>
                <a:ea typeface="Arial"/>
                <a:cs typeface="Arial"/>
                <a:sym typeface="Arial"/>
              </a:rPr>
              <a:t>This looks like California all right, but other than that it is hard to see any  particular pattern. Setting the alpha option to 0.1 makes it much easier to  visualize the places where there is a high density of data points</a:t>
            </a:r>
            <a:endParaRPr sz="2650">
              <a:latin typeface="Arial"/>
              <a:ea typeface="Arial"/>
              <a:cs typeface="Arial"/>
              <a:sym typeface="Arial"/>
            </a:endParaRPr>
          </a:p>
        </p:txBody>
      </p:sp>
      <p:sp>
        <p:nvSpPr>
          <p:cNvPr id="203" name="Google Shape;203;p32"/>
          <p:cNvSpPr/>
          <p:nvPr/>
        </p:nvSpPr>
        <p:spPr>
          <a:xfrm>
            <a:off x="2410775" y="3640447"/>
            <a:ext cx="7827600" cy="300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599643" y="648081"/>
            <a:ext cx="476567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Looking for Correlations</a:t>
            </a:r>
            <a:endParaRPr sz="3200"/>
          </a:p>
        </p:txBody>
      </p:sp>
      <p:sp>
        <p:nvSpPr>
          <p:cNvPr id="209" name="Google Shape;209;p33"/>
          <p:cNvSpPr txBox="1"/>
          <p:nvPr/>
        </p:nvSpPr>
        <p:spPr>
          <a:xfrm>
            <a:off x="599643" y="1300683"/>
            <a:ext cx="10577195" cy="3684904"/>
          </a:xfrm>
          <a:prstGeom prst="rect">
            <a:avLst/>
          </a:prstGeom>
          <a:noFill/>
          <a:ln>
            <a:noFill/>
          </a:ln>
        </p:spPr>
        <p:txBody>
          <a:bodyPr spcFirstLastPara="1" wrap="square" lIns="0" tIns="14600" rIns="0" bIns="0" anchor="t" anchorCtr="0">
            <a:noAutofit/>
          </a:bodyPr>
          <a:lstStyle/>
          <a:p>
            <a:pPr marL="12700" marR="0" lvl="0" indent="0" algn="l" rtl="0">
              <a:lnSpc>
                <a:spcPct val="100000"/>
              </a:lnSpc>
              <a:spcBef>
                <a:spcPts val="0"/>
              </a:spcBef>
              <a:spcAft>
                <a:spcPts val="0"/>
              </a:spcAft>
              <a:buNone/>
            </a:pPr>
            <a:r>
              <a:rPr lang="en-US" sz="2650">
                <a:solidFill>
                  <a:srgbClr val="858585"/>
                </a:solidFill>
                <a:latin typeface="Arial"/>
                <a:ea typeface="Arial"/>
                <a:cs typeface="Arial"/>
                <a:sym typeface="Arial"/>
              </a:rPr>
              <a:t>The correlation coefficient ranges from -1 to 1.</a:t>
            </a:r>
            <a:endParaRPr sz="2650">
              <a:latin typeface="Arial"/>
              <a:ea typeface="Arial"/>
              <a:cs typeface="Arial"/>
              <a:sym typeface="Arial"/>
            </a:endParaRPr>
          </a:p>
          <a:p>
            <a:pPr marL="12700" marR="693420" lvl="0" indent="0" algn="l" rtl="0">
              <a:lnSpc>
                <a:spcPct val="100600"/>
              </a:lnSpc>
              <a:spcBef>
                <a:spcPts val="5"/>
              </a:spcBef>
              <a:spcAft>
                <a:spcPts val="0"/>
              </a:spcAft>
              <a:buNone/>
            </a:pPr>
            <a:r>
              <a:rPr lang="en-US" sz="2650">
                <a:solidFill>
                  <a:srgbClr val="858585"/>
                </a:solidFill>
                <a:latin typeface="Arial"/>
                <a:ea typeface="Arial"/>
                <a:cs typeface="Arial"/>
                <a:sym typeface="Arial"/>
              </a:rPr>
              <a:t>When it is close to 1, it means that there is a strong positive correlations.  For example, the median house value tends to go up when then median  income goes up.</a:t>
            </a:r>
            <a:endParaRPr sz="2650">
              <a:latin typeface="Arial"/>
              <a:ea typeface="Arial"/>
              <a:cs typeface="Arial"/>
              <a:sym typeface="Arial"/>
            </a:endParaRPr>
          </a:p>
          <a:p>
            <a:pPr marL="12700" marR="5080" lvl="0" indent="0" algn="l" rtl="0">
              <a:lnSpc>
                <a:spcPct val="100699"/>
              </a:lnSpc>
              <a:spcBef>
                <a:spcPts val="5"/>
              </a:spcBef>
              <a:spcAft>
                <a:spcPts val="0"/>
              </a:spcAft>
              <a:buNone/>
            </a:pPr>
            <a:r>
              <a:rPr lang="en-US" sz="2650">
                <a:solidFill>
                  <a:srgbClr val="858585"/>
                </a:solidFill>
                <a:latin typeface="Arial"/>
                <a:ea typeface="Arial"/>
                <a:cs typeface="Arial"/>
                <a:sym typeface="Arial"/>
              </a:rPr>
              <a:t>When coefficient is close to -1, it means that there is a strong negative  correlation; you can see a small negative correlation between the latitude and  the median house value(i.e., prices have a slight tendency to go down when  you go north.</a:t>
            </a:r>
            <a:endParaRPr sz="2650">
              <a:latin typeface="Arial"/>
              <a:ea typeface="Arial"/>
              <a:cs typeface="Arial"/>
              <a:sym typeface="Arial"/>
            </a:endParaRPr>
          </a:p>
          <a:p>
            <a:pPr marL="12700" marR="0" lvl="0" indent="0" algn="l" rtl="0">
              <a:lnSpc>
                <a:spcPct val="100000"/>
              </a:lnSpc>
              <a:spcBef>
                <a:spcPts val="25"/>
              </a:spcBef>
              <a:spcAft>
                <a:spcPts val="0"/>
              </a:spcAft>
              <a:buNone/>
            </a:pPr>
            <a:r>
              <a:rPr lang="en-US" sz="2650">
                <a:solidFill>
                  <a:srgbClr val="858585"/>
                </a:solidFill>
                <a:latin typeface="Arial"/>
                <a:ea typeface="Arial"/>
                <a:cs typeface="Arial"/>
                <a:sym typeface="Arial"/>
              </a:rPr>
              <a:t>Finally, coefficients close to zero mean that there is no linear correlation.</a:t>
            </a:r>
            <a:endParaRPr sz="265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599643" y="648081"/>
            <a:ext cx="476567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Looking for Correlations</a:t>
            </a:r>
            <a:endParaRPr sz="3200"/>
          </a:p>
        </p:txBody>
      </p:sp>
      <p:sp>
        <p:nvSpPr>
          <p:cNvPr id="215" name="Google Shape;215;p34"/>
          <p:cNvSpPr/>
          <p:nvPr/>
        </p:nvSpPr>
        <p:spPr>
          <a:xfrm>
            <a:off x="1258824" y="1449324"/>
            <a:ext cx="9479280" cy="432054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599643" y="648081"/>
            <a:ext cx="838136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Experimenting with Attribute Combinations</a:t>
            </a:r>
            <a:endParaRPr sz="3200"/>
          </a:p>
        </p:txBody>
      </p:sp>
      <p:sp>
        <p:nvSpPr>
          <p:cNvPr id="221" name="Google Shape;221;p35"/>
          <p:cNvSpPr txBox="1"/>
          <p:nvPr/>
        </p:nvSpPr>
        <p:spPr>
          <a:xfrm>
            <a:off x="599643" y="1300683"/>
            <a:ext cx="10527665" cy="3684904"/>
          </a:xfrm>
          <a:prstGeom prst="rect">
            <a:avLst/>
          </a:prstGeom>
          <a:noFill/>
          <a:ln>
            <a:noFill/>
          </a:ln>
        </p:spPr>
        <p:txBody>
          <a:bodyPr spcFirstLastPara="1" wrap="square" lIns="0" tIns="11425" rIns="0" bIns="0" anchor="t" anchorCtr="0">
            <a:noAutofit/>
          </a:bodyPr>
          <a:lstStyle/>
          <a:p>
            <a:pPr marL="12700" marR="600710" lvl="0" indent="0" algn="l" rtl="0">
              <a:lnSpc>
                <a:spcPct val="100800"/>
              </a:lnSpc>
              <a:spcBef>
                <a:spcPts val="0"/>
              </a:spcBef>
              <a:spcAft>
                <a:spcPts val="0"/>
              </a:spcAft>
              <a:buNone/>
            </a:pPr>
            <a:r>
              <a:rPr lang="en-US" sz="2650">
                <a:solidFill>
                  <a:srgbClr val="858585"/>
                </a:solidFill>
                <a:latin typeface="Arial"/>
                <a:ea typeface="Arial"/>
                <a:cs typeface="Arial"/>
                <a:sym typeface="Arial"/>
              </a:rPr>
              <a:t>One last thing you may want to do before actually preparing the data for  Machine Learning algorithms is to try out various attribute combinations.</a:t>
            </a:r>
            <a:endParaRPr sz="2650">
              <a:latin typeface="Arial"/>
              <a:ea typeface="Arial"/>
              <a:cs typeface="Arial"/>
              <a:sym typeface="Arial"/>
            </a:endParaRPr>
          </a:p>
          <a:p>
            <a:pPr marL="0" marR="0" lvl="0" indent="0" algn="l" rtl="0">
              <a:lnSpc>
                <a:spcPct val="100000"/>
              </a:lnSpc>
              <a:spcBef>
                <a:spcPts val="25"/>
              </a:spcBef>
              <a:spcAft>
                <a:spcPts val="0"/>
              </a:spcAft>
              <a:buNone/>
            </a:pPr>
            <a:endParaRPr sz="2750">
              <a:latin typeface="Arial"/>
              <a:ea typeface="Arial"/>
              <a:cs typeface="Arial"/>
              <a:sym typeface="Arial"/>
            </a:endParaRPr>
          </a:p>
          <a:p>
            <a:pPr marL="12700" marR="302895" lvl="0" indent="0" algn="l" rtl="0">
              <a:lnSpc>
                <a:spcPct val="100800"/>
              </a:lnSpc>
              <a:spcBef>
                <a:spcPts val="5"/>
              </a:spcBef>
              <a:spcAft>
                <a:spcPts val="0"/>
              </a:spcAft>
              <a:buNone/>
            </a:pPr>
            <a:r>
              <a:rPr lang="en-US" sz="2650">
                <a:solidFill>
                  <a:srgbClr val="858585"/>
                </a:solidFill>
                <a:latin typeface="Arial"/>
                <a:ea typeface="Arial"/>
                <a:cs typeface="Arial"/>
                <a:sym typeface="Arial"/>
              </a:rPr>
              <a:t>For example, the total number of rooms in a district is not very useful if you  don’t know how many households there are.</a:t>
            </a:r>
            <a:endParaRPr sz="2650">
              <a:latin typeface="Arial"/>
              <a:ea typeface="Arial"/>
              <a:cs typeface="Arial"/>
              <a:sym typeface="Arial"/>
            </a:endParaRPr>
          </a:p>
          <a:p>
            <a:pPr marL="12700" marR="0" lvl="0" indent="0" algn="l" rtl="0">
              <a:lnSpc>
                <a:spcPct val="100000"/>
              </a:lnSpc>
              <a:spcBef>
                <a:spcPts val="25"/>
              </a:spcBef>
              <a:spcAft>
                <a:spcPts val="0"/>
              </a:spcAft>
              <a:buNone/>
            </a:pPr>
            <a:r>
              <a:rPr lang="en-US" sz="2650">
                <a:solidFill>
                  <a:srgbClr val="858585"/>
                </a:solidFill>
                <a:latin typeface="Arial"/>
                <a:ea typeface="Arial"/>
                <a:cs typeface="Arial"/>
                <a:sym typeface="Arial"/>
              </a:rPr>
              <a:t>What you really want is the number of rooms per household.</a:t>
            </a:r>
            <a:endParaRPr sz="2650">
              <a:latin typeface="Arial"/>
              <a:ea typeface="Arial"/>
              <a:cs typeface="Arial"/>
              <a:sym typeface="Arial"/>
            </a:endParaRPr>
          </a:p>
          <a:p>
            <a:pPr marL="12700" marR="5080" lvl="0" indent="0" algn="l" rtl="0">
              <a:lnSpc>
                <a:spcPct val="120754"/>
              </a:lnSpc>
              <a:spcBef>
                <a:spcPts val="100"/>
              </a:spcBef>
              <a:spcAft>
                <a:spcPts val="0"/>
              </a:spcAft>
              <a:buNone/>
            </a:pPr>
            <a:r>
              <a:rPr lang="en-US" sz="2650">
                <a:solidFill>
                  <a:srgbClr val="858585"/>
                </a:solidFill>
                <a:latin typeface="Arial"/>
                <a:ea typeface="Arial"/>
                <a:cs typeface="Arial"/>
                <a:sym typeface="Arial"/>
              </a:rPr>
              <a:t>Similarly, the total number of bedrooms by itself is not very useful: you  probably want to compare it to the number of rooms. And the population per  household also seems like an interesting attribute combination to look at.</a:t>
            </a:r>
            <a:endParaRPr sz="265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599643" y="648081"/>
            <a:ext cx="477901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Working with Real Data?</a:t>
            </a:r>
            <a:endParaRPr sz="3200"/>
          </a:p>
        </p:txBody>
      </p:sp>
      <p:sp>
        <p:nvSpPr>
          <p:cNvPr id="55" name="Google Shape;55;p9"/>
          <p:cNvSpPr txBox="1"/>
          <p:nvPr/>
        </p:nvSpPr>
        <p:spPr>
          <a:xfrm>
            <a:off x="599643" y="1300683"/>
            <a:ext cx="10558145" cy="4904105"/>
          </a:xfrm>
          <a:prstGeom prst="rect">
            <a:avLst/>
          </a:prstGeom>
          <a:noFill/>
          <a:ln>
            <a:noFill/>
          </a:ln>
        </p:spPr>
        <p:txBody>
          <a:bodyPr spcFirstLastPara="1" wrap="square" lIns="0" tIns="12050" rIns="0" bIns="0" anchor="t" anchorCtr="0">
            <a:noAutofit/>
          </a:bodyPr>
          <a:lstStyle/>
          <a:p>
            <a:pPr marL="12700" marR="5080" lvl="0" indent="0" algn="l" rtl="0">
              <a:lnSpc>
                <a:spcPct val="100600"/>
              </a:lnSpc>
              <a:spcBef>
                <a:spcPts val="0"/>
              </a:spcBef>
              <a:spcAft>
                <a:spcPts val="0"/>
              </a:spcAft>
              <a:buNone/>
            </a:pPr>
            <a:r>
              <a:rPr lang="en-US" sz="2650">
                <a:solidFill>
                  <a:srgbClr val="858585"/>
                </a:solidFill>
                <a:latin typeface="Arial"/>
                <a:ea typeface="Arial"/>
                <a:cs typeface="Arial"/>
                <a:sym typeface="Arial"/>
              </a:rPr>
              <a:t>When you are learning about Machine Learning it is best to actually  experiment with real-world data, not just artificial datasets. Fortunately, there  are thousands of open datasets to choose from, ranging across all sorts of  domains. Here are a few places you can look to get data:</a:t>
            </a:r>
            <a:endParaRPr sz="2650">
              <a:latin typeface="Arial"/>
              <a:ea typeface="Arial"/>
              <a:cs typeface="Arial"/>
              <a:sym typeface="Arial"/>
            </a:endParaRPr>
          </a:p>
          <a:p>
            <a:pPr marL="192405" marR="0" lvl="0" indent="-180340" algn="l" rtl="0">
              <a:lnSpc>
                <a:spcPct val="100000"/>
              </a:lnSpc>
              <a:spcBef>
                <a:spcPts val="25"/>
              </a:spcBef>
              <a:spcAft>
                <a:spcPts val="0"/>
              </a:spcAft>
              <a:buClr>
                <a:srgbClr val="858585"/>
              </a:buClr>
              <a:buSzPts val="2650"/>
              <a:buFont typeface="Arial"/>
              <a:buChar char="-"/>
            </a:pPr>
            <a:r>
              <a:rPr lang="en-US" sz="2650">
                <a:solidFill>
                  <a:srgbClr val="858585"/>
                </a:solidFill>
                <a:latin typeface="Arial"/>
                <a:ea typeface="Arial"/>
                <a:cs typeface="Arial"/>
                <a:sym typeface="Arial"/>
              </a:rPr>
              <a:t>Popular open data repositories:</a:t>
            </a:r>
            <a:endParaRPr sz="2650">
              <a:latin typeface="Arial"/>
              <a:ea typeface="Arial"/>
              <a:cs typeface="Arial"/>
              <a:sym typeface="Arial"/>
            </a:endParaRPr>
          </a:p>
          <a:p>
            <a:pPr marL="1106805" marR="0" lvl="1" indent="-180340" algn="l" rtl="0">
              <a:lnSpc>
                <a:spcPct val="100000"/>
              </a:lnSpc>
              <a:spcBef>
                <a:spcPts val="25"/>
              </a:spcBef>
              <a:spcAft>
                <a:spcPts val="0"/>
              </a:spcAft>
              <a:buClr>
                <a:srgbClr val="858585"/>
              </a:buClr>
              <a:buSzPts val="2650"/>
              <a:buFont typeface="Arial"/>
              <a:buChar char="-"/>
            </a:pPr>
            <a:r>
              <a:rPr lang="en-US" sz="2650" b="0" i="0" u="none" strike="noStrike" cap="none">
                <a:solidFill>
                  <a:srgbClr val="858585"/>
                </a:solidFill>
                <a:latin typeface="Arial"/>
                <a:ea typeface="Arial"/>
                <a:cs typeface="Arial"/>
                <a:sym typeface="Arial"/>
              </a:rPr>
              <a:t>UC Irvine Machine Learning Repository</a:t>
            </a:r>
            <a:endParaRPr sz="2650" b="0" i="0" u="none" strike="noStrike" cap="none">
              <a:latin typeface="Arial"/>
              <a:ea typeface="Arial"/>
              <a:cs typeface="Arial"/>
              <a:sym typeface="Arial"/>
            </a:endParaRPr>
          </a:p>
          <a:p>
            <a:pPr marL="1106805" marR="0" lvl="1" indent="-180340" algn="l" rtl="0">
              <a:lnSpc>
                <a:spcPct val="100000"/>
              </a:lnSpc>
              <a:spcBef>
                <a:spcPts val="15"/>
              </a:spcBef>
              <a:spcAft>
                <a:spcPts val="0"/>
              </a:spcAft>
              <a:buClr>
                <a:srgbClr val="858585"/>
              </a:buClr>
              <a:buSzPts val="2650"/>
              <a:buFont typeface="Arial"/>
              <a:buChar char="-"/>
            </a:pPr>
            <a:r>
              <a:rPr lang="en-US" sz="2650" b="0" i="0" u="none" strike="noStrike" cap="none">
                <a:solidFill>
                  <a:srgbClr val="858585"/>
                </a:solidFill>
                <a:latin typeface="Arial"/>
                <a:ea typeface="Arial"/>
                <a:cs typeface="Arial"/>
                <a:sym typeface="Arial"/>
              </a:rPr>
              <a:t>Kaggle datasets</a:t>
            </a:r>
            <a:endParaRPr sz="2650" b="0" i="0" u="none" strike="noStrike" cap="none">
              <a:latin typeface="Arial"/>
              <a:ea typeface="Arial"/>
              <a:cs typeface="Arial"/>
              <a:sym typeface="Arial"/>
            </a:endParaRPr>
          </a:p>
          <a:p>
            <a:pPr marL="1106805" marR="0" lvl="1" indent="-180340" algn="l" rtl="0">
              <a:lnSpc>
                <a:spcPct val="100000"/>
              </a:lnSpc>
              <a:spcBef>
                <a:spcPts val="25"/>
              </a:spcBef>
              <a:spcAft>
                <a:spcPts val="0"/>
              </a:spcAft>
              <a:buClr>
                <a:srgbClr val="858585"/>
              </a:buClr>
              <a:buSzPts val="2650"/>
              <a:buFont typeface="Arial"/>
              <a:buChar char="-"/>
            </a:pPr>
            <a:r>
              <a:rPr lang="en-US" sz="2650" b="0" i="0" u="none" strike="noStrike" cap="none">
                <a:solidFill>
                  <a:srgbClr val="858585"/>
                </a:solidFill>
                <a:latin typeface="Arial"/>
                <a:ea typeface="Arial"/>
                <a:cs typeface="Arial"/>
                <a:sym typeface="Arial"/>
              </a:rPr>
              <a:t>Amazon’s AWS datasets</a:t>
            </a:r>
            <a:endParaRPr sz="2650" b="0" i="0" u="none" strike="noStrike" cap="none">
              <a:latin typeface="Arial"/>
              <a:ea typeface="Arial"/>
              <a:cs typeface="Arial"/>
              <a:sym typeface="Arial"/>
            </a:endParaRPr>
          </a:p>
          <a:p>
            <a:pPr marL="192405" marR="0" lvl="0" indent="-180340" algn="l" rtl="0">
              <a:lnSpc>
                <a:spcPct val="100000"/>
              </a:lnSpc>
              <a:spcBef>
                <a:spcPts val="20"/>
              </a:spcBef>
              <a:spcAft>
                <a:spcPts val="0"/>
              </a:spcAft>
              <a:buClr>
                <a:srgbClr val="858585"/>
              </a:buClr>
              <a:buSzPts val="2650"/>
              <a:buFont typeface="Arial"/>
              <a:buChar char="-"/>
            </a:pPr>
            <a:r>
              <a:rPr lang="en-US" sz="2650">
                <a:solidFill>
                  <a:srgbClr val="858585"/>
                </a:solidFill>
                <a:latin typeface="Arial"/>
                <a:ea typeface="Arial"/>
                <a:cs typeface="Arial"/>
                <a:sym typeface="Arial"/>
              </a:rPr>
              <a:t>Meta portals (they list open data repositories):</a:t>
            </a:r>
            <a:endParaRPr sz="2650">
              <a:latin typeface="Arial"/>
              <a:ea typeface="Arial"/>
              <a:cs typeface="Arial"/>
              <a:sym typeface="Arial"/>
            </a:endParaRPr>
          </a:p>
          <a:p>
            <a:pPr marL="1106805" marR="0" lvl="1" indent="-180340" algn="l" rtl="0">
              <a:lnSpc>
                <a:spcPct val="100000"/>
              </a:lnSpc>
              <a:spcBef>
                <a:spcPts val="15"/>
              </a:spcBef>
              <a:spcAft>
                <a:spcPts val="0"/>
              </a:spcAft>
              <a:buClr>
                <a:srgbClr val="858585"/>
              </a:buClr>
              <a:buSzPts val="2650"/>
              <a:buFont typeface="Arial"/>
              <a:buChar char="-"/>
            </a:pPr>
            <a:r>
              <a:rPr lang="en-US" sz="2650" b="0" i="0" u="sng" strike="noStrike" cap="none">
                <a:solidFill>
                  <a:srgbClr val="858585"/>
                </a:solidFill>
                <a:latin typeface="Arial"/>
                <a:ea typeface="Arial"/>
                <a:cs typeface="Arial"/>
                <a:sym typeface="Arial"/>
                <a:hlinkClick r:id="rId3">
                  <a:extLst>
                    <a:ext uri="{A12FA001-AC4F-418D-AE19-62706E023703}">
                      <ahyp:hlinkClr xmlns:ahyp="http://schemas.microsoft.com/office/drawing/2018/hyperlinkcolor" val="tx"/>
                    </a:ext>
                  </a:extLst>
                </a:hlinkClick>
              </a:rPr>
              <a:t>http://dataportals.org</a:t>
            </a:r>
            <a:r>
              <a:rPr lang="en-US" sz="2650" b="0" i="0" u="none" strike="noStrike" cap="none">
                <a:solidFill>
                  <a:srgbClr val="858585"/>
                </a:solidFill>
                <a:latin typeface="Arial"/>
                <a:ea typeface="Arial"/>
                <a:cs typeface="Arial"/>
                <a:sym typeface="Arial"/>
              </a:rPr>
              <a:t>/</a:t>
            </a:r>
            <a:endParaRPr sz="2650" b="0" i="0" u="none" strike="noStrike" cap="none">
              <a:latin typeface="Arial"/>
              <a:ea typeface="Arial"/>
              <a:cs typeface="Arial"/>
              <a:sym typeface="Arial"/>
            </a:endParaRPr>
          </a:p>
          <a:p>
            <a:pPr marL="1106805" marR="0" lvl="1" indent="-180340" algn="l" rtl="0">
              <a:lnSpc>
                <a:spcPct val="100000"/>
              </a:lnSpc>
              <a:spcBef>
                <a:spcPts val="25"/>
              </a:spcBef>
              <a:spcAft>
                <a:spcPts val="0"/>
              </a:spcAft>
              <a:buClr>
                <a:srgbClr val="858585"/>
              </a:buClr>
              <a:buSzPts val="2650"/>
              <a:buFont typeface="Arial"/>
              <a:buChar char="-"/>
            </a:pPr>
            <a:r>
              <a:rPr lang="en-US" sz="2650" b="0" i="0" u="sng" strike="noStrike" cap="none">
                <a:solidFill>
                  <a:srgbClr val="858585"/>
                </a:solidFill>
                <a:latin typeface="Arial"/>
                <a:ea typeface="Arial"/>
                <a:cs typeface="Arial"/>
                <a:sym typeface="Arial"/>
                <a:hlinkClick r:id="rId4">
                  <a:extLst>
                    <a:ext uri="{A12FA001-AC4F-418D-AE19-62706E023703}">
                      <ahyp:hlinkClr xmlns:ahyp="http://schemas.microsoft.com/office/drawing/2018/hyperlinkcolor" val="tx"/>
                    </a:ext>
                  </a:extLst>
                </a:hlinkClick>
              </a:rPr>
              <a:t>http://opendatamonitor.eu/</a:t>
            </a:r>
            <a:endParaRPr sz="2650" b="0" i="0" u="none" strike="noStrike" cap="none">
              <a:latin typeface="Arial"/>
              <a:ea typeface="Arial"/>
              <a:cs typeface="Arial"/>
              <a:sym typeface="Arial"/>
            </a:endParaRPr>
          </a:p>
          <a:p>
            <a:pPr marL="1106805" marR="0" lvl="1" indent="-180340" algn="l" rtl="0">
              <a:lnSpc>
                <a:spcPct val="100000"/>
              </a:lnSpc>
              <a:spcBef>
                <a:spcPts val="25"/>
              </a:spcBef>
              <a:spcAft>
                <a:spcPts val="0"/>
              </a:spcAft>
              <a:buClr>
                <a:srgbClr val="858585"/>
              </a:buClr>
              <a:buSzPts val="2650"/>
              <a:buFont typeface="Arial"/>
              <a:buChar char="-"/>
            </a:pPr>
            <a:r>
              <a:rPr lang="en-US" sz="2650" b="0" i="0" u="sng" strike="noStrike" cap="none">
                <a:solidFill>
                  <a:srgbClr val="858585"/>
                </a:solidFill>
                <a:latin typeface="Arial"/>
                <a:ea typeface="Arial"/>
                <a:cs typeface="Arial"/>
                <a:sym typeface="Arial"/>
                <a:hlinkClick r:id="rId5">
                  <a:extLst>
                    <a:ext uri="{A12FA001-AC4F-418D-AE19-62706E023703}">
                      <ahyp:hlinkClr xmlns:ahyp="http://schemas.microsoft.com/office/drawing/2018/hyperlinkcolor" val="tx"/>
                    </a:ext>
                  </a:extLst>
                </a:hlinkClick>
              </a:rPr>
              <a:t>http://quandl.com/</a:t>
            </a:r>
            <a:endParaRPr sz="2650" b="0" i="0" u="none" strike="noStrike" cap="non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599643" y="648081"/>
            <a:ext cx="971042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Prepare the Data for Machine Learning Algorithms</a:t>
            </a:r>
            <a:endParaRPr sz="3200"/>
          </a:p>
        </p:txBody>
      </p:sp>
      <p:sp>
        <p:nvSpPr>
          <p:cNvPr id="227" name="Google Shape;227;p36"/>
          <p:cNvSpPr txBox="1"/>
          <p:nvPr/>
        </p:nvSpPr>
        <p:spPr>
          <a:xfrm>
            <a:off x="599643" y="1300683"/>
            <a:ext cx="10617835" cy="4090670"/>
          </a:xfrm>
          <a:prstGeom prst="rect">
            <a:avLst/>
          </a:prstGeom>
          <a:noFill/>
          <a:ln>
            <a:noFill/>
          </a:ln>
        </p:spPr>
        <p:txBody>
          <a:bodyPr spcFirstLastPara="1" wrap="square" lIns="0" tIns="11425" rIns="0" bIns="0" anchor="t" anchorCtr="0">
            <a:noAutofit/>
          </a:bodyPr>
          <a:lstStyle/>
          <a:p>
            <a:pPr marL="12700" marR="250825" lvl="0" indent="0" algn="l" rtl="0">
              <a:lnSpc>
                <a:spcPct val="100800"/>
              </a:lnSpc>
              <a:spcBef>
                <a:spcPts val="0"/>
              </a:spcBef>
              <a:spcAft>
                <a:spcPts val="0"/>
              </a:spcAft>
              <a:buNone/>
            </a:pPr>
            <a:r>
              <a:rPr lang="en-US" sz="2650">
                <a:solidFill>
                  <a:srgbClr val="858585"/>
                </a:solidFill>
                <a:latin typeface="Arial"/>
                <a:ea typeface="Arial"/>
                <a:cs typeface="Arial"/>
                <a:sym typeface="Arial"/>
              </a:rPr>
              <a:t>Instead of just doing this manually, you should write functions to do that, for  several good reasons:</a:t>
            </a:r>
            <a:endParaRPr sz="2650">
              <a:latin typeface="Arial"/>
              <a:ea typeface="Arial"/>
              <a:cs typeface="Arial"/>
              <a:sym typeface="Arial"/>
            </a:endParaRPr>
          </a:p>
          <a:p>
            <a:pPr marL="12700" marR="5080" lvl="0" indent="-168275" algn="l" rtl="0">
              <a:lnSpc>
                <a:spcPct val="120754"/>
              </a:lnSpc>
              <a:spcBef>
                <a:spcPts val="100"/>
              </a:spcBef>
              <a:spcAft>
                <a:spcPts val="0"/>
              </a:spcAft>
              <a:buClr>
                <a:srgbClr val="858585"/>
              </a:buClr>
              <a:buSzPts val="2650"/>
              <a:buFont typeface="Arial"/>
              <a:buAutoNum type="arabicPeriod"/>
            </a:pPr>
            <a:r>
              <a:rPr lang="en-US" sz="2650">
                <a:solidFill>
                  <a:srgbClr val="858585"/>
                </a:solidFill>
                <a:latin typeface="Arial"/>
                <a:ea typeface="Arial"/>
                <a:cs typeface="Arial"/>
                <a:sym typeface="Arial"/>
              </a:rPr>
              <a:t>This will allow you to reproduce these transformations easily on any dataset  (e.g., the next time you get the fresh datasets).</a:t>
            </a:r>
            <a:endParaRPr sz="2650">
              <a:latin typeface="Arial"/>
              <a:ea typeface="Arial"/>
              <a:cs typeface="Arial"/>
              <a:sym typeface="Arial"/>
            </a:endParaRPr>
          </a:p>
          <a:p>
            <a:pPr marL="12700" marR="433069" lvl="0" indent="-168275" algn="l" rtl="0">
              <a:lnSpc>
                <a:spcPct val="121132"/>
              </a:lnSpc>
              <a:spcBef>
                <a:spcPts val="0"/>
              </a:spcBef>
              <a:spcAft>
                <a:spcPts val="0"/>
              </a:spcAft>
              <a:buClr>
                <a:srgbClr val="858585"/>
              </a:buClr>
              <a:buSzPts val="2650"/>
              <a:buFont typeface="Arial"/>
              <a:buAutoNum type="arabicPeriod"/>
            </a:pPr>
            <a:r>
              <a:rPr lang="en-US" sz="2650">
                <a:solidFill>
                  <a:srgbClr val="858585"/>
                </a:solidFill>
                <a:latin typeface="Arial"/>
                <a:ea typeface="Arial"/>
                <a:cs typeface="Arial"/>
                <a:sym typeface="Arial"/>
              </a:rPr>
              <a:t>You will gradually build a library of transformation functions that you can  reuse in future projects.</a:t>
            </a:r>
            <a:endParaRPr sz="2650">
              <a:latin typeface="Arial"/>
              <a:ea typeface="Arial"/>
              <a:cs typeface="Arial"/>
              <a:sym typeface="Arial"/>
            </a:endParaRPr>
          </a:p>
          <a:p>
            <a:pPr marL="343535" marR="0" lvl="0" indent="-331469" algn="l" rtl="0">
              <a:lnSpc>
                <a:spcPct val="116037"/>
              </a:lnSpc>
              <a:spcBef>
                <a:spcPts val="0"/>
              </a:spcBef>
              <a:spcAft>
                <a:spcPts val="0"/>
              </a:spcAft>
              <a:buClr>
                <a:srgbClr val="858585"/>
              </a:buClr>
              <a:buSzPts val="2650"/>
              <a:buFont typeface="Arial"/>
              <a:buAutoNum type="arabicPeriod"/>
            </a:pPr>
            <a:r>
              <a:rPr lang="en-US" sz="2650">
                <a:solidFill>
                  <a:srgbClr val="858585"/>
                </a:solidFill>
                <a:latin typeface="Arial"/>
                <a:ea typeface="Arial"/>
                <a:cs typeface="Arial"/>
                <a:sym typeface="Arial"/>
              </a:rPr>
              <a:t>You can use these functions in your live system to transform the new data</a:t>
            </a:r>
            <a:endParaRPr sz="2650">
              <a:latin typeface="Arial"/>
              <a:ea typeface="Arial"/>
              <a:cs typeface="Arial"/>
              <a:sym typeface="Arial"/>
            </a:endParaRPr>
          </a:p>
          <a:p>
            <a:pPr marL="12700" marR="0" lvl="0" indent="0" algn="l" rtl="0">
              <a:lnSpc>
                <a:spcPct val="100000"/>
              </a:lnSpc>
              <a:spcBef>
                <a:spcPts val="25"/>
              </a:spcBef>
              <a:spcAft>
                <a:spcPts val="0"/>
              </a:spcAft>
              <a:buNone/>
            </a:pPr>
            <a:r>
              <a:rPr lang="en-US" sz="2650">
                <a:solidFill>
                  <a:srgbClr val="858585"/>
                </a:solidFill>
                <a:latin typeface="Arial"/>
                <a:ea typeface="Arial"/>
                <a:cs typeface="Arial"/>
                <a:sym typeface="Arial"/>
              </a:rPr>
              <a:t>before feeding it to your algorithms.</a:t>
            </a:r>
            <a:endParaRPr sz="2650">
              <a:latin typeface="Arial"/>
              <a:ea typeface="Arial"/>
              <a:cs typeface="Arial"/>
              <a:sym typeface="Arial"/>
            </a:endParaRPr>
          </a:p>
          <a:p>
            <a:pPr marL="12700" marR="363220" lvl="0" indent="-168275" algn="l" rtl="0">
              <a:lnSpc>
                <a:spcPct val="100400"/>
              </a:lnSpc>
              <a:spcBef>
                <a:spcPts val="10"/>
              </a:spcBef>
              <a:spcAft>
                <a:spcPts val="0"/>
              </a:spcAft>
              <a:buClr>
                <a:srgbClr val="858585"/>
              </a:buClr>
              <a:buSzPts val="2650"/>
              <a:buFont typeface="Arial"/>
              <a:buAutoNum type="arabicPeriod" startAt="4"/>
            </a:pPr>
            <a:r>
              <a:rPr lang="en-US" sz="2650">
                <a:solidFill>
                  <a:srgbClr val="858585"/>
                </a:solidFill>
                <a:latin typeface="Arial"/>
                <a:ea typeface="Arial"/>
                <a:cs typeface="Arial"/>
                <a:sym typeface="Arial"/>
              </a:rPr>
              <a:t>This will make it possible for you to easily try various transformations and  see which combination of transformation works best.</a:t>
            </a:r>
            <a:endParaRPr sz="265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599643" y="648081"/>
            <a:ext cx="273494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Data Cleaning</a:t>
            </a:r>
            <a:endParaRPr sz="3200"/>
          </a:p>
        </p:txBody>
      </p:sp>
      <p:sp>
        <p:nvSpPr>
          <p:cNvPr id="233" name="Google Shape;233;p37"/>
          <p:cNvSpPr txBox="1"/>
          <p:nvPr/>
        </p:nvSpPr>
        <p:spPr>
          <a:xfrm>
            <a:off x="599643" y="1300683"/>
            <a:ext cx="10335260" cy="2870835"/>
          </a:xfrm>
          <a:prstGeom prst="rect">
            <a:avLst/>
          </a:prstGeom>
          <a:noFill/>
          <a:ln>
            <a:noFill/>
          </a:ln>
        </p:spPr>
        <p:txBody>
          <a:bodyPr spcFirstLastPara="1" wrap="square" lIns="0" tIns="12050" rIns="0" bIns="0" anchor="t" anchorCtr="0">
            <a:noAutofit/>
          </a:bodyPr>
          <a:lstStyle/>
          <a:p>
            <a:pPr marL="12700" marR="5080" lvl="0" indent="0" algn="l" rtl="0">
              <a:lnSpc>
                <a:spcPct val="100600"/>
              </a:lnSpc>
              <a:spcBef>
                <a:spcPts val="0"/>
              </a:spcBef>
              <a:spcAft>
                <a:spcPts val="0"/>
              </a:spcAft>
              <a:buNone/>
            </a:pPr>
            <a:r>
              <a:rPr lang="en-US" sz="2650">
                <a:solidFill>
                  <a:srgbClr val="858585"/>
                </a:solidFill>
                <a:latin typeface="Arial"/>
                <a:ea typeface="Arial"/>
                <a:cs typeface="Arial"/>
                <a:sym typeface="Arial"/>
              </a:rPr>
              <a:t>Most of Machine Learning algorithms cannot work with missing features, so  let’s create a few functions to take care of them. You noticed earlier that the  </a:t>
            </a:r>
            <a:r>
              <a:rPr lang="en-US" sz="2650" i="1">
                <a:solidFill>
                  <a:srgbClr val="858585"/>
                </a:solidFill>
                <a:latin typeface="Arial"/>
                <a:ea typeface="Arial"/>
                <a:cs typeface="Arial"/>
                <a:sym typeface="Arial"/>
              </a:rPr>
              <a:t>total_bedrooms </a:t>
            </a:r>
            <a:r>
              <a:rPr lang="en-US" sz="2650">
                <a:solidFill>
                  <a:srgbClr val="858585"/>
                </a:solidFill>
                <a:latin typeface="Arial"/>
                <a:ea typeface="Arial"/>
                <a:cs typeface="Arial"/>
                <a:sym typeface="Arial"/>
              </a:rPr>
              <a:t>attribute has some missing values, so let’s fix this. You have  three options:</a:t>
            </a:r>
            <a:endParaRPr sz="2650">
              <a:latin typeface="Arial"/>
              <a:ea typeface="Arial"/>
              <a:cs typeface="Arial"/>
              <a:sym typeface="Arial"/>
            </a:endParaRPr>
          </a:p>
          <a:p>
            <a:pPr marL="343535" marR="0" lvl="0" indent="-331469" algn="l" rtl="0">
              <a:lnSpc>
                <a:spcPct val="100000"/>
              </a:lnSpc>
              <a:spcBef>
                <a:spcPts val="25"/>
              </a:spcBef>
              <a:spcAft>
                <a:spcPts val="0"/>
              </a:spcAft>
              <a:buClr>
                <a:srgbClr val="858585"/>
              </a:buClr>
              <a:buSzPts val="2650"/>
              <a:buFont typeface="Arial"/>
              <a:buAutoNum type="arabicPeriod"/>
            </a:pPr>
            <a:r>
              <a:rPr lang="en-US" sz="2650">
                <a:solidFill>
                  <a:srgbClr val="858585"/>
                </a:solidFill>
                <a:latin typeface="Arial"/>
                <a:ea typeface="Arial"/>
                <a:cs typeface="Arial"/>
                <a:sym typeface="Arial"/>
              </a:rPr>
              <a:t>Get rid of the corresponding districts.</a:t>
            </a:r>
            <a:endParaRPr sz="2650">
              <a:latin typeface="Arial"/>
              <a:ea typeface="Arial"/>
              <a:cs typeface="Arial"/>
              <a:sym typeface="Arial"/>
            </a:endParaRPr>
          </a:p>
          <a:p>
            <a:pPr marL="343535" marR="0" lvl="0" indent="-331469" algn="l" rtl="0">
              <a:lnSpc>
                <a:spcPct val="100000"/>
              </a:lnSpc>
              <a:spcBef>
                <a:spcPts val="25"/>
              </a:spcBef>
              <a:spcAft>
                <a:spcPts val="0"/>
              </a:spcAft>
              <a:buClr>
                <a:srgbClr val="858585"/>
              </a:buClr>
              <a:buSzPts val="2650"/>
              <a:buFont typeface="Arial"/>
              <a:buAutoNum type="arabicPeriod"/>
            </a:pPr>
            <a:r>
              <a:rPr lang="en-US" sz="2650">
                <a:solidFill>
                  <a:srgbClr val="858585"/>
                </a:solidFill>
                <a:latin typeface="Arial"/>
                <a:ea typeface="Arial"/>
                <a:cs typeface="Arial"/>
                <a:sym typeface="Arial"/>
              </a:rPr>
              <a:t>Get rid of the whole attribute.</a:t>
            </a:r>
            <a:endParaRPr sz="2650">
              <a:latin typeface="Arial"/>
              <a:ea typeface="Arial"/>
              <a:cs typeface="Arial"/>
              <a:sym typeface="Arial"/>
            </a:endParaRPr>
          </a:p>
          <a:p>
            <a:pPr marL="343535" marR="0" lvl="0" indent="-331469" algn="l" rtl="0">
              <a:lnSpc>
                <a:spcPct val="100000"/>
              </a:lnSpc>
              <a:spcBef>
                <a:spcPts val="15"/>
              </a:spcBef>
              <a:spcAft>
                <a:spcPts val="0"/>
              </a:spcAft>
              <a:buClr>
                <a:srgbClr val="858585"/>
              </a:buClr>
              <a:buSzPts val="2650"/>
              <a:buFont typeface="Arial"/>
              <a:buAutoNum type="arabicPeriod"/>
            </a:pPr>
            <a:r>
              <a:rPr lang="en-US" sz="2650">
                <a:solidFill>
                  <a:srgbClr val="858585"/>
                </a:solidFill>
                <a:latin typeface="Arial"/>
                <a:ea typeface="Arial"/>
                <a:cs typeface="Arial"/>
                <a:sym typeface="Arial"/>
              </a:rPr>
              <a:t>Set the values to some value (zero, the mean, the median, etc.)</a:t>
            </a:r>
            <a:endParaRPr sz="265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37"/>
        <p:cNvGrpSpPr/>
        <p:nvPr/>
      </p:nvGrpSpPr>
      <p:grpSpPr>
        <a:xfrm>
          <a:off x="0" y="0"/>
          <a:ext cx="0" cy="0"/>
          <a:chOff x="0" y="0"/>
          <a:chExt cx="0" cy="0"/>
        </a:xfrm>
      </p:grpSpPr>
      <p:sp>
        <p:nvSpPr>
          <p:cNvPr id="238" name="Google Shape;238;p38"/>
          <p:cNvSpPr txBox="1"/>
          <p:nvPr/>
        </p:nvSpPr>
        <p:spPr>
          <a:xfrm>
            <a:off x="599643" y="648081"/>
            <a:ext cx="7851140" cy="51371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b="1">
                <a:solidFill>
                  <a:srgbClr val="183441"/>
                </a:solidFill>
                <a:latin typeface="Arial"/>
                <a:ea typeface="Arial"/>
                <a:cs typeface="Arial"/>
                <a:sym typeface="Arial"/>
              </a:rPr>
              <a:t>Handling Text and Categorical Attributes</a:t>
            </a:r>
            <a:endParaRPr sz="3200">
              <a:latin typeface="Arial"/>
              <a:ea typeface="Arial"/>
              <a:cs typeface="Arial"/>
              <a:sym typeface="Arial"/>
            </a:endParaRPr>
          </a:p>
        </p:txBody>
      </p:sp>
      <p:sp>
        <p:nvSpPr>
          <p:cNvPr id="239" name="Google Shape;239;p38"/>
          <p:cNvSpPr txBox="1"/>
          <p:nvPr/>
        </p:nvSpPr>
        <p:spPr>
          <a:xfrm>
            <a:off x="599643" y="1300683"/>
            <a:ext cx="10760710" cy="1244600"/>
          </a:xfrm>
          <a:prstGeom prst="rect">
            <a:avLst/>
          </a:prstGeom>
          <a:noFill/>
          <a:ln>
            <a:noFill/>
          </a:ln>
        </p:spPr>
        <p:txBody>
          <a:bodyPr spcFirstLastPara="1" wrap="square" lIns="0" tIns="12050" rIns="0" bIns="0" anchor="t" anchorCtr="0">
            <a:noAutofit/>
          </a:bodyPr>
          <a:lstStyle/>
          <a:p>
            <a:pPr marL="12700" marR="5080" lvl="0" indent="0" algn="l" rtl="0">
              <a:lnSpc>
                <a:spcPct val="100600"/>
              </a:lnSpc>
              <a:spcBef>
                <a:spcPts val="0"/>
              </a:spcBef>
              <a:spcAft>
                <a:spcPts val="0"/>
              </a:spcAft>
              <a:buNone/>
            </a:pPr>
            <a:r>
              <a:rPr lang="en-US" sz="2650">
                <a:solidFill>
                  <a:srgbClr val="858585"/>
                </a:solidFill>
                <a:latin typeface="Arial"/>
                <a:ea typeface="Arial"/>
                <a:cs typeface="Arial"/>
                <a:sym typeface="Arial"/>
              </a:rPr>
              <a:t>Earlier we left out the categorical attribute </a:t>
            </a:r>
            <a:r>
              <a:rPr lang="en-US" sz="2650" i="1">
                <a:solidFill>
                  <a:srgbClr val="858585"/>
                </a:solidFill>
                <a:latin typeface="Arial"/>
                <a:ea typeface="Arial"/>
                <a:cs typeface="Arial"/>
                <a:sym typeface="Arial"/>
              </a:rPr>
              <a:t>ocean_proximity </a:t>
            </a:r>
            <a:r>
              <a:rPr lang="en-US" sz="2650">
                <a:solidFill>
                  <a:srgbClr val="858585"/>
                </a:solidFill>
                <a:latin typeface="Arial"/>
                <a:ea typeface="Arial"/>
                <a:cs typeface="Arial"/>
                <a:sym typeface="Arial"/>
              </a:rPr>
              <a:t>because it is a text  attribute so we cannot compute its median. Most Machine Learning algorithms  prefer to work with numbers anyway.</a:t>
            </a:r>
            <a:endParaRPr sz="265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599643" y="648081"/>
            <a:ext cx="424878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Custom Transformers</a:t>
            </a:r>
            <a:endParaRPr sz="3200"/>
          </a:p>
        </p:txBody>
      </p:sp>
      <p:sp>
        <p:nvSpPr>
          <p:cNvPr id="245" name="Google Shape;245;p39"/>
          <p:cNvSpPr txBox="1"/>
          <p:nvPr/>
        </p:nvSpPr>
        <p:spPr>
          <a:xfrm>
            <a:off x="599643" y="1300683"/>
            <a:ext cx="10798175" cy="2465705"/>
          </a:xfrm>
          <a:prstGeom prst="rect">
            <a:avLst/>
          </a:prstGeom>
          <a:noFill/>
          <a:ln>
            <a:noFill/>
          </a:ln>
        </p:spPr>
        <p:txBody>
          <a:bodyPr spcFirstLastPara="1" wrap="square" lIns="0" tIns="12050" rIns="0" bIns="0" anchor="t" anchorCtr="0">
            <a:noAutofit/>
          </a:bodyPr>
          <a:lstStyle/>
          <a:p>
            <a:pPr marL="12700" marR="5080" lvl="0" indent="0" algn="l" rtl="0">
              <a:lnSpc>
                <a:spcPct val="100699"/>
              </a:lnSpc>
              <a:spcBef>
                <a:spcPts val="0"/>
              </a:spcBef>
              <a:spcAft>
                <a:spcPts val="0"/>
              </a:spcAft>
              <a:buNone/>
            </a:pPr>
            <a:r>
              <a:rPr lang="en-US" sz="2650">
                <a:solidFill>
                  <a:srgbClr val="858585"/>
                </a:solidFill>
                <a:latin typeface="Arial"/>
                <a:ea typeface="Arial"/>
                <a:cs typeface="Arial"/>
                <a:sym typeface="Arial"/>
              </a:rPr>
              <a:t>Although Scikit-Learn provides many useful transformers, you will need to write  your own for task such as custom cleanup operations or combining specific  attributes. You will want your transformer to work seamlessly with Scikit-Learn  functionalities(such as pipelines), and since Scikit-Learn relies on duck  typing(not inheritance), all you need is to create a class and implement 3  methods: fit() (returning self), </a:t>
            </a:r>
            <a:r>
              <a:rPr lang="en-US" sz="2650" i="1">
                <a:solidFill>
                  <a:srgbClr val="858585"/>
                </a:solidFill>
                <a:latin typeface="Arial"/>
                <a:ea typeface="Arial"/>
                <a:cs typeface="Arial"/>
                <a:sym typeface="Arial"/>
              </a:rPr>
              <a:t>transform()</a:t>
            </a:r>
            <a:r>
              <a:rPr lang="en-US" sz="2650">
                <a:solidFill>
                  <a:srgbClr val="858585"/>
                </a:solidFill>
                <a:latin typeface="Arial"/>
                <a:ea typeface="Arial"/>
                <a:cs typeface="Arial"/>
                <a:sym typeface="Arial"/>
              </a:rPr>
              <a:t>, and </a:t>
            </a:r>
            <a:r>
              <a:rPr lang="en-US" sz="2650" i="1">
                <a:solidFill>
                  <a:srgbClr val="858585"/>
                </a:solidFill>
                <a:latin typeface="Arial"/>
                <a:ea typeface="Arial"/>
                <a:cs typeface="Arial"/>
                <a:sym typeface="Arial"/>
              </a:rPr>
              <a:t>fit_transform()</a:t>
            </a:r>
            <a:r>
              <a:rPr lang="en-US" sz="2650">
                <a:solidFill>
                  <a:srgbClr val="858585"/>
                </a:solidFill>
                <a:latin typeface="Arial"/>
                <a:ea typeface="Arial"/>
                <a:cs typeface="Arial"/>
                <a:sym typeface="Arial"/>
              </a:rPr>
              <a:t>.</a:t>
            </a:r>
            <a:endParaRPr sz="265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599643" y="648081"/>
            <a:ext cx="304863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Feature Scaling</a:t>
            </a:r>
            <a:endParaRPr sz="3200"/>
          </a:p>
        </p:txBody>
      </p:sp>
      <p:sp>
        <p:nvSpPr>
          <p:cNvPr id="251" name="Google Shape;251;p40"/>
          <p:cNvSpPr txBox="1"/>
          <p:nvPr/>
        </p:nvSpPr>
        <p:spPr>
          <a:xfrm>
            <a:off x="599643" y="1300683"/>
            <a:ext cx="10347325" cy="4090670"/>
          </a:xfrm>
          <a:prstGeom prst="rect">
            <a:avLst/>
          </a:prstGeom>
          <a:noFill/>
          <a:ln>
            <a:noFill/>
          </a:ln>
        </p:spPr>
        <p:txBody>
          <a:bodyPr spcFirstLastPara="1" wrap="square" lIns="0" tIns="11425" rIns="0" bIns="0" anchor="t" anchorCtr="0">
            <a:noAutofit/>
          </a:bodyPr>
          <a:lstStyle/>
          <a:p>
            <a:pPr marL="12700" marR="58419" lvl="0" indent="0" algn="l" rtl="0">
              <a:lnSpc>
                <a:spcPct val="100800"/>
              </a:lnSpc>
              <a:spcBef>
                <a:spcPts val="0"/>
              </a:spcBef>
              <a:spcAft>
                <a:spcPts val="0"/>
              </a:spcAft>
              <a:buNone/>
            </a:pPr>
            <a:r>
              <a:rPr lang="en-US" sz="2650">
                <a:solidFill>
                  <a:srgbClr val="858585"/>
                </a:solidFill>
                <a:latin typeface="Arial"/>
                <a:ea typeface="Arial"/>
                <a:cs typeface="Arial"/>
                <a:sym typeface="Arial"/>
              </a:rPr>
              <a:t>One of the most important transformation you need to apply to your data is  feature scaling.</a:t>
            </a:r>
            <a:endParaRPr sz="2650">
              <a:latin typeface="Arial"/>
              <a:ea typeface="Arial"/>
              <a:cs typeface="Arial"/>
              <a:sym typeface="Arial"/>
            </a:endParaRPr>
          </a:p>
          <a:p>
            <a:pPr marL="12700" marR="15240" lvl="0" indent="0" algn="l" rtl="0">
              <a:lnSpc>
                <a:spcPct val="120754"/>
              </a:lnSpc>
              <a:spcBef>
                <a:spcPts val="100"/>
              </a:spcBef>
              <a:spcAft>
                <a:spcPts val="0"/>
              </a:spcAft>
              <a:buNone/>
            </a:pPr>
            <a:r>
              <a:rPr lang="en-US" sz="2650">
                <a:solidFill>
                  <a:srgbClr val="858585"/>
                </a:solidFill>
                <a:latin typeface="Arial"/>
                <a:ea typeface="Arial"/>
                <a:cs typeface="Arial"/>
                <a:sym typeface="Arial"/>
              </a:rPr>
              <a:t>With few exceptions, Machine Learning algorithms don’t perform well when  the input numerical attributes have very different scales.</a:t>
            </a:r>
            <a:endParaRPr sz="2650">
              <a:latin typeface="Arial"/>
              <a:ea typeface="Arial"/>
              <a:cs typeface="Arial"/>
              <a:sym typeface="Arial"/>
            </a:endParaRPr>
          </a:p>
          <a:p>
            <a:pPr marL="12700" marR="0" lvl="0" indent="0" algn="l" rtl="0">
              <a:lnSpc>
                <a:spcPct val="116981"/>
              </a:lnSpc>
              <a:spcBef>
                <a:spcPts val="0"/>
              </a:spcBef>
              <a:spcAft>
                <a:spcPts val="0"/>
              </a:spcAft>
              <a:buNone/>
            </a:pPr>
            <a:r>
              <a:rPr lang="en-US" sz="2650">
                <a:solidFill>
                  <a:srgbClr val="858585"/>
                </a:solidFill>
                <a:latin typeface="Arial"/>
                <a:ea typeface="Arial"/>
                <a:cs typeface="Arial"/>
                <a:sym typeface="Arial"/>
              </a:rPr>
              <a:t>This is the case for the housing data: the total number of rooms ranges from</a:t>
            </a:r>
            <a:endParaRPr sz="2650">
              <a:latin typeface="Arial"/>
              <a:ea typeface="Arial"/>
              <a:cs typeface="Arial"/>
              <a:sym typeface="Arial"/>
            </a:endParaRPr>
          </a:p>
          <a:p>
            <a:pPr marL="12700" marR="97155" lvl="0" indent="0" algn="l" rtl="0">
              <a:lnSpc>
                <a:spcPct val="100400"/>
              </a:lnSpc>
              <a:spcBef>
                <a:spcPts val="15"/>
              </a:spcBef>
              <a:spcAft>
                <a:spcPts val="0"/>
              </a:spcAft>
              <a:buNone/>
            </a:pPr>
            <a:r>
              <a:rPr lang="en-US" sz="2650">
                <a:solidFill>
                  <a:srgbClr val="858585"/>
                </a:solidFill>
                <a:latin typeface="Arial"/>
                <a:ea typeface="Arial"/>
                <a:cs typeface="Arial"/>
                <a:sym typeface="Arial"/>
              </a:rPr>
              <a:t>about 6 to 39,320, while the median incomes only range from 0 to 15. Note  that scaling the target values is generally not required.</a:t>
            </a:r>
            <a:endParaRPr sz="2650">
              <a:latin typeface="Arial"/>
              <a:ea typeface="Arial"/>
              <a:cs typeface="Arial"/>
              <a:sym typeface="Arial"/>
            </a:endParaRPr>
          </a:p>
          <a:p>
            <a:pPr marL="0" marR="0" lvl="0" indent="0" algn="l" rtl="0">
              <a:lnSpc>
                <a:spcPct val="100000"/>
              </a:lnSpc>
              <a:spcBef>
                <a:spcPts val="10"/>
              </a:spcBef>
              <a:spcAft>
                <a:spcPts val="0"/>
              </a:spcAft>
              <a:buNone/>
            </a:pP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2650">
                <a:solidFill>
                  <a:srgbClr val="858585"/>
                </a:solidFill>
                <a:latin typeface="Arial"/>
                <a:ea typeface="Arial"/>
                <a:cs typeface="Arial"/>
                <a:sym typeface="Arial"/>
              </a:rPr>
              <a:t>There are two common ways to get all attributes to have the same scale:</a:t>
            </a:r>
            <a:endParaRPr sz="2650">
              <a:latin typeface="Arial"/>
              <a:ea typeface="Arial"/>
              <a:cs typeface="Arial"/>
              <a:sym typeface="Arial"/>
            </a:endParaRPr>
          </a:p>
          <a:p>
            <a:pPr marL="12700" marR="0" lvl="0" indent="0" algn="l" rtl="0">
              <a:lnSpc>
                <a:spcPct val="100000"/>
              </a:lnSpc>
              <a:spcBef>
                <a:spcPts val="15"/>
              </a:spcBef>
              <a:spcAft>
                <a:spcPts val="0"/>
              </a:spcAft>
              <a:buNone/>
            </a:pPr>
            <a:r>
              <a:rPr lang="en-US" sz="2650" i="1">
                <a:solidFill>
                  <a:srgbClr val="858585"/>
                </a:solidFill>
                <a:latin typeface="Arial"/>
                <a:ea typeface="Arial"/>
                <a:cs typeface="Arial"/>
                <a:sym typeface="Arial"/>
              </a:rPr>
              <a:t>min-max scaling </a:t>
            </a:r>
            <a:r>
              <a:rPr lang="en-US" sz="2650">
                <a:solidFill>
                  <a:srgbClr val="858585"/>
                </a:solidFill>
                <a:latin typeface="Arial"/>
                <a:ea typeface="Arial"/>
                <a:cs typeface="Arial"/>
                <a:sym typeface="Arial"/>
              </a:rPr>
              <a:t>and </a:t>
            </a:r>
            <a:r>
              <a:rPr lang="en-US" sz="2650" i="1">
                <a:solidFill>
                  <a:srgbClr val="858585"/>
                </a:solidFill>
                <a:latin typeface="Arial"/>
                <a:ea typeface="Arial"/>
                <a:cs typeface="Arial"/>
                <a:sym typeface="Arial"/>
              </a:rPr>
              <a:t>standardization</a:t>
            </a:r>
            <a:r>
              <a:rPr lang="en-US" sz="2650">
                <a:solidFill>
                  <a:srgbClr val="858585"/>
                </a:solidFill>
                <a:latin typeface="Arial"/>
                <a:ea typeface="Arial"/>
                <a:cs typeface="Arial"/>
                <a:sym typeface="Arial"/>
              </a:rPr>
              <a:t>.</a:t>
            </a:r>
            <a:endParaRPr sz="265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599643" y="648081"/>
            <a:ext cx="487616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Transformation Pipelines</a:t>
            </a:r>
            <a:endParaRPr sz="3200"/>
          </a:p>
        </p:txBody>
      </p:sp>
      <p:sp>
        <p:nvSpPr>
          <p:cNvPr id="257" name="Google Shape;257;p41"/>
          <p:cNvSpPr txBox="1">
            <a:spLocks noGrp="1"/>
          </p:cNvSpPr>
          <p:nvPr>
            <p:ph type="body" idx="1"/>
          </p:nvPr>
        </p:nvSpPr>
        <p:spPr>
          <a:xfrm>
            <a:off x="599643" y="1300683"/>
            <a:ext cx="10992713" cy="1651635"/>
          </a:xfrm>
          <a:prstGeom prst="rect">
            <a:avLst/>
          </a:prstGeom>
          <a:noFill/>
          <a:ln>
            <a:noFill/>
          </a:ln>
        </p:spPr>
        <p:txBody>
          <a:bodyPr spcFirstLastPara="1" wrap="square" lIns="0" tIns="12050" rIns="0" bIns="0" anchor="t" anchorCtr="0">
            <a:noAutofit/>
          </a:bodyPr>
          <a:lstStyle/>
          <a:p>
            <a:pPr marL="12700" marR="5080" lvl="0" indent="0" algn="l" rtl="0">
              <a:lnSpc>
                <a:spcPct val="100600"/>
              </a:lnSpc>
              <a:spcBef>
                <a:spcPts val="0"/>
              </a:spcBef>
              <a:spcAft>
                <a:spcPts val="0"/>
              </a:spcAft>
              <a:buNone/>
            </a:pPr>
            <a:r>
              <a:rPr lang="en-US"/>
              <a:t>There are many data transformation steps that need be executed in the right  order. Fortunately, Scikit-Learn provides the Pipeline class to help with such  sequences of transformations. Here is a small pipelines for the numerical  attributes:</a:t>
            </a:r>
            <a:endParaRPr/>
          </a:p>
        </p:txBody>
      </p:sp>
      <p:sp>
        <p:nvSpPr>
          <p:cNvPr id="258" name="Google Shape;258;p41"/>
          <p:cNvSpPr/>
          <p:nvPr/>
        </p:nvSpPr>
        <p:spPr>
          <a:xfrm>
            <a:off x="2956550" y="3573225"/>
            <a:ext cx="5868600" cy="2964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42"/>
          <p:cNvSpPr txBox="1">
            <a:spLocks noGrp="1"/>
          </p:cNvSpPr>
          <p:nvPr>
            <p:ph type="title"/>
          </p:nvPr>
        </p:nvSpPr>
        <p:spPr>
          <a:xfrm>
            <a:off x="599643" y="648081"/>
            <a:ext cx="476123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Select and Train a Model</a:t>
            </a:r>
            <a:endParaRPr sz="3200"/>
          </a:p>
        </p:txBody>
      </p:sp>
      <p:sp>
        <p:nvSpPr>
          <p:cNvPr id="264" name="Google Shape;264;p42"/>
          <p:cNvSpPr txBox="1">
            <a:spLocks noGrp="1"/>
          </p:cNvSpPr>
          <p:nvPr>
            <p:ph type="body" idx="1"/>
          </p:nvPr>
        </p:nvSpPr>
        <p:spPr>
          <a:xfrm>
            <a:off x="599643" y="1300683"/>
            <a:ext cx="10992713" cy="1651635"/>
          </a:xfrm>
          <a:prstGeom prst="rect">
            <a:avLst/>
          </a:prstGeom>
          <a:noFill/>
          <a:ln>
            <a:noFill/>
          </a:ln>
        </p:spPr>
        <p:txBody>
          <a:bodyPr spcFirstLastPara="1" wrap="square" lIns="0" tIns="12050" rIns="0" bIns="0" anchor="t" anchorCtr="0">
            <a:noAutofit/>
          </a:bodyPr>
          <a:lstStyle/>
          <a:p>
            <a:pPr marL="12700" marR="5080" lvl="0" indent="0" algn="l" rtl="0">
              <a:lnSpc>
                <a:spcPct val="100600"/>
              </a:lnSpc>
              <a:spcBef>
                <a:spcPts val="0"/>
              </a:spcBef>
              <a:spcAft>
                <a:spcPts val="0"/>
              </a:spcAft>
              <a:buNone/>
            </a:pPr>
            <a:r>
              <a:rPr lang="en-US"/>
              <a:t>At last! You framed the problem, you got the data and explored it, you sampled  a training set and a test set, and you wrote transformation pipelines to clean up  and prepare your data for Machine Learning algorithms automatically. You are  now ready to select and train a Machine Learning model.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43"/>
          <p:cNvSpPr txBox="1"/>
          <p:nvPr/>
        </p:nvSpPr>
        <p:spPr>
          <a:xfrm>
            <a:off x="599643" y="648081"/>
            <a:ext cx="4221480" cy="513715"/>
          </a:xfrm>
          <a:prstGeom prst="rect">
            <a:avLst/>
          </a:prstGeom>
          <a:noFill/>
          <a:ln>
            <a:noFill/>
          </a:ln>
        </p:spPr>
        <p:txBody>
          <a:bodyPr spcFirstLastPara="1" wrap="square" lIns="0" tIns="13325" rIns="0" bIns="0" anchor="t" anchorCtr="0">
            <a:noAutofit/>
          </a:bodyPr>
          <a:lstStyle/>
          <a:p>
            <a:pPr marL="12700" marR="0" lvl="0" indent="0" algn="l" rtl="0">
              <a:lnSpc>
                <a:spcPct val="100000"/>
              </a:lnSpc>
              <a:spcBef>
                <a:spcPts val="0"/>
              </a:spcBef>
              <a:spcAft>
                <a:spcPts val="0"/>
              </a:spcAft>
              <a:buNone/>
            </a:pPr>
            <a:r>
              <a:rPr lang="en-US" sz="3200" b="1">
                <a:solidFill>
                  <a:srgbClr val="183441"/>
                </a:solidFill>
                <a:latin typeface="Arial"/>
                <a:ea typeface="Arial"/>
                <a:cs typeface="Arial"/>
                <a:sym typeface="Arial"/>
              </a:rPr>
              <a:t>Fine-Tune Your Model</a:t>
            </a:r>
            <a:endParaRPr sz="3200">
              <a:latin typeface="Arial"/>
              <a:ea typeface="Arial"/>
              <a:cs typeface="Arial"/>
              <a:sym typeface="Arial"/>
            </a:endParaRPr>
          </a:p>
        </p:txBody>
      </p:sp>
      <p:sp>
        <p:nvSpPr>
          <p:cNvPr id="270" name="Google Shape;270;p43"/>
          <p:cNvSpPr txBox="1"/>
          <p:nvPr/>
        </p:nvSpPr>
        <p:spPr>
          <a:xfrm>
            <a:off x="599643" y="1300683"/>
            <a:ext cx="10671810" cy="839469"/>
          </a:xfrm>
          <a:prstGeom prst="rect">
            <a:avLst/>
          </a:prstGeom>
          <a:noFill/>
          <a:ln>
            <a:noFill/>
          </a:ln>
        </p:spPr>
        <p:txBody>
          <a:bodyPr spcFirstLastPara="1" wrap="square" lIns="0" tIns="11425" rIns="0" bIns="0" anchor="t" anchorCtr="0">
            <a:noAutofit/>
          </a:bodyPr>
          <a:lstStyle/>
          <a:p>
            <a:pPr marL="12700" marR="5080" lvl="0" indent="0" algn="l" rtl="0">
              <a:lnSpc>
                <a:spcPct val="100800"/>
              </a:lnSpc>
              <a:spcBef>
                <a:spcPts val="0"/>
              </a:spcBef>
              <a:spcAft>
                <a:spcPts val="0"/>
              </a:spcAft>
              <a:buNone/>
            </a:pPr>
            <a:r>
              <a:rPr lang="en-US" sz="2650">
                <a:solidFill>
                  <a:srgbClr val="858585"/>
                </a:solidFill>
                <a:latin typeface="Arial"/>
                <a:ea typeface="Arial"/>
                <a:cs typeface="Arial"/>
                <a:sym typeface="Arial"/>
              </a:rPr>
              <a:t>Let’s assume that you now have a shortlist of promising models. You now need  to fine-tune them.</a:t>
            </a:r>
            <a:endParaRPr sz="265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599643" y="648081"/>
            <a:ext cx="232918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Grid Search</a:t>
            </a:r>
            <a:endParaRPr sz="3200"/>
          </a:p>
        </p:txBody>
      </p:sp>
      <p:sp>
        <p:nvSpPr>
          <p:cNvPr id="276" name="Google Shape;276;p44"/>
          <p:cNvSpPr txBox="1"/>
          <p:nvPr/>
        </p:nvSpPr>
        <p:spPr>
          <a:xfrm>
            <a:off x="599643" y="1300683"/>
            <a:ext cx="10763250" cy="3277870"/>
          </a:xfrm>
          <a:prstGeom prst="rect">
            <a:avLst/>
          </a:prstGeom>
          <a:noFill/>
          <a:ln>
            <a:noFill/>
          </a:ln>
        </p:spPr>
        <p:txBody>
          <a:bodyPr spcFirstLastPara="1" wrap="square" lIns="0" tIns="12050" rIns="0" bIns="0" anchor="t" anchorCtr="0">
            <a:noAutofit/>
          </a:bodyPr>
          <a:lstStyle/>
          <a:p>
            <a:pPr marL="12700" marR="217804" lvl="0" indent="0" algn="l" rtl="0">
              <a:lnSpc>
                <a:spcPct val="100600"/>
              </a:lnSpc>
              <a:spcBef>
                <a:spcPts val="0"/>
              </a:spcBef>
              <a:spcAft>
                <a:spcPts val="0"/>
              </a:spcAft>
              <a:buNone/>
            </a:pPr>
            <a:r>
              <a:rPr lang="en-US" sz="2650">
                <a:solidFill>
                  <a:srgbClr val="858585"/>
                </a:solidFill>
                <a:latin typeface="Arial"/>
                <a:ea typeface="Arial"/>
                <a:cs typeface="Arial"/>
                <a:sym typeface="Arial"/>
              </a:rPr>
              <a:t>One way to do that would be to fiddle with the hyperparameters manually,  until you find a great combination of hyperparameter values. This would be  very tedious work, and you may not have time to explore many combinations.</a:t>
            </a:r>
            <a:endParaRPr sz="2650">
              <a:latin typeface="Arial"/>
              <a:ea typeface="Arial"/>
              <a:cs typeface="Arial"/>
              <a:sym typeface="Arial"/>
            </a:endParaRPr>
          </a:p>
          <a:p>
            <a:pPr marL="0" marR="0" lvl="0" indent="0" algn="l" rtl="0">
              <a:lnSpc>
                <a:spcPct val="100000"/>
              </a:lnSpc>
              <a:spcBef>
                <a:spcPts val="45"/>
              </a:spcBef>
              <a:spcAft>
                <a:spcPts val="0"/>
              </a:spcAft>
              <a:buNone/>
            </a:pPr>
            <a:endParaRPr sz="2750">
              <a:latin typeface="Arial"/>
              <a:ea typeface="Arial"/>
              <a:cs typeface="Arial"/>
              <a:sym typeface="Arial"/>
            </a:endParaRPr>
          </a:p>
          <a:p>
            <a:pPr marL="12700" marR="5080" lvl="0" indent="0" algn="l" rtl="0">
              <a:lnSpc>
                <a:spcPct val="100699"/>
              </a:lnSpc>
              <a:spcBef>
                <a:spcPts val="0"/>
              </a:spcBef>
              <a:spcAft>
                <a:spcPts val="0"/>
              </a:spcAft>
              <a:buNone/>
            </a:pPr>
            <a:r>
              <a:rPr lang="en-US" sz="2650">
                <a:solidFill>
                  <a:srgbClr val="858585"/>
                </a:solidFill>
                <a:latin typeface="Arial"/>
                <a:ea typeface="Arial"/>
                <a:cs typeface="Arial"/>
                <a:sym typeface="Arial"/>
              </a:rPr>
              <a:t>Instead you should get Scikit-Learn’s GridSearchCV to search for you. All you  need to do is tell it which hyperparameters you want it to experiment with, and  what values to try out, and it will evaluate all the possible combinations of  hyperparameters values, using cross-validation.</a:t>
            </a:r>
            <a:endParaRPr sz="265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45"/>
          <p:cNvSpPr txBox="1">
            <a:spLocks noGrp="1"/>
          </p:cNvSpPr>
          <p:nvPr>
            <p:ph type="title"/>
          </p:nvPr>
        </p:nvSpPr>
        <p:spPr>
          <a:xfrm>
            <a:off x="599643" y="648081"/>
            <a:ext cx="390652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Randomized Search</a:t>
            </a:r>
            <a:endParaRPr sz="3200"/>
          </a:p>
        </p:txBody>
      </p:sp>
      <p:sp>
        <p:nvSpPr>
          <p:cNvPr id="282" name="Google Shape;282;p45"/>
          <p:cNvSpPr txBox="1"/>
          <p:nvPr/>
        </p:nvSpPr>
        <p:spPr>
          <a:xfrm>
            <a:off x="599643" y="1300683"/>
            <a:ext cx="10410190" cy="2465705"/>
          </a:xfrm>
          <a:prstGeom prst="rect">
            <a:avLst/>
          </a:prstGeom>
          <a:noFill/>
          <a:ln>
            <a:noFill/>
          </a:ln>
        </p:spPr>
        <p:txBody>
          <a:bodyPr spcFirstLastPara="1" wrap="square" lIns="0" tIns="14600" rIns="0" bIns="0" anchor="t" anchorCtr="0">
            <a:noAutofit/>
          </a:bodyPr>
          <a:lstStyle/>
          <a:p>
            <a:pPr marL="12700" marR="0" lvl="0" indent="0" algn="just" rtl="0">
              <a:lnSpc>
                <a:spcPct val="100000"/>
              </a:lnSpc>
              <a:spcBef>
                <a:spcPts val="0"/>
              </a:spcBef>
              <a:spcAft>
                <a:spcPts val="0"/>
              </a:spcAft>
              <a:buNone/>
            </a:pPr>
            <a:r>
              <a:rPr lang="en-US" sz="2650">
                <a:solidFill>
                  <a:srgbClr val="858585"/>
                </a:solidFill>
                <a:latin typeface="Arial"/>
                <a:ea typeface="Arial"/>
                <a:cs typeface="Arial"/>
                <a:sym typeface="Arial"/>
              </a:rPr>
              <a:t>This approach has 2 main benefits:</a:t>
            </a:r>
            <a:endParaRPr sz="2650">
              <a:latin typeface="Arial"/>
              <a:ea typeface="Arial"/>
              <a:cs typeface="Arial"/>
              <a:sym typeface="Arial"/>
            </a:endParaRPr>
          </a:p>
          <a:p>
            <a:pPr marL="12700" marR="5080" lvl="0" indent="-168275" algn="just" rtl="0">
              <a:lnSpc>
                <a:spcPct val="100600"/>
              </a:lnSpc>
              <a:spcBef>
                <a:spcPts val="5"/>
              </a:spcBef>
              <a:spcAft>
                <a:spcPts val="0"/>
              </a:spcAft>
              <a:buClr>
                <a:srgbClr val="858585"/>
              </a:buClr>
              <a:buSzPts val="2650"/>
              <a:buFont typeface="Arial"/>
              <a:buChar char="-"/>
            </a:pPr>
            <a:r>
              <a:rPr lang="en-US" sz="2650">
                <a:solidFill>
                  <a:srgbClr val="858585"/>
                </a:solidFill>
                <a:latin typeface="Arial"/>
                <a:ea typeface="Arial"/>
                <a:cs typeface="Arial"/>
                <a:sym typeface="Arial"/>
              </a:rPr>
              <a:t>If you let the randomized search run for, say, 1,000 iterations, this approach  will explore, 1,000 different values for each hyperparameter(instead of just a  few values per hyperparameter with the grid search approach).</a:t>
            </a:r>
            <a:endParaRPr sz="2650">
              <a:latin typeface="Arial"/>
              <a:ea typeface="Arial"/>
              <a:cs typeface="Arial"/>
              <a:sym typeface="Arial"/>
            </a:endParaRPr>
          </a:p>
          <a:p>
            <a:pPr marL="12700" marR="207009" lvl="0" indent="-168275" algn="just" rtl="0">
              <a:lnSpc>
                <a:spcPct val="121132"/>
              </a:lnSpc>
              <a:spcBef>
                <a:spcPts val="110"/>
              </a:spcBef>
              <a:spcAft>
                <a:spcPts val="0"/>
              </a:spcAft>
              <a:buClr>
                <a:srgbClr val="858585"/>
              </a:buClr>
              <a:buSzPts val="2650"/>
              <a:buFont typeface="Arial"/>
              <a:buChar char="-"/>
            </a:pPr>
            <a:r>
              <a:rPr lang="en-US" sz="2650">
                <a:solidFill>
                  <a:srgbClr val="858585"/>
                </a:solidFill>
                <a:latin typeface="Arial"/>
                <a:ea typeface="Arial"/>
                <a:cs typeface="Arial"/>
                <a:sym typeface="Arial"/>
              </a:rPr>
              <a:t>You have more control over the computing budget you want to allocate to  hyper-parameter search, simply by setting the number of iterations.</a:t>
            </a:r>
            <a:endParaRPr sz="265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599643" y="648081"/>
            <a:ext cx="477901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Working with Real Data?</a:t>
            </a:r>
            <a:endParaRPr sz="3200"/>
          </a:p>
        </p:txBody>
      </p:sp>
      <p:sp>
        <p:nvSpPr>
          <p:cNvPr id="61" name="Google Shape;61;p10"/>
          <p:cNvSpPr txBox="1"/>
          <p:nvPr/>
        </p:nvSpPr>
        <p:spPr>
          <a:xfrm>
            <a:off x="599643" y="1300683"/>
            <a:ext cx="7913370" cy="1651635"/>
          </a:xfrm>
          <a:prstGeom prst="rect">
            <a:avLst/>
          </a:prstGeom>
          <a:noFill/>
          <a:ln>
            <a:noFill/>
          </a:ln>
        </p:spPr>
        <p:txBody>
          <a:bodyPr spcFirstLastPara="1" wrap="square" lIns="0" tIns="14600" rIns="0" bIns="0" anchor="t" anchorCtr="0">
            <a:noAutofit/>
          </a:bodyPr>
          <a:lstStyle/>
          <a:p>
            <a:pPr marL="192405" marR="0" lvl="0" indent="-180340" algn="l" rtl="0">
              <a:lnSpc>
                <a:spcPct val="100000"/>
              </a:lnSpc>
              <a:spcBef>
                <a:spcPts val="0"/>
              </a:spcBef>
              <a:spcAft>
                <a:spcPts val="0"/>
              </a:spcAft>
              <a:buClr>
                <a:srgbClr val="858585"/>
              </a:buClr>
              <a:buSzPts val="2650"/>
              <a:buFont typeface="Arial"/>
              <a:buChar char="-"/>
            </a:pPr>
            <a:r>
              <a:rPr lang="en-US" sz="2650">
                <a:solidFill>
                  <a:srgbClr val="858585"/>
                </a:solidFill>
                <a:latin typeface="Arial"/>
                <a:ea typeface="Arial"/>
                <a:cs typeface="Arial"/>
                <a:sym typeface="Arial"/>
              </a:rPr>
              <a:t>Other pages listing many popular open data repositories:</a:t>
            </a:r>
            <a:endParaRPr sz="2650">
              <a:latin typeface="Arial"/>
              <a:ea typeface="Arial"/>
              <a:cs typeface="Arial"/>
              <a:sym typeface="Arial"/>
            </a:endParaRPr>
          </a:p>
          <a:p>
            <a:pPr marL="1106805" marR="0" lvl="1" indent="-180340" algn="l" rtl="0">
              <a:lnSpc>
                <a:spcPct val="100000"/>
              </a:lnSpc>
              <a:spcBef>
                <a:spcPts val="25"/>
              </a:spcBef>
              <a:spcAft>
                <a:spcPts val="0"/>
              </a:spcAft>
              <a:buClr>
                <a:srgbClr val="858585"/>
              </a:buClr>
              <a:buSzPts val="2650"/>
              <a:buFont typeface="Arial"/>
              <a:buChar char="-"/>
            </a:pPr>
            <a:r>
              <a:rPr lang="en-US" sz="2650" b="0" i="0" u="none" strike="noStrike" cap="none">
                <a:solidFill>
                  <a:srgbClr val="858585"/>
                </a:solidFill>
                <a:latin typeface="Arial"/>
                <a:ea typeface="Arial"/>
                <a:cs typeface="Arial"/>
                <a:sym typeface="Arial"/>
              </a:rPr>
              <a:t>Wikipedia’s list of Machine Learning datasets</a:t>
            </a:r>
            <a:endParaRPr sz="2650" b="0" i="0" u="none" strike="noStrike" cap="none">
              <a:latin typeface="Arial"/>
              <a:ea typeface="Arial"/>
              <a:cs typeface="Arial"/>
              <a:sym typeface="Arial"/>
            </a:endParaRPr>
          </a:p>
          <a:p>
            <a:pPr marL="1106805" marR="0" lvl="1" indent="-180340" algn="l" rtl="0">
              <a:lnSpc>
                <a:spcPct val="100000"/>
              </a:lnSpc>
              <a:spcBef>
                <a:spcPts val="15"/>
              </a:spcBef>
              <a:spcAft>
                <a:spcPts val="0"/>
              </a:spcAft>
              <a:buClr>
                <a:srgbClr val="858585"/>
              </a:buClr>
              <a:buSzPts val="2650"/>
              <a:buFont typeface="Arial"/>
              <a:buChar char="-"/>
            </a:pPr>
            <a:r>
              <a:rPr lang="en-US" sz="2650" b="0" i="0" u="none" strike="noStrike" cap="none">
                <a:solidFill>
                  <a:srgbClr val="858585"/>
                </a:solidFill>
                <a:latin typeface="Arial"/>
                <a:ea typeface="Arial"/>
                <a:cs typeface="Arial"/>
                <a:sym typeface="Arial"/>
              </a:rPr>
              <a:t>Quora.com question</a:t>
            </a:r>
            <a:endParaRPr sz="2650" b="0" i="0" u="none" strike="noStrike" cap="none">
              <a:latin typeface="Arial"/>
              <a:ea typeface="Arial"/>
              <a:cs typeface="Arial"/>
              <a:sym typeface="Arial"/>
            </a:endParaRPr>
          </a:p>
          <a:p>
            <a:pPr marL="1106805" marR="0" lvl="1" indent="-180340" algn="l" rtl="0">
              <a:lnSpc>
                <a:spcPct val="100000"/>
              </a:lnSpc>
              <a:spcBef>
                <a:spcPts val="20"/>
              </a:spcBef>
              <a:spcAft>
                <a:spcPts val="0"/>
              </a:spcAft>
              <a:buClr>
                <a:srgbClr val="858585"/>
              </a:buClr>
              <a:buSzPts val="2650"/>
              <a:buFont typeface="Arial"/>
              <a:buChar char="-"/>
            </a:pPr>
            <a:r>
              <a:rPr lang="en-US" sz="2650" b="0" i="0" u="none" strike="noStrike" cap="none">
                <a:solidFill>
                  <a:srgbClr val="858585"/>
                </a:solidFill>
                <a:latin typeface="Arial"/>
                <a:ea typeface="Arial"/>
                <a:cs typeface="Arial"/>
                <a:sym typeface="Arial"/>
              </a:rPr>
              <a:t>Datasets subreddit</a:t>
            </a:r>
            <a:endParaRPr sz="2650" b="0" i="0" u="none" strike="noStrike" cap="none">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599643" y="648081"/>
            <a:ext cx="390652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Randomized Search</a:t>
            </a:r>
            <a:endParaRPr sz="3200"/>
          </a:p>
        </p:txBody>
      </p:sp>
      <p:sp>
        <p:nvSpPr>
          <p:cNvPr id="288" name="Google Shape;288;p46"/>
          <p:cNvSpPr txBox="1"/>
          <p:nvPr/>
        </p:nvSpPr>
        <p:spPr>
          <a:xfrm>
            <a:off x="599643" y="1300683"/>
            <a:ext cx="10410190" cy="2465705"/>
          </a:xfrm>
          <a:prstGeom prst="rect">
            <a:avLst/>
          </a:prstGeom>
          <a:noFill/>
          <a:ln>
            <a:noFill/>
          </a:ln>
        </p:spPr>
        <p:txBody>
          <a:bodyPr spcFirstLastPara="1" wrap="square" lIns="0" tIns="14600" rIns="0" bIns="0" anchor="t" anchorCtr="0">
            <a:noAutofit/>
          </a:bodyPr>
          <a:lstStyle/>
          <a:p>
            <a:pPr marL="12700" marR="0" lvl="0" indent="0" algn="just" rtl="0">
              <a:lnSpc>
                <a:spcPct val="100000"/>
              </a:lnSpc>
              <a:spcBef>
                <a:spcPts val="0"/>
              </a:spcBef>
              <a:spcAft>
                <a:spcPts val="0"/>
              </a:spcAft>
              <a:buNone/>
            </a:pPr>
            <a:r>
              <a:rPr lang="en-US" sz="2650">
                <a:solidFill>
                  <a:srgbClr val="858585"/>
                </a:solidFill>
                <a:latin typeface="Arial"/>
                <a:ea typeface="Arial"/>
                <a:cs typeface="Arial"/>
                <a:sym typeface="Arial"/>
              </a:rPr>
              <a:t>This approach has 2 main benefits:</a:t>
            </a:r>
            <a:endParaRPr sz="2650">
              <a:latin typeface="Arial"/>
              <a:ea typeface="Arial"/>
              <a:cs typeface="Arial"/>
              <a:sym typeface="Arial"/>
            </a:endParaRPr>
          </a:p>
          <a:p>
            <a:pPr marL="12700" marR="5080" lvl="0" indent="-168275" algn="just" rtl="0">
              <a:lnSpc>
                <a:spcPct val="100600"/>
              </a:lnSpc>
              <a:spcBef>
                <a:spcPts val="5"/>
              </a:spcBef>
              <a:spcAft>
                <a:spcPts val="0"/>
              </a:spcAft>
              <a:buClr>
                <a:srgbClr val="858585"/>
              </a:buClr>
              <a:buSzPts val="2650"/>
              <a:buFont typeface="Arial"/>
              <a:buChar char="-"/>
            </a:pPr>
            <a:r>
              <a:rPr lang="en-US" sz="2650">
                <a:solidFill>
                  <a:srgbClr val="858585"/>
                </a:solidFill>
                <a:latin typeface="Arial"/>
                <a:ea typeface="Arial"/>
                <a:cs typeface="Arial"/>
                <a:sym typeface="Arial"/>
              </a:rPr>
              <a:t>If you let the randomized search run for, say, 1,000 iterations, this approach  will explore, 1,000 different values for each hyperparameter(instead of just a  few values per hyperparameter with the grid search approach).</a:t>
            </a:r>
            <a:endParaRPr sz="2650">
              <a:latin typeface="Arial"/>
              <a:ea typeface="Arial"/>
              <a:cs typeface="Arial"/>
              <a:sym typeface="Arial"/>
            </a:endParaRPr>
          </a:p>
          <a:p>
            <a:pPr marL="12700" marR="207009" lvl="0" indent="-168275" algn="just" rtl="0">
              <a:lnSpc>
                <a:spcPct val="121132"/>
              </a:lnSpc>
              <a:spcBef>
                <a:spcPts val="110"/>
              </a:spcBef>
              <a:spcAft>
                <a:spcPts val="0"/>
              </a:spcAft>
              <a:buClr>
                <a:srgbClr val="858585"/>
              </a:buClr>
              <a:buSzPts val="2650"/>
              <a:buFont typeface="Arial"/>
              <a:buChar char="-"/>
            </a:pPr>
            <a:r>
              <a:rPr lang="en-US" sz="2650">
                <a:solidFill>
                  <a:srgbClr val="858585"/>
                </a:solidFill>
                <a:latin typeface="Arial"/>
                <a:ea typeface="Arial"/>
                <a:cs typeface="Arial"/>
                <a:sym typeface="Arial"/>
              </a:rPr>
              <a:t>You have more control over the computing budget you want to allocate to  hyper-parameter search, simply by setting the number of iterations.</a:t>
            </a:r>
            <a:endParaRPr sz="265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599643" y="648081"/>
            <a:ext cx="372745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Ensemble Methods</a:t>
            </a:r>
            <a:endParaRPr sz="3200"/>
          </a:p>
        </p:txBody>
      </p:sp>
      <p:sp>
        <p:nvSpPr>
          <p:cNvPr id="294" name="Google Shape;294;p47"/>
          <p:cNvSpPr txBox="1"/>
          <p:nvPr/>
        </p:nvSpPr>
        <p:spPr>
          <a:xfrm>
            <a:off x="599643" y="1300683"/>
            <a:ext cx="10383520" cy="2058670"/>
          </a:xfrm>
          <a:prstGeom prst="rect">
            <a:avLst/>
          </a:prstGeom>
          <a:noFill/>
          <a:ln>
            <a:noFill/>
          </a:ln>
        </p:spPr>
        <p:txBody>
          <a:bodyPr spcFirstLastPara="1" wrap="square" lIns="0" tIns="12050" rIns="0" bIns="0" anchor="t" anchorCtr="0">
            <a:noAutofit/>
          </a:bodyPr>
          <a:lstStyle/>
          <a:p>
            <a:pPr marL="12700" marR="135255" lvl="0" indent="0" algn="l" rtl="0">
              <a:lnSpc>
                <a:spcPct val="100600"/>
              </a:lnSpc>
              <a:spcBef>
                <a:spcPts val="0"/>
              </a:spcBef>
              <a:spcAft>
                <a:spcPts val="0"/>
              </a:spcAft>
              <a:buNone/>
            </a:pPr>
            <a:r>
              <a:rPr lang="en-US" sz="2650">
                <a:solidFill>
                  <a:srgbClr val="858585"/>
                </a:solidFill>
                <a:latin typeface="Arial"/>
                <a:ea typeface="Arial"/>
                <a:cs typeface="Arial"/>
                <a:sym typeface="Arial"/>
              </a:rPr>
              <a:t>Another way to fine-tune your system is to try to combine the models that  perform best. The group (or “ensemble”) will often perform better than the  best individual model (just like Random Forests perform better than the</a:t>
            </a:r>
            <a:endParaRPr sz="2650">
              <a:latin typeface="Arial"/>
              <a:ea typeface="Arial"/>
              <a:cs typeface="Arial"/>
              <a:sym typeface="Arial"/>
            </a:endParaRPr>
          </a:p>
          <a:p>
            <a:pPr marL="12700" marR="5080" lvl="0" indent="0" algn="l" rtl="0">
              <a:lnSpc>
                <a:spcPct val="120754"/>
              </a:lnSpc>
              <a:spcBef>
                <a:spcPts val="114"/>
              </a:spcBef>
              <a:spcAft>
                <a:spcPts val="0"/>
              </a:spcAft>
              <a:buNone/>
            </a:pPr>
            <a:r>
              <a:rPr lang="en-US" sz="2650">
                <a:solidFill>
                  <a:srgbClr val="858585"/>
                </a:solidFill>
                <a:latin typeface="Arial"/>
                <a:ea typeface="Arial"/>
                <a:cs typeface="Arial"/>
                <a:sym typeface="Arial"/>
              </a:rPr>
              <a:t>individual Decision Tree they rely on), especially if the individual models very  different types of errors.</a:t>
            </a:r>
            <a:endParaRPr sz="265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48"/>
          <p:cNvSpPr txBox="1">
            <a:spLocks noGrp="1"/>
          </p:cNvSpPr>
          <p:nvPr>
            <p:ph type="title"/>
          </p:nvPr>
        </p:nvSpPr>
        <p:spPr>
          <a:xfrm>
            <a:off x="599643" y="648081"/>
            <a:ext cx="724344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Evaluate Your System on the Test Set</a:t>
            </a:r>
            <a:endParaRPr sz="3200"/>
          </a:p>
        </p:txBody>
      </p:sp>
      <p:sp>
        <p:nvSpPr>
          <p:cNvPr id="300" name="Google Shape;300;p48"/>
          <p:cNvSpPr txBox="1"/>
          <p:nvPr/>
        </p:nvSpPr>
        <p:spPr>
          <a:xfrm>
            <a:off x="599643" y="1300683"/>
            <a:ext cx="10674350" cy="2058670"/>
          </a:xfrm>
          <a:prstGeom prst="rect">
            <a:avLst/>
          </a:prstGeom>
          <a:noFill/>
          <a:ln>
            <a:noFill/>
          </a:ln>
        </p:spPr>
        <p:txBody>
          <a:bodyPr spcFirstLastPara="1" wrap="square" lIns="0" tIns="12050" rIns="0" bIns="0" anchor="t" anchorCtr="0">
            <a:noAutofit/>
          </a:bodyPr>
          <a:lstStyle/>
          <a:p>
            <a:pPr marL="12700" marR="5080" lvl="0" indent="0" algn="l" rtl="0">
              <a:lnSpc>
                <a:spcPct val="100699"/>
              </a:lnSpc>
              <a:spcBef>
                <a:spcPts val="0"/>
              </a:spcBef>
              <a:spcAft>
                <a:spcPts val="0"/>
              </a:spcAft>
              <a:buNone/>
            </a:pPr>
            <a:r>
              <a:rPr lang="en-US" sz="2650">
                <a:solidFill>
                  <a:srgbClr val="858585"/>
                </a:solidFill>
                <a:latin typeface="Arial"/>
                <a:ea typeface="Arial"/>
                <a:cs typeface="Arial"/>
                <a:sym typeface="Arial"/>
              </a:rPr>
              <a:t>After tweaking your models for a while, you eventually have a system that  performs sufficiently well. Now is the time to evaluate the final model on the  test set. There is nothing special about this process; just get the predictors and  the labels from your test set, run your </a:t>
            </a:r>
            <a:r>
              <a:rPr lang="en-US" sz="2650" i="1">
                <a:solidFill>
                  <a:srgbClr val="858585"/>
                </a:solidFill>
                <a:latin typeface="Arial"/>
                <a:ea typeface="Arial"/>
                <a:cs typeface="Arial"/>
                <a:sym typeface="Arial"/>
              </a:rPr>
              <a:t>full_pipelines </a:t>
            </a:r>
            <a:r>
              <a:rPr lang="en-US" sz="2650">
                <a:solidFill>
                  <a:srgbClr val="858585"/>
                </a:solidFill>
                <a:latin typeface="Arial"/>
                <a:ea typeface="Arial"/>
                <a:cs typeface="Arial"/>
                <a:sym typeface="Arial"/>
              </a:rPr>
              <a:t>to transform the data (call  </a:t>
            </a:r>
            <a:r>
              <a:rPr lang="en-US" sz="2650" i="1">
                <a:solidFill>
                  <a:srgbClr val="858585"/>
                </a:solidFill>
                <a:latin typeface="Arial"/>
                <a:ea typeface="Arial"/>
                <a:cs typeface="Arial"/>
                <a:sym typeface="Arial"/>
              </a:rPr>
              <a:t>transform(), </a:t>
            </a:r>
            <a:r>
              <a:rPr lang="en-US" sz="2650">
                <a:solidFill>
                  <a:srgbClr val="858585"/>
                </a:solidFill>
                <a:latin typeface="Arial"/>
                <a:ea typeface="Arial"/>
                <a:cs typeface="Arial"/>
                <a:sym typeface="Arial"/>
              </a:rPr>
              <a:t>not </a:t>
            </a:r>
            <a:r>
              <a:rPr lang="en-US" sz="2650" i="1">
                <a:solidFill>
                  <a:srgbClr val="858585"/>
                </a:solidFill>
                <a:latin typeface="Arial"/>
                <a:ea typeface="Arial"/>
                <a:cs typeface="Arial"/>
                <a:sym typeface="Arial"/>
              </a:rPr>
              <a:t>fit_transform()</a:t>
            </a:r>
            <a:r>
              <a:rPr lang="en-US" sz="2650">
                <a:solidFill>
                  <a:srgbClr val="858585"/>
                </a:solidFill>
                <a:latin typeface="Arial"/>
                <a:ea typeface="Arial"/>
                <a:cs typeface="Arial"/>
                <a:sym typeface="Arial"/>
              </a:rPr>
              <a:t>!), and evaluate the final model on the test set.</a:t>
            </a:r>
            <a:endParaRPr sz="265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49"/>
          <p:cNvSpPr txBox="1">
            <a:spLocks noGrp="1"/>
          </p:cNvSpPr>
          <p:nvPr>
            <p:ph type="title"/>
          </p:nvPr>
        </p:nvSpPr>
        <p:spPr>
          <a:xfrm>
            <a:off x="599643" y="648081"/>
            <a:ext cx="832993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Launch, Monitor and Maintain Your System</a:t>
            </a:r>
            <a:endParaRPr sz="3200"/>
          </a:p>
        </p:txBody>
      </p:sp>
      <p:sp>
        <p:nvSpPr>
          <p:cNvPr id="306" name="Google Shape;306;p49"/>
          <p:cNvSpPr txBox="1"/>
          <p:nvPr/>
        </p:nvSpPr>
        <p:spPr>
          <a:xfrm>
            <a:off x="599643" y="1300683"/>
            <a:ext cx="10718800" cy="2870835"/>
          </a:xfrm>
          <a:prstGeom prst="rect">
            <a:avLst/>
          </a:prstGeom>
          <a:noFill/>
          <a:ln>
            <a:noFill/>
          </a:ln>
        </p:spPr>
        <p:txBody>
          <a:bodyPr spcFirstLastPara="1" wrap="square" lIns="0" tIns="11425" rIns="0" bIns="0" anchor="t" anchorCtr="0">
            <a:noAutofit/>
          </a:bodyPr>
          <a:lstStyle/>
          <a:p>
            <a:pPr marL="12700" marR="532765" lvl="0" indent="0" algn="l" rtl="0">
              <a:lnSpc>
                <a:spcPct val="100800"/>
              </a:lnSpc>
              <a:spcBef>
                <a:spcPts val="0"/>
              </a:spcBef>
              <a:spcAft>
                <a:spcPts val="0"/>
              </a:spcAft>
              <a:buNone/>
            </a:pPr>
            <a:r>
              <a:rPr lang="en-US" sz="2650">
                <a:solidFill>
                  <a:srgbClr val="858585"/>
                </a:solidFill>
                <a:latin typeface="Arial"/>
                <a:ea typeface="Arial"/>
                <a:cs typeface="Arial"/>
                <a:sym typeface="Arial"/>
              </a:rPr>
              <a:t>Finally, you will generally want to train your models on a regular basis using  fresh data. You should automate this process as much as possible.</a:t>
            </a:r>
            <a:endParaRPr sz="2650">
              <a:latin typeface="Arial"/>
              <a:ea typeface="Arial"/>
              <a:cs typeface="Arial"/>
              <a:sym typeface="Arial"/>
            </a:endParaRPr>
          </a:p>
          <a:p>
            <a:pPr marL="12700" marR="5080" lvl="0" indent="0" algn="l" rtl="0">
              <a:lnSpc>
                <a:spcPct val="120754"/>
              </a:lnSpc>
              <a:spcBef>
                <a:spcPts val="100"/>
              </a:spcBef>
              <a:spcAft>
                <a:spcPts val="0"/>
              </a:spcAft>
              <a:buNone/>
            </a:pPr>
            <a:r>
              <a:rPr lang="en-US" sz="2650">
                <a:solidFill>
                  <a:srgbClr val="858585"/>
                </a:solidFill>
                <a:latin typeface="Arial"/>
                <a:ea typeface="Arial"/>
                <a:cs typeface="Arial"/>
                <a:sym typeface="Arial"/>
              </a:rPr>
              <a:t>If you don’t, you are very likely to refresh your model only every	six months (at  best), and your system’s performance may fluctuate severely over time.</a:t>
            </a:r>
            <a:endParaRPr sz="2650">
              <a:latin typeface="Arial"/>
              <a:ea typeface="Arial"/>
              <a:cs typeface="Arial"/>
              <a:sym typeface="Arial"/>
            </a:endParaRPr>
          </a:p>
          <a:p>
            <a:pPr marL="12700" marR="0" lvl="0" indent="0" algn="l" rtl="0">
              <a:lnSpc>
                <a:spcPct val="116981"/>
              </a:lnSpc>
              <a:spcBef>
                <a:spcPts val="0"/>
              </a:spcBef>
              <a:spcAft>
                <a:spcPts val="0"/>
              </a:spcAft>
              <a:buNone/>
            </a:pPr>
            <a:r>
              <a:rPr lang="en-US" sz="2650">
                <a:solidFill>
                  <a:srgbClr val="858585"/>
                </a:solidFill>
                <a:latin typeface="Arial"/>
                <a:ea typeface="Arial"/>
                <a:cs typeface="Arial"/>
                <a:sym typeface="Arial"/>
              </a:rPr>
              <a:t>If your system is an online learning system, you should make sure you save</a:t>
            </a:r>
            <a:endParaRPr sz="2650">
              <a:latin typeface="Arial"/>
              <a:ea typeface="Arial"/>
              <a:cs typeface="Arial"/>
              <a:sym typeface="Arial"/>
            </a:endParaRPr>
          </a:p>
          <a:p>
            <a:pPr marL="12700" marR="1076325" lvl="0" indent="0" algn="l" rtl="0">
              <a:lnSpc>
                <a:spcPct val="100400"/>
              </a:lnSpc>
              <a:spcBef>
                <a:spcPts val="15"/>
              </a:spcBef>
              <a:spcAft>
                <a:spcPts val="0"/>
              </a:spcAft>
              <a:buNone/>
            </a:pPr>
            <a:r>
              <a:rPr lang="en-US" sz="2650">
                <a:solidFill>
                  <a:srgbClr val="858585"/>
                </a:solidFill>
                <a:latin typeface="Arial"/>
                <a:ea typeface="Arial"/>
                <a:cs typeface="Arial"/>
                <a:sym typeface="Arial"/>
              </a:rPr>
              <a:t>snapshots of its state at regular intervals so you can easily roll back to a  previously working state.</a:t>
            </a:r>
            <a:endParaRPr sz="265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50"/>
          <p:cNvSpPr/>
          <p:nvPr/>
        </p:nvSpPr>
        <p:spPr>
          <a:xfrm>
            <a:off x="6883145" y="1549146"/>
            <a:ext cx="1520190" cy="0"/>
          </a:xfrm>
          <a:custGeom>
            <a:avLst/>
            <a:gdLst/>
            <a:ahLst/>
            <a:cxnLst/>
            <a:rect l="l" t="t" r="r" b="b"/>
            <a:pathLst>
              <a:path w="1520190" h="120000" extrusionOk="0">
                <a:moveTo>
                  <a:pt x="0" y="0"/>
                </a:moveTo>
                <a:lnTo>
                  <a:pt x="1520062" y="0"/>
                </a:lnTo>
              </a:path>
            </a:pathLst>
          </a:custGeom>
          <a:noFill/>
          <a:ln w="19800" cap="flat" cmpd="sng">
            <a:solidFill>
              <a:srgbClr val="18344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2" name="Google Shape;312;p50"/>
          <p:cNvSpPr txBox="1">
            <a:spLocks noGrp="1"/>
          </p:cNvSpPr>
          <p:nvPr>
            <p:ph type="title"/>
          </p:nvPr>
        </p:nvSpPr>
        <p:spPr>
          <a:xfrm>
            <a:off x="3003423" y="1868881"/>
            <a:ext cx="6185153" cy="737235"/>
          </a:xfrm>
          <a:prstGeom prst="rect">
            <a:avLst/>
          </a:prstGeom>
          <a:noFill/>
          <a:ln>
            <a:noFill/>
          </a:ln>
        </p:spPr>
        <p:txBody>
          <a:bodyPr spcFirstLastPara="1" wrap="square" lIns="0" tIns="15225" rIns="0" bIns="0" anchor="t" anchorCtr="0">
            <a:noAutofit/>
          </a:bodyPr>
          <a:lstStyle/>
          <a:p>
            <a:pPr marL="3897629" lvl="0" indent="0" algn="l" rtl="0">
              <a:lnSpc>
                <a:spcPct val="100000"/>
              </a:lnSpc>
              <a:spcBef>
                <a:spcPts val="0"/>
              </a:spcBef>
              <a:spcAft>
                <a:spcPts val="0"/>
              </a:spcAft>
              <a:buNone/>
            </a:pPr>
            <a:r>
              <a:rPr lang="en-US"/>
              <a:t>Thanks!</a:t>
            </a:r>
            <a:endParaRPr/>
          </a:p>
        </p:txBody>
      </p:sp>
      <p:sp>
        <p:nvSpPr>
          <p:cNvPr id="313" name="Google Shape;313;p50"/>
          <p:cNvSpPr txBox="1"/>
          <p:nvPr/>
        </p:nvSpPr>
        <p:spPr>
          <a:xfrm>
            <a:off x="6888606" y="3420872"/>
            <a:ext cx="4465320" cy="1289050"/>
          </a:xfrm>
          <a:prstGeom prst="rect">
            <a:avLst/>
          </a:prstGeom>
          <a:noFill/>
          <a:ln>
            <a:noFill/>
          </a:ln>
        </p:spPr>
        <p:txBody>
          <a:bodyPr spcFirstLastPara="1" wrap="square" lIns="0" tIns="17125" rIns="0" bIns="0" anchor="t" anchorCtr="0">
            <a:noAutofit/>
          </a:bodyPr>
          <a:lstStyle/>
          <a:p>
            <a:pPr marL="12700" marR="0" lvl="0" indent="0" algn="l" rtl="0">
              <a:lnSpc>
                <a:spcPct val="100000"/>
              </a:lnSpc>
              <a:spcBef>
                <a:spcPts val="0"/>
              </a:spcBef>
              <a:spcAft>
                <a:spcPts val="0"/>
              </a:spcAft>
              <a:buNone/>
            </a:pPr>
            <a:r>
              <a:rPr lang="en-US" sz="2100" b="1">
                <a:solidFill>
                  <a:srgbClr val="44536A"/>
                </a:solidFill>
                <a:latin typeface="Arial"/>
                <a:ea typeface="Arial"/>
                <a:cs typeface="Arial"/>
                <a:sym typeface="Arial"/>
              </a:rPr>
              <a:t>Does anyone have any questions?</a:t>
            </a:r>
            <a:endParaRPr sz="2100">
              <a:latin typeface="Arial"/>
              <a:ea typeface="Arial"/>
              <a:cs typeface="Arial"/>
              <a:sym typeface="Arial"/>
            </a:endParaRPr>
          </a:p>
          <a:p>
            <a:pPr marL="0" marR="0" lvl="0" indent="0" algn="l" rtl="0">
              <a:lnSpc>
                <a:spcPct val="100000"/>
              </a:lnSpc>
              <a:spcBef>
                <a:spcPts val="55"/>
              </a:spcBef>
              <a:spcAft>
                <a:spcPts val="0"/>
              </a:spcAft>
              <a:buNone/>
            </a:pPr>
            <a:endParaRPr sz="2800">
              <a:latin typeface="Arial"/>
              <a:ea typeface="Arial"/>
              <a:cs typeface="Arial"/>
              <a:sym typeface="Arial"/>
            </a:endParaRPr>
          </a:p>
          <a:p>
            <a:pPr marL="12700" marR="0" lvl="0" indent="0" algn="l" rtl="0">
              <a:lnSpc>
                <a:spcPct val="100000"/>
              </a:lnSpc>
              <a:spcBef>
                <a:spcPts val="0"/>
              </a:spcBef>
              <a:spcAft>
                <a:spcPts val="0"/>
              </a:spcAft>
              <a:buNone/>
            </a:pPr>
            <a:r>
              <a:rPr lang="en-US" sz="1600" b="1">
                <a:solidFill>
                  <a:srgbClr val="44536A"/>
                </a:solidFill>
                <a:latin typeface="Arial"/>
                <a:ea typeface="Arial"/>
                <a:cs typeface="Arial"/>
                <a:sym typeface="Arial"/>
              </a:rPr>
              <a:t>Twitter</a:t>
            </a:r>
            <a:r>
              <a:rPr lang="en-US" sz="1600">
                <a:solidFill>
                  <a:srgbClr val="44536A"/>
                </a:solidFill>
                <a:latin typeface="Arial"/>
                <a:ea typeface="Arial"/>
                <a:cs typeface="Arial"/>
                <a:sym typeface="Arial"/>
              </a:rPr>
              <a:t>: @walkercet</a:t>
            </a:r>
            <a:endParaRPr sz="1600">
              <a:latin typeface="Arial"/>
              <a:ea typeface="Arial"/>
              <a:cs typeface="Arial"/>
              <a:sym typeface="Arial"/>
            </a:endParaRPr>
          </a:p>
          <a:p>
            <a:pPr marL="12700" marR="0" lvl="0" indent="0" algn="l" rtl="0">
              <a:lnSpc>
                <a:spcPct val="100000"/>
              </a:lnSpc>
              <a:spcBef>
                <a:spcPts val="275"/>
              </a:spcBef>
              <a:spcAft>
                <a:spcPts val="0"/>
              </a:spcAft>
              <a:buNone/>
            </a:pPr>
            <a:r>
              <a:rPr lang="en-US" sz="1600" b="1">
                <a:solidFill>
                  <a:srgbClr val="44536A"/>
                </a:solidFill>
                <a:latin typeface="Arial"/>
                <a:ea typeface="Arial"/>
                <a:cs typeface="Arial"/>
                <a:sym typeface="Arial"/>
              </a:rPr>
              <a:t>Blog</a:t>
            </a:r>
            <a:r>
              <a:rPr lang="en-US" sz="1600">
                <a:solidFill>
                  <a:srgbClr val="44536A"/>
                </a:solidFill>
                <a:latin typeface="Arial"/>
                <a:ea typeface="Arial"/>
                <a:cs typeface="Arial"/>
                <a:sym typeface="Arial"/>
              </a:rPr>
              <a:t>: https://ceteongvanness.wordpress.com</a:t>
            </a:r>
            <a:endParaRPr sz="1600">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grpSp>
        <p:nvGrpSpPr>
          <p:cNvPr id="318" name="Google Shape;318;p51"/>
          <p:cNvGrpSpPr/>
          <p:nvPr/>
        </p:nvGrpSpPr>
        <p:grpSpPr>
          <a:xfrm>
            <a:off x="0" y="2159507"/>
            <a:ext cx="5931535" cy="948055"/>
            <a:chOff x="0" y="2159507"/>
            <a:chExt cx="5931535" cy="948055"/>
          </a:xfrm>
        </p:grpSpPr>
        <p:sp>
          <p:nvSpPr>
            <p:cNvPr id="319" name="Google Shape;319;p51"/>
            <p:cNvSpPr/>
            <p:nvPr/>
          </p:nvSpPr>
          <p:spPr>
            <a:xfrm>
              <a:off x="0" y="2159507"/>
              <a:ext cx="5931535" cy="948055"/>
            </a:xfrm>
            <a:custGeom>
              <a:avLst/>
              <a:gdLst/>
              <a:ahLst/>
              <a:cxnLst/>
              <a:rect l="l" t="t" r="r" b="b"/>
              <a:pathLst>
                <a:path w="5931535" h="948055" extrusionOk="0">
                  <a:moveTo>
                    <a:pt x="5931408" y="0"/>
                  </a:moveTo>
                  <a:lnTo>
                    <a:pt x="0" y="0"/>
                  </a:lnTo>
                  <a:lnTo>
                    <a:pt x="0" y="947927"/>
                  </a:lnTo>
                  <a:lnTo>
                    <a:pt x="5931408" y="947927"/>
                  </a:lnTo>
                  <a:lnTo>
                    <a:pt x="5931408" y="0"/>
                  </a:lnTo>
                  <a:close/>
                </a:path>
              </a:pathLst>
            </a:custGeom>
            <a:solidFill>
              <a:srgbClr val="18344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0" name="Google Shape;320;p51"/>
            <p:cNvSpPr/>
            <p:nvPr/>
          </p:nvSpPr>
          <p:spPr>
            <a:xfrm>
              <a:off x="1319783" y="2206751"/>
              <a:ext cx="675640" cy="6985"/>
            </a:xfrm>
            <a:custGeom>
              <a:avLst/>
              <a:gdLst/>
              <a:ahLst/>
              <a:cxnLst/>
              <a:rect l="l" t="t" r="r" b="b"/>
              <a:pathLst>
                <a:path w="675639" h="6985" extrusionOk="0">
                  <a:moveTo>
                    <a:pt x="0" y="0"/>
                  </a:moveTo>
                  <a:lnTo>
                    <a:pt x="675640" y="6858"/>
                  </a:lnTo>
                </a:path>
              </a:pathLst>
            </a:custGeom>
            <a:noFill/>
            <a:ln w="9525" cap="flat" cmpd="sng">
              <a:solidFill>
                <a:srgbClr val="44536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321" name="Google Shape;321;p51"/>
          <p:cNvSpPr txBox="1"/>
          <p:nvPr/>
        </p:nvSpPr>
        <p:spPr>
          <a:xfrm>
            <a:off x="3173348" y="2340355"/>
            <a:ext cx="2132965" cy="554355"/>
          </a:xfrm>
          <a:prstGeom prst="rect">
            <a:avLst/>
          </a:prstGeom>
          <a:noFill/>
          <a:ln>
            <a:noFill/>
          </a:ln>
        </p:spPr>
        <p:txBody>
          <a:bodyPr spcFirstLastPara="1" wrap="square" lIns="0" tIns="14600" rIns="0" bIns="0" anchor="t" anchorCtr="0">
            <a:noAutofit/>
          </a:bodyPr>
          <a:lstStyle/>
          <a:p>
            <a:pPr marL="12700" marR="0" lvl="0" indent="0" algn="l" rtl="0">
              <a:lnSpc>
                <a:spcPct val="100000"/>
              </a:lnSpc>
              <a:spcBef>
                <a:spcPts val="0"/>
              </a:spcBef>
              <a:spcAft>
                <a:spcPts val="0"/>
              </a:spcAft>
              <a:buNone/>
            </a:pPr>
            <a:r>
              <a:rPr lang="en-US" sz="3450">
                <a:solidFill>
                  <a:srgbClr val="FFFFFF"/>
                </a:solidFill>
                <a:latin typeface="Arial"/>
                <a:ea typeface="Arial"/>
                <a:cs typeface="Arial"/>
                <a:sym typeface="Arial"/>
              </a:rPr>
              <a:t>Resources</a:t>
            </a:r>
            <a:endParaRPr sz="3450">
              <a:latin typeface="Arial"/>
              <a:ea typeface="Arial"/>
              <a:cs typeface="Arial"/>
              <a:sym typeface="Arial"/>
            </a:endParaRPr>
          </a:p>
        </p:txBody>
      </p:sp>
      <p:sp>
        <p:nvSpPr>
          <p:cNvPr id="322" name="Google Shape;322;p51"/>
          <p:cNvSpPr txBox="1"/>
          <p:nvPr/>
        </p:nvSpPr>
        <p:spPr>
          <a:xfrm>
            <a:off x="1734057" y="3541522"/>
            <a:ext cx="5652770" cy="26924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None/>
            </a:pPr>
            <a:r>
              <a:rPr lang="en-US" sz="1600">
                <a:solidFill>
                  <a:srgbClr val="858585"/>
                </a:solidFill>
                <a:latin typeface="Arial"/>
                <a:ea typeface="Arial"/>
                <a:cs typeface="Arial"/>
                <a:sym typeface="Arial"/>
              </a:rPr>
              <a:t>Hands-On Machine Learning with Scikit-Learn and TensorFlow</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599643" y="648081"/>
            <a:ext cx="4446270"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Look at the Big Picture</a:t>
            </a:r>
            <a:endParaRPr sz="3200"/>
          </a:p>
        </p:txBody>
      </p:sp>
      <p:sp>
        <p:nvSpPr>
          <p:cNvPr id="67" name="Google Shape;67;p11"/>
          <p:cNvSpPr txBox="1"/>
          <p:nvPr/>
        </p:nvSpPr>
        <p:spPr>
          <a:xfrm>
            <a:off x="599643" y="1300683"/>
            <a:ext cx="10603865" cy="3684904"/>
          </a:xfrm>
          <a:prstGeom prst="rect">
            <a:avLst/>
          </a:prstGeom>
          <a:noFill/>
          <a:ln>
            <a:noFill/>
          </a:ln>
        </p:spPr>
        <p:txBody>
          <a:bodyPr spcFirstLastPara="1" wrap="square" lIns="0" tIns="12050" rIns="0" bIns="0" anchor="t" anchorCtr="0">
            <a:noAutofit/>
          </a:bodyPr>
          <a:lstStyle/>
          <a:p>
            <a:pPr marL="12700" marR="5080" lvl="0" indent="0" algn="l" rtl="0">
              <a:lnSpc>
                <a:spcPct val="100699"/>
              </a:lnSpc>
              <a:spcBef>
                <a:spcPts val="0"/>
              </a:spcBef>
              <a:spcAft>
                <a:spcPts val="0"/>
              </a:spcAft>
              <a:buNone/>
            </a:pPr>
            <a:r>
              <a:rPr lang="en-US" sz="2650">
                <a:solidFill>
                  <a:srgbClr val="858585"/>
                </a:solidFill>
                <a:latin typeface="Arial"/>
                <a:ea typeface="Arial"/>
                <a:cs typeface="Arial"/>
                <a:sym typeface="Arial"/>
              </a:rPr>
              <a:t>The first task you are asked to perform is to build a model of housing prices in  California using the California census data. This data has metrics such as the  population, median income, median housing price, and so on for each block  group California. Block groups are the smallest geographical unit for which the  US Census Bureau publishes sample data ( a block group typically has a</a:t>
            </a:r>
            <a:endParaRPr sz="2650">
              <a:latin typeface="Arial"/>
              <a:ea typeface="Arial"/>
              <a:cs typeface="Arial"/>
              <a:sym typeface="Arial"/>
            </a:endParaRPr>
          </a:p>
          <a:p>
            <a:pPr marL="12700" marR="0" lvl="0" indent="0" algn="l" rtl="0">
              <a:lnSpc>
                <a:spcPct val="100000"/>
              </a:lnSpc>
              <a:spcBef>
                <a:spcPts val="25"/>
              </a:spcBef>
              <a:spcAft>
                <a:spcPts val="0"/>
              </a:spcAft>
              <a:buNone/>
            </a:pPr>
            <a:r>
              <a:rPr lang="en-US" sz="2650">
                <a:solidFill>
                  <a:srgbClr val="858585"/>
                </a:solidFill>
                <a:latin typeface="Arial"/>
                <a:ea typeface="Arial"/>
                <a:cs typeface="Arial"/>
                <a:sym typeface="Arial"/>
              </a:rPr>
              <a:t>population of 600 to 3,000 people). We will just call them “districts” for shot.</a:t>
            </a:r>
            <a:endParaRPr sz="2650">
              <a:latin typeface="Arial"/>
              <a:ea typeface="Arial"/>
              <a:cs typeface="Arial"/>
              <a:sym typeface="Arial"/>
            </a:endParaRPr>
          </a:p>
          <a:p>
            <a:pPr marL="0" marR="0" lvl="0" indent="0" algn="l" rtl="0">
              <a:lnSpc>
                <a:spcPct val="100000"/>
              </a:lnSpc>
              <a:spcBef>
                <a:spcPts val="25"/>
              </a:spcBef>
              <a:spcAft>
                <a:spcPts val="0"/>
              </a:spcAft>
              <a:buNone/>
            </a:pPr>
            <a:endParaRPr sz="2750">
              <a:latin typeface="Arial"/>
              <a:ea typeface="Arial"/>
              <a:cs typeface="Arial"/>
              <a:sym typeface="Arial"/>
            </a:endParaRPr>
          </a:p>
          <a:p>
            <a:pPr marL="12700" marR="623570" lvl="0" indent="0" algn="l" rtl="0">
              <a:lnSpc>
                <a:spcPct val="100800"/>
              </a:lnSpc>
              <a:spcBef>
                <a:spcPts val="5"/>
              </a:spcBef>
              <a:spcAft>
                <a:spcPts val="0"/>
              </a:spcAft>
              <a:buNone/>
            </a:pPr>
            <a:r>
              <a:rPr lang="en-US" sz="2650">
                <a:solidFill>
                  <a:srgbClr val="858585"/>
                </a:solidFill>
                <a:latin typeface="Arial"/>
                <a:ea typeface="Arial"/>
                <a:cs typeface="Arial"/>
                <a:sym typeface="Arial"/>
              </a:rPr>
              <a:t>Your model should learn from this data and be able to predict the median  housing price in any district, given all the other metrics.</a:t>
            </a:r>
            <a:endParaRPr sz="265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a:off x="599643" y="648081"/>
            <a:ext cx="370522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Frame the Problem</a:t>
            </a:r>
            <a:endParaRPr sz="3200"/>
          </a:p>
        </p:txBody>
      </p:sp>
      <p:sp>
        <p:nvSpPr>
          <p:cNvPr id="73" name="Google Shape;73;p12"/>
          <p:cNvSpPr txBox="1"/>
          <p:nvPr/>
        </p:nvSpPr>
        <p:spPr>
          <a:xfrm>
            <a:off x="599643" y="1300683"/>
            <a:ext cx="10793095" cy="2870835"/>
          </a:xfrm>
          <a:prstGeom prst="rect">
            <a:avLst/>
          </a:prstGeom>
          <a:noFill/>
          <a:ln>
            <a:noFill/>
          </a:ln>
        </p:spPr>
        <p:txBody>
          <a:bodyPr spcFirstLastPara="1" wrap="square" lIns="0" tIns="14600" rIns="0" bIns="0" anchor="t" anchorCtr="0">
            <a:noAutofit/>
          </a:bodyPr>
          <a:lstStyle/>
          <a:p>
            <a:pPr marL="12700" marR="0" lvl="0" indent="0" algn="l" rtl="0">
              <a:lnSpc>
                <a:spcPct val="100000"/>
              </a:lnSpc>
              <a:spcBef>
                <a:spcPts val="0"/>
              </a:spcBef>
              <a:spcAft>
                <a:spcPts val="0"/>
              </a:spcAft>
              <a:buNone/>
            </a:pPr>
            <a:r>
              <a:rPr lang="en-US" sz="2650">
                <a:solidFill>
                  <a:srgbClr val="858585"/>
                </a:solidFill>
                <a:latin typeface="Arial"/>
                <a:ea typeface="Arial"/>
                <a:cs typeface="Arial"/>
                <a:sym typeface="Arial"/>
              </a:rPr>
              <a:t>Question:</a:t>
            </a:r>
            <a:endParaRPr sz="2650">
              <a:latin typeface="Arial"/>
              <a:ea typeface="Arial"/>
              <a:cs typeface="Arial"/>
              <a:sym typeface="Arial"/>
            </a:endParaRPr>
          </a:p>
          <a:p>
            <a:pPr marL="12700" marR="5080" lvl="0" indent="0" algn="l" rtl="0">
              <a:lnSpc>
                <a:spcPct val="100400"/>
              </a:lnSpc>
              <a:spcBef>
                <a:spcPts val="15"/>
              </a:spcBef>
              <a:spcAft>
                <a:spcPts val="0"/>
              </a:spcAft>
              <a:buNone/>
            </a:pPr>
            <a:r>
              <a:rPr lang="en-US" sz="2650">
                <a:solidFill>
                  <a:srgbClr val="858585"/>
                </a:solidFill>
                <a:latin typeface="Arial"/>
                <a:ea typeface="Arial"/>
                <a:cs typeface="Arial"/>
                <a:sym typeface="Arial"/>
              </a:rPr>
              <a:t>What exactly is the business objective; building a model is probably not the end  goal. How does the company expect to use and benefit form this model?</a:t>
            </a:r>
            <a:endParaRPr sz="2650">
              <a:latin typeface="Arial"/>
              <a:ea typeface="Arial"/>
              <a:cs typeface="Arial"/>
              <a:sym typeface="Arial"/>
            </a:endParaRPr>
          </a:p>
          <a:p>
            <a:pPr marL="0" marR="0" lvl="0" indent="0" algn="l" rtl="0">
              <a:lnSpc>
                <a:spcPct val="100000"/>
              </a:lnSpc>
              <a:spcBef>
                <a:spcPts val="45"/>
              </a:spcBef>
              <a:spcAft>
                <a:spcPts val="0"/>
              </a:spcAft>
              <a:buNone/>
            </a:pPr>
            <a:endParaRPr sz="2750">
              <a:latin typeface="Arial"/>
              <a:ea typeface="Arial"/>
              <a:cs typeface="Arial"/>
              <a:sym typeface="Arial"/>
            </a:endParaRPr>
          </a:p>
          <a:p>
            <a:pPr marL="12700" marR="161925" lvl="0" indent="0" algn="l" rtl="0">
              <a:lnSpc>
                <a:spcPct val="100600"/>
              </a:lnSpc>
              <a:spcBef>
                <a:spcPts val="0"/>
              </a:spcBef>
              <a:spcAft>
                <a:spcPts val="0"/>
              </a:spcAft>
              <a:buNone/>
            </a:pPr>
            <a:r>
              <a:rPr lang="en-US" sz="2650">
                <a:solidFill>
                  <a:srgbClr val="858585"/>
                </a:solidFill>
                <a:latin typeface="Arial"/>
                <a:ea typeface="Arial"/>
                <a:cs typeface="Arial"/>
                <a:sym typeface="Arial"/>
              </a:rPr>
              <a:t>This is important because it will determine how you frame the problem, what  algorithms you will select, what performance measure you will use to evaluate  your model, and how much effort you should spend tweaking it.</a:t>
            </a:r>
            <a:endParaRPr sz="265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599643" y="648081"/>
            <a:ext cx="370522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Frame the Problem</a:t>
            </a:r>
            <a:endParaRPr sz="3200"/>
          </a:p>
        </p:txBody>
      </p:sp>
      <p:sp>
        <p:nvSpPr>
          <p:cNvPr id="79" name="Google Shape;79;p13"/>
          <p:cNvSpPr txBox="1"/>
          <p:nvPr/>
        </p:nvSpPr>
        <p:spPr>
          <a:xfrm>
            <a:off x="599643" y="1300683"/>
            <a:ext cx="10760710" cy="2058670"/>
          </a:xfrm>
          <a:prstGeom prst="rect">
            <a:avLst/>
          </a:prstGeom>
          <a:noFill/>
          <a:ln>
            <a:noFill/>
          </a:ln>
        </p:spPr>
        <p:txBody>
          <a:bodyPr spcFirstLastPara="1" wrap="square" lIns="0" tIns="14600" rIns="0" bIns="0" anchor="t" anchorCtr="0">
            <a:noAutofit/>
          </a:bodyPr>
          <a:lstStyle/>
          <a:p>
            <a:pPr marL="12700" marR="0" lvl="0" indent="0" algn="l" rtl="0">
              <a:lnSpc>
                <a:spcPct val="100000"/>
              </a:lnSpc>
              <a:spcBef>
                <a:spcPts val="0"/>
              </a:spcBef>
              <a:spcAft>
                <a:spcPts val="0"/>
              </a:spcAft>
              <a:buNone/>
            </a:pPr>
            <a:r>
              <a:rPr lang="en-US" sz="2650">
                <a:solidFill>
                  <a:srgbClr val="858585"/>
                </a:solidFill>
                <a:latin typeface="Arial"/>
                <a:ea typeface="Arial"/>
                <a:cs typeface="Arial"/>
                <a:sym typeface="Arial"/>
              </a:rPr>
              <a:t>Answer:</a:t>
            </a:r>
            <a:endParaRPr sz="2650">
              <a:latin typeface="Arial"/>
              <a:ea typeface="Arial"/>
              <a:cs typeface="Arial"/>
              <a:sym typeface="Arial"/>
            </a:endParaRPr>
          </a:p>
          <a:p>
            <a:pPr marL="12700" marR="5080" lvl="0" indent="0" algn="l" rtl="0">
              <a:lnSpc>
                <a:spcPct val="100600"/>
              </a:lnSpc>
              <a:spcBef>
                <a:spcPts val="5"/>
              </a:spcBef>
              <a:spcAft>
                <a:spcPts val="0"/>
              </a:spcAft>
              <a:buNone/>
            </a:pPr>
            <a:r>
              <a:rPr lang="en-US" sz="2650">
                <a:solidFill>
                  <a:srgbClr val="858585"/>
                </a:solidFill>
                <a:latin typeface="Arial"/>
                <a:ea typeface="Arial"/>
                <a:cs typeface="Arial"/>
                <a:sym typeface="Arial"/>
              </a:rPr>
              <a:t>Your model’s output (a prediction of a district’s, median housing price) will be  fed to another Machine Learning system, along with many other </a:t>
            </a:r>
            <a:r>
              <a:rPr lang="en-US" sz="2650" i="1">
                <a:solidFill>
                  <a:srgbClr val="858585"/>
                </a:solidFill>
                <a:latin typeface="Arial"/>
                <a:ea typeface="Arial"/>
                <a:cs typeface="Arial"/>
                <a:sym typeface="Arial"/>
              </a:rPr>
              <a:t>signals</a:t>
            </a:r>
            <a:r>
              <a:rPr lang="en-US" sz="2650">
                <a:solidFill>
                  <a:srgbClr val="858585"/>
                </a:solidFill>
                <a:latin typeface="Arial"/>
                <a:ea typeface="Arial"/>
                <a:cs typeface="Arial"/>
                <a:sym typeface="Arial"/>
              </a:rPr>
              <a:t>. This  downstream system will determine whether it is worth investing in a given area  or not. Getting this right is critical, as it directly affects revenue.</a:t>
            </a:r>
            <a:endParaRPr sz="2650">
              <a:latin typeface="Arial"/>
              <a:ea typeface="Arial"/>
              <a:cs typeface="Arial"/>
              <a:sym typeface="Arial"/>
            </a:endParaRPr>
          </a:p>
        </p:txBody>
      </p:sp>
      <p:sp>
        <p:nvSpPr>
          <p:cNvPr id="80" name="Google Shape;80;p13"/>
          <p:cNvSpPr/>
          <p:nvPr/>
        </p:nvSpPr>
        <p:spPr>
          <a:xfrm>
            <a:off x="3724655" y="3563111"/>
            <a:ext cx="4742688" cy="283159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599643" y="648081"/>
            <a:ext cx="370522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Frame the Problem</a:t>
            </a:r>
            <a:endParaRPr sz="3200"/>
          </a:p>
        </p:txBody>
      </p:sp>
      <p:sp>
        <p:nvSpPr>
          <p:cNvPr id="86" name="Google Shape;86;p14"/>
          <p:cNvSpPr txBox="1"/>
          <p:nvPr/>
        </p:nvSpPr>
        <p:spPr>
          <a:xfrm>
            <a:off x="599643" y="1300683"/>
            <a:ext cx="10370820" cy="1244600"/>
          </a:xfrm>
          <a:prstGeom prst="rect">
            <a:avLst/>
          </a:prstGeom>
          <a:noFill/>
          <a:ln>
            <a:noFill/>
          </a:ln>
        </p:spPr>
        <p:txBody>
          <a:bodyPr spcFirstLastPara="1" wrap="square" lIns="0" tIns="14600" rIns="0" bIns="0" anchor="t" anchorCtr="0">
            <a:noAutofit/>
          </a:bodyPr>
          <a:lstStyle/>
          <a:p>
            <a:pPr marL="12700" marR="0" lvl="0" indent="0" algn="l" rtl="0">
              <a:lnSpc>
                <a:spcPct val="100000"/>
              </a:lnSpc>
              <a:spcBef>
                <a:spcPts val="0"/>
              </a:spcBef>
              <a:spcAft>
                <a:spcPts val="0"/>
              </a:spcAft>
              <a:buNone/>
            </a:pPr>
            <a:r>
              <a:rPr lang="en-US" sz="2650">
                <a:solidFill>
                  <a:srgbClr val="858585"/>
                </a:solidFill>
                <a:latin typeface="Arial"/>
                <a:ea typeface="Arial"/>
                <a:cs typeface="Arial"/>
                <a:sym typeface="Arial"/>
              </a:rPr>
              <a:t>Question:</a:t>
            </a:r>
            <a:endParaRPr sz="2650">
              <a:latin typeface="Arial"/>
              <a:ea typeface="Arial"/>
              <a:cs typeface="Arial"/>
              <a:sym typeface="Arial"/>
            </a:endParaRPr>
          </a:p>
          <a:p>
            <a:pPr marL="12700" marR="5080" lvl="0" indent="0" algn="l" rtl="0">
              <a:lnSpc>
                <a:spcPct val="100400"/>
              </a:lnSpc>
              <a:spcBef>
                <a:spcPts val="15"/>
              </a:spcBef>
              <a:spcAft>
                <a:spcPts val="0"/>
              </a:spcAft>
              <a:buNone/>
            </a:pPr>
            <a:r>
              <a:rPr lang="en-US" sz="2650">
                <a:solidFill>
                  <a:srgbClr val="858585"/>
                </a:solidFill>
                <a:latin typeface="Arial"/>
                <a:ea typeface="Arial"/>
                <a:cs typeface="Arial"/>
                <a:sym typeface="Arial"/>
              </a:rPr>
              <a:t>What the current solution looks like (if any). It will often give you a reference  performance, as well as insights on how to solve the problem.</a:t>
            </a:r>
            <a:endParaRPr sz="265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599643" y="648081"/>
            <a:ext cx="3705225" cy="513715"/>
          </a:xfrm>
          <a:prstGeom prst="rect">
            <a:avLst/>
          </a:prstGeom>
          <a:noFill/>
          <a:ln>
            <a:noFill/>
          </a:ln>
        </p:spPr>
        <p:txBody>
          <a:bodyPr spcFirstLastPara="1" wrap="square" lIns="0" tIns="13325" rIns="0" bIns="0" anchor="t" anchorCtr="0">
            <a:noAutofit/>
          </a:bodyPr>
          <a:lstStyle/>
          <a:p>
            <a:pPr marL="12700" lvl="0" indent="0" algn="l" rtl="0">
              <a:lnSpc>
                <a:spcPct val="100000"/>
              </a:lnSpc>
              <a:spcBef>
                <a:spcPts val="0"/>
              </a:spcBef>
              <a:spcAft>
                <a:spcPts val="0"/>
              </a:spcAft>
              <a:buNone/>
            </a:pPr>
            <a:r>
              <a:rPr lang="en-US" sz="3200"/>
              <a:t>Frame the Problem</a:t>
            </a:r>
            <a:endParaRPr sz="3200"/>
          </a:p>
        </p:txBody>
      </p:sp>
      <p:sp>
        <p:nvSpPr>
          <p:cNvPr id="92" name="Google Shape;92;p15"/>
          <p:cNvSpPr txBox="1"/>
          <p:nvPr/>
        </p:nvSpPr>
        <p:spPr>
          <a:xfrm>
            <a:off x="599643" y="1300683"/>
            <a:ext cx="10723245" cy="2465705"/>
          </a:xfrm>
          <a:prstGeom prst="rect">
            <a:avLst/>
          </a:prstGeom>
          <a:noFill/>
          <a:ln>
            <a:noFill/>
          </a:ln>
        </p:spPr>
        <p:txBody>
          <a:bodyPr spcFirstLastPara="1" wrap="square" lIns="0" tIns="14600" rIns="0" bIns="0" anchor="t" anchorCtr="0">
            <a:noAutofit/>
          </a:bodyPr>
          <a:lstStyle/>
          <a:p>
            <a:pPr marL="12700" marR="0" lvl="0" indent="0" algn="l" rtl="0">
              <a:lnSpc>
                <a:spcPct val="100000"/>
              </a:lnSpc>
              <a:spcBef>
                <a:spcPts val="0"/>
              </a:spcBef>
              <a:spcAft>
                <a:spcPts val="0"/>
              </a:spcAft>
              <a:buNone/>
            </a:pPr>
            <a:r>
              <a:rPr lang="en-US" sz="2650">
                <a:solidFill>
                  <a:srgbClr val="858585"/>
                </a:solidFill>
                <a:latin typeface="Arial"/>
                <a:ea typeface="Arial"/>
                <a:cs typeface="Arial"/>
                <a:sym typeface="Arial"/>
              </a:rPr>
              <a:t>Answer:</a:t>
            </a:r>
            <a:endParaRPr sz="2650">
              <a:latin typeface="Arial"/>
              <a:ea typeface="Arial"/>
              <a:cs typeface="Arial"/>
              <a:sym typeface="Arial"/>
            </a:endParaRPr>
          </a:p>
          <a:p>
            <a:pPr marL="12700" marR="5080" lvl="0" indent="0" algn="l" rtl="0">
              <a:lnSpc>
                <a:spcPct val="100699"/>
              </a:lnSpc>
              <a:spcBef>
                <a:spcPts val="5"/>
              </a:spcBef>
              <a:spcAft>
                <a:spcPts val="0"/>
              </a:spcAft>
              <a:buNone/>
            </a:pPr>
            <a:r>
              <a:rPr lang="en-US" sz="2650">
                <a:solidFill>
                  <a:srgbClr val="858585"/>
                </a:solidFill>
                <a:latin typeface="Arial"/>
                <a:ea typeface="Arial"/>
                <a:cs typeface="Arial"/>
                <a:sym typeface="Arial"/>
              </a:rPr>
              <a:t>The district housing prices are currently estimated manually by experts: a team  gathers up-to-data information about a district (excluding median housing  prices), and they use complex rules to come up with an estimate. This is costly  and time-consuming, and their estimates are not great; their typical error rate  is about 15%.</a:t>
            </a:r>
            <a:endParaRPr sz="265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58585"/>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2717</Words>
  <Application>Microsoft Office PowerPoint</Application>
  <PresentationFormat>Widescreen</PresentationFormat>
  <Paragraphs>160</Paragraphs>
  <Slides>45</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Office Theme</vt:lpstr>
      <vt:lpstr>PowerPoint Presentation</vt:lpstr>
      <vt:lpstr>PowerPoint Presentation</vt:lpstr>
      <vt:lpstr>Working with Real Data?</vt:lpstr>
      <vt:lpstr>Working with Real Data?</vt:lpstr>
      <vt:lpstr>Look at the Big Picture</vt:lpstr>
      <vt:lpstr>Frame the Problem</vt:lpstr>
      <vt:lpstr>Frame the Problem</vt:lpstr>
      <vt:lpstr>Frame the Problem</vt:lpstr>
      <vt:lpstr>Frame the Problem</vt:lpstr>
      <vt:lpstr>Frame the Problem</vt:lpstr>
      <vt:lpstr>PowerPoint Presentation</vt:lpstr>
      <vt:lpstr>Check the Assumptions</vt:lpstr>
      <vt:lpstr>Check the Assumptions</vt:lpstr>
      <vt:lpstr>Get the Data</vt:lpstr>
      <vt:lpstr>Create the Workspace</vt:lpstr>
      <vt:lpstr>Download the Data</vt:lpstr>
      <vt:lpstr>PowerPoint Presentation</vt:lpstr>
      <vt:lpstr>PowerPoint Presentation</vt:lpstr>
      <vt:lpstr>PowerPoint Presentation</vt:lpstr>
      <vt:lpstr>PowerPoint Presentation</vt:lpstr>
      <vt:lpstr>Create a Test Set</vt:lpstr>
      <vt:lpstr>PowerPoint Presentation</vt:lpstr>
      <vt:lpstr>PowerPoint Presentation</vt:lpstr>
      <vt:lpstr>Discover and Visualize the Data to Gain Insights</vt:lpstr>
      <vt:lpstr>PowerPoint Presentation</vt:lpstr>
      <vt:lpstr>PowerPoint Presentation</vt:lpstr>
      <vt:lpstr>Looking for Correlations</vt:lpstr>
      <vt:lpstr>Looking for Correlations</vt:lpstr>
      <vt:lpstr>Experimenting with Attribute Combinations</vt:lpstr>
      <vt:lpstr>Prepare the Data for Machine Learning Algorithms</vt:lpstr>
      <vt:lpstr>Data Cleaning</vt:lpstr>
      <vt:lpstr>PowerPoint Presentation</vt:lpstr>
      <vt:lpstr>Custom Transformers</vt:lpstr>
      <vt:lpstr>Feature Scaling</vt:lpstr>
      <vt:lpstr>Transformation Pipelines</vt:lpstr>
      <vt:lpstr>Select and Train a Model</vt:lpstr>
      <vt:lpstr>PowerPoint Presentation</vt:lpstr>
      <vt:lpstr>Grid Search</vt:lpstr>
      <vt:lpstr>Randomized Search</vt:lpstr>
      <vt:lpstr>Randomized Search</vt:lpstr>
      <vt:lpstr>Ensemble Methods</vt:lpstr>
      <vt:lpstr>Evaluate Your System on the Test Set</vt:lpstr>
      <vt:lpstr>Launch, Monitor and Maintain Your System</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Gray LeCompte</cp:lastModifiedBy>
  <cp:revision>1</cp:revision>
  <dcterms:modified xsi:type="dcterms:W3CDTF">2023-08-23T20:00:41Z</dcterms:modified>
</cp:coreProperties>
</file>