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8" roundtripDataSignature="AMtx7mij3ehGZB8LGfyZze9DePdyuQsL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10945f604c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10945f604c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g10945f604c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945f604c9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945f604c9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10945f604c9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945f604c9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945f604c9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g10945f604c9_0_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945f604c9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945f604c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10945f604c9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945f604c9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945f604c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10945f604c9_0_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945f604c9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945f604c9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10945f604c9_0_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945f604c9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945f604c9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10945f604c9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df46429.springboard.com/uploads/resources/1596147437_Guided_Capstone_Step_1__Problem_Identification_.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70"/>
              <a:buFont typeface="Arial"/>
              <a:buNone/>
            </a:pPr>
            <a:r>
              <a:rPr b="1" i="0" lang="en-AU" sz="970" u="none" cap="none" strike="noStrike">
                <a:solidFill>
                  <a:srgbClr val="000000"/>
                </a:solidFill>
                <a:latin typeface="Arial"/>
                <a:ea typeface="Arial"/>
                <a:cs typeface="Arial"/>
                <a:sym typeface="Arial"/>
              </a:rPr>
              <a:t>The Big Mountain pricing strategy has been to charge a premium above the average price of resorts in its market segment. There's a need for profit maximization by increasing revenue. The market average is no longer the best indicator of premium pricing. The data science team is to implement a data-driven business strategy for selecting a better value for ticket prices. Other goals to cut costs at current ticket prices or support higher premium prices are also important.</a:t>
            </a:r>
            <a:endParaRPr b="1" i="0" sz="9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70"/>
              <a:buFont typeface="Arial"/>
              <a:buNone/>
            </a:pPr>
            <a:r>
              <a:t/>
            </a:r>
            <a:endParaRPr b="1" i="0" sz="9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i="0" sz="9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i="0" sz="970"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The success constraints are that we are able to increase the revenue of all ticket prices by 10%. Feature pricing premium tickets by an additional 5% of the closest company to benchmark and lowering costs of ticket prices by 5% with less access to features within a month.</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1" i="0" sz="1071"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1" i="0" sz="1071" u="none" cap="none" strike="noStrike">
              <a:solidFill>
                <a:srgbClr val="000000"/>
              </a:solidFill>
              <a:latin typeface="Arial"/>
              <a:ea typeface="Arial"/>
              <a:cs typeface="Arial"/>
              <a:sym typeface="Arial"/>
            </a:endParaRPr>
          </a:p>
        </p:txBody>
      </p:sp>
      <p:sp>
        <p:nvSpPr>
          <p:cNvPr id="36" name="Google Shape;36;p1"/>
          <p:cNvSpPr txBox="1"/>
          <p:nvPr/>
        </p:nvSpPr>
        <p:spPr>
          <a:xfrm>
            <a:off x="186850" y="5184799"/>
            <a:ext cx="4324500" cy="98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00" u="none" cap="none" strike="noStrike">
                <a:solidFill>
                  <a:srgbClr val="000000"/>
                </a:solidFill>
                <a:latin typeface="Arial"/>
                <a:ea typeface="Arial"/>
                <a:cs typeface="Arial"/>
                <a:sym typeface="Arial"/>
              </a:rPr>
              <a:t>The focus will be on identifying target marketing features from sources of data, etc. Implementation of a data-driven business strategy will involve pricing based on benchmarking competition and cost based on quality features instead of average pricing of the industry. Analyze areas to cut costs at current or increased ticket pricing  based on business practices.</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t/>
            </a:r>
            <a:endParaRPr b="1" i="0" sz="1000" u="none" cap="none" strike="noStrike">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i="0" lang="en-AU" sz="1070" u="none" cap="none" strike="noStrike">
                <a:solidFill>
                  <a:srgbClr val="000000"/>
                </a:solidFill>
                <a:latin typeface="Arial"/>
                <a:ea typeface="Arial"/>
                <a:cs typeface="Arial"/>
                <a:sym typeface="Arial"/>
              </a:rPr>
              <a:t>Big Mountain Resort has recently installed an additional chair lift to help increase the distribution of visitors across the mountain. This additional chair increases their operating costs by $1,540,000 this season. Loyal customers will be use to current pricing and more sensitive to price changes.</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0"/>
              <a:buFont typeface="Arial"/>
              <a:buNone/>
            </a:pPr>
            <a:r>
              <a:t/>
            </a:r>
            <a:endParaRPr b="1" i="0" sz="1070" u="none" cap="none" strike="noStrike">
              <a:solidFill>
                <a:srgbClr val="000000"/>
              </a:solidFill>
              <a:latin typeface="Arial"/>
              <a:ea typeface="Arial"/>
              <a:cs typeface="Arial"/>
              <a:sym typeface="Arial"/>
            </a:endParaRPr>
          </a:p>
        </p:txBody>
      </p:sp>
      <p:sp>
        <p:nvSpPr>
          <p:cNvPr id="38" name="Google Shape;38;p1"/>
          <p:cNvSpPr txBox="1"/>
          <p:nvPr/>
        </p:nvSpPr>
        <p:spPr>
          <a:xfrm>
            <a:off x="4590925" y="5085175"/>
            <a:ext cx="4324500" cy="1137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70"/>
              <a:buFont typeface="Arial"/>
              <a:buNone/>
            </a:pPr>
            <a:r>
              <a:rPr b="1" i="0" lang="en-AU" sz="1070" u="none" cap="none" strike="noStrike">
                <a:solidFill>
                  <a:srgbClr val="000000"/>
                </a:solidFill>
                <a:latin typeface="Arial"/>
                <a:ea typeface="Arial"/>
                <a:cs typeface="Arial"/>
                <a:sym typeface="Arial"/>
              </a:rPr>
              <a:t>Specific user level access granted to a SQL database or an S3 bucket. </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70"/>
              <a:buFont typeface="Arial"/>
              <a:buNone/>
            </a:pPr>
            <a:r>
              <a:rPr b="1" i="0" lang="en-AU" sz="1070" u="none" cap="none" strike="noStrike">
                <a:solidFill>
                  <a:srgbClr val="000000"/>
                </a:solidFill>
                <a:latin typeface="Arial"/>
                <a:ea typeface="Arial"/>
                <a:cs typeface="Arial"/>
                <a:sym typeface="Arial"/>
              </a:rPr>
              <a:t>A single CSV file received from database manager Alesha Eisen. The following is a link to a data snippet along with metadata column descriptions identify  important columns.</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970"/>
              <a:buFont typeface="Arial"/>
              <a:buNone/>
            </a:pPr>
            <a:r>
              <a:rPr b="1" i="0" lang="en-AU" sz="1070" u="sng" cap="none" strike="noStrike">
                <a:solidFill>
                  <a:schemeClr val="hlink"/>
                </a:solidFill>
                <a:latin typeface="Arial"/>
                <a:ea typeface="Arial"/>
                <a:cs typeface="Arial"/>
                <a:sym typeface="Arial"/>
                <a:hlinkClick r:id="rId3"/>
              </a:rPr>
              <a:t>CSV DATA SNIPPET [PAGE 5-6]</a:t>
            </a:r>
            <a:endParaRPr b="1" i="0" sz="1070" u="none" cap="none" strike="noStrike">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499550" y="770525"/>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72575"/>
            <a:ext cx="8054400" cy="12459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(Hypothesis)</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i="0" lang="en-AU" sz="1071" u="none" cap="none" strike="noStrike">
                <a:solidFill>
                  <a:srgbClr val="000000"/>
                </a:solidFill>
                <a:latin typeface="Arial"/>
                <a:ea typeface="Arial"/>
                <a:cs typeface="Arial"/>
                <a:sym typeface="Arial"/>
              </a:rPr>
              <a:t>Initial stakeholders: </a:t>
            </a:r>
            <a:br>
              <a:rPr b="1" i="0" lang="en-AU" sz="1071" u="none" cap="none" strike="noStrike">
                <a:solidFill>
                  <a:srgbClr val="000000"/>
                </a:solidFill>
                <a:latin typeface="Arial"/>
                <a:ea typeface="Arial"/>
                <a:cs typeface="Arial"/>
                <a:sym typeface="Arial"/>
              </a:rPr>
            </a:br>
            <a:r>
              <a:rPr b="1" i="0" lang="en-AU" sz="1071" u="none" cap="none" strike="noStrike">
                <a:solidFill>
                  <a:srgbClr val="000000"/>
                </a:solidFill>
                <a:latin typeface="Arial"/>
                <a:ea typeface="Arial"/>
                <a:cs typeface="Arial"/>
                <a:sym typeface="Arial"/>
              </a:rPr>
              <a:t>Client: </a:t>
            </a:r>
            <a:r>
              <a:rPr b="1" i="0" lang="en-AU" sz="1070" u="none" cap="none" strike="noStrike">
                <a:solidFill>
                  <a:srgbClr val="000000"/>
                </a:solidFill>
                <a:latin typeface="Arial"/>
                <a:ea typeface="Arial"/>
                <a:cs typeface="Arial"/>
                <a:sym typeface="Arial"/>
              </a:rPr>
              <a:t>Big Mountain Resort; </a:t>
            </a:r>
            <a:br>
              <a:rPr b="1" i="0" lang="en-AU" sz="1070" u="none" cap="none" strike="noStrike">
                <a:solidFill>
                  <a:srgbClr val="000000"/>
                </a:solidFill>
                <a:latin typeface="Arial"/>
                <a:ea typeface="Arial"/>
                <a:cs typeface="Arial"/>
                <a:sym typeface="Arial"/>
              </a:rPr>
            </a:br>
            <a:r>
              <a:rPr b="1" i="0" lang="en-AU" sz="1070" u="none" cap="none" strike="noStrike">
                <a:solidFill>
                  <a:srgbClr val="000000"/>
                </a:solidFill>
                <a:latin typeface="Arial"/>
                <a:ea typeface="Arial"/>
                <a:cs typeface="Arial"/>
                <a:sym typeface="Arial"/>
              </a:rPr>
              <a:t>Director of Operations: Jimmy Blackburn;</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rPr b="1" i="0" lang="en-AU" sz="1070" u="none" cap="none" strike="noStrike">
                <a:solidFill>
                  <a:srgbClr val="000000"/>
                </a:solidFill>
                <a:latin typeface="Arial"/>
                <a:ea typeface="Arial"/>
                <a:cs typeface="Arial"/>
                <a:sym typeface="Arial"/>
              </a:rPr>
              <a:t>Database Manager: Alesha Eisen;</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rPr b="1" i="0" lang="en-AU" sz="1070" u="none" cap="none" strike="noStrike">
                <a:solidFill>
                  <a:srgbClr val="000000"/>
                </a:solidFill>
                <a:latin typeface="Arial"/>
                <a:ea typeface="Arial"/>
                <a:cs typeface="Arial"/>
                <a:sym typeface="Arial"/>
              </a:rPr>
              <a:t>Team: Data science team;</a:t>
            </a:r>
            <a:endParaRPr b="1" i="0" sz="107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71"/>
              <a:buFont typeface="Arial"/>
              <a:buNone/>
            </a:pPr>
            <a:r>
              <a:rPr b="1" i="0" lang="en-AU" sz="1070" u="none" cap="none" strike="noStrike">
                <a:solidFill>
                  <a:srgbClr val="000000"/>
                </a:solidFill>
                <a:latin typeface="Arial"/>
                <a:ea typeface="Arial"/>
                <a:cs typeface="Arial"/>
                <a:sym typeface="Arial"/>
              </a:rPr>
              <a:t>Information: Facility management and administration.</a:t>
            </a:r>
            <a:endParaRPr b="1" i="0" sz="1070" u="none" cap="none" strike="noStrike">
              <a:solidFill>
                <a:srgbClr val="000000"/>
              </a:solidFill>
              <a:latin typeface="Arial"/>
              <a:ea typeface="Arial"/>
              <a:cs typeface="Arial"/>
              <a:sym typeface="Arial"/>
            </a:endParaRPr>
          </a:p>
        </p:txBody>
      </p:sp>
      <p:sp>
        <p:nvSpPr>
          <p:cNvPr id="48" name="Google Shape;48;p1"/>
          <p:cNvSpPr txBox="1"/>
          <p:nvPr/>
        </p:nvSpPr>
        <p:spPr>
          <a:xfrm>
            <a:off x="143100" y="497375"/>
            <a:ext cx="8054400" cy="751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300" u="none" cap="none" strike="noStrike">
                <a:solidFill>
                  <a:schemeClr val="accent3"/>
                </a:solidFill>
                <a:latin typeface="Arial"/>
                <a:ea typeface="Arial"/>
                <a:cs typeface="Arial"/>
                <a:sym typeface="Arial"/>
              </a:rPr>
              <a:t>What opportunities exist for Big Mountain Resort to increase the revenue of all ticket prices by 10% through focusing on feature pricing premium tickets by an additional 5% of the closest company to benchmark and lowering costs of ticket prices by 5% with less access to features within this season.</a:t>
            </a:r>
            <a:endParaRPr b="1" i="0" sz="1300" u="none" cap="none" strike="noStrike">
              <a:solidFill>
                <a:schemeClr val="accent3"/>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10945f604c9_0_0"/>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Clr>
                <a:srgbClr val="000000"/>
              </a:buClr>
              <a:buSzPts val="1400"/>
              <a:buFont typeface="Arial"/>
              <a:buNone/>
            </a:pPr>
            <a:r>
              <a:rPr lang="en-AU" sz="2000">
                <a:solidFill>
                  <a:srgbClr val="29748D"/>
                </a:solidFill>
                <a:latin typeface="Quattrocento Sans"/>
                <a:ea typeface="Quattrocento Sans"/>
                <a:cs typeface="Quattrocento Sans"/>
                <a:sym typeface="Quattrocento Sans"/>
              </a:rPr>
              <a:t>Problem Statement: Ticket Prices by State (Adult Weekday vs AdultWeekend)</a:t>
            </a:r>
            <a:endParaRPr/>
          </a:p>
        </p:txBody>
      </p:sp>
      <p:pic>
        <p:nvPicPr>
          <p:cNvPr id="55" name="Google Shape;55;g10945f604c9_0_0"/>
          <p:cNvPicPr preferRelativeResize="0"/>
          <p:nvPr/>
        </p:nvPicPr>
        <p:blipFill>
          <a:blip r:embed="rId3">
            <a:alphaModFix/>
          </a:blip>
          <a:stretch>
            <a:fillRect/>
          </a:stretch>
        </p:blipFill>
        <p:spPr>
          <a:xfrm>
            <a:off x="1247775" y="694888"/>
            <a:ext cx="6648450" cy="580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10945f604c9_0_56"/>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2000">
                <a:solidFill>
                  <a:srgbClr val="29748D"/>
                </a:solidFill>
                <a:latin typeface="Quattrocento Sans"/>
                <a:ea typeface="Quattrocento Sans"/>
                <a:cs typeface="Quattrocento Sans"/>
                <a:sym typeface="Quattrocento Sans"/>
              </a:rPr>
              <a:t>Recommendation and key findings:</a:t>
            </a:r>
            <a:endParaRPr/>
          </a:p>
        </p:txBody>
      </p:sp>
      <p:sp>
        <p:nvSpPr>
          <p:cNvPr id="62" name="Google Shape;62;g10945f604c9_0_56"/>
          <p:cNvSpPr txBox="1"/>
          <p:nvPr>
            <p:ph type="title"/>
          </p:nvPr>
        </p:nvSpPr>
        <p:spPr>
          <a:xfrm>
            <a:off x="563149" y="723200"/>
            <a:ext cx="2559300" cy="2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sz="2000">
                <a:solidFill>
                  <a:srgbClr val="29748D"/>
                </a:solidFill>
                <a:latin typeface="Quattrocento Sans"/>
                <a:ea typeface="Quattrocento Sans"/>
                <a:cs typeface="Quattrocento Sans"/>
                <a:sym typeface="Quattrocento Sans"/>
              </a:rPr>
              <a:t>Business aligned goal</a:t>
            </a:r>
            <a:endParaRPr sz="2000">
              <a:solidFill>
                <a:srgbClr val="29748D"/>
              </a:solidFill>
              <a:latin typeface="Quattrocento Sans"/>
              <a:ea typeface="Quattrocento Sans"/>
              <a:cs typeface="Quattrocento Sans"/>
              <a:sym typeface="Quattrocento Sans"/>
            </a:endParaRPr>
          </a:p>
        </p:txBody>
      </p:sp>
      <p:sp>
        <p:nvSpPr>
          <p:cNvPr id="63" name="Google Shape;63;g10945f604c9_0_56"/>
          <p:cNvSpPr txBox="1"/>
          <p:nvPr/>
        </p:nvSpPr>
        <p:spPr>
          <a:xfrm>
            <a:off x="342925" y="1264075"/>
            <a:ext cx="34992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AU">
                <a:solidFill>
                  <a:schemeClr val="dk1"/>
                </a:solidFill>
                <a:latin typeface="Quattrocento Sans"/>
                <a:ea typeface="Quattrocento Sans"/>
                <a:cs typeface="Quattrocento Sans"/>
                <a:sym typeface="Quattrocento Sans"/>
              </a:rPr>
              <a:t>Four potential scenarios that can be represented using a model is the following:</a:t>
            </a:r>
            <a:endParaRPr b="1">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a:solidFill>
                <a:srgbClr val="29748D"/>
              </a:solidFill>
              <a:latin typeface="Quattrocento Sans"/>
              <a:ea typeface="Quattrocento Sans"/>
              <a:cs typeface="Quattrocento Sans"/>
              <a:sym typeface="Quattrocento Sans"/>
            </a:endParaRPr>
          </a:p>
          <a:p>
            <a:pPr indent="0" lvl="0" marL="0" rtl="0" algn="l">
              <a:lnSpc>
                <a:spcPct val="100000"/>
              </a:lnSpc>
              <a:spcBef>
                <a:spcPts val="0"/>
              </a:spcBef>
              <a:spcAft>
                <a:spcPts val="0"/>
              </a:spcAft>
              <a:buNone/>
            </a:pPr>
            <a:r>
              <a:rPr b="1" lang="en-AU">
                <a:solidFill>
                  <a:srgbClr val="29748D"/>
                </a:solidFill>
                <a:latin typeface="Quattrocento Sans"/>
                <a:ea typeface="Quattrocento Sans"/>
                <a:cs typeface="Quattrocento Sans"/>
                <a:sym typeface="Quattrocento Sans"/>
              </a:rPr>
              <a:t>1. Permanently closing down up to 10 of the least used runs. Does not impact any other resort statistics.</a:t>
            </a:r>
            <a:endParaRPr b="1">
              <a:solidFill>
                <a:srgbClr val="29748D"/>
              </a:solidFill>
              <a:latin typeface="Quattrocento Sans"/>
              <a:ea typeface="Quattrocento Sans"/>
              <a:cs typeface="Quattrocento Sans"/>
              <a:sym typeface="Quattrocento Sans"/>
            </a:endParaRPr>
          </a:p>
          <a:p>
            <a:pPr indent="0" lvl="0" marL="0" rtl="0" algn="l">
              <a:lnSpc>
                <a:spcPct val="100000"/>
              </a:lnSpc>
              <a:spcBef>
                <a:spcPts val="800"/>
              </a:spcBef>
              <a:spcAft>
                <a:spcPts val="0"/>
              </a:spcAft>
              <a:buNone/>
            </a:pPr>
            <a:r>
              <a:t/>
            </a:r>
            <a:endParaRPr b="1">
              <a:solidFill>
                <a:srgbClr val="29748D"/>
              </a:solidFill>
              <a:latin typeface="Quattrocento Sans"/>
              <a:ea typeface="Quattrocento Sans"/>
              <a:cs typeface="Quattrocento Sans"/>
              <a:sym typeface="Quattrocento Sans"/>
            </a:endParaRPr>
          </a:p>
          <a:p>
            <a:pPr indent="0" lvl="0" marL="0" rtl="0" algn="r">
              <a:lnSpc>
                <a:spcPct val="100000"/>
              </a:lnSpc>
              <a:spcBef>
                <a:spcPts val="800"/>
              </a:spcBef>
              <a:spcAft>
                <a:spcPts val="0"/>
              </a:spcAft>
              <a:buNone/>
            </a:pPr>
            <a:r>
              <a:rPr b="1" lang="en-AU">
                <a:solidFill>
                  <a:srgbClr val="29748D"/>
                </a:solidFill>
                <a:latin typeface="Quattrocento Sans"/>
                <a:ea typeface="Quattrocento Sans"/>
                <a:cs typeface="Quattrocento Sans"/>
                <a:sym typeface="Quattrocento Sans"/>
              </a:rPr>
              <a:t>2. Increase the vertical drop by adding a run to a point 150 feet lower down but requiring the installation of an additional chair lift to bring skiers back up, without additional snow making coverage</a:t>
            </a:r>
            <a:endParaRPr b="1">
              <a:solidFill>
                <a:srgbClr val="29748D"/>
              </a:solidFill>
              <a:latin typeface="Quattrocento Sans"/>
              <a:ea typeface="Quattrocento Sans"/>
              <a:cs typeface="Quattrocento Sans"/>
              <a:sym typeface="Quattrocento Sans"/>
            </a:endParaRPr>
          </a:p>
          <a:p>
            <a:pPr indent="0" lvl="0" marL="0" rtl="0" algn="l">
              <a:lnSpc>
                <a:spcPct val="100000"/>
              </a:lnSpc>
              <a:spcBef>
                <a:spcPts val="800"/>
              </a:spcBef>
              <a:spcAft>
                <a:spcPts val="0"/>
              </a:spcAft>
              <a:buNone/>
            </a:pPr>
            <a:r>
              <a:t/>
            </a:r>
            <a:endParaRPr b="1">
              <a:solidFill>
                <a:srgbClr val="29748D"/>
              </a:solidFill>
              <a:latin typeface="Quattrocento Sans"/>
              <a:ea typeface="Quattrocento Sans"/>
              <a:cs typeface="Quattrocento Sans"/>
              <a:sym typeface="Quattrocento Sans"/>
            </a:endParaRPr>
          </a:p>
          <a:p>
            <a:pPr indent="0" lvl="0" marL="0" rtl="0" algn="l">
              <a:lnSpc>
                <a:spcPct val="100000"/>
              </a:lnSpc>
              <a:spcBef>
                <a:spcPts val="800"/>
              </a:spcBef>
              <a:spcAft>
                <a:spcPts val="0"/>
              </a:spcAft>
              <a:buNone/>
            </a:pPr>
            <a:r>
              <a:rPr b="1" lang="en-AU">
                <a:solidFill>
                  <a:srgbClr val="29748D"/>
                </a:solidFill>
                <a:latin typeface="Quattrocento Sans"/>
                <a:ea typeface="Quattrocento Sans"/>
                <a:cs typeface="Quattrocento Sans"/>
                <a:sym typeface="Quattrocento Sans"/>
              </a:rPr>
              <a:t>3. Same as number 2, but adding 2 acres of snow making cover</a:t>
            </a:r>
            <a:endParaRPr b="1">
              <a:solidFill>
                <a:srgbClr val="29748D"/>
              </a:solidFill>
              <a:latin typeface="Quattrocento Sans"/>
              <a:ea typeface="Quattrocento Sans"/>
              <a:cs typeface="Quattrocento Sans"/>
              <a:sym typeface="Quattrocento Sans"/>
            </a:endParaRPr>
          </a:p>
          <a:p>
            <a:pPr indent="0" lvl="0" marL="0" rtl="0" algn="l">
              <a:lnSpc>
                <a:spcPct val="100000"/>
              </a:lnSpc>
              <a:spcBef>
                <a:spcPts val="800"/>
              </a:spcBef>
              <a:spcAft>
                <a:spcPts val="0"/>
              </a:spcAft>
              <a:buNone/>
            </a:pPr>
            <a:r>
              <a:t/>
            </a:r>
            <a:endParaRPr b="1">
              <a:solidFill>
                <a:srgbClr val="29748D"/>
              </a:solidFill>
              <a:latin typeface="Quattrocento Sans"/>
              <a:ea typeface="Quattrocento Sans"/>
              <a:cs typeface="Quattrocento Sans"/>
              <a:sym typeface="Quattrocento Sans"/>
            </a:endParaRPr>
          </a:p>
          <a:p>
            <a:pPr indent="0" lvl="0" marL="0" rtl="0" algn="r">
              <a:lnSpc>
                <a:spcPct val="100000"/>
              </a:lnSpc>
              <a:spcBef>
                <a:spcPts val="800"/>
              </a:spcBef>
              <a:spcAft>
                <a:spcPts val="800"/>
              </a:spcAft>
              <a:buNone/>
            </a:pPr>
            <a:r>
              <a:rPr b="1" lang="en-AU">
                <a:solidFill>
                  <a:srgbClr val="29748D"/>
                </a:solidFill>
                <a:latin typeface="Quattrocento Sans"/>
                <a:ea typeface="Quattrocento Sans"/>
                <a:cs typeface="Quattrocento Sans"/>
                <a:sym typeface="Quattrocento Sans"/>
              </a:rPr>
              <a:t>4. Increase the longest run by 0.2 mile to boast 3.5 miles length, requiring an additional snow making coverage of 4 acres</a:t>
            </a:r>
            <a:endParaRPr sz="1200">
              <a:solidFill>
                <a:srgbClr val="29748D"/>
              </a:solidFill>
            </a:endParaRPr>
          </a:p>
        </p:txBody>
      </p:sp>
      <p:pic>
        <p:nvPicPr>
          <p:cNvPr id="64" name="Google Shape;64;g10945f604c9_0_56"/>
          <p:cNvPicPr preferRelativeResize="0"/>
          <p:nvPr/>
        </p:nvPicPr>
        <p:blipFill>
          <a:blip r:embed="rId3">
            <a:alphaModFix/>
          </a:blip>
          <a:stretch>
            <a:fillRect/>
          </a:stretch>
        </p:blipFill>
        <p:spPr>
          <a:xfrm>
            <a:off x="4068525" y="723204"/>
            <a:ext cx="4648600" cy="2514825"/>
          </a:xfrm>
          <a:prstGeom prst="rect">
            <a:avLst/>
          </a:prstGeom>
          <a:noFill/>
          <a:ln>
            <a:noFill/>
          </a:ln>
        </p:spPr>
      </p:pic>
      <p:sp>
        <p:nvSpPr>
          <p:cNvPr id="65" name="Google Shape;65;g10945f604c9_0_56"/>
          <p:cNvSpPr txBox="1"/>
          <p:nvPr>
            <p:ph type="title"/>
          </p:nvPr>
        </p:nvSpPr>
        <p:spPr>
          <a:xfrm>
            <a:off x="4395925" y="6200000"/>
            <a:ext cx="4321200" cy="42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AU" sz="1300">
                <a:solidFill>
                  <a:srgbClr val="29748D"/>
                </a:solidFill>
                <a:latin typeface="Quattrocento Sans"/>
                <a:ea typeface="Quattrocento Sans"/>
                <a:cs typeface="Quattrocento Sans"/>
                <a:sym typeface="Quattrocento Sans"/>
              </a:rPr>
              <a:t>Heatmap: high level view of relationships amongst resort services and features.</a:t>
            </a:r>
            <a:endParaRPr sz="1300">
              <a:solidFill>
                <a:srgbClr val="29748D"/>
              </a:solidFill>
              <a:latin typeface="Quattrocento Sans"/>
              <a:ea typeface="Quattrocento Sans"/>
              <a:cs typeface="Quattrocento Sans"/>
              <a:sym typeface="Quattrocento Sans"/>
            </a:endParaRPr>
          </a:p>
        </p:txBody>
      </p:sp>
      <p:pic>
        <p:nvPicPr>
          <p:cNvPr id="66" name="Google Shape;66;g10945f604c9_0_56"/>
          <p:cNvPicPr preferRelativeResize="0"/>
          <p:nvPr/>
        </p:nvPicPr>
        <p:blipFill>
          <a:blip r:embed="rId4">
            <a:alphaModFix/>
          </a:blip>
          <a:stretch>
            <a:fillRect/>
          </a:stretch>
        </p:blipFill>
        <p:spPr>
          <a:xfrm>
            <a:off x="4767213" y="3503625"/>
            <a:ext cx="3251225" cy="249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0945f604c9_0_81"/>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2300">
                <a:solidFill>
                  <a:srgbClr val="29748D"/>
                </a:solidFill>
                <a:latin typeface="Quattrocento Sans"/>
                <a:ea typeface="Quattrocento Sans"/>
                <a:cs typeface="Quattrocento Sans"/>
                <a:sym typeface="Quattrocento Sans"/>
              </a:rPr>
              <a:t>Modeling results and analysis</a:t>
            </a:r>
            <a:endParaRPr sz="2239"/>
          </a:p>
        </p:txBody>
      </p:sp>
      <p:sp>
        <p:nvSpPr>
          <p:cNvPr id="73" name="Google Shape;73;g10945f604c9_0_81"/>
          <p:cNvSpPr txBox="1"/>
          <p:nvPr/>
        </p:nvSpPr>
        <p:spPr>
          <a:xfrm>
            <a:off x="1176050" y="1084763"/>
            <a:ext cx="6792000" cy="50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AU" sz="2000">
                <a:solidFill>
                  <a:srgbClr val="29748D"/>
                </a:solidFill>
                <a:latin typeface="Quattrocento Sans"/>
                <a:ea typeface="Quattrocento Sans"/>
                <a:cs typeface="Quattrocento Sans"/>
                <a:sym typeface="Quattrocento Sans"/>
              </a:rPr>
              <a:t>Assumptions:</a:t>
            </a:r>
            <a:endParaRPr b="1" sz="2000">
              <a:solidFill>
                <a:srgbClr val="29748D"/>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a:solidFill>
                <a:schemeClr val="dk1"/>
              </a:solidFill>
              <a:latin typeface="Quattrocento Sans"/>
              <a:ea typeface="Quattrocento Sans"/>
              <a:cs typeface="Quattrocento Sans"/>
              <a:sym typeface="Quattrocento Sans"/>
            </a:endParaRPr>
          </a:p>
          <a:p>
            <a:pPr indent="-323850" lvl="0" marL="914400" marR="0" rtl="0" algn="l">
              <a:lnSpc>
                <a:spcPct val="150000"/>
              </a:lnSpc>
              <a:spcBef>
                <a:spcPts val="0"/>
              </a:spcBef>
              <a:spcAft>
                <a:spcPts val="0"/>
              </a:spcAft>
              <a:buClr>
                <a:schemeClr val="dk1"/>
              </a:buClr>
              <a:buSzPts val="1500"/>
              <a:buFont typeface="Quattrocento Sans"/>
              <a:buChar char="●"/>
            </a:pPr>
            <a:r>
              <a:rPr b="1" lang="en-AU" sz="1500">
                <a:solidFill>
                  <a:schemeClr val="dk1"/>
                </a:solidFill>
                <a:latin typeface="Quattrocento Sans"/>
                <a:ea typeface="Quattrocento Sans"/>
                <a:cs typeface="Quattrocento Sans"/>
                <a:sym typeface="Quattrocento Sans"/>
              </a:rPr>
              <a:t>O</a:t>
            </a:r>
            <a:r>
              <a:rPr b="1" lang="en-AU" sz="1500">
                <a:solidFill>
                  <a:schemeClr val="dk1"/>
                </a:solidFill>
                <a:latin typeface="Quattrocento Sans"/>
                <a:ea typeface="Quattrocento Sans"/>
                <a:cs typeface="Quattrocento Sans"/>
                <a:sym typeface="Quattrocento Sans"/>
              </a:rPr>
              <a:t>ther resorts are benchmarks for the market (or ticket-buying public) that sets the scope for the model. </a:t>
            </a:r>
            <a:endParaRPr b="1" sz="1500">
              <a:solidFill>
                <a:schemeClr val="dk1"/>
              </a:solidFill>
              <a:latin typeface="Quattrocento Sans"/>
              <a:ea typeface="Quattrocento Sans"/>
              <a:cs typeface="Quattrocento Sans"/>
              <a:sym typeface="Quattrocento Sans"/>
            </a:endParaRPr>
          </a:p>
          <a:p>
            <a:pPr indent="0" lvl="0" marL="914400" marR="0" rtl="0" algn="l">
              <a:lnSpc>
                <a:spcPct val="150000"/>
              </a:lnSpc>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323850" lvl="0" marL="914400" marR="0" rtl="0" algn="l">
              <a:lnSpc>
                <a:spcPct val="150000"/>
              </a:lnSpc>
              <a:spcBef>
                <a:spcPts val="0"/>
              </a:spcBef>
              <a:spcAft>
                <a:spcPts val="0"/>
              </a:spcAft>
              <a:buClr>
                <a:schemeClr val="dk1"/>
              </a:buClr>
              <a:buSzPts val="1500"/>
              <a:buFont typeface="Quattrocento Sans"/>
              <a:buChar char="●"/>
            </a:pPr>
            <a:r>
              <a:rPr b="1" lang="en-AU" sz="1500">
                <a:solidFill>
                  <a:schemeClr val="dk1"/>
                </a:solidFill>
                <a:latin typeface="Quattrocento Sans"/>
                <a:ea typeface="Quattrocento Sans"/>
                <a:cs typeface="Quattrocento Sans"/>
                <a:sym typeface="Quattrocento Sans"/>
              </a:rPr>
              <a:t>model does not assume fair market practices and actual pricing of value at each resort. </a:t>
            </a:r>
            <a:endParaRPr b="1" sz="1500">
              <a:solidFill>
                <a:schemeClr val="dk1"/>
              </a:solidFill>
              <a:latin typeface="Quattrocento Sans"/>
              <a:ea typeface="Quattrocento Sans"/>
              <a:cs typeface="Quattrocento Sans"/>
              <a:sym typeface="Quattrocento Sans"/>
            </a:endParaRPr>
          </a:p>
          <a:p>
            <a:pPr indent="0" lvl="0" marL="914400" marR="0" rtl="0" algn="l">
              <a:lnSpc>
                <a:spcPct val="150000"/>
              </a:lnSpc>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323850" lvl="0" marL="914400" marR="0" rtl="0" algn="l">
              <a:lnSpc>
                <a:spcPct val="150000"/>
              </a:lnSpc>
              <a:spcBef>
                <a:spcPts val="0"/>
              </a:spcBef>
              <a:spcAft>
                <a:spcPts val="0"/>
              </a:spcAft>
              <a:buClr>
                <a:schemeClr val="dk1"/>
              </a:buClr>
              <a:buSzPts val="1500"/>
              <a:buFont typeface="Quattrocento Sans"/>
              <a:buChar char="●"/>
            </a:pPr>
            <a:r>
              <a:rPr b="1" lang="en-AU" sz="1500">
                <a:solidFill>
                  <a:schemeClr val="dk1"/>
                </a:solidFill>
                <a:latin typeface="Quattrocento Sans"/>
                <a:ea typeface="Quattrocento Sans"/>
                <a:cs typeface="Quattrocento Sans"/>
                <a:sym typeface="Quattrocento Sans"/>
              </a:rPr>
              <a:t>model shows the expected number of visitors over the season was 350,000 </a:t>
            </a:r>
            <a:endParaRPr b="1" sz="1500">
              <a:solidFill>
                <a:schemeClr val="dk1"/>
              </a:solidFill>
              <a:latin typeface="Quattrocento Sans"/>
              <a:ea typeface="Quattrocento Sans"/>
              <a:cs typeface="Quattrocento Sans"/>
              <a:sym typeface="Quattrocento Sans"/>
            </a:endParaRPr>
          </a:p>
          <a:p>
            <a:pPr indent="0" lvl="0" marL="914400" marR="0" rtl="0" algn="l">
              <a:lnSpc>
                <a:spcPct val="150000"/>
              </a:lnSpc>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323850" lvl="0" marL="914400" marR="0" rtl="0" algn="l">
              <a:lnSpc>
                <a:spcPct val="150000"/>
              </a:lnSpc>
              <a:spcBef>
                <a:spcPts val="0"/>
              </a:spcBef>
              <a:spcAft>
                <a:spcPts val="0"/>
              </a:spcAft>
              <a:buClr>
                <a:schemeClr val="dk1"/>
              </a:buClr>
              <a:buSzPts val="1500"/>
              <a:buFont typeface="Quattrocento Sans"/>
              <a:buChar char="●"/>
            </a:pPr>
            <a:r>
              <a:rPr b="1" lang="en-AU" sz="1500">
                <a:solidFill>
                  <a:schemeClr val="dk1"/>
                </a:solidFill>
                <a:latin typeface="Quattrocento Sans"/>
                <a:ea typeface="Quattrocento Sans"/>
                <a:cs typeface="Quattrocento Sans"/>
                <a:sym typeface="Quattrocento Sans"/>
              </a:rPr>
              <a:t>on average, visitors ski for five days. </a:t>
            </a:r>
            <a:endParaRPr b="1" sz="1500">
              <a:solidFill>
                <a:schemeClr val="dk1"/>
              </a:solidFill>
              <a:latin typeface="Quattrocento Sans"/>
              <a:ea typeface="Quattrocento Sans"/>
              <a:cs typeface="Quattrocento Sans"/>
              <a:sym typeface="Quattrocento Sans"/>
            </a:endParaRPr>
          </a:p>
          <a:p>
            <a:pPr indent="0" lvl="0" marL="914400" marR="0" rtl="0" algn="l">
              <a:lnSpc>
                <a:spcPct val="150000"/>
              </a:lnSpc>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323850" lvl="0" marL="914400" marR="0" rtl="0" algn="l">
              <a:lnSpc>
                <a:spcPct val="150000"/>
              </a:lnSpc>
              <a:spcBef>
                <a:spcPts val="0"/>
              </a:spcBef>
              <a:spcAft>
                <a:spcPts val="0"/>
              </a:spcAft>
              <a:buClr>
                <a:schemeClr val="dk1"/>
              </a:buClr>
              <a:buSzPts val="1500"/>
              <a:buFont typeface="Quattrocento Sans"/>
              <a:buChar char="●"/>
            </a:pPr>
            <a:r>
              <a:rPr b="1" lang="en-AU" sz="1500">
                <a:solidFill>
                  <a:schemeClr val="dk1"/>
                </a:solidFill>
                <a:latin typeface="Quattrocento Sans"/>
                <a:ea typeface="Quattrocento Sans"/>
                <a:cs typeface="Quattrocento Sans"/>
                <a:sym typeface="Quattrocento Sans"/>
              </a:rPr>
              <a:t>provided data includes the additional chair lift that Big Mountain recently installed.</a:t>
            </a:r>
            <a:endParaRPr b="1" sz="1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0945f604c9_0_11"/>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2000">
                <a:solidFill>
                  <a:srgbClr val="29748D"/>
                </a:solidFill>
                <a:latin typeface="Quattrocento Sans"/>
                <a:ea typeface="Quattrocento Sans"/>
                <a:cs typeface="Quattrocento Sans"/>
                <a:sym typeface="Quattrocento Sans"/>
              </a:rPr>
              <a:t>Modeling results and analysis</a:t>
            </a:r>
            <a:endParaRPr/>
          </a:p>
        </p:txBody>
      </p:sp>
      <p:pic>
        <p:nvPicPr>
          <p:cNvPr id="80" name="Google Shape;80;g10945f604c9_0_11"/>
          <p:cNvPicPr preferRelativeResize="0"/>
          <p:nvPr/>
        </p:nvPicPr>
        <p:blipFill>
          <a:blip r:embed="rId3">
            <a:alphaModFix/>
          </a:blip>
          <a:stretch>
            <a:fillRect/>
          </a:stretch>
        </p:blipFill>
        <p:spPr>
          <a:xfrm>
            <a:off x="548600" y="817538"/>
            <a:ext cx="4562475" cy="2266950"/>
          </a:xfrm>
          <a:prstGeom prst="rect">
            <a:avLst/>
          </a:prstGeom>
          <a:noFill/>
          <a:ln>
            <a:noFill/>
          </a:ln>
        </p:spPr>
      </p:pic>
      <p:pic>
        <p:nvPicPr>
          <p:cNvPr id="81" name="Google Shape;81;g10945f604c9_0_11"/>
          <p:cNvPicPr preferRelativeResize="0"/>
          <p:nvPr/>
        </p:nvPicPr>
        <p:blipFill>
          <a:blip r:embed="rId4">
            <a:alphaModFix/>
          </a:blip>
          <a:stretch>
            <a:fillRect/>
          </a:stretch>
        </p:blipFill>
        <p:spPr>
          <a:xfrm>
            <a:off x="4266625" y="3429000"/>
            <a:ext cx="4476126" cy="2367750"/>
          </a:xfrm>
          <a:prstGeom prst="rect">
            <a:avLst/>
          </a:prstGeom>
          <a:noFill/>
          <a:ln>
            <a:noFill/>
          </a:ln>
        </p:spPr>
      </p:pic>
      <p:sp>
        <p:nvSpPr>
          <p:cNvPr id="82" name="Google Shape;82;g10945f604c9_0_11"/>
          <p:cNvSpPr txBox="1"/>
          <p:nvPr/>
        </p:nvSpPr>
        <p:spPr>
          <a:xfrm>
            <a:off x="548600" y="4183675"/>
            <a:ext cx="3469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70"/>
              <a:buFont typeface="Arial"/>
              <a:buNone/>
            </a:pPr>
            <a:r>
              <a:rPr b="1" lang="en-AU">
                <a:solidFill>
                  <a:schemeClr val="dk1"/>
                </a:solidFill>
                <a:latin typeface="Quattrocento Sans"/>
                <a:ea typeface="Quattrocento Sans"/>
                <a:cs typeface="Quattrocento Sans"/>
                <a:sym typeface="Quattrocento Sans"/>
              </a:rPr>
              <a:t>Adult weekend ticket price and a clear </a:t>
            </a:r>
            <a:r>
              <a:rPr b="1" lang="en-AU">
                <a:solidFill>
                  <a:schemeClr val="dk1"/>
                </a:solidFill>
                <a:latin typeface="Quattrocento Sans"/>
                <a:ea typeface="Quattrocento Sans"/>
                <a:cs typeface="Quattrocento Sans"/>
                <a:sym typeface="Quattrocento Sans"/>
              </a:rPr>
              <a:t>difference in Montana’s distribution for resorts in market share.</a:t>
            </a:r>
            <a:endParaRPr sz="1200">
              <a:solidFill>
                <a:srgbClr val="333333"/>
              </a:solidFill>
            </a:endParaRPr>
          </a:p>
        </p:txBody>
      </p:sp>
      <p:sp>
        <p:nvSpPr>
          <p:cNvPr id="83" name="Google Shape;83;g10945f604c9_0_11"/>
          <p:cNvSpPr txBox="1"/>
          <p:nvPr/>
        </p:nvSpPr>
        <p:spPr>
          <a:xfrm>
            <a:off x="5659975" y="1220925"/>
            <a:ext cx="2460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AU">
                <a:solidFill>
                  <a:schemeClr val="dk1"/>
                </a:solidFill>
                <a:latin typeface="Quattrocento Sans"/>
                <a:ea typeface="Quattrocento Sans"/>
                <a:cs typeface="Quattrocento Sans"/>
                <a:sym typeface="Quattrocento Sans"/>
              </a:rPr>
              <a:t>Example of certain features like runs closed directly related to a sharp decline in Revenue</a:t>
            </a:r>
            <a:endParaRPr sz="1200">
              <a:solidFill>
                <a:srgbClr val="3333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945f604c9_0_92"/>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2000">
                <a:solidFill>
                  <a:srgbClr val="29748D"/>
                </a:solidFill>
                <a:latin typeface="Quattrocento Sans"/>
                <a:ea typeface="Quattrocento Sans"/>
                <a:cs typeface="Quattrocento Sans"/>
                <a:sym typeface="Quattrocento Sans"/>
              </a:rPr>
              <a:t>Modeling results and analysis</a:t>
            </a:r>
            <a:endParaRPr/>
          </a:p>
        </p:txBody>
      </p:sp>
      <p:sp>
        <p:nvSpPr>
          <p:cNvPr id="90" name="Google Shape;90;g10945f604c9_0_92"/>
          <p:cNvSpPr txBox="1"/>
          <p:nvPr/>
        </p:nvSpPr>
        <p:spPr>
          <a:xfrm>
            <a:off x="1390800" y="4108175"/>
            <a:ext cx="63624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None/>
            </a:pPr>
            <a:r>
              <a:rPr b="1" lang="en-AU" sz="1500">
                <a:solidFill>
                  <a:schemeClr val="dk1"/>
                </a:solidFill>
                <a:latin typeface="Quattrocento Sans"/>
                <a:ea typeface="Quattrocento Sans"/>
                <a:cs typeface="Quattrocento Sans"/>
                <a:sym typeface="Quattrocento Sans"/>
              </a:rPr>
              <a:t>Based on the additional operating cost of the new chair lift per ticket (on the basis of each visitor at 350,000 on average buying 5 day tickets), the model supports an increase for ticket price by 1.99 dollars over the season. This could mean that approximately 3,474,638 per season would help with operational costs and revenue for the new chair lift.</a:t>
            </a:r>
            <a:endParaRPr sz="1300">
              <a:solidFill>
                <a:srgbClr val="333333"/>
              </a:solidFill>
            </a:endParaRPr>
          </a:p>
        </p:txBody>
      </p:sp>
      <p:pic>
        <p:nvPicPr>
          <p:cNvPr id="91" name="Google Shape;91;g10945f604c9_0_92"/>
          <p:cNvPicPr preferRelativeResize="0"/>
          <p:nvPr/>
        </p:nvPicPr>
        <p:blipFill>
          <a:blip r:embed="rId3">
            <a:alphaModFix/>
          </a:blip>
          <a:stretch>
            <a:fillRect/>
          </a:stretch>
        </p:blipFill>
        <p:spPr>
          <a:xfrm>
            <a:off x="895350" y="996638"/>
            <a:ext cx="3676650" cy="2647950"/>
          </a:xfrm>
          <a:prstGeom prst="rect">
            <a:avLst/>
          </a:prstGeom>
          <a:noFill/>
          <a:ln>
            <a:noFill/>
          </a:ln>
        </p:spPr>
      </p:pic>
      <p:pic>
        <p:nvPicPr>
          <p:cNvPr id="92" name="Google Shape;92;g10945f604c9_0_92"/>
          <p:cNvPicPr preferRelativeResize="0"/>
          <p:nvPr/>
        </p:nvPicPr>
        <p:blipFill>
          <a:blip r:embed="rId4">
            <a:alphaModFix/>
          </a:blip>
          <a:stretch>
            <a:fillRect/>
          </a:stretch>
        </p:blipFill>
        <p:spPr>
          <a:xfrm>
            <a:off x="4802925" y="996650"/>
            <a:ext cx="3636032" cy="26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0945f604c9_0_99"/>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2300">
                <a:solidFill>
                  <a:srgbClr val="29748D"/>
                </a:solidFill>
                <a:latin typeface="Quattrocento Sans"/>
                <a:ea typeface="Quattrocento Sans"/>
                <a:cs typeface="Quattrocento Sans"/>
                <a:sym typeface="Quattrocento Sans"/>
              </a:rPr>
              <a:t>Modeling results and analysis</a:t>
            </a:r>
            <a:endParaRPr sz="2239"/>
          </a:p>
        </p:txBody>
      </p:sp>
      <p:sp>
        <p:nvSpPr>
          <p:cNvPr id="99" name="Google Shape;99;g10945f604c9_0_99"/>
          <p:cNvSpPr txBox="1"/>
          <p:nvPr/>
        </p:nvSpPr>
        <p:spPr>
          <a:xfrm>
            <a:off x="1176050" y="1084775"/>
            <a:ext cx="6399000" cy="33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AU" sz="2000">
                <a:solidFill>
                  <a:srgbClr val="29748D"/>
                </a:solidFill>
                <a:latin typeface="Quattrocento Sans"/>
                <a:ea typeface="Quattrocento Sans"/>
                <a:cs typeface="Quattrocento Sans"/>
                <a:sym typeface="Quattrocento Sans"/>
              </a:rPr>
              <a:t>Potential deployment and maintenance:</a:t>
            </a:r>
            <a:endParaRPr b="1" sz="2000">
              <a:solidFill>
                <a:srgbClr val="29748D"/>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b="1">
              <a:solidFill>
                <a:schemeClr val="dk1"/>
              </a:solidFill>
              <a:latin typeface="Quattrocento Sans"/>
              <a:ea typeface="Quattrocento Sans"/>
              <a:cs typeface="Quattrocento Sans"/>
              <a:sym typeface="Quattrocento Sans"/>
            </a:endParaRPr>
          </a:p>
          <a:p>
            <a:pPr indent="-323850" lvl="0" marL="914400" marR="0" rtl="0" algn="l">
              <a:lnSpc>
                <a:spcPct val="150000"/>
              </a:lnSpc>
              <a:spcBef>
                <a:spcPts val="0"/>
              </a:spcBef>
              <a:spcAft>
                <a:spcPts val="0"/>
              </a:spcAft>
              <a:buClr>
                <a:schemeClr val="dk1"/>
              </a:buClr>
              <a:buSzPts val="1500"/>
              <a:buFont typeface="Quattrocento Sans"/>
              <a:buChar char="●"/>
            </a:pPr>
            <a:r>
              <a:rPr b="1" lang="en-AU" sz="1500">
                <a:solidFill>
                  <a:schemeClr val="dk1"/>
                </a:solidFill>
                <a:latin typeface="Quattrocento Sans"/>
                <a:ea typeface="Quattrocento Sans"/>
                <a:cs typeface="Quattrocento Sans"/>
                <a:sym typeface="Quattrocento Sans"/>
              </a:rPr>
              <a:t>For future improvements, I recommend running a linear regression model because it is simple but also leads to similar reliability as Random Forests models when it comes to this data.</a:t>
            </a:r>
            <a:endParaRPr b="1" sz="1500">
              <a:solidFill>
                <a:schemeClr val="dk1"/>
              </a:solidFill>
              <a:latin typeface="Quattrocento Sans"/>
              <a:ea typeface="Quattrocento Sans"/>
              <a:cs typeface="Quattrocento Sans"/>
              <a:sym typeface="Quattrocento Sans"/>
            </a:endParaRPr>
          </a:p>
          <a:p>
            <a:pPr indent="0" lvl="0" marL="457200" marR="0" rtl="0" algn="l">
              <a:lnSpc>
                <a:spcPct val="150000"/>
              </a:lnSpc>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323850" lvl="0" marL="914400" marR="0" rtl="0" algn="l">
              <a:lnSpc>
                <a:spcPct val="150000"/>
              </a:lnSpc>
              <a:spcBef>
                <a:spcPts val="0"/>
              </a:spcBef>
              <a:spcAft>
                <a:spcPts val="0"/>
              </a:spcAft>
              <a:buClr>
                <a:schemeClr val="dk1"/>
              </a:buClr>
              <a:buSzPts val="1500"/>
              <a:buFont typeface="Quattrocento Sans"/>
              <a:buChar char="●"/>
            </a:pPr>
            <a:r>
              <a:rPr b="1" lang="en-AU" sz="1500">
                <a:solidFill>
                  <a:schemeClr val="dk1"/>
                </a:solidFill>
                <a:latin typeface="Quattrocento Sans"/>
                <a:ea typeface="Quattrocento Sans"/>
                <a:cs typeface="Quattrocento Sans"/>
                <a:sym typeface="Quattrocento Sans"/>
              </a:rPr>
              <a:t>Testing can also be used by attempting to shut down certain features of the Big Mountain Resort during downtimes or weekends to observe how accurate model results are to actual results.</a:t>
            </a:r>
            <a:endParaRPr b="1" sz="15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0945f604c9_0_16"/>
          <p:cNvSpPr txBox="1"/>
          <p:nvPr/>
        </p:nvSpPr>
        <p:spPr>
          <a:xfrm>
            <a:off x="1273850" y="1452725"/>
            <a:ext cx="6596400" cy="2986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800"/>
              </a:spcAft>
              <a:buNone/>
            </a:pPr>
            <a:r>
              <a:rPr b="1" lang="en-AU">
                <a:solidFill>
                  <a:schemeClr val="dk1"/>
                </a:solidFill>
                <a:latin typeface="Quattrocento Sans"/>
                <a:ea typeface="Quattrocento Sans"/>
                <a:cs typeface="Quattrocento Sans"/>
                <a:sym typeface="Quattrocento Sans"/>
              </a:rPr>
              <a:t>Big Mountain Resort's current position/actual price for a weekend ticket is 81.00 dollars. Alternatively, when Big Mountain Resort was modelled the price was 95.87 dollars. With the expected mean absolute error or MAE of 10.39, the increase in price was aligned with the original goal of discovering how Big Mountain Resort could optimize their price point. It is clear there is definitely room for a higher price or they are underutilizing their potential price point by undercharging for ticket prices. </a:t>
            </a:r>
            <a:endParaRPr sz="1200">
              <a:solidFill>
                <a:srgbClr val="333333"/>
              </a:solidFill>
            </a:endParaRPr>
          </a:p>
        </p:txBody>
      </p:sp>
      <p:sp>
        <p:nvSpPr>
          <p:cNvPr id="106" name="Google Shape;106;g10945f604c9_0_16"/>
          <p:cNvSpPr txBox="1"/>
          <p:nvPr>
            <p:ph type="title"/>
          </p:nvPr>
        </p:nvSpPr>
        <p:spPr>
          <a:xfrm>
            <a:off x="174945" y="234863"/>
            <a:ext cx="8794200" cy="2982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AU" sz="2000">
                <a:solidFill>
                  <a:srgbClr val="29748D"/>
                </a:solidFill>
                <a:latin typeface="Quattrocento Sans"/>
                <a:ea typeface="Quattrocento Sans"/>
                <a:cs typeface="Quattrocento Sans"/>
                <a:sym typeface="Quattrocento Sans"/>
              </a:rPr>
              <a:t>Summary and 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