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6858000" cy="5143500"/>
  <p:notesSz cx="6858000" cy="9144000"/>
  <p:embeddedFontLst>
    <p:embeddedFont>
      <p:font typeface="D2Coding ligature" panose="020B0609020101020101" pitchFamily="49" charset="-127"/>
      <p:regular r:id="rId14"/>
      <p:bold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타이틀" id="{D39767BF-F4D4-964A-B5FC-B9B74057C004}">
          <p14:sldIdLst>
            <p14:sldId id="256"/>
          </p14:sldIdLst>
        </p14:section>
        <p14:section name="자료구조" id="{E0AD5FD3-831A-FE47-B852-827727D1A661}">
          <p14:sldIdLst>
            <p14:sldId id="258"/>
            <p14:sldId id="259"/>
            <p14:sldId id="260"/>
            <p14:sldId id="261"/>
          </p14:sldIdLst>
        </p14:section>
        <p14:section name="문자열" id="{E9B91BFF-BF6D-DB4C-A117-DA2C5F278C0C}">
          <p14:sldIdLst>
            <p14:sldId id="262"/>
            <p14:sldId id="263"/>
            <p14:sldId id="264"/>
            <p14:sldId id="265"/>
            <p14:sldId id="267"/>
            <p14:sldId id="268"/>
          </p14:sldIdLst>
        </p14:section>
        <p14:section name="연습문제" id="{6415A6B0-B83B-614A-831F-0D49C6BA73B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3"/>
    <a:srgbClr val="EDB411"/>
    <a:srgbClr val="E2AB11"/>
    <a:srgbClr val="282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88"/>
    <p:restoredTop sz="88178"/>
  </p:normalViewPr>
  <p:slideViewPr>
    <p:cSldViewPr snapToGrid="0">
      <p:cViewPr varScale="1">
        <p:scale>
          <a:sx n="122" d="100"/>
          <a:sy n="122" d="100"/>
        </p:scale>
        <p:origin x="184" y="1104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073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5934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7387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638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80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62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674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21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9760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727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97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47087" y="1322450"/>
            <a:ext cx="5766075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47220" y="3172900"/>
            <a:ext cx="5766075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547088" y="733950"/>
            <a:ext cx="57663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547088" y="2272888"/>
            <a:ext cx="57663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47088" y="1322450"/>
            <a:ext cx="57663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47088" y="2078875"/>
            <a:ext cx="57665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33" name="Google Shape;33;p5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46994" y="2078875"/>
            <a:ext cx="28307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3482703" y="2078875"/>
            <a:ext cx="28307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42" name="Google Shape;42;p6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49" name="Google Shape;49;p7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547500" y="1318650"/>
            <a:ext cx="2475675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540919" y="2781725"/>
            <a:ext cx="2475675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547088" y="864300"/>
            <a:ext cx="52659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63" name="Google Shape;63;p9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547500" y="1318650"/>
            <a:ext cx="2475675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43713" y="3161525"/>
            <a:ext cx="2475675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3880669" y="1352625"/>
            <a:ext cx="25308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543713" y="4372551"/>
            <a:ext cx="577305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pattFill prst="pct5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47088" y="1634775"/>
            <a:ext cx="5766075" cy="1248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 algn="ctr">
              <a:lnSpc>
                <a:spcPct val="115000"/>
              </a:lnSpc>
            </a:pPr>
            <a:r>
              <a:rPr lang="ko" altLang="en-US" sz="36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알고리즘 스터디</a:t>
            </a:r>
            <a:endParaRPr sz="3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57730" y="3022613"/>
            <a:ext cx="5766075" cy="4059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55000" lnSpcReduction="20000"/>
          </a:bodyPr>
          <a:lstStyle/>
          <a:p>
            <a:pPr marL="0" indent="0"/>
            <a:r>
              <a:rPr lang="en-US" altLang="ko-KR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2</a:t>
            </a:r>
            <a:r>
              <a:rPr lang="ko-KR" altLang="en-US" sz="3600" b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주차</a:t>
            </a:r>
            <a:r>
              <a:rPr lang="en-US" altLang="ko-KR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:</a:t>
            </a:r>
            <a:r>
              <a:rPr lang="ko-KR" altLang="en-US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자료구조와 문자열 처리</a:t>
            </a:r>
            <a:endParaRPr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E6705AA3-B985-0B66-3556-C87C16083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1057" y="4455762"/>
            <a:ext cx="573437" cy="5734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76200" indent="180000">
              <a:lnSpc>
                <a:spcPct val="150000"/>
              </a:lnSpc>
              <a:buClr>
                <a:srgbClr val="000000"/>
              </a:buClr>
              <a:buSzPts val="2000"/>
              <a:buNone/>
            </a:pPr>
            <a:r>
              <a:rPr lang="en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KMP 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알고리즘이 </a:t>
            </a:r>
            <a:r>
              <a:rPr lang="en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KMP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인 이유는 이를 만든 사람의 성이 </a:t>
            </a:r>
            <a:r>
              <a:rPr lang="en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Knuth, Morris, </a:t>
            </a:r>
            <a:r>
              <a:rPr lang="en" altLang="ko-KR" sz="1500" spc="-1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Prett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이기 때문이다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 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이렇게 알고리즘에는 발견한 사람의 성을 따서 이름을 붙이는 경우가 많다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 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또 다른 예로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 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유명한 비대칭 암호화 알고리즘 </a:t>
            </a:r>
            <a:r>
              <a:rPr lang="en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RSA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는 이를 만든 사람의 이름이 </a:t>
            </a:r>
            <a:r>
              <a:rPr lang="en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Rivest, Shamir, Adleman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이다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 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사람들은 이렇게 사람 성이 들어간 알고리즘을 두 가지 형태로 부른다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</a:t>
            </a:r>
          </a:p>
          <a:p>
            <a:pPr marL="361950" indent="-285750">
              <a:lnSpc>
                <a:spcPct val="1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endParaRPr lang="en-US" altLang="ko-KR" sz="1500" spc="-1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1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첫 번째는 성을 모두 쓰고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 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이를 하이픈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(-)</a:t>
            </a:r>
            <a:r>
              <a:rPr lang="ko-KR" altLang="en-US" sz="1500" spc="-1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으로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이어 붙인 것이다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 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예를 들면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 </a:t>
            </a:r>
            <a:r>
              <a:rPr lang="en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Knuth-Morris-Pratt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이다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 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이것을 긴 형태라고 부른다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</a:t>
            </a:r>
          </a:p>
          <a:p>
            <a:pPr marL="361950" indent="-285750">
              <a:lnSpc>
                <a:spcPct val="1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두 번째로 짧은 형태는 만든 사람의 성의 첫 글자만 따서 부르는 것이다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 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예를 들면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 </a:t>
            </a:r>
            <a:r>
              <a:rPr lang="en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KMP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이다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</a:t>
            </a: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연습문제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	</a:t>
            </a:r>
            <a:r>
              <a:rPr lang="en" altLang="ko-KR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KMP</a:t>
            </a:r>
            <a:r>
              <a:rPr lang="ko-KR" altLang="en-US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왜 </a:t>
            </a:r>
            <a:r>
              <a:rPr lang="en" altLang="ko-KR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KMP</a:t>
            </a:r>
            <a:r>
              <a:rPr lang="ko-KR" altLang="en-US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일까</a:t>
            </a:r>
            <a:r>
              <a:rPr lang="en-US" altLang="ko-KR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r>
              <a:rPr lang="en-US" altLang="ko-KR" sz="2100" b="0" baseline="30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[1]</a:t>
            </a:r>
            <a:endParaRPr lang="ko-KR" altLang="en-US" sz="2100" b="0" baseline="30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EAAB3-0D70-FB14-22B9-162666373908}"/>
              </a:ext>
            </a:extLst>
          </p:cNvPr>
          <p:cNvSpPr txBox="1"/>
          <p:nvPr/>
        </p:nvSpPr>
        <p:spPr>
          <a:xfrm>
            <a:off x="544387" y="4712170"/>
            <a:ext cx="3626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[1]</a:t>
            </a:r>
            <a:r>
              <a:rPr kumimoji="1" lang="en" altLang="ko-KR" sz="10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https://</a:t>
            </a:r>
            <a:r>
              <a:rPr kumimoji="1" lang="en" altLang="ko-KR" sz="1000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www.acmicpc.net</a:t>
            </a:r>
            <a:r>
              <a:rPr kumimoji="1" lang="en" altLang="ko-KR" sz="10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/problem/2902</a:t>
            </a:r>
            <a:endParaRPr kumimoji="1" lang="ko-Kore-KR" altLang="en-US" sz="10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17E93730-DB01-CCE2-A00E-C2237575D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7688" y="495558"/>
            <a:ext cx="270000" cy="3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2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76200" indent="180000">
              <a:lnSpc>
                <a:spcPct val="150000"/>
              </a:lnSpc>
              <a:buClr>
                <a:srgbClr val="000000"/>
              </a:buClr>
              <a:buSzPts val="2000"/>
              <a:buNone/>
            </a:pP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동혁이는 매일매일 자신이 한 일을 모두 메모장에 </a:t>
            </a:r>
            <a:r>
              <a:rPr lang="ko-KR" altLang="en-US" sz="1500" spc="-1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적어놓는다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 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잠을 자기 전에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 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오늘 하루 무엇을 했는지 되새겨 보는 것으로 하루를 마감한다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 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하루는 이 메모를 보던 중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 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지금까지 긴 형태와 짧은 형태를 섞어서 적어 놓은 것을 발견했다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</a:t>
            </a:r>
          </a:p>
          <a:p>
            <a:pPr marL="76200" indent="180000">
              <a:lnSpc>
                <a:spcPct val="150000"/>
              </a:lnSpc>
              <a:buClr>
                <a:srgbClr val="000000"/>
              </a:buClr>
              <a:buSzPts val="2000"/>
              <a:buNone/>
            </a:pP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이렇게 긴 형태로 하루 일을 </a:t>
            </a:r>
            <a:r>
              <a:rPr lang="ko-KR" altLang="en-US" sz="1500" spc="-1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기록하다가는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메모장 가격이 부담되어 파산될 것이 뻔하기 때문에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 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앞으로는 짧은 형태로 기록하려고 한다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 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긴 형태의 알고리즘 이름이 주어졌을 때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 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이를 짧은 형태로 바꾸어 출력하는 프로그램을 </a:t>
            </a:r>
            <a:r>
              <a:rPr lang="ko-KR" altLang="en-US" sz="1500" spc="-1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작성하시오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</a:t>
            </a:r>
          </a:p>
          <a:p>
            <a:pPr marL="76200" indent="180000">
              <a:lnSpc>
                <a:spcPct val="150000"/>
              </a:lnSpc>
              <a:buClr>
                <a:srgbClr val="000000"/>
              </a:buClr>
              <a:buSzPts val="2000"/>
              <a:buNone/>
            </a:pPr>
            <a:endParaRPr lang="en-US" altLang="ko-KR" sz="1500" spc="-1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6200" indent="180000">
              <a:lnSpc>
                <a:spcPct val="150000"/>
              </a:lnSpc>
              <a:buClr>
                <a:srgbClr val="000000"/>
              </a:buClr>
              <a:buSzPts val="2000"/>
              <a:buNone/>
            </a:pPr>
            <a:r>
              <a:rPr lang="en-US" altLang="ko-KR" sz="1500" b="1" spc="-1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Eg.</a:t>
            </a:r>
            <a:r>
              <a:rPr lang="en-US" altLang="ko-KR" sz="1500" b="1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Knuth-Morris-Pratt -&gt; KMP</a:t>
            </a: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연습문제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	</a:t>
            </a:r>
            <a:r>
              <a:rPr lang="en" altLang="ko-KR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KMP</a:t>
            </a:r>
            <a:r>
              <a:rPr lang="ko-KR" altLang="en-US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왜 </a:t>
            </a:r>
            <a:r>
              <a:rPr lang="en" altLang="ko-KR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KMP</a:t>
            </a:r>
            <a:r>
              <a:rPr lang="ko-KR" altLang="en-US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일까</a:t>
            </a:r>
            <a:r>
              <a:rPr lang="en-US" altLang="ko-KR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r>
              <a:rPr lang="en-US" altLang="ko-KR" sz="2100" b="0" baseline="30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[1]</a:t>
            </a:r>
            <a:endParaRPr lang="ko-KR" altLang="en-US" sz="2100" b="0" baseline="30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EAAB3-0D70-FB14-22B9-162666373908}"/>
              </a:ext>
            </a:extLst>
          </p:cNvPr>
          <p:cNvSpPr txBox="1"/>
          <p:nvPr/>
        </p:nvSpPr>
        <p:spPr>
          <a:xfrm>
            <a:off x="544387" y="4712170"/>
            <a:ext cx="3626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[1]</a:t>
            </a:r>
            <a:r>
              <a:rPr kumimoji="1" lang="en" altLang="ko-KR" sz="10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https://</a:t>
            </a:r>
            <a:r>
              <a:rPr kumimoji="1" lang="en" altLang="ko-KR" sz="1000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www.acmicpc.net</a:t>
            </a:r>
            <a:r>
              <a:rPr kumimoji="1" lang="en" altLang="ko-KR" sz="10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/problem/2902</a:t>
            </a:r>
            <a:endParaRPr kumimoji="1" lang="ko-Kore-KR" altLang="en-US" sz="10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17E93730-DB01-CCE2-A00E-C2237575D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7688" y="495558"/>
            <a:ext cx="270000" cy="3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ED20B8B-1D69-2015-FE63-0474CCFF51DC}"/>
              </a:ext>
            </a:extLst>
          </p:cNvPr>
          <p:cNvSpPr/>
          <p:nvPr/>
        </p:nvSpPr>
        <p:spPr>
          <a:xfrm>
            <a:off x="980419" y="1291569"/>
            <a:ext cx="1748034" cy="1537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데이터를 구성하고 저장하는 방법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어떤 방식으로 읽고 쓸지에 따라 사용하는 자료구조가 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달라야함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자료구조의 종류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선형 자료구조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vs 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비선형 자료구조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선형 자료구조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배열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링크드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리스트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u="sng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스택</a:t>
            </a:r>
            <a:r>
              <a:rPr lang="en-US" altLang="ko-KR" sz="1300" u="sng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300" u="sng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큐</a:t>
            </a:r>
            <a:endParaRPr lang="en-US" altLang="ko-KR" sz="1500" u="sng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비선형 자료구조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트리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그래프</a:t>
            </a:r>
            <a:endParaRPr lang="en-US" altLang="ko-KR" sz="1500" u="sng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자료구조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23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마지막에 들어간 자료가 먼저 나오는</a:t>
            </a:r>
            <a:r>
              <a:rPr lang="en-US" altLang="ko-KR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LIFO(Last-In-First-Out)</a:t>
            </a: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가능한 연산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PUSH: 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스택 맨 위에 자료를 쌓는다</a:t>
            </a: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POP: 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스택 맨 위에 있는 자료에 접근하고 제거한다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en-US" altLang="ko-KR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CPP</a:t>
            </a: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기준 </a:t>
            </a:r>
            <a:r>
              <a:rPr lang="en-US" altLang="ko-KR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&lt;</a:t>
            </a:r>
            <a:r>
              <a:rPr lang="en-US" altLang="ko-KR" sz="1500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stack.h</a:t>
            </a:r>
            <a:r>
              <a:rPr lang="en-US" altLang="ko-KR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&gt; </a:t>
            </a: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에 </a:t>
            </a:r>
            <a:r>
              <a:rPr lang="ko-KR" altLang="en-US" sz="1500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정의되어있다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6200" indent="0">
              <a:lnSpc>
                <a:spcPct val="250000"/>
              </a:lnSpc>
              <a:buClr>
                <a:srgbClr val="000000"/>
              </a:buClr>
              <a:buSzPts val="2000"/>
              <a:buNone/>
            </a:pP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선형자료구조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스택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(Stack)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26" name="Picture 2" descr="뇌지컬, 메자이 풀 스택 (@BubJuun) / Twitter">
            <a:extLst>
              <a:ext uri="{FF2B5EF4-FFF2-40B4-BE49-F238E27FC236}">
                <a16:creationId xmlns:a16="http://schemas.microsoft.com/office/drawing/2014/main" id="{2676DDFC-23A8-6A65-39BB-BAC08FE1A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1" y="89482"/>
            <a:ext cx="1043448" cy="104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스택과 큐의 기능을 동시에 제공하는 자료구조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가능한 연산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Enqueue: 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스택 맨 뒤에 자료를 넣는다</a:t>
            </a: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Dequeue: 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스택 맨 앞에서 자료에 접근하고 제거한다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en-US" altLang="ko-KR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CPP</a:t>
            </a: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기준 </a:t>
            </a:r>
            <a:r>
              <a:rPr lang="en-US" altLang="ko-KR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&lt;</a:t>
            </a:r>
            <a:r>
              <a:rPr lang="en-US" altLang="ko-KR" sz="1500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queue.h</a:t>
            </a:r>
            <a:r>
              <a:rPr lang="en-US" altLang="ko-KR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&gt; </a:t>
            </a: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에 </a:t>
            </a:r>
            <a:r>
              <a:rPr lang="ko-KR" altLang="en-US" sz="1500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정의되어있다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선형자료구조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큐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(Queue)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83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en-US" altLang="ko-KR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Double-Ended Queue</a:t>
            </a: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양쪽 끝에서 삽입과 삭제가 가능한 자료구조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가능한 연산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-US" altLang="ko-KR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PushBack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: 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덱의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맨 뒤에 자료를 넣는다</a:t>
            </a: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-US" altLang="ko-KR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PushFront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: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덱의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맨 앞에 자료를 넣는다</a:t>
            </a: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-US" altLang="ko-KR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PopBack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: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덱의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맨 뒤에서 자료에 접근하고 제거한다</a:t>
            </a: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-US" altLang="ko-KR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PopFront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: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덱의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맨 앞에서 자료에 접근하고 제거한다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en-US" altLang="ko-KR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CPP</a:t>
            </a: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기준 </a:t>
            </a:r>
            <a:r>
              <a:rPr lang="en-US" altLang="ko-KR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&lt;</a:t>
            </a:r>
            <a:r>
              <a:rPr lang="en-US" altLang="ko-KR" sz="1500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deque.h</a:t>
            </a:r>
            <a:r>
              <a:rPr lang="en-US" altLang="ko-KR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&gt; </a:t>
            </a: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에 </a:t>
            </a:r>
            <a:r>
              <a:rPr lang="ko-KR" altLang="en-US" sz="1500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정의되어있다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4387" y="308218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선형자료구조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7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덱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(Deque)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6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문자</a:t>
            </a: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로 이루어진 배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열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관련 알고리즘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단순 조작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(‘,’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를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기준으로 자르기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YYYY-MM-DD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형태의 날짜 비교하기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)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패턴 매칭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(LCS, 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문자열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S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내 패턴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P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가 있는지 찾기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)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문자열 정렬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압축 등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...</a:t>
            </a: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4387" y="308218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문자열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91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1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b="1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날짜를 나타내는 아래 두 문자열의 날짜 차이를 구해보자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" altLang="ko-KR" sz="130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Arial"/>
                <a:sym typeface="Arial"/>
              </a:rPr>
              <a:t>“1999-02-26”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-US" altLang="ko-KR" sz="130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Arial"/>
                <a:sym typeface="Arial"/>
              </a:rPr>
              <a:t>“2018-03-01”</a:t>
            </a:r>
            <a:endParaRPr lang="en-US" altLang="ko-KR" sz="14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endParaRPr lang="en-US" altLang="ko-KR" sz="14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4387" y="308218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문자열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예제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57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76200" indent="0">
              <a:lnSpc>
                <a:spcPct val="250000"/>
              </a:lnSpc>
              <a:buClr>
                <a:srgbClr val="000000"/>
              </a:buClr>
              <a:buSzPts val="2000"/>
              <a:buNone/>
            </a:pPr>
            <a:endParaRPr lang="en-US" altLang="ko-KR" sz="14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6200" indent="0">
              <a:lnSpc>
                <a:spcPct val="250000"/>
              </a:lnSpc>
              <a:buClr>
                <a:srgbClr val="000000"/>
              </a:buClr>
              <a:buSzPts val="2000"/>
              <a:buNone/>
            </a:pPr>
            <a:endParaRPr lang="en-US" altLang="ko-KR" sz="14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3"/>
              </a:buBlip>
            </a:pP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4387" y="308218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문자열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C++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F98202-022F-3C0E-F2D0-64BD132B3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64" y="914193"/>
            <a:ext cx="5632369" cy="411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3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76200" indent="0">
              <a:lnSpc>
                <a:spcPct val="250000"/>
              </a:lnSpc>
              <a:buClr>
                <a:srgbClr val="000000"/>
              </a:buClr>
              <a:buSzPts val="2000"/>
              <a:buNone/>
            </a:pPr>
            <a:endParaRPr lang="en-US" altLang="ko-KR" sz="14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6200" indent="0">
              <a:lnSpc>
                <a:spcPct val="250000"/>
              </a:lnSpc>
              <a:buClr>
                <a:srgbClr val="000000"/>
              </a:buClr>
              <a:buSzPts val="2000"/>
              <a:buNone/>
            </a:pPr>
            <a:endParaRPr lang="en-US" altLang="ko-KR" sz="14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3"/>
              </a:buBlip>
            </a:pP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4387" y="308218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문자열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Python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54A858-F8D8-F2D2-7866-D92704C06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84" y="1273619"/>
            <a:ext cx="5327530" cy="320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2005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643</TotalTime>
  <Words>474</Words>
  <Application>Microsoft Macintosh PowerPoint</Application>
  <PresentationFormat>사용자 지정</PresentationFormat>
  <Paragraphs>68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Apple SD Gothic Neo</vt:lpstr>
      <vt:lpstr>D2Coding ligature</vt:lpstr>
      <vt:lpstr>Arial</vt:lpstr>
      <vt:lpstr>Apple SD Gothic Neo Thin</vt:lpstr>
      <vt:lpstr>Raleway</vt:lpstr>
      <vt:lpstr>Lato</vt:lpstr>
      <vt:lpstr>Streamline</vt:lpstr>
      <vt:lpstr>알고리즘 스터디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스터디 OT</dc:title>
  <cp:lastModifiedBy>이정훈</cp:lastModifiedBy>
  <cp:revision>10</cp:revision>
  <dcterms:modified xsi:type="dcterms:W3CDTF">2023-05-15T06:12:43Z</dcterms:modified>
</cp:coreProperties>
</file>