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5" r:id="rId10"/>
    <p:sldId id="266" r:id="rId11"/>
    <p:sldId id="268" r:id="rId12"/>
    <p:sldId id="263" r:id="rId13"/>
    <p:sldId id="273" r:id="rId14"/>
    <p:sldId id="269" r:id="rId15"/>
    <p:sldId id="270" r:id="rId16"/>
    <p:sldId id="271" r:id="rId17"/>
    <p:sldId id="272" r:id="rId18"/>
    <p:sldId id="274" r:id="rId19"/>
  </p:sldIdLst>
  <p:sldSz cx="6858000" cy="51435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ree" id="{09E6D6C3-EBF5-214B-B5EF-4CA0F1411749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7"/>
            <p14:sldId id="265"/>
          </p14:sldIdLst>
        </p14:section>
        <p14:section name="Traversal" id="{CA39B7CB-FF0D-4247-9B14-FB02E77147FC}">
          <p14:sldIdLst>
            <p14:sldId id="266"/>
            <p14:sldId id="268"/>
            <p14:sldId id="263"/>
            <p14:sldId id="273"/>
          </p14:sldIdLst>
        </p14:section>
        <p14:section name="트라이" id="{3B4F186A-EE03-E740-B893-38F5678ECEF5}">
          <p14:sldIdLst>
            <p14:sldId id="269"/>
            <p14:sldId id="270"/>
            <p14:sldId id="271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3"/>
    <a:srgbClr val="EDB411"/>
    <a:srgbClr val="E2AB11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/>
    <p:restoredTop sz="86275"/>
  </p:normalViewPr>
  <p:slideViewPr>
    <p:cSldViewPr snapToGrid="0">
      <p:cViewPr varScale="1">
        <p:scale>
          <a:sx n="174" d="100"/>
          <a:sy n="174" d="100"/>
        </p:scale>
        <p:origin x="1872" y="1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07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30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1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41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47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252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923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540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146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8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3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9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68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32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76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35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06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26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ko" altLang="en-US" sz="36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알고리즘 스터디</a:t>
            </a:r>
            <a:endParaRPr sz="3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0" y="3022613"/>
            <a:ext cx="5766075" cy="405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55000" lnSpcReduction="20000"/>
          </a:bodyPr>
          <a:lstStyle/>
          <a:p>
            <a:pPr marL="0" indent="0"/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3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주차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트리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이진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트리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탐색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트라이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)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6705AA3-B985-0B66-3556-C87C1608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1057" y="4455762"/>
            <a:ext cx="573437" cy="5734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post</a:t>
            </a:r>
            <a:r>
              <a:rPr lang="en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-order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traversal</a:t>
            </a:r>
            <a:endParaRPr lang="ko-KR" altLang="en-US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Root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노드에서 출발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current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노드를 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root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로 갖는 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sub-tree</a:t>
            </a:r>
            <a:r>
              <a:rPr lang="ko-KR" altLang="en-US" sz="1300" dirty="0" err="1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생각해보자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모든 노드에 대해서 아래 순서대로 접근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1047750" lvl="2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200" b="1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left sub-tree -&gt; right sub-tree -&gt; root node</a:t>
            </a:r>
            <a:endParaRPr lang="en-US" altLang="ko-KR" sz="12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62000" lvl="2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Traversal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31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4D7979-9C4F-83DC-95A0-1A81279C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1" y="1558029"/>
            <a:ext cx="5762801" cy="3242292"/>
          </a:xfrm>
          <a:prstGeom prst="rect">
            <a:avLst/>
          </a:prstGeom>
        </p:spPr>
      </p:pic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Traversal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FD7DB0DD-490A-BB73-4D43-9484190C87CF}"/>
              </a:ext>
            </a:extLst>
          </p:cNvPr>
          <p:cNvSpPr/>
          <p:nvPr/>
        </p:nvSpPr>
        <p:spPr>
          <a:xfrm>
            <a:off x="2785929" y="1652033"/>
            <a:ext cx="333286" cy="44438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54773912-4A16-56D9-4060-C29CF27F8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90" y="3495229"/>
            <a:ext cx="446696" cy="446696"/>
          </a:xfrm>
          <a:prstGeom prst="rect">
            <a:avLst/>
          </a:prstGeom>
        </p:spPr>
      </p:pic>
      <p:pic>
        <p:nvPicPr>
          <p:cNvPr id="10" name="그림 9" descr="클립아트이(가) 표시된 사진&#10;&#10;자동 생성된 설명">
            <a:extLst>
              <a:ext uri="{FF2B5EF4-FFF2-40B4-BE49-F238E27FC236}">
                <a16:creationId xmlns:a16="http://schemas.microsoft.com/office/drawing/2014/main" id="{0562362A-ED8D-1C90-1DA9-59EC2D2B2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172" y="3495229"/>
            <a:ext cx="446400" cy="446400"/>
          </a:xfrm>
          <a:prstGeom prst="rect">
            <a:avLst/>
          </a:prstGeom>
        </p:spPr>
      </p:pic>
      <p:pic>
        <p:nvPicPr>
          <p:cNvPr id="12" name="그림 11" descr="클립아트이(가) 표시된 사진&#10;&#10;자동 생성된 설명">
            <a:extLst>
              <a:ext uri="{FF2B5EF4-FFF2-40B4-BE49-F238E27FC236}">
                <a16:creationId xmlns:a16="http://schemas.microsoft.com/office/drawing/2014/main" id="{76C720AE-251C-D4D4-D58D-33560205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267" y="2955975"/>
            <a:ext cx="446400" cy="4464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3DDF1E06-48F6-6DD2-DE20-EEECFEA4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9" y="2413633"/>
            <a:ext cx="446400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77 L -0.27223 0.1074 " pathEditMode="relative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22 0.1074 L -0.13009 0.2256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6" y="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09 0.22561 L -0.22592 0.355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93 0.35525 L -0.03195 0.3552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35524 L -0.12916 0.2256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09 0.22562 L -0.27338 0.107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6" y="-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Degree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2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 트리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-&gt;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이진트리</a:t>
            </a:r>
            <a:endParaRPr lang="ko-KR" altLang="en-US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Binary Tree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971403-2008-F307-C457-A0F30C81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6" y="1567144"/>
            <a:ext cx="5766525" cy="3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방식은 알겠는데 어떻게 구현할까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방법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재귀함수를 통한 방법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근본적으로 스택이 아닌가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?)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방법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Stack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자료구조를 통한 방법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Traversal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B800AF-BBA1-B665-94D9-6975A328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149" y="2396881"/>
            <a:ext cx="3949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여러 문자열을 트리 형태로 저장한 것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각 노드는 문자열의 각 문자를 표현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아래의 문자열을 가정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“Hello”, “Hell”, “Hi”, “Hey”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554F6B-44AF-2F88-B91B-EA3ACEFB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75" y="2570116"/>
            <a:ext cx="2602037" cy="22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2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여러 문자열을 트리 형태로 저장한 것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각 노드는 문자열의 각 문자를 표현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아래의 문자열을 가정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“Hello”, “Hell”, “Hi”, “Hey”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E6B439-DF25-DE3E-1C68-01E4313B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830" y="2571749"/>
            <a:ext cx="2491082" cy="22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여러 문자열을 트리 형태로 저장한 것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각 노드는 문자열의 각 문자를 표현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아래의 문자열을 가정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“Hello”, “Hell”, “Hi”, “Hey”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18D3E-4FCB-6800-8598-774618B74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616" y="2571749"/>
            <a:ext cx="2507296" cy="22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5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여러 문자열을 트리 형태로 저장한 것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각 노드는 문자열의 각 문자를 표현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아래의 문자열을 가정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“Hello”, “Hell”, “Hi”, “Hey”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62B1A9-32B8-98AE-D2BD-6F0EB9589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28" y="2571749"/>
            <a:ext cx="2441984" cy="22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연습문제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B0FB4-E005-938F-D331-03861628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50" y="914192"/>
            <a:ext cx="5198397" cy="399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2FB47-8B24-50BE-4F91-524BE407A1C8}"/>
              </a:ext>
            </a:extLst>
          </p:cNvPr>
          <p:cNvSpPr txBox="1"/>
          <p:nvPr/>
        </p:nvSpPr>
        <p:spPr>
          <a:xfrm>
            <a:off x="3489949" y="472706"/>
            <a:ext cx="2822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https://www.acmicpc.net/problem/14725</a:t>
            </a:r>
          </a:p>
        </p:txBody>
      </p:sp>
    </p:spTree>
    <p:extLst>
      <p:ext uri="{BB962C8B-B14F-4D97-AF65-F5344CB8AC3E}">
        <p14:creationId xmlns:p14="http://schemas.microsoft.com/office/powerpoint/2010/main" val="39306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1680964" y="1313643"/>
            <a:ext cx="2869893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실세계의 나무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(Tree)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와 유사한 위상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(Topology)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을 가진 자료구조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뿌리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(Root),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(Branch),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잎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(Leaf)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Tree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72935-8BAD-E39A-60FB-7BB845634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4" y="2206779"/>
            <a:ext cx="5587550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차수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(Degree)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어떤 노드의 자식 노드가 몇개인가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레벨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(Level)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어떤 노드의 루트로부터의 거리</a:t>
            </a:r>
            <a:endParaRPr lang="en-US" altLang="ko-KR" sz="15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깊이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(Depth)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트리에 속한 모든 노드의 최대 레벨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Notation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2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링크드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리스트 구현과 유사한 형태로 구현한다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자식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노드를 가리키는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Pointer,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부모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노드를 가리키는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Pointer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to?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E0DB6B-06B7-5BF6-429C-38B06CD0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43" y="1986651"/>
            <a:ext cx="5063112" cy="28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링크드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리스트 구현과 유사한 형태로 구현한다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C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언어로 구현하려면 아래와 같은 구조체를 이용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to?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21CF1-1632-C0A7-6AAC-B1A46177D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499" y="2324306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링크드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리스트 구현과 유사한 형태로 구현한다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배열인덱스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기반으로 구현해볼 수 있다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to?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499941-BF6E-7D2F-E4E1-71F55B88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27194"/>
              </p:ext>
            </p:extLst>
          </p:nvPr>
        </p:nvGraphicFramePr>
        <p:xfrm>
          <a:off x="1007569" y="2133057"/>
          <a:ext cx="4842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86">
                  <a:extLst>
                    <a:ext uri="{9D8B030D-6E8A-4147-A177-3AD203B41FA5}">
                      <a16:colId xmlns:a16="http://schemas.microsoft.com/office/drawing/2014/main" val="2151329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22162810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51751310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890399255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48120232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3344092453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302166508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3559038114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2413032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79246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47088" y="914194"/>
                <a:ext cx="5766525" cy="3921087"/>
              </a:xfrm>
              <a:prstGeom prst="rect">
                <a:avLst/>
              </a:prstGeom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링크드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-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리스트 구현과 유사한 형태로 구현한다</a:t>
                </a: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:r>
                  <a:rPr lang="ko-KR" altLang="en-US" sz="1300" b="0" dirty="0">
                    <a:solidFill>
                      <a:srgbClr val="000000"/>
                    </a:solidFill>
                    <a:ea typeface="Apple SD Gothic Neo Thin" panose="02000300000000000000" pitchFamily="2" charset="-127"/>
                    <a:cs typeface="Arial"/>
                    <a:sym typeface="Arial"/>
                  </a:rPr>
                  <a:t>이때</a:t>
                </a:r>
                <a:r>
                  <a:rPr lang="en-US" altLang="ko-KR" sz="1300" b="0" dirty="0">
                    <a:solidFill>
                      <a:srgbClr val="000000"/>
                    </a:solidFill>
                    <a:ea typeface="Apple SD Gothic Neo Thin" panose="02000300000000000000" pitchFamily="2" charset="-127"/>
                    <a:cs typeface="Arial"/>
                    <a:sym typeface="Arial"/>
                  </a:rPr>
                  <a:t>,</a:t>
                </a:r>
                <a:r>
                  <a:rPr lang="ko-KR" altLang="en-US" sz="1300" b="0" dirty="0">
                    <a:solidFill>
                      <a:srgbClr val="000000"/>
                    </a:solidFill>
                    <a:ea typeface="Apple SD Gothic Neo Thin" panose="02000300000000000000" pitchFamily="2" charset="-127"/>
                    <a:cs typeface="Arial"/>
                    <a:sym typeface="Arial"/>
                  </a:rPr>
                  <a:t> 필요한 배열의 길이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𝑆</m:t>
                    </m:r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 SD Gothic Neo Thin" panose="02000300000000000000" pitchFamily="2" charset="-127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 SD Gothic Neo Thin" panose="02000300000000000000" pitchFamily="2" charset="-127"/>
                                <a:cs typeface="Arial"/>
                                <a:sym typeface="Arial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pple SD Gothic Neo Thin" panose="02000300000000000000" pitchFamily="2" charset="-127"/>
                                <a:cs typeface="Arial"/>
                                <a:sym typeface="Arial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−1</m:t>
                        </m:r>
                      </m:num>
                      <m:den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𝑟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−1</m:t>
                        </m:r>
                      </m:den>
                    </m:f>
                    <m:r>
                      <a:rPr lang="ko-KR" altLang="en-US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 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𝑟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: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𝑑𝑒𝑔𝑟𝑒𝑒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, 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𝑛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:</m:t>
                        </m:r>
                        <m:r>
                          <a:rPr lang="en-US" altLang="ko-KR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pple SD Gothic Neo Thin" panose="02000300000000000000" pitchFamily="2" charset="-127"/>
                            <a:cs typeface="Arial"/>
                            <a:sym typeface="Arial"/>
                          </a:rPr>
                          <m:t>𝑑𝑒𝑝𝑡h</m:t>
                        </m:r>
                      </m:e>
                    </m:d>
                  </m:oMath>
                </a14:m>
                <a:endParaRPr lang="en-US" altLang="ko-KR" sz="13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  <a:p>
                <a:pPr marL="361950" indent="-285750">
                  <a:lnSpc>
                    <a:spcPct val="250000"/>
                  </a:lnSpc>
                  <a:buClr>
                    <a:srgbClr val="000000"/>
                  </a:buClr>
                  <a:buSzPts val="2000"/>
                  <a:buBlip>
                    <a:blip r:embed="rId3"/>
                  </a:buBlip>
                </a:pPr>
                <a:r>
                  <a:rPr lang="en" altLang="ko-KR" sz="1500" b="1" dirty="0" err="1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i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번째 </a:t>
                </a:r>
                <a:r>
                  <a:rPr lang="en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node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에서 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(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좌로부터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)</a:t>
                </a:r>
                <a:r>
                  <a:rPr lang="en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k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번째 </a:t>
                </a:r>
                <a:r>
                  <a:rPr lang="en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child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의 </a:t>
                </a:r>
                <a:r>
                  <a:rPr lang="en" altLang="ko-KR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index</a:t>
                </a:r>
                <a:r>
                  <a:rPr lang="ko-KR" altLang="en-US" sz="1500" b="1" dirty="0" err="1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를</a:t>
                </a:r>
                <a:r>
                  <a:rPr lang="ko-KR" altLang="en-US" sz="1500" b="1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 구하려면</a:t>
                </a:r>
                <a:endParaRPr lang="en-US" altLang="ko-KR" sz="1300" dirty="0">
                  <a:solidFill>
                    <a:srgbClr val="000000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  <a:cs typeface="Arial"/>
                  <a:sym typeface="Arial"/>
                </a:endParaRPr>
              </a:p>
              <a:p>
                <a:pPr marL="704850" lvl="1" indent="-285750">
                  <a:lnSpc>
                    <a:spcPct val="150000"/>
                  </a:lnSpc>
                  <a:buClr>
                    <a:srgbClr val="000000"/>
                  </a:buClr>
                  <a:buSzPct val="70000"/>
                  <a:buBlip>
                    <a:blip r:embed="rId4"/>
                  </a:buBlip>
                </a:pP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𝑖</m:t>
                    </m:r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 ∗</m:t>
                    </m:r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𝑟</m:t>
                    </m:r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+</m:t>
                    </m:r>
                    <m:r>
                      <a:rPr lang="en-US" altLang="ko-KR" sz="13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ple SD Gothic Neo Thin" panose="02000300000000000000" pitchFamily="2" charset="-127"/>
                        <a:cs typeface="Arial"/>
                        <a:sym typeface="Arial"/>
                      </a:rPr>
                      <m:t>𝑘</m:t>
                    </m:r>
                  </m:oMath>
                </a14:m>
                <a:endParaRPr lang="en-US" altLang="ko-KR" sz="1300" dirty="0">
                  <a:solidFill>
                    <a:srgbClr val="000000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7088" y="914194"/>
                <a:ext cx="5766525" cy="3921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to?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499941-BF6E-7D2F-E4E1-71F55B88CFCE}"/>
              </a:ext>
            </a:extLst>
          </p:cNvPr>
          <p:cNvGraphicFramePr>
            <a:graphicFrameLocks noGrp="1"/>
          </p:cNvGraphicFramePr>
          <p:nvPr/>
        </p:nvGraphicFramePr>
        <p:xfrm>
          <a:off x="1007569" y="3243324"/>
          <a:ext cx="4842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86">
                  <a:extLst>
                    <a:ext uri="{9D8B030D-6E8A-4147-A177-3AD203B41FA5}">
                      <a16:colId xmlns:a16="http://schemas.microsoft.com/office/drawing/2014/main" val="2151329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22162810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51751310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890399255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648120232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3344092453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302166508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3559038114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2413032"/>
                    </a:ext>
                  </a:extLst>
                </a:gridCol>
                <a:gridCol w="484286">
                  <a:extLst>
                    <a:ext uri="{9D8B030D-6E8A-4147-A177-3AD203B41FA5}">
                      <a16:colId xmlns:a16="http://schemas.microsoft.com/office/drawing/2014/main" val="179246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2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sz="1200" dirty="0">
                        <a:solidFill>
                          <a:schemeClr val="tx2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34998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1731987F-6EE2-D648-0DA2-00BA5FADBCBE}"/>
              </a:ext>
            </a:extLst>
          </p:cNvPr>
          <p:cNvCxnSpPr/>
          <p:nvPr/>
        </p:nvCxnSpPr>
        <p:spPr>
          <a:xfrm>
            <a:off x="1489147" y="3044742"/>
            <a:ext cx="0" cy="11388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E6FB550-A254-D1B2-16E5-03624FF8F970}"/>
              </a:ext>
            </a:extLst>
          </p:cNvPr>
          <p:cNvCxnSpPr/>
          <p:nvPr/>
        </p:nvCxnSpPr>
        <p:spPr>
          <a:xfrm>
            <a:off x="2455934" y="3044742"/>
            <a:ext cx="0" cy="11388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3D49F46-E10D-ABE2-B211-47C6E0E4DF23}"/>
              </a:ext>
            </a:extLst>
          </p:cNvPr>
          <p:cNvCxnSpPr/>
          <p:nvPr/>
        </p:nvCxnSpPr>
        <p:spPr>
          <a:xfrm>
            <a:off x="4397518" y="3044742"/>
            <a:ext cx="0" cy="113884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0A8BC1E-91EB-B63B-420E-402C07BA6552}"/>
              </a:ext>
            </a:extLst>
          </p:cNvPr>
          <p:cNvSpPr/>
          <p:nvPr/>
        </p:nvSpPr>
        <p:spPr>
          <a:xfrm>
            <a:off x="1849673" y="1329865"/>
            <a:ext cx="2733085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트리는 자기자신을 구성하는 더 작은 트리로 구성되어 있다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 Tree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971403-2008-F307-C457-A0F30C81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4" y="1805150"/>
            <a:ext cx="5063112" cy="2848630"/>
          </a:xfrm>
          <a:prstGeom prst="rect">
            <a:avLst/>
          </a:prstGeom>
        </p:spPr>
      </p:pic>
      <p:sp>
        <p:nvSpPr>
          <p:cNvPr id="4" name="도넛[D] 3">
            <a:extLst>
              <a:ext uri="{FF2B5EF4-FFF2-40B4-BE49-F238E27FC236}">
                <a16:creationId xmlns:a16="http://schemas.microsoft.com/office/drawing/2014/main" id="{2E2D4E31-3654-BE37-7D4D-72FA8138D177}"/>
              </a:ext>
            </a:extLst>
          </p:cNvPr>
          <p:cNvSpPr/>
          <p:nvPr/>
        </p:nvSpPr>
        <p:spPr>
          <a:xfrm>
            <a:off x="1225046" y="2920900"/>
            <a:ext cx="2016807" cy="1603259"/>
          </a:xfrm>
          <a:prstGeom prst="donut">
            <a:avLst>
              <a:gd name="adj" fmla="val 38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도넛[D] 4">
            <a:extLst>
              <a:ext uri="{FF2B5EF4-FFF2-40B4-BE49-F238E27FC236}">
                <a16:creationId xmlns:a16="http://schemas.microsoft.com/office/drawing/2014/main" id="{A2BFB177-EA07-E916-8B3A-C9531482EB8C}"/>
              </a:ext>
            </a:extLst>
          </p:cNvPr>
          <p:cNvSpPr/>
          <p:nvPr/>
        </p:nvSpPr>
        <p:spPr>
          <a:xfrm>
            <a:off x="3137186" y="2267079"/>
            <a:ext cx="2788481" cy="2728958"/>
          </a:xfrm>
          <a:prstGeom prst="donut">
            <a:avLst>
              <a:gd name="adj" fmla="val 22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왜 저런 모양으로 저장해야 하죠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?</a:t>
            </a:r>
            <a:endParaRPr lang="ko-KR" altLang="en-US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b="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원하는 데이터를 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빠르게</a:t>
            </a:r>
            <a:r>
              <a:rPr lang="ko-KR" altLang="en-US" sz="1300" b="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찾고 싶으니까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어떻게 원하는 데이터를 빠르게 찾죠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?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–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Write</a:t>
            </a:r>
            <a:endParaRPr lang="ko-KR" altLang="en-US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eg.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자신보다 작은 데이터는 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left child node,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큰 데이터는 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right child node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 err="1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eg.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특정 집합에 속한 데이터를 대표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node 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밑으로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어떻게 원하는 데이터를 빠르게 찾죠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?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Read</a:t>
            </a:r>
            <a:endParaRPr lang="ko-KR" altLang="en-US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트리순회</a:t>
            </a: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(tree traversal)</a:t>
            </a:r>
            <a:r>
              <a:rPr lang="ko-KR" altLang="en-US" sz="1300" dirty="0" err="1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 통해 목표하는 값을 찾아간다</a:t>
            </a:r>
            <a:endParaRPr lang="en-US" altLang="ko-KR" sz="1300" dirty="0">
              <a:solidFill>
                <a:srgbClr val="000000"/>
              </a:solidFill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ea typeface="Apple SD Gothic Neo Thin" panose="02000300000000000000" pitchFamily="2" charset="-127"/>
                <a:cs typeface="Arial"/>
                <a:sym typeface="Arial"/>
              </a:rPr>
              <a:t>pre-order / in-order / post-order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트리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의문점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93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1027</TotalTime>
  <Words>497</Words>
  <Application>Microsoft Macintosh PowerPoint</Application>
  <PresentationFormat>사용자 지정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 Thin</vt:lpstr>
      <vt:lpstr>Arial</vt:lpstr>
      <vt:lpstr>Lato</vt:lpstr>
      <vt:lpstr>Apple SD Gothic Neo</vt:lpstr>
      <vt:lpstr>Cambria Math</vt:lpstr>
      <vt:lpstr>Raleway</vt:lpstr>
      <vt:lpstr>Streamline</vt:lpstr>
      <vt:lpstr>알고리즘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OT</dc:title>
  <cp:lastModifiedBy>이정훈</cp:lastModifiedBy>
  <cp:revision>17</cp:revision>
  <dcterms:modified xsi:type="dcterms:W3CDTF">2023-05-02T06:05:53Z</dcterms:modified>
</cp:coreProperties>
</file>