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71" r:id="rId6"/>
    <p:sldId id="262" r:id="rId7"/>
    <p:sldId id="267" r:id="rId8"/>
    <p:sldId id="266" r:id="rId9"/>
    <p:sldId id="268" r:id="rId10"/>
    <p:sldId id="261" r:id="rId11"/>
    <p:sldId id="263" r:id="rId12"/>
    <p:sldId id="264" r:id="rId13"/>
    <p:sldId id="265" r:id="rId14"/>
    <p:sldId id="269" r:id="rId15"/>
    <p:sldId id="270" r:id="rId16"/>
    <p:sldId id="272" r:id="rId17"/>
  </p:sldIdLst>
  <p:sldSz cx="6858000" cy="5143500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타이틀" id="{C6DB93F4-01AC-4740-A89E-69310717D001}">
          <p14:sldIdLst>
            <p14:sldId id="256"/>
          </p14:sldIdLst>
        </p14:section>
        <p14:section name="그래프 소개" id="{7CD0BDE6-2FB3-FD42-953E-8E3359210522}">
          <p14:sldIdLst>
            <p14:sldId id="258"/>
            <p14:sldId id="260"/>
            <p14:sldId id="259"/>
            <p14:sldId id="271"/>
            <p14:sldId id="262"/>
            <p14:sldId id="267"/>
            <p14:sldId id="266"/>
            <p14:sldId id="268"/>
            <p14:sldId id="261"/>
            <p14:sldId id="263"/>
            <p14:sldId id="264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3"/>
    <a:srgbClr val="EDB411"/>
    <a:srgbClr val="E2AB11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233"/>
  </p:normalViewPr>
  <p:slideViewPr>
    <p:cSldViewPr snapToGrid="0">
      <p:cViewPr varScale="1">
        <p:scale>
          <a:sx n="100" d="100"/>
          <a:sy n="100" d="100"/>
        </p:scale>
        <p:origin x="168" y="137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073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8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05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591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449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13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91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3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15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80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33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89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791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bb4176f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bb4176f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47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3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195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pattFill prst="pct5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ko" altLang="en-US" sz="36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알고리즘 스터디</a:t>
            </a:r>
            <a:endParaRPr sz="3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220" y="3022613"/>
            <a:ext cx="5766075" cy="405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55000" lnSpcReduction="20000"/>
          </a:bodyPr>
          <a:lstStyle/>
          <a:p>
            <a:pPr marL="0" indent="0"/>
            <a:r>
              <a:rPr lang="en-US" altLang="ko-KR" sz="3600" b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4</a:t>
            </a:r>
            <a:r>
              <a:rPr lang="ko-KR" altLang="en-US" sz="3600" b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주차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: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그래프 기초 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 리스트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 행렬</a:t>
            </a:r>
            <a:r>
              <a:rPr lang="en-US" altLang="ko-KR" sz="36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)</a:t>
            </a:r>
          </a:p>
          <a:p>
            <a:pPr marL="0" indent="0"/>
            <a:endParaRPr lang="en-US" altLang="ko-KR" sz="36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0" indent="0"/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E6705AA3-B985-0B66-3556-C87C1608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1057" y="4455762"/>
            <a:ext cx="573437" cy="5734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현실세계의 문제를 그래프의 형태로 모델링하여 풀자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어떤 데이터를 모델링할까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모든 수치로 표현가능한 관계</a:t>
            </a:r>
            <a:endParaRPr lang="en-US" altLang="ko-KR" sz="1300" u="sng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네트워크와 같이 유량을 갖는 데이터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지점과 지점 사이의 거리</a:t>
            </a:r>
            <a:r>
              <a:rPr lang="en-US" altLang="ko-KR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u="sng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매우흔함</a:t>
            </a:r>
            <a:r>
              <a:rPr lang="en-US" altLang="ko-KR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특정 상태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(state)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에서 다른 상태로의 천이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정점과 간선의 관계를 어떻게 표현해야 할까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⭐️인접리스트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인접행렬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행렬곱을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하지않는이상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글쎄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?)</a:t>
            </a: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modeling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03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인접리스트를 통해 그래프를 표현해보자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느낌 가는 대로 직접 해봅시다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인접리스트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51F7D-D1F8-ADFF-ADA8-21015EC0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44" y="0"/>
            <a:ext cx="2002156" cy="1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C7B9D56-32A6-2737-B2F9-B1DC444D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0218"/>
              </p:ext>
            </p:extLst>
          </p:nvPr>
        </p:nvGraphicFramePr>
        <p:xfrm>
          <a:off x="1142999" y="2108286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66114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0246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89603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72264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318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정점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인접한</a:t>
                      </a:r>
                      <a:r>
                        <a:rPr lang="ko-KR" altLang="en-US" dirty="0"/>
                        <a:t> 정점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노드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7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32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3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6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36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0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인접리스트는 자신과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“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”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한 정점을 배열로 표현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각 정점은 자신의 인접리스트를 갖는다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인접리스트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51F7D-D1F8-ADFF-ADA8-21015EC0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44" y="0"/>
            <a:ext cx="2002156" cy="1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C7B9D56-32A6-2737-B2F9-B1DC444D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56235"/>
              </p:ext>
            </p:extLst>
          </p:nvPr>
        </p:nvGraphicFramePr>
        <p:xfrm>
          <a:off x="1142999" y="2108286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66114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0246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89603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72264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318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정점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인접한</a:t>
                      </a:r>
                      <a:r>
                        <a:rPr lang="ko-KR" altLang="en-US" dirty="0"/>
                        <a:t> 정점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노드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7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32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3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6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36630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ACBCF8A-2BB9-30F7-7E96-D19EA0A65BB6}"/>
              </a:ext>
            </a:extLst>
          </p:cNvPr>
          <p:cNvGrpSpPr/>
          <p:nvPr/>
        </p:nvGrpSpPr>
        <p:grpSpPr>
          <a:xfrm>
            <a:off x="4416511" y="1304827"/>
            <a:ext cx="2323184" cy="1047121"/>
            <a:chOff x="4416511" y="1304827"/>
            <a:chExt cx="2323184" cy="1047121"/>
          </a:xfrm>
        </p:grpSpPr>
        <p:pic>
          <p:nvPicPr>
            <p:cNvPr id="6146" name="Picture 2" descr="#emoji #blob #thinking #think">
              <a:extLst>
                <a:ext uri="{FF2B5EF4-FFF2-40B4-BE49-F238E27FC236}">
                  <a16:creationId xmlns:a16="http://schemas.microsoft.com/office/drawing/2014/main" id="{CDED38EB-4754-225A-6F92-D71CB1EB3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511" y="1304827"/>
              <a:ext cx="1047121" cy="1047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F5CFFF-7208-2572-0465-8B8241800325}"/>
                </a:ext>
              </a:extLst>
            </p:cNvPr>
            <p:cNvSpPr txBox="1"/>
            <p:nvPr/>
          </p:nvSpPr>
          <p:spPr>
            <a:xfrm>
              <a:off x="5341555" y="1717653"/>
              <a:ext cx="1398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 ExtraBold" panose="02000300000000000000" pitchFamily="2" charset="-127"/>
                  <a:ea typeface="Apple SD Gothic Neo ExtraBold" panose="02000300000000000000" pitchFamily="2" charset="-127"/>
                </a:rPr>
                <a:t>간선 가중치는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 ExtraBold" panose="02000300000000000000" pitchFamily="2" charset="-127"/>
                  <a:ea typeface="Apple SD Gothic Neo ExtraBold" panose="02000300000000000000" pitchFamily="2" charset="-127"/>
                </a:rPr>
                <a:t>?</a:t>
              </a:r>
              <a:endParaRPr kumimoji="1" lang="ko-Kore-KR" altLang="en-US" sz="1600" b="1" dirty="0">
                <a:solidFill>
                  <a:srgbClr val="C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3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인접리스트는 자신과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“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”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한 정점을 배열로 표현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각 정점은 자신의 인접리스트를 갖는다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인접리스트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51F7D-D1F8-ADFF-ADA8-21015EC0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44" y="0"/>
            <a:ext cx="2002156" cy="1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C7B9D56-32A6-2737-B2F9-B1DC444D6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19370"/>
              </p:ext>
            </p:extLst>
          </p:nvPr>
        </p:nvGraphicFramePr>
        <p:xfrm>
          <a:off x="1142999" y="2108286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66114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40246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89603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72264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318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정점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인접한</a:t>
                      </a:r>
                      <a:r>
                        <a:rPr lang="ko-KR" altLang="en-US" dirty="0"/>
                        <a:t> 정점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노드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7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32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3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6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3,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366300"/>
                  </a:ext>
                </a:extLst>
              </a:tr>
            </a:tbl>
          </a:graphicData>
        </a:graphic>
      </p:graphicFrame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6D06AB5B-D444-B368-FE15-72E0BAEC1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81" y="1828388"/>
            <a:ext cx="850795" cy="8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인접행렬을 통해 그래프를 표현해보자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느낌 가는 대로 직접 해봅시다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인접행렬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51F7D-D1F8-ADFF-ADA8-21015EC0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44" y="0"/>
            <a:ext cx="2002156" cy="1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92B6FAD-0B69-E892-A917-69868BC5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96180"/>
              </p:ext>
            </p:extLst>
          </p:nvPr>
        </p:nvGraphicFramePr>
        <p:xfrm>
          <a:off x="1142998" y="2108286"/>
          <a:ext cx="4572001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67471361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44327807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26355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1481225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42048565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4134171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59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3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9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18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5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6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3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65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인접행렬은 </a:t>
            </a:r>
            <a:r>
              <a:rPr lang="en-US" altLang="ko-KR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i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와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j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사이의 간선을 </a:t>
            </a:r>
            <a:r>
              <a:rPr lang="en-US" altLang="ko-KR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A</a:t>
            </a:r>
            <a:r>
              <a:rPr lang="en-US" altLang="ko-KR" sz="1500" b="1" baseline="-25000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ij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의 값으로 표현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인접하지 않은 칸은 무시할 수 있는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0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과 같은 값으로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...</a:t>
            </a:r>
          </a:p>
          <a:p>
            <a:pPr marL="419100" lvl="1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인접행렬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51F7D-D1F8-ADFF-ADA8-21015EC0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44" y="0"/>
            <a:ext cx="2002156" cy="1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92B6FAD-0B69-E892-A917-69868BC5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04076"/>
              </p:ext>
            </p:extLst>
          </p:nvPr>
        </p:nvGraphicFramePr>
        <p:xfrm>
          <a:off x="1142998" y="2108286"/>
          <a:ext cx="4572001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67471361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44327807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26355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1481225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42048565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4134171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59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3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9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7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15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9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11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2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18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15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11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6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5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6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9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6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ore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14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2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9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34" charset="-127"/>
                          <a:cs typeface="+mn-cs"/>
                          <a:sym typeface="Arial"/>
                        </a:rPr>
                        <a:t>-</a:t>
                      </a:r>
                      <a:endParaRPr lang="ko-Kore-KR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3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81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클래스를 통한 구현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사용자 입력으로 첫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줄에 정수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N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을 받는다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2~N+1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번 줄에 두개의 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U, V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입력 받는다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이때 입력 받은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U, V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쌍은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U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에서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V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로 향하는 간선이 그래프에 존재함을 의미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해볼까요</a:t>
            </a:r>
            <a:r>
              <a:rPr lang="en-US" altLang="ko-KR" sz="1300" u="sng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?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code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6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979714" y="1313643"/>
            <a:ext cx="1587641" cy="1537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개체와 </a:t>
            </a: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개체간의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관계를 표현하는 자료구조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개체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정점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Vertex),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관계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간선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Edge)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basic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9CA38-2BBF-45D6-9BF9-E604BE79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52" y="2073391"/>
            <a:ext cx="2869893" cy="249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969775" y="1403526"/>
            <a:ext cx="1587641" cy="1537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6110651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개체와 </a:t>
            </a: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개체간의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관계를 표현하는 자료구조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개체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정점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Vertex),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관계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간선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Edge)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정점은 관계의 주체가 되는 모든 데이터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개체가 갖는 고유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값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상태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값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419100" lvl="1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간선은 방향이 있는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유향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Directed), 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없는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2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무향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Undirected)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간선으로 구분</a:t>
            </a:r>
            <a:endParaRPr lang="en-US" altLang="ko-KR" sz="12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무향</a:t>
            </a:r>
            <a:r>
              <a:rPr lang="ko-KR" altLang="en-US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간선은 양방향 간선으로 생각해볼 수 있다</a:t>
            </a:r>
            <a:r>
              <a:rPr lang="en-US" altLang="ko-KR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간선은 가중치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(weight)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 있는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가중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Weighted), 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없는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2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비가중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Unweighted)</a:t>
            </a:r>
            <a:r>
              <a:rPr lang="ko-KR" altLang="en-US" sz="12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간선으로 구분</a:t>
            </a:r>
            <a:endParaRPr lang="en-US" altLang="ko-KR" sz="12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무향</a:t>
            </a:r>
            <a:r>
              <a:rPr lang="ko-KR" altLang="en-US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간선은 양방향 간선으로 생각해볼 수 있다</a:t>
            </a:r>
            <a:r>
              <a:rPr lang="en-US" altLang="ko-KR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</a:t>
            </a: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419100" lvl="1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basic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5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D20B8B-1D69-2015-FE63-0474CCFF51DC}"/>
              </a:ext>
            </a:extLst>
          </p:cNvPr>
          <p:cNvSpPr/>
          <p:nvPr/>
        </p:nvSpPr>
        <p:spPr>
          <a:xfrm>
            <a:off x="1680964" y="1313643"/>
            <a:ext cx="2869893" cy="1537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실세계의 나무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(Tree)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와 유사한 위상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(Topology)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을 가진 자료구조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뿌리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(Root),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가지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(Branch),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잎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(Leaf)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Tree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회고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...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72935-8BAD-E39A-60FB-7BB845634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24" y="2206779"/>
            <a:ext cx="5587550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8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250000"/>
              </a:lnSpc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엥 이거 그래프 아닌가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?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맞습니다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Tree</a:t>
            </a:r>
            <a:r>
              <a:rPr lang="ko-KR" altLang="en-US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회고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...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72935-8BAD-E39A-60FB-7BB845634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24" y="2206779"/>
            <a:ext cx="5587550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정점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(Vertex,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node)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그래프가 표현하려는 대상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객체 그 자체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간선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(Edge)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두 정점 사이의 관계를 나타내는 선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인접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(Adjacent)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두 정점이 간선으로 연결된 경우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이를 인접한 두 정점이라 칭함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경로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정점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u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에서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v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로 이동하는데 거쳐야하는 정점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간선의 순열</a:t>
            </a:r>
            <a:endParaRPr lang="en-US" altLang="ko-KR" sz="15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사이클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시작점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u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와 목적지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v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가 동일한 경로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Notation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83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부분 그래프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(Subgraph)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그래프가 표현하려는 대상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객체 그 자체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무향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그래프 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(Undirected graph)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모든 간선이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무향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간선인 그래프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단순연결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유향 그래프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(Directed graph)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모든 간선이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무향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간선인 그래프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단순연결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가중치 그래프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(Weighted graph)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간선에 가중치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용량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거리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비용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등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...) 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가 있는 그래프</a:t>
            </a:r>
            <a:endParaRPr lang="en-US" altLang="ko-KR" sz="15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완전 그래프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(Complete graph)</a:t>
            </a:r>
          </a:p>
          <a:p>
            <a:pPr marL="704850" lvl="1" indent="-285750">
              <a:lnSpc>
                <a:spcPct val="150000"/>
              </a:lnSpc>
              <a:buClr>
                <a:srgbClr val="000000"/>
              </a:buClr>
              <a:buSzPct val="70000"/>
              <a:buBlip>
                <a:blip r:embed="rId4"/>
              </a:buBlip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모든 정점이 인접한 그래프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간선을 있는 대로 다 만들어서 더 못 만들어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...)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Notation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5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거의 대부분의 문제를 객체와 관계로 표현하다 보니</a:t>
            </a:r>
            <a:r>
              <a:rPr lang="en-US" altLang="ko-KR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..</a:t>
            </a:r>
            <a:r>
              <a:rPr lang="ko-KR" altLang="en-US" sz="15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 용어가 너무 많다</a:t>
            </a:r>
            <a:endParaRPr lang="en-US" altLang="ko-KR" sz="1500" b="1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  <a:p>
            <a:pPr marL="419100" lvl="1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이분 그래프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단절점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단절선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그래프 컷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최소 컷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최대 컷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연결요소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강한연결요소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위상 정렬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신장 트리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최소 신장 트리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네트워크 플로우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최대 플로우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그래프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뉴럴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네트워크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너비 우선 탐색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깊이 우선 탐색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크루스칼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타잔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프림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데이크스트라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벨만포드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코사라주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알고리즘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Notation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78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47088" y="914194"/>
            <a:ext cx="5766525" cy="392108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61950" indent="-285750">
              <a:lnSpc>
                <a:spcPct val="150000"/>
              </a:lnSpc>
              <a:spcBef>
                <a:spcPts val="800"/>
              </a:spcBef>
              <a:buClr>
                <a:srgbClr val="000000"/>
              </a:buClr>
              <a:buSzPts val="2000"/>
              <a:buBlip>
                <a:blip r:embed="rId3"/>
              </a:buBlip>
            </a:pPr>
            <a:r>
              <a:rPr lang="ko-KR" altLang="en-US" sz="1500" b="1" u="sng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우리는 이중에</a:t>
            </a:r>
            <a:r>
              <a:rPr lang="en-US" altLang="ko-KR" sz="1500" b="1" u="sng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... (</a:t>
            </a:r>
            <a:r>
              <a:rPr lang="ko-KR" altLang="en-US" sz="1500" b="1" u="sng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앞으로 </a:t>
            </a:r>
            <a:r>
              <a:rPr lang="en-US" altLang="ko-KR" sz="1500" b="1" u="sng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3</a:t>
            </a:r>
            <a:r>
              <a:rPr lang="ko-KR" altLang="en-US" sz="1500" b="1" u="sng" dirty="0" err="1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주동안</a:t>
            </a:r>
            <a:r>
              <a:rPr lang="en-US" altLang="ko-KR" sz="1500" b="1" u="sng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)</a:t>
            </a:r>
          </a:p>
          <a:p>
            <a:pPr marL="419100" lvl="1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이분 그래프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단절점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단절선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그래프 컷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최소 컷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최대 컷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연결요소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강한연결요소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위상 정렬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신장 트리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rial"/>
                <a:sym typeface="Arial"/>
              </a:rPr>
              <a:t>최소 신장 트리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네트워크 플로우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최대 플로우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그래프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뉴럴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네트워크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너비 우선 탐색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깊이 우선 탐색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endParaRPr lang="en-US" altLang="ko-KR" sz="1300" dirty="0">
              <a:solidFill>
                <a:srgbClr val="000000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  <a:cs typeface="Arial"/>
              <a:sym typeface="Arial"/>
            </a:endParaRPr>
          </a:p>
          <a:p>
            <a:pPr marL="419100" lvl="1" indent="0">
              <a:lnSpc>
                <a:spcPct val="150000"/>
              </a:lnSpc>
              <a:buClr>
                <a:srgbClr val="000000"/>
              </a:buClr>
              <a:buSzPct val="70000"/>
              <a:buNone/>
            </a:pPr>
            <a:r>
              <a:rPr lang="ko-KR" altLang="en-US" sz="1300" b="1" dirty="0" err="1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크루스칼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 알고리즘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타잔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b="1" dirty="0" err="1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프림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 알고리즘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b="1" dirty="0" err="1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데이크스트라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 </a:t>
            </a:r>
            <a:r>
              <a:rPr lang="ko-KR" altLang="en-US" sz="1300" b="1" dirty="0" err="1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벨만</a:t>
            </a:r>
            <a:r>
              <a:rPr lang="en-US" altLang="ko-KR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-</a:t>
            </a:r>
            <a:r>
              <a:rPr lang="ko-KR" altLang="en-US" sz="1300" b="1" dirty="0">
                <a:solidFill>
                  <a:srgbClr val="000000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rial"/>
                <a:sym typeface="Arial"/>
              </a:rPr>
              <a:t>포드 알고리즘 </a:t>
            </a:r>
            <a:r>
              <a:rPr lang="en-US" altLang="ko-KR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코사라주</a:t>
            </a:r>
            <a:r>
              <a:rPr lang="ko-KR" altLang="en-US" sz="1300" dirty="0">
                <a:solidFill>
                  <a:srgbClr val="000000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  <a:cs typeface="Arial"/>
                <a:sym typeface="Arial"/>
              </a:rPr>
              <a:t> 알고리즘</a:t>
            </a:r>
            <a:endParaRPr lang="en-US" altLang="ko-KR" sz="13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rial"/>
              <a:sym typeface="Arial"/>
            </a:endParaRPr>
          </a:p>
        </p:txBody>
      </p:sp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EE57A2D8-FAF2-2D03-F0A2-91482D5044C2}"/>
              </a:ext>
            </a:extLst>
          </p:cNvPr>
          <p:cNvSpPr txBox="1">
            <a:spLocks/>
          </p:cNvSpPr>
          <p:nvPr/>
        </p:nvSpPr>
        <p:spPr>
          <a:xfrm>
            <a:off x="545737" y="308219"/>
            <a:ext cx="5766525" cy="6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195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</a:pP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</a:t>
            </a:r>
            <a:r>
              <a:rPr lang="en-US" altLang="ko-KR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7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b="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Notation</a:t>
            </a:r>
            <a:endParaRPr lang="ko-KR" altLang="en-US" sz="21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78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1271</TotalTime>
  <Words>821</Words>
  <Application>Microsoft Macintosh PowerPoint</Application>
  <PresentationFormat>사용자 지정</PresentationFormat>
  <Paragraphs>202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Apple SD Gothic Neo</vt:lpstr>
      <vt:lpstr>Arial</vt:lpstr>
      <vt:lpstr>Apple SD Gothic Neo Thin</vt:lpstr>
      <vt:lpstr>Apple SD Gothic Neo ExtraBold</vt:lpstr>
      <vt:lpstr>Raleway</vt:lpstr>
      <vt:lpstr>Lato</vt:lpstr>
      <vt:lpstr>Streamline</vt:lpstr>
      <vt:lpstr>알고리즘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OT</dc:title>
  <cp:lastModifiedBy>이정훈</cp:lastModifiedBy>
  <cp:revision>21</cp:revision>
  <cp:lastPrinted>2023-05-08T15:38:17Z</cp:lastPrinted>
  <dcterms:modified xsi:type="dcterms:W3CDTF">2023-05-15T06:13:11Z</dcterms:modified>
</cp:coreProperties>
</file>