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dO0D88tZ4VaCc2PHM4XAH6/fr+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SP ACADEMY" initials="" lastIdx="13" clrIdx="0"/>
  <p:cmAuthor id="1" name="Ahmad Habib Hasan Zein" initials="" lastIdx="14" clrIdx="1"/>
  <p:cmAuthor id="2" name="wibisana jaka sembada"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14B9E-E32E-413A-AD39-2F369C236B41}">
  <a:tblStyle styleId="{83A14B9E-E32E-413A-AD39-2F369C236B4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E12A09-D94D-4915-A8E9-F402F72D2030}"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561" autoAdjust="0"/>
    <p:restoredTop sz="94650"/>
  </p:normalViewPr>
  <p:slideViewPr>
    <p:cSldViewPr snapToGrid="0">
      <p:cViewPr varScale="1">
        <p:scale>
          <a:sx n="83" d="100"/>
          <a:sy n="83"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50" Type="http://customschemas.google.com/relationships/presentationmetadata" Target="metadata"/><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Modul" userDrawn="1">
  <p:cSld name="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800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1026" name="Picture 2">
            <a:extLst>
              <a:ext uri="{FF2B5EF4-FFF2-40B4-BE49-F238E27FC236}">
                <a16:creationId xmlns:a16="http://schemas.microsoft.com/office/drawing/2014/main" id="{D1CD610F-232F-1075-0103-88572853756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8170" y="1073739"/>
            <a:ext cx="4860848" cy="4860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7">
            <a:extLst>
              <a:ext uri="{FF2B5EF4-FFF2-40B4-BE49-F238E27FC236}">
                <a16:creationId xmlns:a16="http://schemas.microsoft.com/office/drawing/2014/main" id="{944DBA3F-D18C-DF45-7929-8B6E5201114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2" userDrawn="1">
  <p:cSld name="Divider 2">
    <p:spTree>
      <p:nvGrpSpPr>
        <p:cNvPr id="1" name="Shape 109"/>
        <p:cNvGrpSpPr/>
        <p:nvPr/>
      </p:nvGrpSpPr>
      <p:grpSpPr>
        <a:xfrm>
          <a:off x="0" y="0"/>
          <a:ext cx="0" cy="0"/>
          <a:chOff x="0" y="0"/>
          <a:chExt cx="0" cy="0"/>
        </a:xfrm>
      </p:grpSpPr>
      <p:sp>
        <p:nvSpPr>
          <p:cNvPr id="111" name="Google Shape;111;p25"/>
          <p:cNvSpPr>
            <a:spLocks noGrp="1"/>
          </p:cNvSpPr>
          <p:nvPr>
            <p:ph type="pic" idx="2"/>
          </p:nvPr>
        </p:nvSpPr>
        <p:spPr>
          <a:xfrm>
            <a:off x="833432" y="1289050"/>
            <a:ext cx="4705350" cy="4279900"/>
          </a:xfrm>
          <a:prstGeom prst="rect">
            <a:avLst/>
          </a:prstGeom>
          <a:noFill/>
          <a:ln>
            <a:noFill/>
          </a:ln>
        </p:spPr>
      </p:sp>
      <p:sp>
        <p:nvSpPr>
          <p:cNvPr id="112" name="Google Shape;112;p25"/>
          <p:cNvSpPr txBox="1">
            <a:spLocks noGrp="1"/>
          </p:cNvSpPr>
          <p:nvPr>
            <p:ph type="title"/>
          </p:nvPr>
        </p:nvSpPr>
        <p:spPr>
          <a:xfrm>
            <a:off x="6095999" y="2925099"/>
            <a:ext cx="5374303" cy="68658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5"/>
          <p:cNvSpPr txBox="1">
            <a:spLocks noGrp="1"/>
          </p:cNvSpPr>
          <p:nvPr>
            <p:ph type="body" idx="1"/>
          </p:nvPr>
        </p:nvSpPr>
        <p:spPr>
          <a:xfrm>
            <a:off x="6084251" y="3716215"/>
            <a:ext cx="5386052"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4" name="Google Shape;114;p25"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15" name="Google Shape;115;p25"/>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18" name="Google Shape;118;p25"/>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25"/>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6C33D972-0AFD-A375-75FE-347DDEA440CD}"/>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D2589C0A-04AF-9CC6-6837-31F3466A106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mmary" userDrawn="1">
  <p:cSld name="Summary">
    <p:spTree>
      <p:nvGrpSpPr>
        <p:cNvPr id="1" name="Shape 120"/>
        <p:cNvGrpSpPr/>
        <p:nvPr/>
      </p:nvGrpSpPr>
      <p:grpSpPr>
        <a:xfrm>
          <a:off x="0" y="0"/>
          <a:ext cx="0" cy="0"/>
          <a:chOff x="0" y="0"/>
          <a:chExt cx="0" cy="0"/>
        </a:xfrm>
      </p:grpSpPr>
      <p:sp>
        <p:nvSpPr>
          <p:cNvPr id="125" name="Google Shape;125;p26"/>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6"/>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114;p25" descr="Logo BUMN&#10;">
            <a:extLst>
              <a:ext uri="{FF2B5EF4-FFF2-40B4-BE49-F238E27FC236}">
                <a16:creationId xmlns:a16="http://schemas.microsoft.com/office/drawing/2014/main" id="{89C76BB6-37AE-0513-2FC2-38FD2710DB89}"/>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115;p25">
            <a:extLst>
              <a:ext uri="{FF2B5EF4-FFF2-40B4-BE49-F238E27FC236}">
                <a16:creationId xmlns:a16="http://schemas.microsoft.com/office/drawing/2014/main" id="{1E31BFAE-940A-7F20-B7A4-DE937C8E598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6" name="Text Placeholder 7">
            <a:extLst>
              <a:ext uri="{FF2B5EF4-FFF2-40B4-BE49-F238E27FC236}">
                <a16:creationId xmlns:a16="http://schemas.microsoft.com/office/drawing/2014/main" id="{69B6E5E1-1A98-185C-E04C-5E9A4460CC4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Detail modul" userDrawn="1">
  <p:cSld name="2_Detail modul">
    <p:spTree>
      <p:nvGrpSpPr>
        <p:cNvPr id="1" name="Shape 127"/>
        <p:cNvGrpSpPr/>
        <p:nvPr/>
      </p:nvGrpSpPr>
      <p:grpSpPr>
        <a:xfrm>
          <a:off x="0" y="0"/>
          <a:ext cx="0" cy="0"/>
          <a:chOff x="0" y="0"/>
          <a:chExt cx="0" cy="0"/>
        </a:xfrm>
      </p:grpSpPr>
      <p:sp>
        <p:nvSpPr>
          <p:cNvPr id="129" name="Google Shape;129;p31"/>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0" name="Google Shape;130;p3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31" name="Google Shape;131;p31"/>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34" name="Google Shape;134;p31"/>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31"/>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18;p18">
            <a:extLst>
              <a:ext uri="{FF2B5EF4-FFF2-40B4-BE49-F238E27FC236}">
                <a16:creationId xmlns:a16="http://schemas.microsoft.com/office/drawing/2014/main" id="{5A3D98AF-CBFE-656A-9344-BAD160F18A2A}"/>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08EF527A-5DD6-2D40-7CEA-333F60259C1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si modul - 3" userDrawn="1">
  <p:cSld name="Isi modul - 3">
    <p:spTree>
      <p:nvGrpSpPr>
        <p:cNvPr id="1" name="Shape 136"/>
        <p:cNvGrpSpPr/>
        <p:nvPr/>
      </p:nvGrpSpPr>
      <p:grpSpPr>
        <a:xfrm>
          <a:off x="0" y="0"/>
          <a:ext cx="0" cy="0"/>
          <a:chOff x="0" y="0"/>
          <a:chExt cx="0" cy="0"/>
        </a:xfrm>
      </p:grpSpPr>
      <p:sp>
        <p:nvSpPr>
          <p:cNvPr id="138" name="Google Shape;138;p32"/>
          <p:cNvSpPr txBox="1">
            <a:spLocks noGrp="1"/>
          </p:cNvSpPr>
          <p:nvPr>
            <p:ph type="body" idx="1"/>
          </p:nvPr>
        </p:nvSpPr>
        <p:spPr>
          <a:xfrm>
            <a:off x="833428" y="2343146"/>
            <a:ext cx="10725160" cy="56530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32"/>
          <p:cNvSpPr txBox="1">
            <a:spLocks noGrp="1"/>
          </p:cNvSpPr>
          <p:nvPr>
            <p:ph type="body" idx="2"/>
          </p:nvPr>
        </p:nvSpPr>
        <p:spPr>
          <a:xfrm>
            <a:off x="833428" y="3128963"/>
            <a:ext cx="10725160" cy="2557462"/>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2"/>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body" idx="3"/>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2" name="Google Shape;142;p3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43" name="Google Shape;143;p32"/>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46" name="Google Shape;146;p32"/>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32"/>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C597AE0E-6CEA-9475-8A0C-C6A8BE91EACD}"/>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17A29806-44EA-0AE3-D859-53111064A53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148"/>
        <p:cNvGrpSpPr/>
        <p:nvPr/>
      </p:nvGrpSpPr>
      <p:grpSpPr>
        <a:xfrm>
          <a:off x="0" y="0"/>
          <a:ext cx="0" cy="0"/>
          <a:chOff x="0" y="0"/>
          <a:chExt cx="0" cy="0"/>
        </a:xfrm>
      </p:grpSpPr>
      <p:sp>
        <p:nvSpPr>
          <p:cNvPr id="150" name="Google Shape;150;p33"/>
          <p:cNvSpPr txBox="1">
            <a:spLocks noGrp="1"/>
          </p:cNvSpPr>
          <p:nvPr>
            <p:ph type="body" idx="1"/>
          </p:nvPr>
        </p:nvSpPr>
        <p:spPr>
          <a:xfrm>
            <a:off x="833432" y="2356338"/>
            <a:ext cx="10701714" cy="3315800"/>
          </a:xfrm>
          <a:prstGeom prst="rect">
            <a:avLst/>
          </a:prstGeom>
          <a:noFill/>
          <a:ln>
            <a:noFill/>
          </a:ln>
        </p:spPr>
        <p:txBody>
          <a:bodyPr spcFirstLastPara="1" wrap="square" lIns="91425" tIns="45700" rIns="91425" bIns="45700" anchor="t" anchorCtr="0">
            <a:normAutofit/>
          </a:bodyPr>
          <a:lstStyle>
            <a:lvl1pPr marL="152400" lvl="0" indent="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1" name="Google Shape;151;p33"/>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2" name="Google Shape;152;p33"/>
          <p:cNvSpPr txBox="1">
            <a:spLocks noGrp="1"/>
          </p:cNvSpPr>
          <p:nvPr>
            <p:ph type="body" idx="2"/>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3" name="Google Shape;153;p33"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54" name="Google Shape;154;p33"/>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57" name="Google Shape;157;p33"/>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33"/>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DDA534E9-DA4C-6301-40F0-F6436D2E3CE7}"/>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 name="Text Placeholder 7">
            <a:extLst>
              <a:ext uri="{FF2B5EF4-FFF2-40B4-BE49-F238E27FC236}">
                <a16:creationId xmlns:a16="http://schemas.microsoft.com/office/drawing/2014/main" id="{30E5ED46-79B6-7CEC-D80F-3D34C51E741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userDrawn="1"/>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1" y="1955797"/>
            <a:ext cx="10725159" cy="4138612"/>
          </a:xfrm>
        </p:spPr>
        <p:txBody>
          <a:bodyPr/>
          <a:lstStyle>
            <a:lvl1pPr marL="152400" indent="0">
              <a:buNone/>
              <a:defRPr/>
            </a:lvl1pPr>
          </a:lstStyle>
          <a:p>
            <a:pPr lvl="0"/>
            <a:endParaRPr lang="en-ID" dirty="0"/>
          </a:p>
        </p:txBody>
      </p:sp>
      <p:sp>
        <p:nvSpPr>
          <p:cNvPr id="2" name="Google Shape;18;p18">
            <a:extLst>
              <a:ext uri="{FF2B5EF4-FFF2-40B4-BE49-F238E27FC236}">
                <a16:creationId xmlns:a16="http://schemas.microsoft.com/office/drawing/2014/main" id="{7479B6E7-4D7F-47C3-1414-78CE436EF856}"/>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734C8F18-9374-AD66-B08B-CB0BC043A661}"/>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937682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4922982" y="2200275"/>
            <a:ext cx="6797963"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28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924D0966-8113-9BE9-987F-42F65364DBD8}"/>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3" name="Google Shape;625;p32">
            <a:extLst>
              <a:ext uri="{FF2B5EF4-FFF2-40B4-BE49-F238E27FC236}">
                <a16:creationId xmlns:a16="http://schemas.microsoft.com/office/drawing/2014/main" id="{66A30918-DF27-EC7E-6F83-461E82B5F52C}"/>
              </a:ext>
            </a:extLst>
          </p:cNvPr>
          <p:cNvPicPr preferRelativeResize="0"/>
          <p:nvPr userDrawn="1"/>
        </p:nvPicPr>
        <p:blipFill rotWithShape="1">
          <a:blip r:embed="rId4">
            <a:alphaModFix/>
          </a:blip>
          <a:srcRect/>
          <a:stretch/>
        </p:blipFill>
        <p:spPr>
          <a:xfrm>
            <a:off x="261008" y="1343699"/>
            <a:ext cx="4174997" cy="3777880"/>
          </a:xfrm>
          <a:prstGeom prst="rect">
            <a:avLst/>
          </a:prstGeom>
          <a:noFill/>
          <a:ln>
            <a:noFill/>
          </a:ln>
        </p:spPr>
      </p:pic>
      <p:sp>
        <p:nvSpPr>
          <p:cNvPr id="4" name="Google Shape;18;p18">
            <a:extLst>
              <a:ext uri="{FF2B5EF4-FFF2-40B4-BE49-F238E27FC236}">
                <a16:creationId xmlns:a16="http://schemas.microsoft.com/office/drawing/2014/main" id="{F6643216-FF2F-9F0F-977C-D2E17C43AFEC}"/>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4DC7D7DA-B82F-0C8E-B5AF-67AEF18D3567}"/>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57045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3147505"/>
          </a:xfrm>
        </p:spPr>
        <p:txBody>
          <a:bodyPr>
            <a:normAutofit/>
          </a:bodyPr>
          <a:lstStyle>
            <a:lvl1pPr marL="152400" indent="0" algn="just">
              <a:lnSpc>
                <a:spcPct val="15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Tree>
    <p:extLst>
      <p:ext uri="{BB962C8B-B14F-4D97-AF65-F5344CB8AC3E}">
        <p14:creationId xmlns:p14="http://schemas.microsoft.com/office/powerpoint/2010/main" val="3870823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1">
    <p:spTree>
      <p:nvGrpSpPr>
        <p:cNvPr id="1" name="Shape 172"/>
        <p:cNvGrpSpPr/>
        <p:nvPr/>
      </p:nvGrpSpPr>
      <p:grpSpPr>
        <a:xfrm>
          <a:off x="0" y="0"/>
          <a:ext cx="0" cy="0"/>
          <a:chOff x="0" y="0"/>
          <a:chExt cx="0" cy="0"/>
        </a:xfrm>
      </p:grpSpPr>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4245219" y="-84120"/>
            <a:ext cx="7800900" cy="629095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782459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2">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2" name="Text Placeholder 21">
            <a:extLst>
              <a:ext uri="{FF2B5EF4-FFF2-40B4-BE49-F238E27FC236}">
                <a16:creationId xmlns:a16="http://schemas.microsoft.com/office/drawing/2014/main" id="{7575BFB9-27B8-E880-3C9E-FA2C19AE8FF9}"/>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Text Placeholder 22">
            <a:extLst>
              <a:ext uri="{FF2B5EF4-FFF2-40B4-BE49-F238E27FC236}">
                <a16:creationId xmlns:a16="http://schemas.microsoft.com/office/drawing/2014/main" id="{3CAA47FF-055F-A991-DC9F-B33A219243C5}"/>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3DB58C51-A818-4A0C-8679-D9B7635B925A}"/>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9" name="Text Placeholder 22">
            <a:extLst>
              <a:ext uri="{FF2B5EF4-FFF2-40B4-BE49-F238E27FC236}">
                <a16:creationId xmlns:a16="http://schemas.microsoft.com/office/drawing/2014/main" id="{A2759F95-CD17-AEFC-478A-235FA3F4BFE1}"/>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2" name="Google Shape;616;p95">
            <a:extLst>
              <a:ext uri="{FF2B5EF4-FFF2-40B4-BE49-F238E27FC236}">
                <a16:creationId xmlns:a16="http://schemas.microsoft.com/office/drawing/2014/main" id="{68F0B4E7-C583-E4C3-6348-F6D6A257334B}"/>
              </a:ext>
            </a:extLst>
          </p:cNvPr>
          <p:cNvSpPr/>
          <p:nvPr userDrawn="1"/>
        </p:nvSpPr>
        <p:spPr>
          <a:xfrm>
            <a:off x="375599" y="1005771"/>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8168843" y="1038157"/>
            <a:ext cx="3865530" cy="5086814"/>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10477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292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4" name="Google Shape;625;p32">
            <a:extLst>
              <a:ext uri="{FF2B5EF4-FFF2-40B4-BE49-F238E27FC236}">
                <a16:creationId xmlns:a16="http://schemas.microsoft.com/office/drawing/2014/main" id="{F5056022-3FC5-564A-05D6-565D5BB35783}"/>
              </a:ext>
            </a:extLst>
          </p:cNvPr>
          <p:cNvPicPr preferRelativeResize="0"/>
          <p:nvPr userDrawn="1"/>
        </p:nvPicPr>
        <p:blipFill rotWithShape="1">
          <a:blip r:embed="rId4">
            <a:alphaModFix/>
          </a:blip>
          <a:srcRect/>
          <a:stretch/>
        </p:blipFill>
        <p:spPr>
          <a:xfrm>
            <a:off x="471055" y="695010"/>
            <a:ext cx="5440218" cy="5467979"/>
          </a:xfrm>
          <a:prstGeom prst="rect">
            <a:avLst/>
          </a:prstGeom>
          <a:noFill/>
          <a:ln>
            <a:noFill/>
          </a:ln>
        </p:spPr>
      </p:pic>
      <p:sp>
        <p:nvSpPr>
          <p:cNvPr id="5" name="Text Placeholder 7">
            <a:extLst>
              <a:ext uri="{FF2B5EF4-FFF2-40B4-BE49-F238E27FC236}">
                <a16:creationId xmlns:a16="http://schemas.microsoft.com/office/drawing/2014/main" id="{C7A72110-6FBE-135B-6B24-DB5880E78B12}"/>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180311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Custom Layout" preserve="1" userDrawn="1">
  <p:cSld name="topic_navigation 3">
    <p:spTree>
      <p:nvGrpSpPr>
        <p:cNvPr id="1" name="Shape 172"/>
        <p:cNvGrpSpPr/>
        <p:nvPr/>
      </p:nvGrpSpPr>
      <p:grpSpPr>
        <a:xfrm>
          <a:off x="0" y="0"/>
          <a:ext cx="0" cy="0"/>
          <a:chOff x="0" y="0"/>
          <a:chExt cx="0" cy="0"/>
        </a:xfrm>
      </p:grpSpPr>
      <p:sp>
        <p:nvSpPr>
          <p:cNvPr id="19" name="Text Placeholder 21">
            <a:extLst>
              <a:ext uri="{FF2B5EF4-FFF2-40B4-BE49-F238E27FC236}">
                <a16:creationId xmlns:a16="http://schemas.microsoft.com/office/drawing/2014/main" id="{064CD5E0-1661-7BA5-E910-2AB72DED134C}"/>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7" name="Text Placeholder 21">
            <a:extLst>
              <a:ext uri="{FF2B5EF4-FFF2-40B4-BE49-F238E27FC236}">
                <a16:creationId xmlns:a16="http://schemas.microsoft.com/office/drawing/2014/main" id="{ED939209-565C-4FA9-E2A6-09F2491AA9AF}"/>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pic>
        <p:nvPicPr>
          <p:cNvPr id="2" name="Google Shape;598;p95" descr="A person walking up a staircase&#10;&#10;Description automatically generated">
            <a:extLst>
              <a:ext uri="{FF2B5EF4-FFF2-40B4-BE49-F238E27FC236}">
                <a16:creationId xmlns:a16="http://schemas.microsoft.com/office/drawing/2014/main" id="{AA2E517A-0D77-EA54-A701-B36540689C8C}"/>
              </a:ext>
            </a:extLst>
          </p:cNvPr>
          <p:cNvPicPr preferRelativeResize="0"/>
          <p:nvPr userDrawn="1"/>
        </p:nvPicPr>
        <p:blipFill rotWithShape="1">
          <a:blip r:embed="rId4">
            <a:alphaModFix/>
          </a:blip>
          <a:srcRect/>
          <a:stretch/>
        </p:blipFill>
        <p:spPr>
          <a:xfrm>
            <a:off x="4903058" y="1203778"/>
            <a:ext cx="2287553" cy="1560023"/>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pic>
        <p:nvPicPr>
          <p:cNvPr id="10" name="Google Shape;607;p95">
            <a:extLst>
              <a:ext uri="{FF2B5EF4-FFF2-40B4-BE49-F238E27FC236}">
                <a16:creationId xmlns:a16="http://schemas.microsoft.com/office/drawing/2014/main" id="{8E692426-5EB7-F20A-279E-F45E353F3BE3}"/>
              </a:ext>
            </a:extLst>
          </p:cNvPr>
          <p:cNvPicPr preferRelativeResize="0"/>
          <p:nvPr userDrawn="1"/>
        </p:nvPicPr>
        <p:blipFill rotWithShape="1">
          <a:blip r:embed="rId5">
            <a:alphaModFix/>
          </a:blip>
          <a:srcRect/>
          <a:stretch/>
        </p:blipFill>
        <p:spPr>
          <a:xfrm>
            <a:off x="8865766" y="1005771"/>
            <a:ext cx="1947672" cy="1947672"/>
          </a:xfrm>
          <a:prstGeom prst="rect">
            <a:avLst/>
          </a:prstGeom>
          <a:noFill/>
          <a:ln>
            <a:noFill/>
          </a:ln>
        </p:spPr>
      </p:pic>
      <p:pic>
        <p:nvPicPr>
          <p:cNvPr id="11" name="Google Shape;608;p95">
            <a:extLst>
              <a:ext uri="{FF2B5EF4-FFF2-40B4-BE49-F238E27FC236}">
                <a16:creationId xmlns:a16="http://schemas.microsoft.com/office/drawing/2014/main" id="{18266F03-A524-D81A-B8F9-55D4D12668FA}"/>
              </a:ext>
            </a:extLst>
          </p:cNvPr>
          <p:cNvPicPr preferRelativeResize="0"/>
          <p:nvPr userDrawn="1"/>
        </p:nvPicPr>
        <p:blipFill rotWithShape="1">
          <a:blip r:embed="rId6">
            <a:alphaModFix/>
          </a:blip>
          <a:srcRect/>
          <a:stretch/>
        </p:blipFill>
        <p:spPr>
          <a:xfrm>
            <a:off x="1381338" y="1005771"/>
            <a:ext cx="1947672" cy="1947672"/>
          </a:xfrm>
          <a:prstGeom prst="rect">
            <a:avLst/>
          </a:prstGeom>
          <a:noFill/>
          <a:ln>
            <a:noFill/>
          </a:ln>
        </p:spPr>
      </p:pic>
      <p:sp>
        <p:nvSpPr>
          <p:cNvPr id="26" name="Text Placeholder 22">
            <a:extLst>
              <a:ext uri="{FF2B5EF4-FFF2-40B4-BE49-F238E27FC236}">
                <a16:creationId xmlns:a16="http://schemas.microsoft.com/office/drawing/2014/main" id="{8A034CCB-A00B-BD08-E0A6-9BB5F1E2C5DB}"/>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2" name="Google Shape;33;p19">
            <a:extLst>
              <a:ext uri="{FF2B5EF4-FFF2-40B4-BE49-F238E27FC236}">
                <a16:creationId xmlns:a16="http://schemas.microsoft.com/office/drawing/2014/main" id="{12733DE3-F6A7-AD7C-77FD-167379B194BE}"/>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3;p18">
            <a:extLst>
              <a:ext uri="{FF2B5EF4-FFF2-40B4-BE49-F238E27FC236}">
                <a16:creationId xmlns:a16="http://schemas.microsoft.com/office/drawing/2014/main" id="{68586C9D-016B-A849-19A8-83E19D28D65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21DDD94B-782F-394E-E57B-FF1F6CA76437}"/>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14FE8A47-0A51-BFC2-AB6C-3929FB51660E}"/>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77AFFD5A-FBDA-54CB-4020-726A6D3CF35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0" name="Text Placeholder 21">
            <a:extLst>
              <a:ext uri="{FF2B5EF4-FFF2-40B4-BE49-F238E27FC236}">
                <a16:creationId xmlns:a16="http://schemas.microsoft.com/office/drawing/2014/main" id="{9D08D2BA-F6B4-B194-6D3A-4BD4F7076043}"/>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375600" y="869400"/>
            <a:ext cx="780090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2430727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Custom Layout" preserve="1" userDrawn="1">
  <p:cSld name="4_Custom Layout">
    <p:spTree>
      <p:nvGrpSpPr>
        <p:cNvPr id="1" name="Shape 157"/>
        <p:cNvGrpSpPr/>
        <p:nvPr/>
      </p:nvGrpSpPr>
      <p:grpSpPr>
        <a:xfrm>
          <a:off x="0" y="0"/>
          <a:ext cx="0" cy="0"/>
          <a:chOff x="0" y="0"/>
          <a:chExt cx="0" cy="0"/>
        </a:xfrm>
      </p:grpSpPr>
      <p:sp>
        <p:nvSpPr>
          <p:cNvPr id="158" name="Google Shape;158;p91"/>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9" name="Google Shape;159;p9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60" name="Google Shape;160;p91"/>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aphicFrame>
        <p:nvGraphicFramePr>
          <p:cNvPr id="161" name="Google Shape;161;p91"/>
          <p:cNvGraphicFramePr/>
          <p:nvPr/>
        </p:nvGraphicFramePr>
        <p:xfrm>
          <a:off x="833438" y="1927225"/>
          <a:ext cx="10725175" cy="3830750"/>
        </p:xfrm>
        <a:graphic>
          <a:graphicData uri="http://schemas.openxmlformats.org/drawingml/2006/table">
            <a:tbl>
              <a:tblPr firstRow="1" bandRow="1">
                <a:noFill/>
              </a:tblPr>
              <a:tblGrid>
                <a:gridCol w="2050450">
                  <a:extLst>
                    <a:ext uri="{9D8B030D-6E8A-4147-A177-3AD203B41FA5}">
                      <a16:colId xmlns:a16="http://schemas.microsoft.com/office/drawing/2014/main" val="20000"/>
                    </a:ext>
                  </a:extLst>
                </a:gridCol>
                <a:gridCol w="8674725">
                  <a:extLst>
                    <a:ext uri="{9D8B030D-6E8A-4147-A177-3AD203B41FA5}">
                      <a16:colId xmlns:a16="http://schemas.microsoft.com/office/drawing/2014/main" val="20001"/>
                    </a:ext>
                  </a:extLst>
                </a:gridCol>
              </a:tblGrid>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Pathway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Sub-pathway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Competency</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Key element</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Level</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6543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Developer</a:t>
                      </a:r>
                      <a:endParaRPr sz="1400" u="none" strike="noStrike" cap="none"/>
                    </a:p>
                  </a:txBody>
                  <a:tcPr marL="91450" marR="91450" marT="45725" marB="45725"/>
                </a:tc>
                <a:tc>
                  <a:txBody>
                    <a:bodyPr/>
                    <a:lstStyle/>
                    <a:p>
                      <a:pPr marL="9525"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471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Created</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r h="3102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Version</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7"/>
                  </a:ext>
                </a:extLst>
              </a:tr>
              <a:tr h="7615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Aprproval</a:t>
                      </a:r>
                      <a:endParaRPr sz="1200" b="0" i="0" u="none" strike="noStrike" cap="none">
                        <a:latin typeface="Arial"/>
                        <a:ea typeface="Arial"/>
                        <a:cs typeface="Arial"/>
                        <a:sym typeface="Arial"/>
                      </a:endParaRPr>
                    </a:p>
                  </a:txBody>
                  <a:tcPr marL="91450" marR="91450" marT="45725" marB="45725"/>
                </a:tc>
                <a:tc>
                  <a:txBody>
                    <a:bodyPr/>
                    <a:lstStyle/>
                    <a:p>
                      <a:pPr marL="342900" marR="0" lvl="0" indent="-26670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8"/>
                  </a:ext>
                </a:extLst>
              </a:tr>
            </a:tbl>
          </a:graphicData>
        </a:graphic>
      </p:graphicFrame>
      <p:sp>
        <p:nvSpPr>
          <p:cNvPr id="162" name="Google Shape;162;p91"/>
          <p:cNvSpPr txBox="1">
            <a:spLocks noGrp="1"/>
          </p:cNvSpPr>
          <p:nvPr>
            <p:ph type="body" idx="1"/>
          </p:nvPr>
        </p:nvSpPr>
        <p:spPr>
          <a:xfrm>
            <a:off x="2893088" y="1950375"/>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91"/>
          <p:cNvSpPr txBox="1">
            <a:spLocks noGrp="1"/>
          </p:cNvSpPr>
          <p:nvPr>
            <p:ph type="body" idx="2"/>
          </p:nvPr>
        </p:nvSpPr>
        <p:spPr>
          <a:xfrm>
            <a:off x="2893088" y="231089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91"/>
          <p:cNvSpPr txBox="1">
            <a:spLocks noGrp="1"/>
          </p:cNvSpPr>
          <p:nvPr>
            <p:ph type="body" idx="3"/>
          </p:nvPr>
        </p:nvSpPr>
        <p:spPr>
          <a:xfrm>
            <a:off x="2893088" y="268298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91"/>
          <p:cNvSpPr txBox="1">
            <a:spLocks noGrp="1"/>
          </p:cNvSpPr>
          <p:nvPr>
            <p:ph type="body" idx="4"/>
          </p:nvPr>
        </p:nvSpPr>
        <p:spPr>
          <a:xfrm>
            <a:off x="2893088" y="3020345"/>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91"/>
          <p:cNvSpPr txBox="1">
            <a:spLocks noGrp="1"/>
          </p:cNvSpPr>
          <p:nvPr>
            <p:ph type="body" idx="5"/>
          </p:nvPr>
        </p:nvSpPr>
        <p:spPr>
          <a:xfrm>
            <a:off x="2893088" y="3357710"/>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91"/>
          <p:cNvSpPr txBox="1">
            <a:spLocks noGrp="1"/>
          </p:cNvSpPr>
          <p:nvPr>
            <p:ph type="body" idx="6"/>
          </p:nvPr>
        </p:nvSpPr>
        <p:spPr>
          <a:xfrm>
            <a:off x="2893088" y="3729799"/>
            <a:ext cx="8642350" cy="583721"/>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Font typeface="Calibri"/>
              <a:buAutoNum type="arabicPeriod"/>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91"/>
          <p:cNvSpPr txBox="1">
            <a:spLocks noGrp="1"/>
          </p:cNvSpPr>
          <p:nvPr>
            <p:ph type="body" idx="7"/>
          </p:nvPr>
        </p:nvSpPr>
        <p:spPr>
          <a:xfrm>
            <a:off x="2893088" y="4344961"/>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91"/>
          <p:cNvSpPr txBox="1">
            <a:spLocks noGrp="1"/>
          </p:cNvSpPr>
          <p:nvPr>
            <p:ph type="body" idx="8"/>
          </p:nvPr>
        </p:nvSpPr>
        <p:spPr>
          <a:xfrm>
            <a:off x="2893088" y="4693901"/>
            <a:ext cx="8642350"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91"/>
          <p:cNvSpPr txBox="1">
            <a:spLocks noGrp="1"/>
          </p:cNvSpPr>
          <p:nvPr>
            <p:ph type="body" idx="9"/>
          </p:nvPr>
        </p:nvSpPr>
        <p:spPr>
          <a:xfrm>
            <a:off x="2893088" y="5042841"/>
            <a:ext cx="8642350" cy="650964"/>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Font typeface="Calibri"/>
              <a:buAutoNum type="arabicPeriod"/>
              <a:defRPr sz="1200" b="1"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3;p18">
            <a:extLst>
              <a:ext uri="{FF2B5EF4-FFF2-40B4-BE49-F238E27FC236}">
                <a16:creationId xmlns:a16="http://schemas.microsoft.com/office/drawing/2014/main" id="{D080D220-89FE-44F3-82B6-50B65547305C}"/>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F0EDD777-975A-F257-52C6-EA4C9EE842E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Text Placeholder 7">
            <a:extLst>
              <a:ext uri="{FF2B5EF4-FFF2-40B4-BE49-F238E27FC236}">
                <a16:creationId xmlns:a16="http://schemas.microsoft.com/office/drawing/2014/main" id="{2ECD9F25-1969-2965-A6BF-7E4A33F83CD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743174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Custom Layout" preserve="1" userDrawn="1">
  <p:cSld name="5_Custom Layout">
    <p:spTree>
      <p:nvGrpSpPr>
        <p:cNvPr id="1" name="Shape 172"/>
        <p:cNvGrpSpPr/>
        <p:nvPr/>
      </p:nvGrpSpPr>
      <p:grpSpPr>
        <a:xfrm>
          <a:off x="0" y="0"/>
          <a:ext cx="0" cy="0"/>
          <a:chOff x="0" y="0"/>
          <a:chExt cx="0" cy="0"/>
        </a:xfrm>
      </p:grpSpPr>
      <p:graphicFrame>
        <p:nvGraphicFramePr>
          <p:cNvPr id="173" name="Google Shape;173;p92"/>
          <p:cNvGraphicFramePr/>
          <p:nvPr/>
        </p:nvGraphicFramePr>
        <p:xfrm>
          <a:off x="833439" y="1091999"/>
          <a:ext cx="10725175" cy="4306025"/>
        </p:xfrm>
        <a:graphic>
          <a:graphicData uri="http://schemas.openxmlformats.org/drawingml/2006/table">
            <a:tbl>
              <a:tblPr firstRow="1" bandRow="1">
                <a:noFill/>
              </a:tblPr>
              <a:tblGrid>
                <a:gridCol w="2247400">
                  <a:extLst>
                    <a:ext uri="{9D8B030D-6E8A-4147-A177-3AD203B41FA5}">
                      <a16:colId xmlns:a16="http://schemas.microsoft.com/office/drawing/2014/main" val="20000"/>
                    </a:ext>
                  </a:extLst>
                </a:gridCol>
                <a:gridCol w="8477775">
                  <a:extLst>
                    <a:ext uri="{9D8B030D-6E8A-4147-A177-3AD203B41FA5}">
                      <a16:colId xmlns:a16="http://schemas.microsoft.com/office/drawing/2014/main" val="20001"/>
                    </a:ext>
                  </a:extLst>
                </a:gridCol>
              </a:tblGrid>
              <a:tr h="49025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Modul pembelajaran</a:t>
                      </a:r>
                      <a:endParaRPr sz="1200" b="0" i="0" u="none" strike="noStrike" cap="none">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67482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Deskripsi modul</a:t>
                      </a:r>
                      <a:endParaRPr sz="1200" b="0" i="0" u="none" strike="noStrike" cap="none">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7498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Enabling Learning Objective</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200"/>
                        <a:buFont typeface="Arial"/>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951600">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Daftar Topik</a:t>
                      </a:r>
                      <a:endParaRPr sz="1200" b="0" i="0" u="none" strike="noStrike" cap="none">
                        <a:latin typeface="Arial"/>
                        <a:ea typeface="Arial"/>
                        <a:cs typeface="Arial"/>
                        <a:sym typeface="Arial"/>
                      </a:endParaRPr>
                    </a:p>
                  </a:txBody>
                  <a:tcPr marL="91450" marR="91450" marT="45725" marB="45725"/>
                </a:tc>
                <a:tc>
                  <a:txBody>
                    <a:bodyPr/>
                    <a:lstStyle/>
                    <a:p>
                      <a:pPr marL="0"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1439475">
                <a:tc>
                  <a:txBody>
                    <a:body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latin typeface="Arial"/>
                          <a:ea typeface="Arial"/>
                          <a:cs typeface="Arial"/>
                          <a:sym typeface="Arial"/>
                        </a:rPr>
                        <a:t>Keywords</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chemeClr val="dk1"/>
                        </a:buClr>
                        <a:buSzPts val="1200"/>
                        <a:buFont typeface="Calibri"/>
                        <a:buNone/>
                      </a:pPr>
                      <a:endParaRPr sz="1200" b="0" i="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sp>
        <p:nvSpPr>
          <p:cNvPr id="176" name="Google Shape;176;p92"/>
          <p:cNvSpPr txBox="1">
            <a:spLocks noGrp="1"/>
          </p:cNvSpPr>
          <p:nvPr>
            <p:ph type="body" idx="1"/>
          </p:nvPr>
        </p:nvSpPr>
        <p:spPr>
          <a:xfrm>
            <a:off x="3113007" y="1198749"/>
            <a:ext cx="8357504" cy="317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92"/>
          <p:cNvSpPr txBox="1">
            <a:spLocks noGrp="1"/>
          </p:cNvSpPr>
          <p:nvPr>
            <p:ph type="body" idx="2"/>
          </p:nvPr>
        </p:nvSpPr>
        <p:spPr>
          <a:xfrm>
            <a:off x="3113007" y="1650900"/>
            <a:ext cx="8357504" cy="5575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92"/>
          <p:cNvSpPr txBox="1">
            <a:spLocks noGrp="1"/>
          </p:cNvSpPr>
          <p:nvPr>
            <p:ph type="body" idx="3"/>
          </p:nvPr>
        </p:nvSpPr>
        <p:spPr>
          <a:xfrm>
            <a:off x="3113007" y="2324021"/>
            <a:ext cx="8357504" cy="6502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3;p18">
            <a:extLst>
              <a:ext uri="{FF2B5EF4-FFF2-40B4-BE49-F238E27FC236}">
                <a16:creationId xmlns:a16="http://schemas.microsoft.com/office/drawing/2014/main" id="{CB29C163-125B-33FD-3531-092EA83C5C78}"/>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63AED497-20C6-8C86-DEB1-FFA9D37281C3}"/>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Text Placeholder 7">
            <a:extLst>
              <a:ext uri="{FF2B5EF4-FFF2-40B4-BE49-F238E27FC236}">
                <a16:creationId xmlns:a16="http://schemas.microsoft.com/office/drawing/2014/main" id="{B059DD3C-86EB-5F7E-B39A-CF7391A8B7D2}"/>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4944699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8" name="Google Shape;28;p19"/>
          <p:cNvSpPr txBox="1">
            <a:spLocks noGrp="1"/>
          </p:cNvSpPr>
          <p:nvPr>
            <p:ph type="body" idx="1"/>
          </p:nvPr>
        </p:nvSpPr>
        <p:spPr>
          <a:xfrm>
            <a:off x="150920" y="6503193"/>
            <a:ext cx="747831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 name="Google Shape;772;p16">
            <a:extLst>
              <a:ext uri="{FF2B5EF4-FFF2-40B4-BE49-F238E27FC236}">
                <a16:creationId xmlns:a16="http://schemas.microsoft.com/office/drawing/2014/main" id="{F26AF409-D78F-085D-9814-BD1B33BA7D17}"/>
              </a:ext>
            </a:extLst>
          </p:cNvPr>
          <p:cNvGrpSpPr/>
          <p:nvPr userDrawn="1"/>
        </p:nvGrpSpPr>
        <p:grpSpPr>
          <a:xfrm>
            <a:off x="873841" y="1604564"/>
            <a:ext cx="10453744" cy="2021418"/>
            <a:chOff x="934894" y="1848202"/>
            <a:chExt cx="10453744" cy="2021418"/>
          </a:xfrm>
        </p:grpSpPr>
        <p:sp>
          <p:nvSpPr>
            <p:cNvPr id="10" name="Google Shape;773;p16">
              <a:extLst>
                <a:ext uri="{FF2B5EF4-FFF2-40B4-BE49-F238E27FC236}">
                  <a16:creationId xmlns:a16="http://schemas.microsoft.com/office/drawing/2014/main" id="{05B33B4C-34A0-B013-53D3-6FBC8E25469D}"/>
                </a:ext>
              </a:extLst>
            </p:cNvPr>
            <p:cNvSpPr/>
            <p:nvPr/>
          </p:nvSpPr>
          <p:spPr>
            <a:xfrm>
              <a:off x="934894"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774;p16">
              <a:extLst>
                <a:ext uri="{FF2B5EF4-FFF2-40B4-BE49-F238E27FC236}">
                  <a16:creationId xmlns:a16="http://schemas.microsoft.com/office/drawing/2014/main" id="{48B0E35B-0865-B0AB-0F68-1724C51ECC01}"/>
                </a:ext>
              </a:extLst>
            </p:cNvPr>
            <p:cNvSpPr/>
            <p:nvPr/>
          </p:nvSpPr>
          <p:spPr>
            <a:xfrm>
              <a:off x="4471712"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775;p16">
              <a:extLst>
                <a:ext uri="{FF2B5EF4-FFF2-40B4-BE49-F238E27FC236}">
                  <a16:creationId xmlns:a16="http://schemas.microsoft.com/office/drawing/2014/main" id="{E0A2DD24-42A4-0F69-DBF6-A47D3A3FE860}"/>
                </a:ext>
              </a:extLst>
            </p:cNvPr>
            <p:cNvSpPr/>
            <p:nvPr/>
          </p:nvSpPr>
          <p:spPr>
            <a:xfrm>
              <a:off x="7999103"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776;p16">
              <a:extLst>
                <a:ext uri="{FF2B5EF4-FFF2-40B4-BE49-F238E27FC236}">
                  <a16:creationId xmlns:a16="http://schemas.microsoft.com/office/drawing/2014/main" id="{494722CB-5CD7-2F83-642D-CFF384CF1064}"/>
                </a:ext>
              </a:extLst>
            </p:cNvPr>
            <p:cNvSpPr/>
            <p:nvPr/>
          </p:nvSpPr>
          <p:spPr>
            <a:xfrm>
              <a:off x="934894"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777;p16">
              <a:extLst>
                <a:ext uri="{FF2B5EF4-FFF2-40B4-BE49-F238E27FC236}">
                  <a16:creationId xmlns:a16="http://schemas.microsoft.com/office/drawing/2014/main" id="{024AA74E-307C-6DA8-1AE7-C991BBA6E9B2}"/>
                </a:ext>
              </a:extLst>
            </p:cNvPr>
            <p:cNvSpPr/>
            <p:nvPr/>
          </p:nvSpPr>
          <p:spPr>
            <a:xfrm>
              <a:off x="4471712"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Calibri"/>
                <a:ea typeface="Calibri"/>
                <a:cs typeface="Calibri"/>
                <a:sym typeface="Calibri"/>
              </a:endParaRPr>
            </a:p>
          </p:txBody>
        </p:sp>
        <p:sp>
          <p:nvSpPr>
            <p:cNvPr id="15" name="Google Shape;778;p16">
              <a:extLst>
                <a:ext uri="{FF2B5EF4-FFF2-40B4-BE49-F238E27FC236}">
                  <a16:creationId xmlns:a16="http://schemas.microsoft.com/office/drawing/2014/main" id="{23541C8D-CC49-831A-04A4-9DA8BBEBD3A9}"/>
                </a:ext>
              </a:extLst>
            </p:cNvPr>
            <p:cNvSpPr/>
            <p:nvPr/>
          </p:nvSpPr>
          <p:spPr>
            <a:xfrm>
              <a:off x="8008530"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grpSp>
      <p:sp>
        <p:nvSpPr>
          <p:cNvPr id="25" name="Text Placeholder 24">
            <a:extLst>
              <a:ext uri="{FF2B5EF4-FFF2-40B4-BE49-F238E27FC236}">
                <a16:creationId xmlns:a16="http://schemas.microsoft.com/office/drawing/2014/main" id="{8D9A3135-A4C4-EC40-5939-6BCBAB095925}"/>
              </a:ext>
            </a:extLst>
          </p:cNvPr>
          <p:cNvSpPr>
            <a:spLocks noGrp="1"/>
          </p:cNvSpPr>
          <p:nvPr>
            <p:ph type="body" sz="quarter" idx="10"/>
          </p:nvPr>
        </p:nvSpPr>
        <p:spPr>
          <a:xfrm>
            <a:off x="873841" y="767720"/>
            <a:ext cx="10453744" cy="571500"/>
          </a:xfrm>
        </p:spPr>
        <p:txBody>
          <a:bodyPr/>
          <a:lstStyle>
            <a:lvl1pPr marL="152400" indent="0">
              <a:buNone/>
              <a:defRPr/>
            </a:lvl1pPr>
          </a:lstStyle>
          <a:p>
            <a:pPr lvl="0"/>
            <a:endParaRPr lang="en-ID" dirty="0"/>
          </a:p>
        </p:txBody>
      </p:sp>
      <p:sp>
        <p:nvSpPr>
          <p:cNvPr id="31" name="Text Placeholder 24">
            <a:extLst>
              <a:ext uri="{FF2B5EF4-FFF2-40B4-BE49-F238E27FC236}">
                <a16:creationId xmlns:a16="http://schemas.microsoft.com/office/drawing/2014/main" id="{C0268B10-332A-F2AF-B084-278CCF6D4FD0}"/>
              </a:ext>
            </a:extLst>
          </p:cNvPr>
          <p:cNvSpPr>
            <a:spLocks noGrp="1"/>
          </p:cNvSpPr>
          <p:nvPr>
            <p:ph type="body" sz="quarter" idx="11"/>
          </p:nvPr>
        </p:nvSpPr>
        <p:spPr>
          <a:xfrm>
            <a:off x="981419" y="2125978"/>
            <a:ext cx="3174945" cy="1303022"/>
          </a:xfrm>
        </p:spPr>
        <p:txBody>
          <a:bodyPr/>
          <a:lstStyle>
            <a:lvl1pPr marL="152400" indent="0">
              <a:buNone/>
              <a:defRPr/>
            </a:lvl1pPr>
          </a:lstStyle>
          <a:p>
            <a:pPr lvl="0"/>
            <a:endParaRPr lang="en-ID" dirty="0"/>
          </a:p>
        </p:txBody>
      </p:sp>
      <p:sp>
        <p:nvSpPr>
          <p:cNvPr id="34" name="Text Placeholder 24">
            <a:extLst>
              <a:ext uri="{FF2B5EF4-FFF2-40B4-BE49-F238E27FC236}">
                <a16:creationId xmlns:a16="http://schemas.microsoft.com/office/drawing/2014/main" id="{CE1D6F8B-045A-D2BA-93E6-1C55F350F71C}"/>
              </a:ext>
            </a:extLst>
          </p:cNvPr>
          <p:cNvSpPr>
            <a:spLocks noGrp="1"/>
          </p:cNvSpPr>
          <p:nvPr>
            <p:ph type="body" sz="quarter" idx="12"/>
          </p:nvPr>
        </p:nvSpPr>
        <p:spPr>
          <a:xfrm>
            <a:off x="4508527" y="2125978"/>
            <a:ext cx="3174945" cy="1303022"/>
          </a:xfrm>
        </p:spPr>
        <p:txBody>
          <a:bodyPr/>
          <a:lstStyle>
            <a:lvl1pPr marL="152400" indent="0">
              <a:buNone/>
              <a:defRPr/>
            </a:lvl1pPr>
          </a:lstStyle>
          <a:p>
            <a:pPr lvl="0"/>
            <a:endParaRPr lang="en-ID" dirty="0"/>
          </a:p>
        </p:txBody>
      </p:sp>
      <p:sp>
        <p:nvSpPr>
          <p:cNvPr id="35" name="Text Placeholder 24">
            <a:extLst>
              <a:ext uri="{FF2B5EF4-FFF2-40B4-BE49-F238E27FC236}">
                <a16:creationId xmlns:a16="http://schemas.microsoft.com/office/drawing/2014/main" id="{6FF854D0-BB1B-E8A2-5D91-FB918E29A21B}"/>
              </a:ext>
            </a:extLst>
          </p:cNvPr>
          <p:cNvSpPr>
            <a:spLocks noGrp="1"/>
          </p:cNvSpPr>
          <p:nvPr>
            <p:ph type="body" sz="quarter" idx="13"/>
          </p:nvPr>
        </p:nvSpPr>
        <p:spPr>
          <a:xfrm>
            <a:off x="8040631" y="2124305"/>
            <a:ext cx="3174945" cy="1303022"/>
          </a:xfrm>
        </p:spPr>
        <p:txBody>
          <a:bodyPr/>
          <a:lstStyle>
            <a:lvl1pPr marL="152400" indent="0">
              <a:buNone/>
              <a:defRPr/>
            </a:lvl1pPr>
          </a:lstStyle>
          <a:p>
            <a:pPr lvl="0"/>
            <a:endParaRPr lang="en-ID" dirty="0"/>
          </a:p>
        </p:txBody>
      </p:sp>
      <p:sp>
        <p:nvSpPr>
          <p:cNvPr id="36" name="Text Placeholder 24">
            <a:extLst>
              <a:ext uri="{FF2B5EF4-FFF2-40B4-BE49-F238E27FC236}">
                <a16:creationId xmlns:a16="http://schemas.microsoft.com/office/drawing/2014/main" id="{E7C0FD8B-B0E9-77C3-15F6-BB3901B3094C}"/>
              </a:ext>
            </a:extLst>
          </p:cNvPr>
          <p:cNvSpPr>
            <a:spLocks noGrp="1"/>
          </p:cNvSpPr>
          <p:nvPr>
            <p:ph type="body" sz="quarter" idx="14"/>
          </p:nvPr>
        </p:nvSpPr>
        <p:spPr>
          <a:xfrm>
            <a:off x="981419" y="1526564"/>
            <a:ext cx="3174945" cy="495371"/>
          </a:xfrm>
        </p:spPr>
        <p:txBody>
          <a:bodyPr/>
          <a:lstStyle>
            <a:lvl1pPr marL="152400" indent="0" algn="ctr">
              <a:buNone/>
              <a:defRPr/>
            </a:lvl1pPr>
          </a:lstStyle>
          <a:p>
            <a:pPr lvl="0"/>
            <a:endParaRPr lang="en-ID" dirty="0"/>
          </a:p>
        </p:txBody>
      </p:sp>
      <p:sp>
        <p:nvSpPr>
          <p:cNvPr id="37" name="Text Placeholder 24">
            <a:extLst>
              <a:ext uri="{FF2B5EF4-FFF2-40B4-BE49-F238E27FC236}">
                <a16:creationId xmlns:a16="http://schemas.microsoft.com/office/drawing/2014/main" id="{E828394F-538A-0FD5-E533-DA621767C975}"/>
              </a:ext>
            </a:extLst>
          </p:cNvPr>
          <p:cNvSpPr>
            <a:spLocks noGrp="1"/>
          </p:cNvSpPr>
          <p:nvPr>
            <p:ph type="body" sz="quarter" idx="15"/>
          </p:nvPr>
        </p:nvSpPr>
        <p:spPr>
          <a:xfrm>
            <a:off x="4508527" y="1546710"/>
            <a:ext cx="3174945" cy="495371"/>
          </a:xfrm>
        </p:spPr>
        <p:txBody>
          <a:bodyPr/>
          <a:lstStyle>
            <a:lvl1pPr marL="152400" indent="0" algn="ctr">
              <a:buNone/>
              <a:defRPr/>
            </a:lvl1pPr>
          </a:lstStyle>
          <a:p>
            <a:pPr lvl="0"/>
            <a:endParaRPr lang="en-ID" dirty="0"/>
          </a:p>
        </p:txBody>
      </p:sp>
      <p:sp>
        <p:nvSpPr>
          <p:cNvPr id="39" name="Text Placeholder 24">
            <a:extLst>
              <a:ext uri="{FF2B5EF4-FFF2-40B4-BE49-F238E27FC236}">
                <a16:creationId xmlns:a16="http://schemas.microsoft.com/office/drawing/2014/main" id="{A5A6C52D-36F0-FE33-EA39-0A771EA01372}"/>
              </a:ext>
            </a:extLst>
          </p:cNvPr>
          <p:cNvSpPr>
            <a:spLocks noGrp="1"/>
          </p:cNvSpPr>
          <p:nvPr>
            <p:ph type="body" sz="quarter" idx="17"/>
          </p:nvPr>
        </p:nvSpPr>
        <p:spPr>
          <a:xfrm>
            <a:off x="8035635" y="1540038"/>
            <a:ext cx="3174945" cy="495371"/>
          </a:xfrm>
        </p:spPr>
        <p:txBody>
          <a:bodyPr/>
          <a:lstStyle>
            <a:lvl1pPr marL="152400" indent="0" algn="ctr">
              <a:buNone/>
              <a:defRPr/>
            </a:lvl1pPr>
          </a:lstStyle>
          <a:p>
            <a:pPr lvl="0"/>
            <a:endParaRPr lang="en-ID" dirty="0"/>
          </a:p>
        </p:txBody>
      </p:sp>
      <p:grpSp>
        <p:nvGrpSpPr>
          <p:cNvPr id="40" name="Google Shape;772;p16">
            <a:extLst>
              <a:ext uri="{FF2B5EF4-FFF2-40B4-BE49-F238E27FC236}">
                <a16:creationId xmlns:a16="http://schemas.microsoft.com/office/drawing/2014/main" id="{2BD34FD8-479B-8306-28D5-EE1D6E015802}"/>
              </a:ext>
            </a:extLst>
          </p:cNvPr>
          <p:cNvGrpSpPr/>
          <p:nvPr userDrawn="1"/>
        </p:nvGrpSpPr>
        <p:grpSpPr>
          <a:xfrm>
            <a:off x="873841" y="3801966"/>
            <a:ext cx="10453744" cy="2021418"/>
            <a:chOff x="934894" y="1848202"/>
            <a:chExt cx="10453744" cy="2021418"/>
          </a:xfrm>
        </p:grpSpPr>
        <p:sp>
          <p:nvSpPr>
            <p:cNvPr id="41" name="Google Shape;773;p16">
              <a:extLst>
                <a:ext uri="{FF2B5EF4-FFF2-40B4-BE49-F238E27FC236}">
                  <a16:creationId xmlns:a16="http://schemas.microsoft.com/office/drawing/2014/main" id="{1533B88F-1D6F-7040-B8B7-8C9575AD7A75}"/>
                </a:ext>
              </a:extLst>
            </p:cNvPr>
            <p:cNvSpPr/>
            <p:nvPr/>
          </p:nvSpPr>
          <p:spPr>
            <a:xfrm>
              <a:off x="934894"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774;p16">
              <a:extLst>
                <a:ext uri="{FF2B5EF4-FFF2-40B4-BE49-F238E27FC236}">
                  <a16:creationId xmlns:a16="http://schemas.microsoft.com/office/drawing/2014/main" id="{44205EA5-B4B6-AAFE-E1FD-F6AE70FF6955}"/>
                </a:ext>
              </a:extLst>
            </p:cNvPr>
            <p:cNvSpPr/>
            <p:nvPr/>
          </p:nvSpPr>
          <p:spPr>
            <a:xfrm>
              <a:off x="4471712"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775;p16">
              <a:extLst>
                <a:ext uri="{FF2B5EF4-FFF2-40B4-BE49-F238E27FC236}">
                  <a16:creationId xmlns:a16="http://schemas.microsoft.com/office/drawing/2014/main" id="{014A31E2-8D97-B340-B997-AF99F4EE9CE0}"/>
                </a:ext>
              </a:extLst>
            </p:cNvPr>
            <p:cNvSpPr/>
            <p:nvPr/>
          </p:nvSpPr>
          <p:spPr>
            <a:xfrm>
              <a:off x="7999103" y="1894391"/>
              <a:ext cx="3380108" cy="1975229"/>
            </a:xfrm>
            <a:prstGeom prst="rect">
              <a:avLst/>
            </a:prstGeom>
            <a:noFill/>
            <a:ln w="25400" cap="flat" cmpd="sng">
              <a:solidFill>
                <a:srgbClr val="2696A3"/>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776;p16">
              <a:extLst>
                <a:ext uri="{FF2B5EF4-FFF2-40B4-BE49-F238E27FC236}">
                  <a16:creationId xmlns:a16="http://schemas.microsoft.com/office/drawing/2014/main" id="{0BD8632B-C536-B9E5-5FDD-7AEAB26C7D67}"/>
                </a:ext>
              </a:extLst>
            </p:cNvPr>
            <p:cNvSpPr/>
            <p:nvPr/>
          </p:nvSpPr>
          <p:spPr>
            <a:xfrm>
              <a:off x="934894"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777;p16">
              <a:extLst>
                <a:ext uri="{FF2B5EF4-FFF2-40B4-BE49-F238E27FC236}">
                  <a16:creationId xmlns:a16="http://schemas.microsoft.com/office/drawing/2014/main" id="{CA5074B7-995B-D028-CC52-FF19DD4BDEC7}"/>
                </a:ext>
              </a:extLst>
            </p:cNvPr>
            <p:cNvSpPr/>
            <p:nvPr/>
          </p:nvSpPr>
          <p:spPr>
            <a:xfrm>
              <a:off x="4471712"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Calibri"/>
                <a:ea typeface="Calibri"/>
                <a:cs typeface="Calibri"/>
                <a:sym typeface="Calibri"/>
              </a:endParaRPr>
            </a:p>
          </p:txBody>
        </p:sp>
        <p:sp>
          <p:nvSpPr>
            <p:cNvPr id="46" name="Google Shape;778;p16">
              <a:extLst>
                <a:ext uri="{FF2B5EF4-FFF2-40B4-BE49-F238E27FC236}">
                  <a16:creationId xmlns:a16="http://schemas.microsoft.com/office/drawing/2014/main" id="{635101B2-51B3-4D52-DB6D-799D3C198DF1}"/>
                </a:ext>
              </a:extLst>
            </p:cNvPr>
            <p:cNvSpPr/>
            <p:nvPr/>
          </p:nvSpPr>
          <p:spPr>
            <a:xfrm>
              <a:off x="8008530" y="1848202"/>
              <a:ext cx="3380108" cy="391328"/>
            </a:xfrm>
            <a:prstGeom prst="rect">
              <a:avLst/>
            </a:prstGeom>
            <a:solidFill>
              <a:schemeClr val="accent2"/>
            </a:solidFill>
            <a:ln w="25400" cap="flat" cmpd="sng">
              <a:solidFill>
                <a:srgbClr val="2696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grpSp>
      <p:sp>
        <p:nvSpPr>
          <p:cNvPr id="47" name="Text Placeholder 24">
            <a:extLst>
              <a:ext uri="{FF2B5EF4-FFF2-40B4-BE49-F238E27FC236}">
                <a16:creationId xmlns:a16="http://schemas.microsoft.com/office/drawing/2014/main" id="{413566C7-AA69-162A-636D-9A6036CF77B9}"/>
              </a:ext>
            </a:extLst>
          </p:cNvPr>
          <p:cNvSpPr>
            <a:spLocks noGrp="1"/>
          </p:cNvSpPr>
          <p:nvPr>
            <p:ph type="body" sz="quarter" idx="18"/>
          </p:nvPr>
        </p:nvSpPr>
        <p:spPr>
          <a:xfrm>
            <a:off x="981419" y="4323380"/>
            <a:ext cx="3174945" cy="1303022"/>
          </a:xfrm>
        </p:spPr>
        <p:txBody>
          <a:bodyPr/>
          <a:lstStyle>
            <a:lvl1pPr marL="152400" indent="0">
              <a:buNone/>
              <a:defRPr/>
            </a:lvl1pPr>
          </a:lstStyle>
          <a:p>
            <a:pPr lvl="0"/>
            <a:endParaRPr lang="en-ID" dirty="0"/>
          </a:p>
        </p:txBody>
      </p:sp>
      <p:sp>
        <p:nvSpPr>
          <p:cNvPr id="48" name="Text Placeholder 24">
            <a:extLst>
              <a:ext uri="{FF2B5EF4-FFF2-40B4-BE49-F238E27FC236}">
                <a16:creationId xmlns:a16="http://schemas.microsoft.com/office/drawing/2014/main" id="{D125E68F-EBCC-8C77-13E1-4CCAD1867A30}"/>
              </a:ext>
            </a:extLst>
          </p:cNvPr>
          <p:cNvSpPr>
            <a:spLocks noGrp="1"/>
          </p:cNvSpPr>
          <p:nvPr>
            <p:ph type="body" sz="quarter" idx="19"/>
          </p:nvPr>
        </p:nvSpPr>
        <p:spPr>
          <a:xfrm>
            <a:off x="4508527" y="4323380"/>
            <a:ext cx="3174945" cy="1303022"/>
          </a:xfrm>
        </p:spPr>
        <p:txBody>
          <a:bodyPr/>
          <a:lstStyle>
            <a:lvl1pPr marL="152400" indent="0">
              <a:buNone/>
              <a:defRPr/>
            </a:lvl1pPr>
          </a:lstStyle>
          <a:p>
            <a:pPr lvl="0"/>
            <a:endParaRPr lang="en-ID" dirty="0"/>
          </a:p>
        </p:txBody>
      </p:sp>
      <p:sp>
        <p:nvSpPr>
          <p:cNvPr id="49" name="Text Placeholder 24">
            <a:extLst>
              <a:ext uri="{FF2B5EF4-FFF2-40B4-BE49-F238E27FC236}">
                <a16:creationId xmlns:a16="http://schemas.microsoft.com/office/drawing/2014/main" id="{F8332526-A8FC-9A35-8698-52CFAC4ED9B2}"/>
              </a:ext>
            </a:extLst>
          </p:cNvPr>
          <p:cNvSpPr>
            <a:spLocks noGrp="1"/>
          </p:cNvSpPr>
          <p:nvPr>
            <p:ph type="body" sz="quarter" idx="20"/>
          </p:nvPr>
        </p:nvSpPr>
        <p:spPr>
          <a:xfrm>
            <a:off x="8040631" y="4321707"/>
            <a:ext cx="3174945" cy="1303022"/>
          </a:xfrm>
        </p:spPr>
        <p:txBody>
          <a:bodyPr/>
          <a:lstStyle>
            <a:lvl1pPr marL="152400" indent="0">
              <a:buNone/>
              <a:defRPr/>
            </a:lvl1pPr>
          </a:lstStyle>
          <a:p>
            <a:pPr lvl="0"/>
            <a:endParaRPr lang="en-ID" dirty="0"/>
          </a:p>
        </p:txBody>
      </p:sp>
      <p:sp>
        <p:nvSpPr>
          <p:cNvPr id="50" name="Text Placeholder 24">
            <a:extLst>
              <a:ext uri="{FF2B5EF4-FFF2-40B4-BE49-F238E27FC236}">
                <a16:creationId xmlns:a16="http://schemas.microsoft.com/office/drawing/2014/main" id="{D8CB19C6-7186-7912-AD56-229D81E91DE8}"/>
              </a:ext>
            </a:extLst>
          </p:cNvPr>
          <p:cNvSpPr>
            <a:spLocks noGrp="1"/>
          </p:cNvSpPr>
          <p:nvPr>
            <p:ph type="body" sz="quarter" idx="21"/>
          </p:nvPr>
        </p:nvSpPr>
        <p:spPr>
          <a:xfrm>
            <a:off x="981419" y="3723966"/>
            <a:ext cx="3174945" cy="495371"/>
          </a:xfrm>
        </p:spPr>
        <p:txBody>
          <a:bodyPr/>
          <a:lstStyle>
            <a:lvl1pPr marL="152400" indent="0" algn="ctr">
              <a:buNone/>
              <a:defRPr/>
            </a:lvl1pPr>
          </a:lstStyle>
          <a:p>
            <a:pPr lvl="0"/>
            <a:endParaRPr lang="en-ID" dirty="0"/>
          </a:p>
        </p:txBody>
      </p:sp>
      <p:sp>
        <p:nvSpPr>
          <p:cNvPr id="51" name="Text Placeholder 24">
            <a:extLst>
              <a:ext uri="{FF2B5EF4-FFF2-40B4-BE49-F238E27FC236}">
                <a16:creationId xmlns:a16="http://schemas.microsoft.com/office/drawing/2014/main" id="{E2C7DF79-8D19-FD7A-351F-F6119B205429}"/>
              </a:ext>
            </a:extLst>
          </p:cNvPr>
          <p:cNvSpPr>
            <a:spLocks noGrp="1"/>
          </p:cNvSpPr>
          <p:nvPr>
            <p:ph type="body" sz="quarter" idx="22"/>
          </p:nvPr>
        </p:nvSpPr>
        <p:spPr>
          <a:xfrm>
            <a:off x="4508527" y="3744112"/>
            <a:ext cx="3174945" cy="495371"/>
          </a:xfrm>
        </p:spPr>
        <p:txBody>
          <a:bodyPr/>
          <a:lstStyle>
            <a:lvl1pPr marL="152400" indent="0" algn="ctr">
              <a:buNone/>
              <a:defRPr/>
            </a:lvl1pPr>
          </a:lstStyle>
          <a:p>
            <a:pPr lvl="0"/>
            <a:endParaRPr lang="en-ID" dirty="0"/>
          </a:p>
        </p:txBody>
      </p:sp>
      <p:sp>
        <p:nvSpPr>
          <p:cNvPr id="52" name="Text Placeholder 24">
            <a:extLst>
              <a:ext uri="{FF2B5EF4-FFF2-40B4-BE49-F238E27FC236}">
                <a16:creationId xmlns:a16="http://schemas.microsoft.com/office/drawing/2014/main" id="{105D754D-7B3A-7E8D-D939-536D7CDD2137}"/>
              </a:ext>
            </a:extLst>
          </p:cNvPr>
          <p:cNvSpPr>
            <a:spLocks noGrp="1"/>
          </p:cNvSpPr>
          <p:nvPr>
            <p:ph type="body" sz="quarter" idx="23"/>
          </p:nvPr>
        </p:nvSpPr>
        <p:spPr>
          <a:xfrm>
            <a:off x="8035635" y="3737440"/>
            <a:ext cx="3174945" cy="495371"/>
          </a:xfrm>
        </p:spPr>
        <p:txBody>
          <a:bodyPr/>
          <a:lstStyle>
            <a:lvl1pPr marL="152400" indent="0" algn="ctr">
              <a:buNone/>
              <a:defRPr/>
            </a:lvl1pPr>
          </a:lstStyle>
          <a:p>
            <a:pPr lvl="0"/>
            <a:endParaRPr lang="en-ID" dirty="0"/>
          </a:p>
        </p:txBody>
      </p:sp>
      <p:sp>
        <p:nvSpPr>
          <p:cNvPr id="3" name="Text Placeholder 7">
            <a:extLst>
              <a:ext uri="{FF2B5EF4-FFF2-40B4-BE49-F238E27FC236}">
                <a16:creationId xmlns:a16="http://schemas.microsoft.com/office/drawing/2014/main" id="{36789291-E6BE-BDEA-37B1-15E3234208FD}"/>
              </a:ext>
            </a:extLst>
          </p:cNvPr>
          <p:cNvSpPr>
            <a:spLocks noGrp="1"/>
          </p:cNvSpPr>
          <p:nvPr>
            <p:ph type="body" sz="quarter" idx="24"/>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868184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Custom Layout" preserve="1" userDrawn="1">
  <p:cSld name="6_Custom Layout">
    <p:spTree>
      <p:nvGrpSpPr>
        <p:cNvPr id="1" name="Shape 157"/>
        <p:cNvGrpSpPr/>
        <p:nvPr/>
      </p:nvGrpSpPr>
      <p:grpSpPr>
        <a:xfrm>
          <a:off x="0" y="0"/>
          <a:ext cx="0" cy="0"/>
          <a:chOff x="0" y="0"/>
          <a:chExt cx="0" cy="0"/>
        </a:xfrm>
      </p:grpSpPr>
      <p:pic>
        <p:nvPicPr>
          <p:cNvPr id="159" name="Google Shape;159;p9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60" name="Google Shape;160;p91"/>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sp>
        <p:nvSpPr>
          <p:cNvPr id="2" name="Google Shape;23;p18">
            <a:extLst>
              <a:ext uri="{FF2B5EF4-FFF2-40B4-BE49-F238E27FC236}">
                <a16:creationId xmlns:a16="http://schemas.microsoft.com/office/drawing/2014/main" id="{A69E2265-EC6A-7FC3-2BFD-6D0DF119B308}"/>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4;p18">
            <a:extLst>
              <a:ext uri="{FF2B5EF4-FFF2-40B4-BE49-F238E27FC236}">
                <a16:creationId xmlns:a16="http://schemas.microsoft.com/office/drawing/2014/main" id="{02DD17AF-8C5C-088A-441D-48AECDAF8240}"/>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121;p26">
            <a:extLst>
              <a:ext uri="{FF2B5EF4-FFF2-40B4-BE49-F238E27FC236}">
                <a16:creationId xmlns:a16="http://schemas.microsoft.com/office/drawing/2014/main" id="{92C6E961-914D-4A75-C9E0-F216705F7692}"/>
              </a:ext>
            </a:extLst>
          </p:cNvPr>
          <p:cNvSpPr txBox="1">
            <a:spLocks noGrp="1"/>
          </p:cNvSpPr>
          <p:nvPr>
            <p:ph type="title"/>
          </p:nvPr>
        </p:nvSpPr>
        <p:spPr>
          <a:xfrm>
            <a:off x="983081" y="723497"/>
            <a:ext cx="11042665" cy="2957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sz="1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 name="Google Shape;122;p26">
            <a:extLst>
              <a:ext uri="{FF2B5EF4-FFF2-40B4-BE49-F238E27FC236}">
                <a16:creationId xmlns:a16="http://schemas.microsoft.com/office/drawing/2014/main" id="{54F8BEA0-895C-DE80-5E2B-EE6C699F7A61}"/>
              </a:ext>
            </a:extLst>
          </p:cNvPr>
          <p:cNvSpPr txBox="1">
            <a:spLocks noGrp="1"/>
          </p:cNvSpPr>
          <p:nvPr>
            <p:ph type="body" idx="1"/>
          </p:nvPr>
        </p:nvSpPr>
        <p:spPr>
          <a:xfrm>
            <a:off x="800094" y="1095423"/>
            <a:ext cx="5295904" cy="12044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Google Shape;122;p26">
            <a:extLst>
              <a:ext uri="{FF2B5EF4-FFF2-40B4-BE49-F238E27FC236}">
                <a16:creationId xmlns:a16="http://schemas.microsoft.com/office/drawing/2014/main" id="{76AFB540-9C6D-C3B4-4BA0-0349A0416F56}"/>
              </a:ext>
            </a:extLst>
          </p:cNvPr>
          <p:cNvSpPr txBox="1">
            <a:spLocks noGrp="1"/>
          </p:cNvSpPr>
          <p:nvPr>
            <p:ph type="body" idx="10"/>
          </p:nvPr>
        </p:nvSpPr>
        <p:spPr>
          <a:xfrm>
            <a:off x="800093" y="2913543"/>
            <a:ext cx="5295905" cy="1203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 name="Google Shape;122;p26">
            <a:extLst>
              <a:ext uri="{FF2B5EF4-FFF2-40B4-BE49-F238E27FC236}">
                <a16:creationId xmlns:a16="http://schemas.microsoft.com/office/drawing/2014/main" id="{7500D811-51DB-4D26-468C-2B9D7CDC06C8}"/>
              </a:ext>
            </a:extLst>
          </p:cNvPr>
          <p:cNvSpPr txBox="1">
            <a:spLocks noGrp="1"/>
          </p:cNvSpPr>
          <p:nvPr>
            <p:ph type="body" idx="11"/>
          </p:nvPr>
        </p:nvSpPr>
        <p:spPr>
          <a:xfrm>
            <a:off x="800094" y="2445517"/>
            <a:ext cx="11042663" cy="295754"/>
          </a:xfrm>
          <a:prstGeom prst="rect">
            <a:avLst/>
          </a:prstGeom>
          <a:noFill/>
          <a:ln>
            <a:noFill/>
          </a:ln>
        </p:spPr>
        <p:txBody>
          <a:bodyPr spcFirstLastPara="1" wrap="square" lIns="91425" tIns="45700" rIns="91425" bIns="45700" anchor="t" anchorCtr="0">
            <a:normAutofit/>
          </a:bodyPr>
          <a:lstStyle>
            <a:lvl1pPr marL="457200" lvl="0" indent="-228600" algn="just" rtl="0">
              <a:lnSpc>
                <a:spcPct val="100000"/>
              </a:lnSpc>
              <a:spcBef>
                <a:spcPts val="1000"/>
              </a:spcBef>
              <a:spcAft>
                <a:spcPts val="0"/>
              </a:spcAft>
              <a:buClr>
                <a:schemeClr val="dk1"/>
              </a:buClr>
              <a:buSzPts val="1200"/>
              <a:buNone/>
              <a:defRPr sz="1800" b="1" i="0">
                <a:solidFill>
                  <a:srgbClr val="002060"/>
                </a:solidFill>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4" name="Google Shape;122;p26">
            <a:extLst>
              <a:ext uri="{FF2B5EF4-FFF2-40B4-BE49-F238E27FC236}">
                <a16:creationId xmlns:a16="http://schemas.microsoft.com/office/drawing/2014/main" id="{EE452B22-B6AD-DA35-6038-7FC00F1C80D5}"/>
              </a:ext>
            </a:extLst>
          </p:cNvPr>
          <p:cNvSpPr txBox="1">
            <a:spLocks noGrp="1"/>
          </p:cNvSpPr>
          <p:nvPr>
            <p:ph type="body" idx="12"/>
          </p:nvPr>
        </p:nvSpPr>
        <p:spPr>
          <a:xfrm>
            <a:off x="800093" y="4764632"/>
            <a:ext cx="5295905" cy="1203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Font typeface="Arial" panose="020B0604020202020204" pitchFamily="34" charset="0"/>
              <a:buChar char="•"/>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 name="Google Shape;122;p26">
            <a:extLst>
              <a:ext uri="{FF2B5EF4-FFF2-40B4-BE49-F238E27FC236}">
                <a16:creationId xmlns:a16="http://schemas.microsoft.com/office/drawing/2014/main" id="{42C67C27-F16D-11E8-4B4D-838A0FE74E67}"/>
              </a:ext>
            </a:extLst>
          </p:cNvPr>
          <p:cNvSpPr txBox="1">
            <a:spLocks noGrp="1"/>
          </p:cNvSpPr>
          <p:nvPr>
            <p:ph type="body" idx="13"/>
          </p:nvPr>
        </p:nvSpPr>
        <p:spPr>
          <a:xfrm>
            <a:off x="800093" y="4269311"/>
            <a:ext cx="11042663" cy="295754"/>
          </a:xfrm>
          <a:prstGeom prst="rect">
            <a:avLst/>
          </a:prstGeom>
          <a:noFill/>
          <a:ln>
            <a:noFill/>
          </a:ln>
        </p:spPr>
        <p:txBody>
          <a:bodyPr spcFirstLastPara="1" wrap="square" lIns="91425" tIns="45700" rIns="91425" bIns="45700" anchor="t" anchorCtr="0">
            <a:normAutofit/>
          </a:bodyPr>
          <a:lstStyle>
            <a:lvl1pPr marL="457200" lvl="0" indent="-228600" algn="just" rtl="0">
              <a:lnSpc>
                <a:spcPct val="100000"/>
              </a:lnSpc>
              <a:spcBef>
                <a:spcPts val="1000"/>
              </a:spcBef>
              <a:spcAft>
                <a:spcPts val="0"/>
              </a:spcAft>
              <a:buClr>
                <a:schemeClr val="dk1"/>
              </a:buClr>
              <a:buSzPts val="1200"/>
              <a:buNone/>
              <a:defRPr sz="1800" b="1" i="0">
                <a:solidFill>
                  <a:srgbClr val="002060"/>
                </a:solidFill>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9" name="Text Placeholder 7">
            <a:extLst>
              <a:ext uri="{FF2B5EF4-FFF2-40B4-BE49-F238E27FC236}">
                <a16:creationId xmlns:a16="http://schemas.microsoft.com/office/drawing/2014/main" id="{07EC1BF2-A91F-8DFD-FA7F-7E17B6CF65D4}"/>
              </a:ext>
            </a:extLst>
          </p:cNvPr>
          <p:cNvSpPr>
            <a:spLocks noGrp="1"/>
          </p:cNvSpPr>
          <p:nvPr>
            <p:ph type="body" sz="quarter" idx="14"/>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561798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eferensi" preserve="1" userDrawn="1">
  <p:cSld name="1_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27;p19">
            <a:extLst>
              <a:ext uri="{FF2B5EF4-FFF2-40B4-BE49-F238E27FC236}">
                <a16:creationId xmlns:a16="http://schemas.microsoft.com/office/drawing/2014/main" id="{CE939444-D203-3CDD-8E22-1146603547C4}"/>
              </a:ext>
            </a:extLst>
          </p:cNvPr>
          <p:cNvSpPr txBox="1">
            <a:spLocks noGrp="1"/>
          </p:cNvSpPr>
          <p:nvPr>
            <p:ph type="title"/>
          </p:nvPr>
        </p:nvSpPr>
        <p:spPr>
          <a:xfrm>
            <a:off x="733420" y="677595"/>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Google Shape;18;p18">
            <a:extLst>
              <a:ext uri="{FF2B5EF4-FFF2-40B4-BE49-F238E27FC236}">
                <a16:creationId xmlns:a16="http://schemas.microsoft.com/office/drawing/2014/main" id="{C6DE2410-D46F-F946-CA70-F191296AFB7E}"/>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Text Placeholder 7">
            <a:extLst>
              <a:ext uri="{FF2B5EF4-FFF2-40B4-BE49-F238E27FC236}">
                <a16:creationId xmlns:a16="http://schemas.microsoft.com/office/drawing/2014/main" id="{A48B6B97-A52D-6DBD-0CF3-38C87F117D8A}"/>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68412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Google Shape;27;p19">
            <a:extLst>
              <a:ext uri="{FF2B5EF4-FFF2-40B4-BE49-F238E27FC236}">
                <a16:creationId xmlns:a16="http://schemas.microsoft.com/office/drawing/2014/main" id="{6381D7D5-DF85-D6C5-F7B8-2FCBBDB43454}"/>
              </a:ext>
            </a:extLst>
          </p:cNvPr>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 name="Table Placeholder 14">
            <a:extLst>
              <a:ext uri="{FF2B5EF4-FFF2-40B4-BE49-F238E27FC236}">
                <a16:creationId xmlns:a16="http://schemas.microsoft.com/office/drawing/2014/main" id="{6B8BDAB2-9827-ED13-51AD-A1586B6DBDC7}"/>
              </a:ext>
            </a:extLst>
          </p:cNvPr>
          <p:cNvSpPr>
            <a:spLocks noGrp="1"/>
          </p:cNvSpPr>
          <p:nvPr>
            <p:ph type="tbl" sz="quarter" idx="10"/>
          </p:nvPr>
        </p:nvSpPr>
        <p:spPr>
          <a:xfrm>
            <a:off x="917863" y="2065468"/>
            <a:ext cx="10556298" cy="3374749"/>
          </a:xfrm>
        </p:spPr>
        <p:txBody>
          <a:bodyPr/>
          <a:lstStyle>
            <a:lvl1pPr marL="152400" indent="0">
              <a:buNone/>
              <a:defRPr/>
            </a:lvl1pPr>
          </a:lstStyle>
          <a:p>
            <a:endParaRPr lang="en-ID"/>
          </a:p>
        </p:txBody>
      </p:sp>
      <p:sp>
        <p:nvSpPr>
          <p:cNvPr id="2" name="Google Shape;18;p18">
            <a:extLst>
              <a:ext uri="{FF2B5EF4-FFF2-40B4-BE49-F238E27FC236}">
                <a16:creationId xmlns:a16="http://schemas.microsoft.com/office/drawing/2014/main" id="{1D854433-193C-5644-41E8-0B69ECEB9E0B}"/>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B35F700-3816-D56F-3F16-D6E82D87933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3455456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inter">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C4695B-E2EF-5C6F-F74C-70CD35741068}"/>
              </a:ext>
            </a:extLst>
          </p:cNvPr>
          <p:cNvSpPr>
            <a:spLocks noGrp="1"/>
          </p:cNvSpPr>
          <p:nvPr>
            <p:ph type="title"/>
          </p:nvPr>
        </p:nvSpPr>
        <p:spPr>
          <a:xfrm>
            <a:off x="800100" y="1035050"/>
            <a:ext cx="10787064" cy="692150"/>
          </a:xfrm>
        </p:spPr>
        <p:txBody>
          <a:bodyPr/>
          <a:lstStyle/>
          <a:p>
            <a:endParaRPr lang="en-ID"/>
          </a:p>
        </p:txBody>
      </p:sp>
      <p:sp>
        <p:nvSpPr>
          <p:cNvPr id="5" name="Text Placeholder 3">
            <a:extLst>
              <a:ext uri="{FF2B5EF4-FFF2-40B4-BE49-F238E27FC236}">
                <a16:creationId xmlns:a16="http://schemas.microsoft.com/office/drawing/2014/main" id="{3A0DD13A-CB2F-97FC-FC92-45FFF82BD0E7}"/>
              </a:ext>
            </a:extLst>
          </p:cNvPr>
          <p:cNvSpPr>
            <a:spLocks noGrp="1"/>
          </p:cNvSpPr>
          <p:nvPr>
            <p:ph type="body" sz="quarter" idx="11"/>
          </p:nvPr>
        </p:nvSpPr>
        <p:spPr>
          <a:xfrm>
            <a:off x="786391" y="1381125"/>
            <a:ext cx="10787062" cy="4036290"/>
          </a:xfrm>
        </p:spPr>
        <p:txBody>
          <a:bodyPr/>
          <a:lstStyle>
            <a:lvl1pPr marL="323850" indent="-171450">
              <a:lnSpc>
                <a:spcPct val="150000"/>
              </a:lnSpc>
              <a:buFont typeface="Arial" panose="020B0604020202020204" pitchFamily="34" charset="0"/>
              <a:buChar char="•"/>
              <a:defRPr/>
            </a:lvl1pPr>
          </a:lstStyle>
          <a:p>
            <a:endParaRPr lang="en-ID"/>
          </a:p>
        </p:txBody>
      </p:sp>
      <p:sp>
        <p:nvSpPr>
          <p:cNvPr id="2" name="Google Shape;18;p18">
            <a:extLst>
              <a:ext uri="{FF2B5EF4-FFF2-40B4-BE49-F238E27FC236}">
                <a16:creationId xmlns:a16="http://schemas.microsoft.com/office/drawing/2014/main" id="{557BE653-D777-C9AE-B616-15FA10556B84}"/>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 name="Text Placeholder 7">
            <a:extLst>
              <a:ext uri="{FF2B5EF4-FFF2-40B4-BE49-F238E27FC236}">
                <a16:creationId xmlns:a16="http://schemas.microsoft.com/office/drawing/2014/main" id="{83788A88-A4F0-34EA-1B58-5B94D52332AE}"/>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1946311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_summary">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487847A0-73D3-8FE0-FFC6-68FDECDEFF6C}"/>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Title 1">
            <a:extLst>
              <a:ext uri="{FF2B5EF4-FFF2-40B4-BE49-F238E27FC236}">
                <a16:creationId xmlns:a16="http://schemas.microsoft.com/office/drawing/2014/main" id="{0C3572BC-CE1E-3CF3-212F-55237BE19F15}"/>
              </a:ext>
            </a:extLst>
          </p:cNvPr>
          <p:cNvSpPr>
            <a:spLocks noGrp="1"/>
          </p:cNvSpPr>
          <p:nvPr>
            <p:ph type="title" hasCustomPrompt="1"/>
          </p:nvPr>
        </p:nvSpPr>
        <p:spPr>
          <a:xfrm>
            <a:off x="800100" y="1035050"/>
            <a:ext cx="10787064" cy="692150"/>
          </a:xfrm>
        </p:spPr>
        <p:txBody>
          <a:bodyPr/>
          <a:lstStyle>
            <a:lvl1pPr>
              <a:defRPr/>
            </a:lvl1pPr>
          </a:lstStyle>
          <a:p>
            <a:r>
              <a:rPr lang="en-US"/>
              <a:t>Summary</a:t>
            </a:r>
            <a:endParaRPr lang="en-ID"/>
          </a:p>
        </p:txBody>
      </p:sp>
      <p:sp>
        <p:nvSpPr>
          <p:cNvPr id="7" name="Text Placeholder 6">
            <a:extLst>
              <a:ext uri="{FF2B5EF4-FFF2-40B4-BE49-F238E27FC236}">
                <a16:creationId xmlns:a16="http://schemas.microsoft.com/office/drawing/2014/main" id="{DA10C3DA-1CA2-6CF5-0FE0-DA716102177E}"/>
              </a:ext>
            </a:extLst>
          </p:cNvPr>
          <p:cNvSpPr>
            <a:spLocks noGrp="1"/>
          </p:cNvSpPr>
          <p:nvPr>
            <p:ph type="body" sz="quarter" idx="13"/>
          </p:nvPr>
        </p:nvSpPr>
        <p:spPr>
          <a:xfrm>
            <a:off x="800100" y="1911350"/>
            <a:ext cx="10787063" cy="4378325"/>
          </a:xfrm>
        </p:spPr>
        <p:txBody>
          <a:bodyPr>
            <a:normAutofit/>
          </a:bodyPr>
          <a:lstStyle>
            <a:lvl1pPr marL="438150" indent="-285750">
              <a:buFont typeface="Arial" panose="020B0604020202020204" pitchFamily="34" charset="0"/>
              <a:buChar char="•"/>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200805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Custom Layout" preserve="1" userDrawn="1">
  <p:cSld name="2 topic_nav 1">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32" name="Google Shape;607;p95">
            <a:extLst>
              <a:ext uri="{FF2B5EF4-FFF2-40B4-BE49-F238E27FC236}">
                <a16:creationId xmlns:a16="http://schemas.microsoft.com/office/drawing/2014/main" id="{BCC320FE-53DF-5A35-16E9-2CBB7559EE88}"/>
              </a:ext>
            </a:extLst>
          </p:cNvPr>
          <p:cNvPicPr preferRelativeResize="0"/>
          <p:nvPr userDrawn="1"/>
        </p:nvPicPr>
        <p:blipFill rotWithShape="1">
          <a:blip r:embed="rId4">
            <a:alphaModFix/>
          </a:blip>
          <a:srcRect/>
          <a:stretch/>
        </p:blipFill>
        <p:spPr>
          <a:xfrm>
            <a:off x="6938625" y="1115073"/>
            <a:ext cx="1947672" cy="1947672"/>
          </a:xfrm>
          <a:prstGeom prst="rect">
            <a:avLst/>
          </a:prstGeom>
          <a:noFill/>
          <a:ln>
            <a:noFill/>
          </a:ln>
        </p:spPr>
      </p:pic>
      <p:pic>
        <p:nvPicPr>
          <p:cNvPr id="33" name="Google Shape;608;p95">
            <a:extLst>
              <a:ext uri="{FF2B5EF4-FFF2-40B4-BE49-F238E27FC236}">
                <a16:creationId xmlns:a16="http://schemas.microsoft.com/office/drawing/2014/main" id="{4EE75606-48AF-8897-8208-122C05EDFC5B}"/>
              </a:ext>
            </a:extLst>
          </p:cNvPr>
          <p:cNvPicPr preferRelativeResize="0"/>
          <p:nvPr userDrawn="1"/>
        </p:nvPicPr>
        <p:blipFill rotWithShape="1">
          <a:blip r:embed="rId5">
            <a:alphaModFix/>
          </a:blip>
          <a:srcRect/>
          <a:stretch/>
        </p:blipFill>
        <p:spPr>
          <a:xfrm>
            <a:off x="3358600" y="1018628"/>
            <a:ext cx="1947672" cy="1947672"/>
          </a:xfrm>
          <a:prstGeom prst="rect">
            <a:avLst/>
          </a:prstGeom>
          <a:noFill/>
          <a:ln>
            <a:noFill/>
          </a:ln>
        </p:spPr>
      </p:pic>
      <p:sp>
        <p:nvSpPr>
          <p:cNvPr id="2" name="Google Shape;616;p95">
            <a:extLst>
              <a:ext uri="{FF2B5EF4-FFF2-40B4-BE49-F238E27FC236}">
                <a16:creationId xmlns:a16="http://schemas.microsoft.com/office/drawing/2014/main" id="{97C44156-67C2-4F33-EB02-FCBA9ECA1FD8}"/>
              </a:ext>
            </a:extLst>
          </p:cNvPr>
          <p:cNvSpPr/>
          <p:nvPr userDrawn="1"/>
        </p:nvSpPr>
        <p:spPr>
          <a:xfrm>
            <a:off x="6044611" y="783569"/>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144893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Modul" preserve="1" userDrawn="1">
  <p:cSld name="1_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pic>
        <p:nvPicPr>
          <p:cNvPr id="3" name="Google Shape;675;p101" descr="A person walking up a staircase&#10;&#10;Description automatically generated">
            <a:extLst>
              <a:ext uri="{FF2B5EF4-FFF2-40B4-BE49-F238E27FC236}">
                <a16:creationId xmlns:a16="http://schemas.microsoft.com/office/drawing/2014/main" id="{B9B0404A-58AE-C098-8EBF-A51C40CEF021}"/>
              </a:ext>
            </a:extLst>
          </p:cNvPr>
          <p:cNvPicPr preferRelativeResize="0"/>
          <p:nvPr userDrawn="1"/>
        </p:nvPicPr>
        <p:blipFill rotWithShape="1">
          <a:blip r:embed="rId4">
            <a:alphaModFix/>
          </a:blip>
          <a:srcRect/>
          <a:stretch/>
        </p:blipFill>
        <p:spPr>
          <a:xfrm>
            <a:off x="140633" y="1427537"/>
            <a:ext cx="5711874" cy="4219760"/>
          </a:xfrm>
          <a:prstGeom prst="rect">
            <a:avLst/>
          </a:prstGeom>
          <a:noFill/>
          <a:ln>
            <a:noFill/>
          </a:ln>
        </p:spPr>
      </p:pic>
      <p:sp>
        <p:nvSpPr>
          <p:cNvPr id="5" name="Text Placeholder 7">
            <a:extLst>
              <a:ext uri="{FF2B5EF4-FFF2-40B4-BE49-F238E27FC236}">
                <a16:creationId xmlns:a16="http://schemas.microsoft.com/office/drawing/2014/main" id="{5BE1411D-AF0A-A7B6-2209-75B2BC4347CE}"/>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973125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Custom Layout" preserve="1" userDrawn="1">
  <p:cSld name="2 topic_nav 2">
    <p:spTree>
      <p:nvGrpSpPr>
        <p:cNvPr id="1" name="Shape 172"/>
        <p:cNvGrpSpPr/>
        <p:nvPr/>
      </p:nvGrpSpPr>
      <p:grpSpPr>
        <a:xfrm>
          <a:off x="0" y="0"/>
          <a:ext cx="0" cy="0"/>
          <a:chOff x="0" y="0"/>
          <a:chExt cx="0" cy="0"/>
        </a:xfrm>
      </p:grpSpPr>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32" name="Google Shape;607;p95">
            <a:extLst>
              <a:ext uri="{FF2B5EF4-FFF2-40B4-BE49-F238E27FC236}">
                <a16:creationId xmlns:a16="http://schemas.microsoft.com/office/drawing/2014/main" id="{BCC320FE-53DF-5A35-16E9-2CBB7559EE88}"/>
              </a:ext>
            </a:extLst>
          </p:cNvPr>
          <p:cNvPicPr preferRelativeResize="0"/>
          <p:nvPr userDrawn="1"/>
        </p:nvPicPr>
        <p:blipFill rotWithShape="1">
          <a:blip r:embed="rId4">
            <a:alphaModFix/>
          </a:blip>
          <a:srcRect/>
          <a:stretch/>
        </p:blipFill>
        <p:spPr>
          <a:xfrm>
            <a:off x="6938625" y="1115073"/>
            <a:ext cx="1947672" cy="1947672"/>
          </a:xfrm>
          <a:prstGeom prst="rect">
            <a:avLst/>
          </a:prstGeom>
          <a:noFill/>
          <a:ln>
            <a:noFill/>
          </a:ln>
        </p:spPr>
      </p:pic>
      <p:pic>
        <p:nvPicPr>
          <p:cNvPr id="33" name="Google Shape;608;p95">
            <a:extLst>
              <a:ext uri="{FF2B5EF4-FFF2-40B4-BE49-F238E27FC236}">
                <a16:creationId xmlns:a16="http://schemas.microsoft.com/office/drawing/2014/main" id="{4EE75606-48AF-8897-8208-122C05EDFC5B}"/>
              </a:ext>
            </a:extLst>
          </p:cNvPr>
          <p:cNvPicPr preferRelativeResize="0"/>
          <p:nvPr userDrawn="1"/>
        </p:nvPicPr>
        <p:blipFill rotWithShape="1">
          <a:blip r:embed="rId5">
            <a:alphaModFix/>
          </a:blip>
          <a:srcRect/>
          <a:stretch/>
        </p:blipFill>
        <p:spPr>
          <a:xfrm>
            <a:off x="3358600" y="1018628"/>
            <a:ext cx="1947672" cy="1947672"/>
          </a:xfrm>
          <a:prstGeom prst="rect">
            <a:avLst/>
          </a:prstGeom>
          <a:noFill/>
          <a:ln>
            <a:noFill/>
          </a:ln>
        </p:spPr>
      </p:pic>
      <p:sp>
        <p:nvSpPr>
          <p:cNvPr id="2" name="Google Shape;616;p95">
            <a:extLst>
              <a:ext uri="{FF2B5EF4-FFF2-40B4-BE49-F238E27FC236}">
                <a16:creationId xmlns:a16="http://schemas.microsoft.com/office/drawing/2014/main" id="{97C44156-67C2-4F33-EB02-FCBA9ECA1FD8}"/>
              </a:ext>
            </a:extLst>
          </p:cNvPr>
          <p:cNvSpPr/>
          <p:nvPr userDrawn="1"/>
        </p:nvSpPr>
        <p:spPr>
          <a:xfrm>
            <a:off x="2192258" y="1018628"/>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D04F434D-BCDB-63C2-3435-2C2BC4B49274}"/>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4D32A7C-FB16-C1D4-53D6-DD61953ADF75}"/>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6256017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Detail modul" preserve="1" userDrawn="1">
  <p:cSld name="module_content_pointer">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1642237"/>
          </a:xfrm>
        </p:spPr>
        <p:txBody>
          <a:bodyPr>
            <a:normAutofit/>
          </a:bodyPr>
          <a:lstStyle>
            <a:lvl1pPr marL="152400" indent="0" algn="just">
              <a:lnSpc>
                <a:spcPct val="10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
        <p:nvSpPr>
          <p:cNvPr id="9" name="Text Placeholder 8">
            <a:extLst>
              <a:ext uri="{FF2B5EF4-FFF2-40B4-BE49-F238E27FC236}">
                <a16:creationId xmlns:a16="http://schemas.microsoft.com/office/drawing/2014/main" id="{6E9535AC-0168-0F1B-FEFC-89ECA31A0F10}"/>
              </a:ext>
            </a:extLst>
          </p:cNvPr>
          <p:cNvSpPr>
            <a:spLocks noGrp="1"/>
          </p:cNvSpPr>
          <p:nvPr>
            <p:ph type="body" sz="quarter" idx="15"/>
          </p:nvPr>
        </p:nvSpPr>
        <p:spPr>
          <a:xfrm>
            <a:off x="832684" y="4794250"/>
            <a:ext cx="6446004" cy="1403350"/>
          </a:xfrm>
        </p:spPr>
        <p:txBody>
          <a:bodyPr/>
          <a:lstStyle>
            <a:lvl1pPr marL="381000" indent="-228600">
              <a:buFont typeface="+mj-lt"/>
              <a:buAutoNum type="arabicPeriod"/>
              <a:defRPr/>
            </a:lvl1pPr>
          </a:lstStyle>
          <a:p>
            <a:pPr lvl="0"/>
            <a:endParaRPr lang="en-ID"/>
          </a:p>
        </p:txBody>
      </p:sp>
    </p:spTree>
    <p:extLst>
      <p:ext uri="{BB962C8B-B14F-4D97-AF65-F5344CB8AC3E}">
        <p14:creationId xmlns:p14="http://schemas.microsoft.com/office/powerpoint/2010/main" val="1162626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Detail modul" preserve="1" userDrawn="1">
  <p:cSld name="3_Detail modul">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2" y="2946904"/>
            <a:ext cx="6446004" cy="1642237"/>
          </a:xfrm>
        </p:spPr>
        <p:txBody>
          <a:bodyPr>
            <a:normAutofit/>
          </a:bodyPr>
          <a:lstStyle>
            <a:lvl1pPr marL="152400" indent="0" algn="just">
              <a:lnSpc>
                <a:spcPct val="100000"/>
              </a:lnSpc>
              <a:buNone/>
              <a:defRPr sz="1400"/>
            </a:lvl1pPr>
          </a:lstStyle>
          <a:p>
            <a:pPr lvl="0"/>
            <a:endParaRPr lang="en-ID" dirty="0"/>
          </a:p>
        </p:txBody>
      </p:sp>
      <p:sp>
        <p:nvSpPr>
          <p:cNvPr id="4" name="Picture Placeholder 3">
            <a:extLst>
              <a:ext uri="{FF2B5EF4-FFF2-40B4-BE49-F238E27FC236}">
                <a16:creationId xmlns:a16="http://schemas.microsoft.com/office/drawing/2014/main" id="{700D7710-AD0D-D305-2C71-29990F05BB4E}"/>
              </a:ext>
            </a:extLst>
          </p:cNvPr>
          <p:cNvSpPr>
            <a:spLocks noGrp="1"/>
          </p:cNvSpPr>
          <p:nvPr>
            <p:ph type="pic" sz="quarter" idx="11"/>
          </p:nvPr>
        </p:nvSpPr>
        <p:spPr>
          <a:xfrm>
            <a:off x="7832436" y="2946903"/>
            <a:ext cx="3526132" cy="3147505"/>
          </a:xfrm>
        </p:spPr>
        <p:txBody>
          <a:bodyPr/>
          <a:lstStyle/>
          <a:p>
            <a:endParaRPr lang="en-ID"/>
          </a:p>
        </p:txBody>
      </p:sp>
      <p:sp>
        <p:nvSpPr>
          <p:cNvPr id="2" name="Google Shape;18;p18">
            <a:extLst>
              <a:ext uri="{FF2B5EF4-FFF2-40B4-BE49-F238E27FC236}">
                <a16:creationId xmlns:a16="http://schemas.microsoft.com/office/drawing/2014/main" id="{9579ACD8-105B-7347-B1D6-9C24AAD4ABDF}"/>
              </a:ext>
            </a:extLst>
          </p:cNvPr>
          <p:cNvSpPr txBox="1">
            <a:spLocks noGrp="1"/>
          </p:cNvSpPr>
          <p:nvPr>
            <p:ph type="body" idx="12"/>
          </p:nvPr>
        </p:nvSpPr>
        <p:spPr>
          <a:xfrm>
            <a:off x="-1" y="6503193"/>
            <a:ext cx="10446327"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FED06E1-0F6D-CBEA-6EE0-3119ADD1B222}"/>
              </a:ext>
            </a:extLst>
          </p:cNvPr>
          <p:cNvSpPr>
            <a:spLocks noGrp="1"/>
          </p:cNvSpPr>
          <p:nvPr>
            <p:ph type="body" sz="quarter" idx="13"/>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Rectangle: Rounded Corners 4">
            <a:extLst>
              <a:ext uri="{FF2B5EF4-FFF2-40B4-BE49-F238E27FC236}">
                <a16:creationId xmlns:a16="http://schemas.microsoft.com/office/drawing/2014/main" id="{5AF3A726-972E-A674-0785-6A9C6052C052}"/>
              </a:ext>
            </a:extLst>
          </p:cNvPr>
          <p:cNvSpPr/>
          <p:nvPr userDrawn="1"/>
        </p:nvSpPr>
        <p:spPr>
          <a:xfrm>
            <a:off x="833432" y="1955797"/>
            <a:ext cx="10725160" cy="5823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D"/>
          </a:p>
        </p:txBody>
      </p:sp>
      <p:sp>
        <p:nvSpPr>
          <p:cNvPr id="8" name="Text Placeholder 7">
            <a:extLst>
              <a:ext uri="{FF2B5EF4-FFF2-40B4-BE49-F238E27FC236}">
                <a16:creationId xmlns:a16="http://schemas.microsoft.com/office/drawing/2014/main" id="{01A58ADB-0B38-291E-52D2-B444CB4A9CF6}"/>
              </a:ext>
            </a:extLst>
          </p:cNvPr>
          <p:cNvSpPr>
            <a:spLocks noGrp="1"/>
          </p:cNvSpPr>
          <p:nvPr>
            <p:ph type="body" sz="quarter" idx="14"/>
          </p:nvPr>
        </p:nvSpPr>
        <p:spPr>
          <a:xfrm>
            <a:off x="833432" y="1995471"/>
            <a:ext cx="10483850" cy="371769"/>
          </a:xfrm>
        </p:spPr>
        <p:txBody>
          <a:bodyPr anchor="ctr"/>
          <a:lstStyle>
            <a:lvl1pPr marL="152400" indent="0" algn="l">
              <a:buNone/>
              <a:defRPr b="1">
                <a:solidFill>
                  <a:schemeClr val="bg1"/>
                </a:solidFill>
              </a:defRPr>
            </a:lvl1pPr>
          </a:lstStyle>
          <a:p>
            <a:pPr lvl="0"/>
            <a:endParaRPr lang="en-ID"/>
          </a:p>
        </p:txBody>
      </p:sp>
      <p:sp>
        <p:nvSpPr>
          <p:cNvPr id="10" name="Table Placeholder 9">
            <a:extLst>
              <a:ext uri="{FF2B5EF4-FFF2-40B4-BE49-F238E27FC236}">
                <a16:creationId xmlns:a16="http://schemas.microsoft.com/office/drawing/2014/main" id="{7CF0FDE8-DB37-A28E-9D22-EBE975C1394E}"/>
              </a:ext>
            </a:extLst>
          </p:cNvPr>
          <p:cNvSpPr>
            <a:spLocks noGrp="1"/>
          </p:cNvSpPr>
          <p:nvPr>
            <p:ph type="tbl" sz="quarter" idx="15"/>
          </p:nvPr>
        </p:nvSpPr>
        <p:spPr>
          <a:xfrm>
            <a:off x="833438" y="4775200"/>
            <a:ext cx="6445250" cy="1319213"/>
          </a:xfrm>
        </p:spPr>
        <p:txBody>
          <a:bodyPr/>
          <a:lstStyle/>
          <a:p>
            <a:endParaRPr lang="en-ID"/>
          </a:p>
        </p:txBody>
      </p:sp>
    </p:spTree>
    <p:extLst>
      <p:ext uri="{BB962C8B-B14F-4D97-AF65-F5344CB8AC3E}">
        <p14:creationId xmlns:p14="http://schemas.microsoft.com/office/powerpoint/2010/main" val="27200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ferensi" userDrawn="1">
  <p:cSld name="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userDrawn="1">
  <p:cSld name="Custom Layout">
    <p:spTree>
      <p:nvGrpSpPr>
        <p:cNvPr id="1" name="Shape 62"/>
        <p:cNvGrpSpPr/>
        <p:nvPr/>
      </p:nvGrpSpPr>
      <p:grpSpPr>
        <a:xfrm>
          <a:off x="0" y="0"/>
          <a:ext cx="0" cy="0"/>
          <a:chOff x="0" y="0"/>
          <a:chExt cx="0" cy="0"/>
        </a:xfrm>
      </p:grpSpPr>
      <p:sp>
        <p:nvSpPr>
          <p:cNvPr id="63" name="Google Shape;63;p23"/>
          <p:cNvSpPr txBox="1">
            <a:spLocks noGrp="1"/>
          </p:cNvSpPr>
          <p:nvPr>
            <p:ph type="body" idx="1"/>
          </p:nvPr>
        </p:nvSpPr>
        <p:spPr>
          <a:xfrm>
            <a:off x="6095999" y="2391508"/>
            <a:ext cx="5462593" cy="3306927"/>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4" name="Google Shape;64;p23"/>
          <p:cNvSpPr txBox="1">
            <a:spLocks noGrp="1"/>
          </p:cNvSpPr>
          <p:nvPr>
            <p:ph type="body" idx="2"/>
          </p:nvPr>
        </p:nvSpPr>
        <p:spPr>
          <a:xfrm>
            <a:off x="833432" y="2391509"/>
            <a:ext cx="4931264" cy="3306927"/>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9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304800" algn="l">
              <a:lnSpc>
                <a:spcPct val="90000"/>
              </a:lnSpc>
              <a:spcBef>
                <a:spcPts val="500"/>
              </a:spcBef>
              <a:spcAft>
                <a:spcPts val="0"/>
              </a:spcAft>
              <a:buClr>
                <a:schemeClr val="dk1"/>
              </a:buClr>
              <a:buSzPts val="1200"/>
              <a:buAutoNum type="romanLcPeriod"/>
              <a:defRPr sz="1200" b="0" i="0">
                <a:latin typeface="Arial"/>
                <a:ea typeface="Arial"/>
                <a:cs typeface="Arial"/>
                <a:sym typeface="Arial"/>
              </a:defRPr>
            </a:lvl3pPr>
            <a:lvl4pPr marL="1828800" lvl="3"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4pPr>
            <a:lvl5pPr marL="2286000" lvl="4" indent="-304800" algn="l">
              <a:lnSpc>
                <a:spcPct val="90000"/>
              </a:lnSpc>
              <a:spcBef>
                <a:spcPts val="500"/>
              </a:spcBef>
              <a:spcAft>
                <a:spcPts val="0"/>
              </a:spcAft>
              <a:buClr>
                <a:schemeClr val="dk1"/>
              </a:buClr>
              <a:buSzPts val="1200"/>
              <a:buChar char="•"/>
              <a:defRPr sz="1200"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6" name="Google Shape;66;p23"/>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23"/>
          <p:cNvSpPr txBox="1">
            <a:spLocks noGrp="1"/>
          </p:cNvSpPr>
          <p:nvPr>
            <p:ph type="body" idx="4"/>
          </p:nvPr>
        </p:nvSpPr>
        <p:spPr>
          <a:xfrm>
            <a:off x="833432" y="1793630"/>
            <a:ext cx="1072516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9" name="Google Shape;69;p23"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70" name="Google Shape;70;p23"/>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73" name="Google Shape;73;p23"/>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23"/>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062740CA-E65C-610B-B5CA-8C2F21EFE40E}"/>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218CC2A6-9CC6-9310-43CD-99A584575B6B}"/>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aching Notes" userDrawn="1">
  <p:cSld name="Teaching Notes">
    <p:spTree>
      <p:nvGrpSpPr>
        <p:cNvPr id="1" name="Shape 75"/>
        <p:cNvGrpSpPr/>
        <p:nvPr/>
      </p:nvGrpSpPr>
      <p:grpSpPr>
        <a:xfrm>
          <a:off x="0" y="0"/>
          <a:ext cx="0" cy="0"/>
          <a:chOff x="0" y="0"/>
          <a:chExt cx="0" cy="0"/>
        </a:xfrm>
      </p:grpSpPr>
      <p:pic>
        <p:nvPicPr>
          <p:cNvPr id="76" name="Google Shape;76;p2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77" name="Google Shape;77;p2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56;p27">
            <a:extLst>
              <a:ext uri="{FF2B5EF4-FFF2-40B4-BE49-F238E27FC236}">
                <a16:creationId xmlns:a16="http://schemas.microsoft.com/office/drawing/2014/main" id="{4AC67A6F-B92C-BCD3-00AB-23868FF65840}"/>
              </a:ext>
            </a:extLst>
          </p:cNvPr>
          <p:cNvSpPr txBox="1">
            <a:spLocks noGrp="1"/>
          </p:cNvSpPr>
          <p:nvPr>
            <p:ph type="body" idx="10"/>
          </p:nvPr>
        </p:nvSpPr>
        <p:spPr>
          <a:xfrm>
            <a:off x="702468" y="2008183"/>
            <a:ext cx="10787063" cy="39417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24;p18">
            <a:extLst>
              <a:ext uri="{FF2B5EF4-FFF2-40B4-BE49-F238E27FC236}">
                <a16:creationId xmlns:a16="http://schemas.microsoft.com/office/drawing/2014/main" id="{D053179E-EDB7-4CF1-B2CC-D03D4A7C5FC4}"/>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23;p18">
            <a:extLst>
              <a:ext uri="{FF2B5EF4-FFF2-40B4-BE49-F238E27FC236}">
                <a16:creationId xmlns:a16="http://schemas.microsoft.com/office/drawing/2014/main" id="{76434C4F-8A2F-7C44-52FB-3F18CDAAE760}"/>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8;p18">
            <a:extLst>
              <a:ext uri="{FF2B5EF4-FFF2-40B4-BE49-F238E27FC236}">
                <a16:creationId xmlns:a16="http://schemas.microsoft.com/office/drawing/2014/main" id="{E9DF4BAD-E5E8-AF8C-759E-ABE1EF2FFCE9}"/>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Text Placeholder 7">
            <a:extLst>
              <a:ext uri="{FF2B5EF4-FFF2-40B4-BE49-F238E27FC236}">
                <a16:creationId xmlns:a16="http://schemas.microsoft.com/office/drawing/2014/main" id="{A4AA0C80-DB57-098D-7C22-FF3BCEA9BC86}"/>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6" name="Google Shape;121;p26">
            <a:extLst>
              <a:ext uri="{FF2B5EF4-FFF2-40B4-BE49-F238E27FC236}">
                <a16:creationId xmlns:a16="http://schemas.microsoft.com/office/drawing/2014/main" id="{3868FAED-B926-1F68-40E7-E444075A5D64}"/>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ching Notes 2" userDrawn="1">
  <p:cSld name="Teaching Notes 2">
    <p:spTree>
      <p:nvGrpSpPr>
        <p:cNvPr id="1" name="Shape 81"/>
        <p:cNvGrpSpPr/>
        <p:nvPr/>
      </p:nvGrpSpPr>
      <p:grpSpPr>
        <a:xfrm>
          <a:off x="0" y="0"/>
          <a:ext cx="0" cy="0"/>
          <a:chOff x="0" y="0"/>
          <a:chExt cx="0" cy="0"/>
        </a:xfrm>
      </p:grpSpPr>
      <p:pic>
        <p:nvPicPr>
          <p:cNvPr id="82" name="Google Shape;82;p30"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83" name="Google Shape;83;p30"/>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84" name="Google Shape;84;p30"/>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30"/>
          <p:cNvSpPr txBox="1">
            <a:spLocks noGrp="1"/>
          </p:cNvSpPr>
          <p:nvPr>
            <p:ph type="title"/>
          </p:nvPr>
        </p:nvSpPr>
        <p:spPr>
          <a:xfrm>
            <a:off x="162560" y="830061"/>
            <a:ext cx="11866880" cy="38173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Google Shape;24;p18">
            <a:extLst>
              <a:ext uri="{FF2B5EF4-FFF2-40B4-BE49-F238E27FC236}">
                <a16:creationId xmlns:a16="http://schemas.microsoft.com/office/drawing/2014/main" id="{C1EF8CEE-8DC4-F2E3-47BE-B2441E2DF5F9}"/>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18;p18">
            <a:extLst>
              <a:ext uri="{FF2B5EF4-FFF2-40B4-BE49-F238E27FC236}">
                <a16:creationId xmlns:a16="http://schemas.microsoft.com/office/drawing/2014/main" id="{9DF9B4EC-6FC8-6540-8A8D-798AA8407E7A}"/>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6C12A5EE-7A25-6129-A816-1186B3A89796}"/>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st layout" userDrawn="1">
  <p:cSld name="Test layout">
    <p:spTree>
      <p:nvGrpSpPr>
        <p:cNvPr id="1" name="Shape 87"/>
        <p:cNvGrpSpPr/>
        <p:nvPr/>
      </p:nvGrpSpPr>
      <p:grpSpPr>
        <a:xfrm>
          <a:off x="0" y="0"/>
          <a:ext cx="0" cy="0"/>
          <a:chOff x="0" y="0"/>
          <a:chExt cx="0" cy="0"/>
        </a:xfrm>
      </p:grpSpPr>
      <p:sp>
        <p:nvSpPr>
          <p:cNvPr id="89" name="Google Shape;89;p28"/>
          <p:cNvSpPr txBox="1">
            <a:spLocks noGrp="1"/>
          </p:cNvSpPr>
          <p:nvPr>
            <p:ph type="body" idx="1"/>
          </p:nvPr>
        </p:nvSpPr>
        <p:spPr>
          <a:xfrm>
            <a:off x="808039" y="1553179"/>
            <a:ext cx="10787064" cy="4330096"/>
          </a:xfrm>
          <a:prstGeom prst="rect">
            <a:avLst/>
          </a:prstGeom>
          <a:noFill/>
          <a:ln>
            <a:noFill/>
          </a:ln>
        </p:spPr>
        <p:txBody>
          <a:bodyPr spcFirstLastPara="1" wrap="square" lIns="91425" tIns="45700" rIns="91425" bIns="45700" anchor="t" anchorCtr="0">
            <a:normAutofit/>
          </a:bodyPr>
          <a:lstStyle>
            <a:lvl1pPr marL="457200" lvl="0" indent="-304800" algn="l">
              <a:lnSpc>
                <a:spcPct val="150000"/>
              </a:lnSpc>
              <a:spcBef>
                <a:spcPts val="1000"/>
              </a:spcBef>
              <a:spcAft>
                <a:spcPts val="0"/>
              </a:spcAft>
              <a:buClr>
                <a:schemeClr val="dk1"/>
              </a:buClr>
              <a:buSzPts val="1200"/>
              <a:buAutoNum type="arabicPeriod"/>
              <a:defRPr sz="1200" b="0" i="0">
                <a:latin typeface="Arial"/>
                <a:ea typeface="Arial"/>
                <a:cs typeface="Arial"/>
                <a:sym typeface="Arial"/>
              </a:defRPr>
            </a:lvl1pPr>
            <a:lvl2pPr marL="914400" lvl="1" indent="-304800" algn="l">
              <a:lnSpc>
                <a:spcPct val="150000"/>
              </a:lnSpc>
              <a:spcBef>
                <a:spcPts val="500"/>
              </a:spcBef>
              <a:spcAft>
                <a:spcPts val="0"/>
              </a:spcAft>
              <a:buClr>
                <a:schemeClr val="dk1"/>
              </a:buClr>
              <a:buSzPts val="1200"/>
              <a:buAutoNum type="alphaLcPeriod"/>
              <a:defRPr sz="1200" b="0" i="0">
                <a:latin typeface="Arial"/>
                <a:ea typeface="Arial"/>
                <a:cs typeface="Arial"/>
                <a:sym typeface="Arial"/>
              </a:defRPr>
            </a:lvl2pPr>
            <a:lvl3pPr marL="1371600" lvl="2" indent="-228600" algn="l">
              <a:lnSpc>
                <a:spcPct val="90000"/>
              </a:lnSpc>
              <a:spcBef>
                <a:spcPts val="500"/>
              </a:spcBef>
              <a:spcAft>
                <a:spcPts val="0"/>
              </a:spcAft>
              <a:buClr>
                <a:schemeClr val="dk1"/>
              </a:buClr>
              <a:buSzPts val="1200"/>
              <a:buNone/>
              <a:defRPr/>
            </a:lvl3pPr>
            <a:lvl4pPr marL="1828800" lvl="3" indent="-228600" algn="l">
              <a:lnSpc>
                <a:spcPct val="90000"/>
              </a:lnSpc>
              <a:spcBef>
                <a:spcPts val="500"/>
              </a:spcBef>
              <a:spcAft>
                <a:spcPts val="0"/>
              </a:spcAft>
              <a:buClr>
                <a:schemeClr val="dk1"/>
              </a:buClr>
              <a:buSzPts val="12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0" name="Google Shape;90;p28"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91" name="Google Shape;91;p28"/>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92" name="Google Shape;92;p28"/>
          <p:cNvSpPr txBox="1"/>
          <p:nvPr/>
        </p:nvSpPr>
        <p:spPr>
          <a:xfrm>
            <a:off x="808039" y="884215"/>
            <a:ext cx="64716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D" sz="2800" b="1" i="0" u="none" strike="noStrike" cap="none">
                <a:solidFill>
                  <a:srgbClr val="1F2952"/>
                </a:solidFill>
                <a:latin typeface="Calibri"/>
                <a:ea typeface="Calibri"/>
                <a:cs typeface="Calibri"/>
                <a:sym typeface="Calibri"/>
              </a:rPr>
              <a:t>Pre &amp; Post Quiz (x/n)</a:t>
            </a:r>
            <a:endParaRPr sz="2800" b="1" i="0" u="none" strike="noStrike" cap="none">
              <a:solidFill>
                <a:srgbClr val="1F2952"/>
              </a:solidFill>
              <a:latin typeface="Calibri"/>
              <a:ea typeface="Calibri"/>
              <a:cs typeface="Calibri"/>
              <a:sym typeface="Calibri"/>
            </a:endParaRPr>
          </a:p>
        </p:txBody>
      </p:sp>
      <p:sp>
        <p:nvSpPr>
          <p:cNvPr id="95" name="Google Shape;95;p2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2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D7391B90-CA83-78F0-8B24-88463410E434}"/>
              </a:ext>
            </a:extLst>
          </p:cNvPr>
          <p:cNvSpPr txBox="1">
            <a:spLocks noGrp="1"/>
          </p:cNvSpPr>
          <p:nvPr>
            <p:ph type="body" idx="10"/>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48BD146A-6178-58AF-2CA4-BC5F0A9D6065}"/>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si modul - 1" userDrawn="1">
  <p:cSld name="Isi modul - 1">
    <p:spTree>
      <p:nvGrpSpPr>
        <p:cNvPr id="1" name="Shape 97"/>
        <p:cNvGrpSpPr/>
        <p:nvPr/>
      </p:nvGrpSpPr>
      <p:grpSpPr>
        <a:xfrm>
          <a:off x="0" y="0"/>
          <a:ext cx="0" cy="0"/>
          <a:chOff x="0" y="0"/>
          <a:chExt cx="0" cy="0"/>
        </a:xfrm>
      </p:grpSpPr>
      <p:sp>
        <p:nvSpPr>
          <p:cNvPr id="99" name="Google Shape;99;p21"/>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Calibri"/>
              <a:buNone/>
              <a:defRPr sz="2800" i="1">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a:spLocks noGrp="1"/>
          </p:cNvSpPr>
          <p:nvPr>
            <p:ph type="pic" idx="2"/>
          </p:nvPr>
        </p:nvSpPr>
        <p:spPr>
          <a:xfrm>
            <a:off x="4474368" y="2357072"/>
            <a:ext cx="3443287" cy="1828801"/>
          </a:xfrm>
          <a:prstGeom prst="rect">
            <a:avLst/>
          </a:prstGeom>
          <a:noFill/>
          <a:ln>
            <a:noFill/>
          </a:ln>
        </p:spPr>
      </p:sp>
      <p:sp>
        <p:nvSpPr>
          <p:cNvPr id="102" name="Google Shape;102;p21"/>
          <p:cNvSpPr txBox="1">
            <a:spLocks noGrp="1"/>
          </p:cNvSpPr>
          <p:nvPr>
            <p:ph type="body" idx="3"/>
          </p:nvPr>
        </p:nvSpPr>
        <p:spPr>
          <a:xfrm>
            <a:off x="833432" y="4337538"/>
            <a:ext cx="10888662" cy="12496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b="0" i="0">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03" name="Google Shape;103;p21"/>
          <p:cNvSpPr txBox="1">
            <a:spLocks noGrp="1"/>
          </p:cNvSpPr>
          <p:nvPr>
            <p:ph type="body" idx="4"/>
          </p:nvPr>
        </p:nvSpPr>
        <p:spPr>
          <a:xfrm>
            <a:off x="833432" y="1793630"/>
            <a:ext cx="1070171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b="1" i="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104" name="Google Shape;104;p21"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05" name="Google Shape;105;p21"/>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107" name="Google Shape;107;p21"/>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 name="Google Shape;108;p21"/>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 name="Google Shape;18;p18">
            <a:extLst>
              <a:ext uri="{FF2B5EF4-FFF2-40B4-BE49-F238E27FC236}">
                <a16:creationId xmlns:a16="http://schemas.microsoft.com/office/drawing/2014/main" id="{C23034F9-B66F-F8E4-6830-A21CA8201F67}"/>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Placeholder 7">
            <a:extLst>
              <a:ext uri="{FF2B5EF4-FFF2-40B4-BE49-F238E27FC236}">
                <a16:creationId xmlns:a16="http://schemas.microsoft.com/office/drawing/2014/main" id="{A4783E52-F818-D2F8-C911-7230780376E5}"/>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00100" y="2007482"/>
            <a:ext cx="10787064" cy="3636962"/>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90000"/>
              </a:lnSpc>
              <a:spcBef>
                <a:spcPts val="1000"/>
              </a:spcBef>
              <a:spcAft>
                <a:spcPts val="0"/>
              </a:spcAft>
              <a:buClr>
                <a:schemeClr val="dk1"/>
              </a:buClr>
              <a:buSzPts val="1200"/>
              <a:buFont typeface="Calibri"/>
              <a:buAutoNum type="arabicPeriod"/>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Calibri"/>
              <a:buAutoNum type="alphaLcPeriod"/>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00"/>
              </a:spcBef>
              <a:spcAft>
                <a:spcPts val="0"/>
              </a:spcAft>
              <a:buClr>
                <a:schemeClr val="dk1"/>
              </a:buClr>
              <a:buSzPts val="1200"/>
              <a:buFont typeface="Calibri"/>
              <a:buAutoNum type="romanLcPeriod"/>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7"/>
          <p:cNvSpPr txBox="1">
            <a:spLocks noGrp="1"/>
          </p:cNvSpPr>
          <p:nvPr>
            <p:ph type="dt" idx="10"/>
          </p:nvPr>
        </p:nvSpPr>
        <p:spPr>
          <a:xfrm>
            <a:off x="160908" y="6030068"/>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 name="Google Shape;30;p19">
            <a:extLst>
              <a:ext uri="{FF2B5EF4-FFF2-40B4-BE49-F238E27FC236}">
                <a16:creationId xmlns:a16="http://schemas.microsoft.com/office/drawing/2014/main" id="{06346906-99AC-7522-51E7-402F0FC089DA}"/>
              </a:ext>
            </a:extLst>
          </p:cNvPr>
          <p:cNvPicPr preferRelativeResize="0"/>
          <p:nvPr userDrawn="1"/>
        </p:nvPicPr>
        <p:blipFill rotWithShape="1">
          <a:blip r:embed="rId34">
            <a:alphaModFix/>
          </a:blip>
          <a:srcRect l="-9404" t="1349" r="1" b="-3416"/>
          <a:stretch/>
        </p:blipFill>
        <p:spPr>
          <a:xfrm>
            <a:off x="11027561" y="145157"/>
            <a:ext cx="815204" cy="532438"/>
          </a:xfrm>
          <a:prstGeom prst="rect">
            <a:avLst/>
          </a:prstGeom>
          <a:noFill/>
          <a:ln>
            <a:noFill/>
          </a:ln>
        </p:spPr>
      </p:pic>
      <p:pic>
        <p:nvPicPr>
          <p:cNvPr id="3" name="Google Shape;29;p19" descr="Logo BUMN&#10;">
            <a:extLst>
              <a:ext uri="{FF2B5EF4-FFF2-40B4-BE49-F238E27FC236}">
                <a16:creationId xmlns:a16="http://schemas.microsoft.com/office/drawing/2014/main" id="{4CC2A453-D29F-C676-809F-FDBC1DDC6654}"/>
              </a:ext>
            </a:extLst>
          </p:cNvPr>
          <p:cNvPicPr preferRelativeResize="0"/>
          <p:nvPr userDrawn="1"/>
        </p:nvPicPr>
        <p:blipFill rotWithShape="1">
          <a:blip r:embed="rId35">
            <a:alphaModFix/>
          </a:blip>
          <a:srcRect t="-55713" b="-55713"/>
          <a:stretch/>
        </p:blipFill>
        <p:spPr>
          <a:xfrm>
            <a:off x="9786748" y="203377"/>
            <a:ext cx="1114597" cy="532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72" r:id="rId2"/>
    <p:sldLayoutId id="2147483673"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6" r:id="rId15"/>
    <p:sldLayoutId id="2147483665" r:id="rId16"/>
    <p:sldLayoutId id="2147483664" r:id="rId17"/>
    <p:sldLayoutId id="2147483676" r:id="rId18"/>
    <p:sldLayoutId id="2147483674" r:id="rId19"/>
    <p:sldLayoutId id="2147483675" r:id="rId20"/>
    <p:sldLayoutId id="2147483667" r:id="rId21"/>
    <p:sldLayoutId id="2147483668"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5" name="Title 4">
            <a:extLst>
              <a:ext uri="{FF2B5EF4-FFF2-40B4-BE49-F238E27FC236}">
                <a16:creationId xmlns:a16="http://schemas.microsoft.com/office/drawing/2014/main" id="{54489B3F-1497-D79B-12F4-4C5142B7C259}"/>
              </a:ext>
            </a:extLst>
          </p:cNvPr>
          <p:cNvSpPr>
            <a:spLocks noGrp="1"/>
          </p:cNvSpPr>
          <p:nvPr>
            <p:ph type="title"/>
          </p:nvPr>
        </p:nvSpPr>
        <p:spPr/>
        <p:txBody>
          <a:bodyPr/>
          <a:lstStyle/>
          <a:p>
            <a:r>
              <a:t>Building Neural Network with Python and Keras</a:t>
            </a:r>
          </a:p>
        </p:txBody>
      </p:sp>
      <p:sp>
        <p:nvSpPr>
          <p:cNvPr id="4" name="Google Shape;309;p33">
            <a:extLst>
              <a:ext uri="{FF2B5EF4-FFF2-40B4-BE49-F238E27FC236}">
                <a16:creationId xmlns:a16="http://schemas.microsoft.com/office/drawing/2014/main" id="{AA5212A9-E26E-4330-FCAC-DBA7B61575F5}"/>
              </a:ext>
            </a:extLst>
          </p:cNvPr>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r>
              <a:t>last update: 09 October, 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Pengenalan Speech Recognition: Implementasi dengan Python dan Keras (1/2)</a:t>
            </a:r>
          </a:p>
        </p:txBody>
      </p:sp>
      <p:sp>
        <p:nvSpPr>
          <p:cNvPr id="3" name="Text Placeholder 2"/>
          <p:cNvSpPr>
            <a:spLocks noGrp="1"/>
          </p:cNvSpPr>
          <p:nvPr>
            <p:ph type="body" idx="10" sz="quarter"/>
          </p:nvPr>
        </p:nvSpPr>
        <p:spPr/>
        <p:txBody>
          <a:bodyPr/>
          <a:lstStyle/>
          <a:p>
            <a:r>
              <a:t>Speech recognition menggunakan Neural Network dapat diimplementasikan dengan Python dan Keras untuk mengenali urutan fonem dari sinyal ucapan. Proses ini dimulai dengan mengonversi sinyal akustik menjadi vektor fitur akustik, yang kemudian diproses oleh jaringan untuk menghasilkan urutan fonem (Keshet et al., 2006). Model ini menggunakan fungsi aktivasi dan bobot yang diperbarui secara iteratif untuk meningkatkan akurasi pengenalan (Cesa-Bianchi et al., 2004).</a:t>
            </a:r>
          </a:p>
        </p:txBody>
      </p:sp>
      <p:sp>
        <p:nvSpPr>
          <p:cNvPr id="5" name="Text Placeholder 4"/>
          <p:cNvSpPr>
            <a:spLocks noGrp="1"/>
          </p:cNvSpPr>
          <p:nvPr>
            <p:ph type="body" idx="12"/>
          </p:nvPr>
        </p:nvSpPr>
        <p:spPr/>
        <p:txBody>
          <a:bodyPr/>
          <a:lstStyle/>
          <a:p>
            <a:r>
              <a:t>Building Neural Network with Python and Keras &gt; Topik 1 - Pengenalan Dasar Machine Learning Dan Neural Network</a:t>
            </a:r>
          </a:p>
        </p:txBody>
      </p:sp>
      <p:sp>
        <p:nvSpPr>
          <p:cNvPr id="6" name="Text Placeholder 5"/>
          <p:cNvSpPr>
            <a:spLocks noGrp="1"/>
          </p:cNvSpPr>
          <p:nvPr>
            <p:ph type="body" idx="13" sz="quarter"/>
          </p:nvPr>
        </p:nvSpPr>
        <p:spPr/>
        <p:txBody>
          <a:bodyPr/>
          <a:lstStyle/>
          <a:p>
            <a:r>
              <a:t>10</a:t>
            </a:r>
          </a:p>
        </p:txBody>
      </p:sp>
      <p:sp>
        <p:nvSpPr>
          <p:cNvPr id="7" name="Text Placeholder 6"/>
          <p:cNvSpPr>
            <a:spLocks noGrp="1"/>
          </p:cNvSpPr>
          <p:nvPr>
            <p:ph type="body" idx="14" sz="quarter"/>
          </p:nvPr>
        </p:nvSpPr>
        <p:spPr/>
        <p:txBody>
          <a:bodyPr/>
          <a:lstStyle/>
          <a:p>
            <a:r>
              <a:t>Speech recognition menggunakan Neural Network dengan Python dan Keras mengubah sinyal akustik menjadi urutan fonem.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Pengenalan Speech Recognition: Implementasi dengan Python dan Keras (2/2)</a:t>
            </a:r>
          </a:p>
        </p:txBody>
      </p:sp>
      <p:sp>
        <p:nvSpPr>
          <p:cNvPr id="3" name="Text Placeholder 2"/>
          <p:cNvSpPr>
            <a:spLocks noGrp="1"/>
          </p:cNvSpPr>
          <p:nvPr>
            <p:ph type="body" idx="10" sz="quarter"/>
          </p:nvPr>
        </p:nvSpPr>
        <p:spPr/>
        <p:txBody>
          <a:bodyPr/>
          <a:lstStyle/>
          <a:p>
            <a:r>
              <a:t>Implementasi dengan Keras melibatkan pembuatan model Sequential dengan lapisan Dense dan LSTM untuk menangani urutan data. Data pelatihan terdiri dari pasangan sinyal akustik dan urutan fonem yang sesuai, yang diumpankan ke jaringan untuk pelatihan. Setelah pelatihan, model dapat digunakan untuk memprediksi urutan fonem dari sinyal ucapan baru dengan akurasi yang tinggi (Bourlard &amp; Morgan, 1994).</a:t>
            </a:r>
          </a:p>
        </p:txBody>
      </p:sp>
      <p:sp>
        <p:nvSpPr>
          <p:cNvPr id="5" name="Text Placeholder 4"/>
          <p:cNvSpPr>
            <a:spLocks noGrp="1"/>
          </p:cNvSpPr>
          <p:nvPr>
            <p:ph type="body" idx="12"/>
          </p:nvPr>
        </p:nvSpPr>
        <p:spPr/>
        <p:txBody>
          <a:bodyPr/>
          <a:lstStyle/>
          <a:p>
            <a:r>
              <a:t>Building Neural Network with Python and Keras &gt; Topik 1 - Pengenalan Dasar Machine Learning Dan Neural Network</a:t>
            </a:r>
          </a:p>
        </p:txBody>
      </p:sp>
      <p:sp>
        <p:nvSpPr>
          <p:cNvPr id="6" name="Text Placeholder 5"/>
          <p:cNvSpPr>
            <a:spLocks noGrp="1"/>
          </p:cNvSpPr>
          <p:nvPr>
            <p:ph type="body" idx="13" sz="quarter"/>
          </p:nvPr>
        </p:nvSpPr>
        <p:spPr/>
        <p:txBody>
          <a:bodyPr/>
          <a:lstStyle/>
          <a:p>
            <a:r>
              <a:t>11</a:t>
            </a:r>
          </a:p>
        </p:txBody>
      </p:sp>
      <p:sp>
        <p:nvSpPr>
          <p:cNvPr id="7" name="Text Placeholder 6"/>
          <p:cNvSpPr>
            <a:spLocks noGrp="1"/>
          </p:cNvSpPr>
          <p:nvPr>
            <p:ph type="body" idx="14" sz="quarter"/>
          </p:nvPr>
        </p:nvSpPr>
        <p:spPr/>
        <p:txBody>
          <a:bodyPr/>
          <a:lstStyle/>
          <a:p>
            <a:r>
              <a:t>Implementasi dengan Keras menggunakan model Sequential dengan lapisan Dense dan LSTM untuk memprediksi urutan fonem dari sinyal ucapan.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Pengenalan Speech Recognition: Implementasi dengan Python dan Keras</a:t>
            </a:r>
          </a:p>
        </p:txBody>
      </p:sp>
      <p:sp>
        <p:nvSpPr>
          <p:cNvPr id="3" name="Text Placeholder 2"/>
          <p:cNvSpPr>
            <a:spLocks noGrp="1"/>
          </p:cNvSpPr>
          <p:nvPr>
            <p:ph type="body" idx="11" sz="quarter"/>
          </p:nvPr>
        </p:nvSpPr>
        <p:spPr/>
        <p:txBody>
          <a:bodyPr/>
          <a:lstStyle/>
          <a:p/>
          <a:p>
            <a:pPr>
              <a:lnSpc>
                <a:spcPts val="3000"/>
              </a:lnSpc>
              <a:defRPr b="1"/>
            </a:pPr>
            <a:r>
              <a:t>Apa itu machine learning: </a:t>
            </a:r>
            <a:r>
              <a:rPr b="0"/>
              <a:t>Machine Learning adalah pendekatan induktif yang menghasilkan model dari data pelatihan, berguna untuk pengenalan gambar, pengenalan suara, dan pemrosesan bahasa alami.</a:t>
            </a:r>
          </a:p>
          <a:p>
            <a:pPr>
              <a:lnSpc>
                <a:spcPts val="3000"/>
              </a:lnSpc>
              <a:defRPr b="1"/>
            </a:pPr>
            <a:r>
              <a:t>Jenis-jenis machine learning: </a:t>
            </a:r>
            <a:r>
              <a:rPr b="0"/>
              <a:t>Ada tiga jenis Machine Learning berdasarkan metode pelatihannya: supervised learning, unsupervised learning, dan reinforcement learning.</a:t>
            </a:r>
          </a:p>
          <a:p>
            <a:pPr>
              <a:lnSpc>
                <a:spcPts val="3000"/>
              </a:lnSpc>
              <a:defRPr b="1"/>
            </a:pPr>
            <a:r>
              <a:t>Apa itu supervised learning: </a:t>
            </a:r>
            <a:r>
              <a:rPr b="0"/>
              <a:t>Supervised learning menggunakan data pelatihan dengan pasangan input dan output yang benar, dan memiliki aplikasi umum seperti classification dan regression.</a:t>
            </a:r>
          </a:p>
          <a:p>
            <a:pPr>
              <a:lnSpc>
                <a:spcPts val="3000"/>
              </a:lnSpc>
              <a:defRPr b="1"/>
            </a:pPr>
            <a:r>
              <a:t>Apa itu neural network: </a:t>
            </a:r>
            <a:r>
              <a:rPr b="0"/>
              <a:t>Neural Network meniru mekanisme otak dengan menghubungkan node yang berfungsi seperti neuron, dengan lapisan input, tersembunyi, dan output.</a:t>
            </a:r>
          </a:p>
          <a:p>
            <a:pPr>
              <a:lnSpc>
                <a:spcPts val="3000"/>
              </a:lnSpc>
              <a:defRPr b="1"/>
            </a:pPr>
            <a:r>
              <a:t>Implementasi neural network dalam pengenalan suara: </a:t>
            </a:r>
            <a:r>
              <a:rPr b="0"/>
              <a:t>Speech recognition menggunakan Neural Network dapat diimplementasikan dengan Python dan Keras, mengonversi sinyal akustik menjadi vektor fitur akustik untuk menghasilkan urutan fonem.</a:t>
            </a:r>
          </a:p>
        </p:txBody>
      </p:sp>
      <p:sp>
        <p:nvSpPr>
          <p:cNvPr id="5" name="Text Placeholder 4"/>
          <p:cNvSpPr>
            <a:spLocks noGrp="1"/>
          </p:cNvSpPr>
          <p:nvPr>
            <p:ph type="body" idx="12" sz="quarter"/>
          </p:nvPr>
        </p:nvSpPr>
        <p:spPr/>
        <p:txBody>
          <a:bodyPr/>
          <a:lstStyle/>
          <a:p>
            <a:r>
              <a:t>12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13</a:t>
            </a:r>
          </a:p>
        </p:txBody>
      </p:sp>
      <p:sp>
        <p:nvSpPr>
          <p:cNvPr id="4" name="Title 3"/>
          <p:cNvSpPr>
            <a:spLocks noGrp="1"/>
          </p:cNvSpPr>
          <p:nvPr>
            <p:ph type="title"/>
          </p:nvPr>
        </p:nvSpPr>
        <p:spPr/>
        <p:txBody>
          <a:bodyPr/>
          <a:lstStyle/>
          <a:p>
            <a:r>
              <a:t>Pengenalan Speech Recognition: Implementasi dengan Python dan Keras</a:t>
            </a:r>
          </a:p>
        </p:txBody>
      </p:sp>
      <p:graphicFrame>
        <p:nvGraphicFramePr>
          <p:cNvPr id="5" name="Table 4"/>
          <p:cNvGraphicFramePr>
            <a:graphicFrameLocks noGrp="1"/>
          </p:cNvGraphicFramePr>
          <p:nvPr/>
        </p:nvGraphicFramePr>
        <p:xfrm>
          <a:off x="914400" y="2286000"/>
          <a:ext cx="9144000" cy="1371600"/>
        </p:xfrm>
        <a:graphic>
          <a:graphicData uri="http://schemas.openxmlformats.org/drawingml/2006/table">
            <a:tbl>
              <a:tblPr firstRow="1" bandRow="1">
                <a:tableStyleId>{5C22544A-7EE6-4342-B048-85BDC9FD1C3A}</a:tableStyleId>
              </a:tblPr>
              <a:tblGrid>
                <a:gridCol w="2286000"/>
                <a:gridCol w="2286000"/>
                <a:gridCol w="2286000"/>
                <a:gridCol w="2286000"/>
              </a:tblGrid>
              <a:tr h="274320">
                <a:tc>
                  <a:txBody>
                    <a:bodyPr/>
                    <a:lstStyle/>
                    <a:p>
                      <a:r>
                        <a:rPr sz="1200"/>
                        <a:t>Topik</a:t>
                      </a:r>
                    </a:p>
                  </a:txBody>
                  <a:tcPr/>
                </a:tc>
                <a:tc>
                  <a:txBody>
                    <a:bodyPr/>
                    <a:lstStyle/>
                    <a:p>
                      <a:r>
                        <a:rPr sz="1200"/>
                        <a:t>Deskripsi</a:t>
                      </a:r>
                    </a:p>
                  </a:txBody>
                  <a:tcPr/>
                </a:tc>
                <a:tc>
                  <a:txBody>
                    <a:bodyPr/>
                    <a:lstStyle/>
                    <a:p>
                      <a:r>
                        <a:rPr sz="1200"/>
                        <a:t>Jenis</a:t>
                      </a:r>
                    </a:p>
                  </a:txBody>
                  <a:tcPr/>
                </a:tc>
                <a:tc>
                  <a:txBody>
                    <a:bodyPr/>
                    <a:lstStyle/>
                    <a:p>
                      <a:r>
                        <a:rPr sz="1200"/>
                        <a:t>Aplikasi</a:t>
                      </a:r>
                    </a:p>
                  </a:txBody>
                  <a:tcPr/>
                </a:tc>
              </a:tr>
              <a:tr h="274320">
                <a:tc>
                  <a:txBody>
                    <a:bodyPr/>
                    <a:lstStyle/>
                    <a:p>
                      <a:r>
                        <a:rPr sz="1200"/>
                        <a:t>Machine Learning</a:t>
                      </a:r>
                    </a:p>
                  </a:txBody>
                  <a:tcPr/>
                </a:tc>
                <a:tc>
                  <a:txBody>
                    <a:bodyPr/>
                    <a:lstStyle/>
                    <a:p>
                      <a:r>
                        <a:rPr sz="1200"/>
                        <a:t>Pendekatan induktif menghasilkan model dari data pelatihan.</a:t>
                      </a:r>
                    </a:p>
                  </a:txBody>
                  <a:tcPr/>
                </a:tc>
                <a:tc>
                  <a:txBody>
                    <a:bodyPr/>
                    <a:lstStyle/>
                    <a:p>
                      <a:r>
                        <a:rPr sz="1200"/>
                        <a:t>Supervised, Unsupervised, Reinforcement</a:t>
                      </a:r>
                    </a:p>
                  </a:txBody>
                  <a:tcPr/>
                </a:tc>
                <a:tc>
                  <a:txBody>
                    <a:bodyPr/>
                    <a:lstStyle/>
                    <a:p>
                      <a:r>
                        <a:rPr sz="1200"/>
                        <a:t>Pengenalan gambar, suara, bahasa alami</a:t>
                      </a:r>
                    </a:p>
                  </a:txBody>
                  <a:tcPr/>
                </a:tc>
              </a:tr>
              <a:tr h="274320">
                <a:tc>
                  <a:txBody>
                    <a:bodyPr/>
                    <a:lstStyle/>
                    <a:p>
                      <a:r>
                        <a:rPr sz="1200"/>
                        <a:t>Supervised Learning</a:t>
                      </a:r>
                    </a:p>
                  </a:txBody>
                  <a:tcPr/>
                </a:tc>
                <a:tc>
                  <a:txBody>
                    <a:bodyPr/>
                    <a:lstStyle/>
                    <a:p>
                      <a:r>
                        <a:rPr sz="1200"/>
                        <a:t>Data pelatihan dengan pasangan input dan output yang benar.</a:t>
                      </a:r>
                    </a:p>
                  </a:txBody>
                  <a:tcPr/>
                </a:tc>
                <a:tc>
                  <a:txBody>
                    <a:bodyPr/>
                    <a:lstStyle/>
                    <a:p>
                      <a:r>
                        <a:rPr sz="1200"/>
                        <a:t>Classification, Regression</a:t>
                      </a:r>
                    </a:p>
                  </a:txBody>
                  <a:tcPr/>
                </a:tc>
                <a:tc>
                  <a:txBody>
                    <a:bodyPr/>
                    <a:lstStyle/>
                    <a:p>
                      <a:r>
                        <a:rPr sz="1200"/>
                        <a:t>Penyaringan email spam, prediksi harga rumah</a:t>
                      </a:r>
                    </a:p>
                  </a:txBody>
                  <a:tcPr/>
                </a:tc>
              </a:tr>
              <a:tr h="274320">
                <a:tc>
                  <a:txBody>
                    <a:bodyPr/>
                    <a:lstStyle/>
                    <a:p>
                      <a:r>
                        <a:rPr sz="1200"/>
                        <a:t>Neural Network</a:t>
                      </a:r>
                    </a:p>
                  </a:txBody>
                  <a:tcPr/>
                </a:tc>
                <a:tc>
                  <a:txBody>
                    <a:bodyPr/>
                    <a:lstStyle/>
                    <a:p>
                      <a:r>
                        <a:rPr sz="1200"/>
                        <a:t>Meniru mekanisme otak dengan menghubungkan node seperti neuron.</a:t>
                      </a:r>
                    </a:p>
                  </a:txBody>
                  <a:tcPr/>
                </a:tc>
                <a:tc>
                  <a:txBody>
                    <a:bodyPr/>
                    <a:lstStyle/>
                    <a:p>
                      <a:r>
                        <a:rPr sz="1200"/>
                        <a:t>Single-layer, Multi-layer</a:t>
                      </a:r>
                    </a:p>
                  </a:txBody>
                  <a:tcPr/>
                </a:tc>
                <a:tc>
                  <a:txBody>
                    <a:bodyPr/>
                    <a:lstStyle/>
                    <a:p>
                      <a:r>
                        <a:rPr sz="1200"/>
                        <a:t>Pengenalan wajah, speech recognition</a:t>
                      </a:r>
                    </a:p>
                  </a:txBody>
                  <a:tcPr/>
                </a:tc>
              </a:tr>
              <a:tr h="274320">
                <a:tc>
                  <a:txBody>
                    <a:bodyPr/>
                    <a:lstStyle/>
                    <a:p>
                      <a:r>
                        <a:rPr sz="1200"/>
                        <a:t>Speech Recognition</a:t>
                      </a:r>
                    </a:p>
                  </a:txBody>
                  <a:tcPr/>
                </a:tc>
                <a:tc>
                  <a:txBody>
                    <a:bodyPr/>
                    <a:lstStyle/>
                    <a:p>
                      <a:r>
                        <a:rPr sz="1200"/>
                        <a:t>Menggunakan Neural Network dengan Pycellon dan Keras.</a:t>
                      </a:r>
                    </a:p>
                  </a:txBody>
                  <a:tcPr/>
                </a:tc>
                <a:tc>
                  <a:txBody>
                    <a:bodyPr/>
                    <a:lstStyle/>
                    <a:p>
                      <a:r>
                        <a:rPr sz="1200"/>
                        <a:t>Sequential model, Dense, LSTM</a:t>
                      </a:r>
                    </a:p>
                  </a:txBody>
                  <a:tcPr/>
                </a:tc>
                <a:tc>
                  <a:txBody>
                    <a:bodyPr/>
                    <a:lstStyle/>
                    <a:p>
                      <a:r>
                        <a:rPr sz="1200"/>
                        <a:t>Mengonversi sinyal akustik menjadi urutan fonem.</a:t>
                      </a:r>
                    </a:p>
                  </a:txBody>
                  <a:tcPr/>
                </a:tc>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8" sz="quarter"/>
          </p:nvPr>
        </p:nvSpPr>
        <p:spPr/>
        <p:txBody>
          <a:bodyPr/>
          <a:lstStyle/>
          <a:p>
            <a:r>
              <a:t>Pengenalan dasar machine learning dan neural network menjelaskan konsep, aplikasi, dan cara kerja algoritma pembelajaran mesin serta jaringan saraf tiruan dalam mengolah data dan membuat prediksi.</a:t>
            </a:r>
          </a:p>
        </p:txBody>
      </p:sp>
      <p:sp>
        <p:nvSpPr>
          <p:cNvPr id="3" name="Text Placeholder 2"/>
          <p:cNvSpPr>
            <a:spLocks noGrp="1"/>
          </p:cNvSpPr>
          <p:nvPr>
            <p:ph type="body" idx="20" sz="quarter"/>
          </p:nvPr>
        </p:nvSpPr>
        <p:spPr/>
        <p:txBody>
          <a:bodyPr/>
          <a:lstStyle/>
          <a:p>
            <a:r>
              <a:t>Pengenalan dan implementasi speech recognition dengan Python dan Keras melibatkan penggunaan pustaka untuk melatih model yang dapat mengenali dan memproses ucapan manusia secara otomatis.</a:t>
            </a:r>
          </a:p>
        </p:txBody>
      </p:sp>
      <p:sp>
        <p:nvSpPr>
          <p:cNvPr id="4" name="Text Placeholder 3"/>
          <p:cNvSpPr>
            <a:spLocks noGrp="1"/>
          </p:cNvSpPr>
          <p:nvPr>
            <p:ph type="body" idx="13" sz="quarter"/>
          </p:nvPr>
        </p:nvSpPr>
        <p:spPr/>
        <p:txBody>
          <a:bodyPr/>
          <a:lstStyle/>
          <a:p>
            <a:r>
              <a:t>Pengenalan Dan Implementasi Speech Recognition Dengan Python Dan Keras</a:t>
            </a:r>
          </a:p>
        </p:txBody>
      </p:sp>
      <p:sp>
        <p:nvSpPr>
          <p:cNvPr id="5" name="Text Placeholder 4"/>
          <p:cNvSpPr>
            <a:spLocks noGrp="1"/>
          </p:cNvSpPr>
          <p:nvPr>
            <p:ph type="body" idx="15" sz="quarter"/>
          </p:nvPr>
        </p:nvSpPr>
        <p:spPr/>
        <p:txBody>
          <a:bodyPr/>
          <a:lstStyle/>
          <a:p>
            <a:r>
              <a:t>Implementasi Neural Network Menggunakan Keras</a:t>
            </a:r>
          </a:p>
        </p:txBody>
      </p:sp>
      <p:sp>
        <p:nvSpPr>
          <p:cNvPr id="6" name="Text Placeholder 5"/>
          <p:cNvSpPr>
            <a:spLocks noGrp="1"/>
          </p:cNvSpPr>
          <p:nvPr>
            <p:ph type="body" idx="16" sz="quarter"/>
          </p:nvPr>
        </p:nvSpPr>
        <p:spPr/>
        <p:txBody>
          <a:bodyPr/>
          <a:lstStyle/>
          <a:p>
            <a:r>
              <a:t>Pengenalan Dasar Machine Learning Dan Neural Network</a:t>
            </a:r>
          </a:p>
        </p:txBody>
      </p:sp>
      <p:sp>
        <p:nvSpPr>
          <p:cNvPr id="7" name="Text Placeholder 6"/>
          <p:cNvSpPr>
            <a:spLocks noGrp="1"/>
          </p:cNvSpPr>
          <p:nvPr>
            <p:ph type="body" idx="17" sz="quarter"/>
          </p:nvPr>
        </p:nvSpPr>
        <p:spPr/>
        <p:txBody>
          <a:bodyPr/>
          <a:lstStyle/>
          <a:p>
            <a:r>
              <a:t>14</a:t>
            </a:r>
          </a:p>
        </p:txBody>
      </p:sp>
      <p:sp>
        <p:nvSpPr>
          <p:cNvPr id="8" name="Text Placeholder 7"/>
          <p:cNvSpPr>
            <a:spLocks noGrp="1"/>
          </p:cNvSpPr>
          <p:nvPr>
            <p:ph type="body" idx="19" sz="quarter"/>
          </p:nvPr>
        </p:nvSpPr>
        <p:spPr/>
        <p:txBody>
          <a:bodyPr/>
          <a:lstStyle/>
          <a:p>
            <a:r>
              <a:t>Implementasi Neural Network dengan Keras memudahkan pembuatan dan pelatihan model AI melalui antarmuka user-friendly, mendukung berbagai arsitektur jaringan dan optimisasi.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Topik 2 - Implementasi Neural Network Menggunakan Keras</a:t>
            </a:r>
          </a:p>
        </p:txBody>
      </p:sp>
      <p:sp>
        <p:nvSpPr>
          <p:cNvPr id="4" name="Text Placeholder 3"/>
          <p:cNvSpPr>
            <a:spLocks noGrp="1"/>
          </p:cNvSpPr>
          <p:nvPr>
            <p:ph type="body" idx="12" sz="quarter"/>
          </p:nvPr>
        </p:nvSpPr>
        <p:spPr/>
        <p:txBody>
          <a:bodyPr/>
          <a:lstStyle/>
          <a:p>
            <a:r>
              <a:t>15</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Pengenalan Machine Learning dan Neural Network (1/2)</a:t>
            </a:r>
          </a:p>
        </p:txBody>
      </p:sp>
      <p:sp>
        <p:nvSpPr>
          <p:cNvPr id="3" name="Text Placeholder 2"/>
          <p:cNvSpPr>
            <a:spLocks noGrp="1"/>
          </p:cNvSpPr>
          <p:nvPr>
            <p:ph type="body" idx="10" sz="quarter"/>
          </p:nvPr>
        </p:nvSpPr>
        <p:spPr/>
        <p:txBody>
          <a:bodyPr/>
          <a:lstStyle/>
          <a:p>
            <a:r>
              <a:t>Neural Network adalah jaringan node yang meniru neuron di otak, di mana setiap node menghitung jumlah berbobot dari sinyal input dan meneruskan hasilnya melalui fungsi aktivasi (Chapter 2, 2018). Neural Network awalnya memiliki arsitektur sederhana dengan satu lapisan, tetapi kemudian berkembang menjadi multi-layer untuk menangani masalah yang lebih kompleks (Chapter 2, 2018). Proses pembelajaran melibatkan penyesuaian bobot untuk mengurangi perbedaan antara output yang diharapkan dan output aktual (Chapter 2, 2018).</a:t>
            </a:r>
          </a:p>
        </p:txBody>
      </p:sp>
      <p:sp>
        <p:nvSpPr>
          <p:cNvPr id="5" name="Text Placeholder 4"/>
          <p:cNvSpPr>
            <a:spLocks noGrp="1"/>
          </p:cNvSpPr>
          <p:nvPr>
            <p:ph type="body" idx="12"/>
          </p:nvPr>
        </p:nvSpPr>
        <p:spPr/>
        <p:txBody>
          <a:bodyPr/>
          <a:lstStyle/>
          <a:p>
            <a:r>
              <a:t>Building Neural Network with Python and Keras &gt; Topik 2 - Implementasi Neural Network Menggunakan Keras</a:t>
            </a:r>
          </a:p>
        </p:txBody>
      </p:sp>
      <p:sp>
        <p:nvSpPr>
          <p:cNvPr id="6" name="Text Placeholder 5"/>
          <p:cNvSpPr>
            <a:spLocks noGrp="1"/>
          </p:cNvSpPr>
          <p:nvPr>
            <p:ph type="body" idx="13" sz="quarter"/>
          </p:nvPr>
        </p:nvSpPr>
        <p:spPr/>
        <p:txBody>
          <a:bodyPr/>
          <a:lstStyle/>
          <a:p>
            <a:r>
              <a:t>16</a:t>
            </a:r>
          </a:p>
        </p:txBody>
      </p:sp>
      <p:sp>
        <p:nvSpPr>
          <p:cNvPr id="7" name="Text Placeholder 6"/>
          <p:cNvSpPr>
            <a:spLocks noGrp="1"/>
          </p:cNvSpPr>
          <p:nvPr>
            <p:ph type="body" idx="14" sz="quarter"/>
          </p:nvPr>
        </p:nvSpPr>
        <p:spPr/>
        <p:txBody>
          <a:bodyPr/>
          <a:lstStyle/>
          <a:p>
            <a:r>
              <a:t>Neural Network meniru neuron otak, menghitung sinyal berbobot, dan menggunakan fungsi aktivasi; berkembang dari single-layer ke multi-layer.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Pengenalan Machine Learning dan Neural Network (2/2)</a:t>
            </a:r>
          </a:p>
        </p:txBody>
      </p:sp>
      <p:sp>
        <p:nvSpPr>
          <p:cNvPr id="3" name="Text Placeholder 2"/>
          <p:cNvSpPr>
            <a:spLocks noGrp="1"/>
          </p:cNvSpPr>
          <p:nvPr>
            <p:ph type="body" idx="10" sz="quarter"/>
          </p:nvPr>
        </p:nvSpPr>
        <p:spPr/>
        <p:txBody>
          <a:bodyPr/>
          <a:lstStyle/>
          <a:p>
            <a:r>
              <a:t>Machine Learning adalah pendekatan induktif yang menghasilkan model dari data pelatihan dan berguna untuk pengenalan gambar, suara, dan pemrosesan bahasa alami (Chapter 1, 2018). Keberhasilan Machine Learning sangat bergantung pada proses generalisasi dan menghindari overfitting melalui regularisasi dan validasi (Chapter 1, 2018). Dalam supervised learning, data pelatihan terdiri dari pasangan input dan output yang benar, yang digunakan untuk melatih model agar dapat memprediksi output yang benar untuk input baru (Chapter 2, 2018).</a:t>
            </a:r>
          </a:p>
        </p:txBody>
      </p:sp>
      <p:sp>
        <p:nvSpPr>
          <p:cNvPr id="5" name="Text Placeholder 4"/>
          <p:cNvSpPr>
            <a:spLocks noGrp="1"/>
          </p:cNvSpPr>
          <p:nvPr>
            <p:ph type="body" idx="12"/>
          </p:nvPr>
        </p:nvSpPr>
        <p:spPr/>
        <p:txBody>
          <a:bodyPr/>
          <a:lstStyle/>
          <a:p>
            <a:r>
              <a:t>Building Neural Network with Python and Keras &gt; Topik 2 - Implementasi Neural Network Menggunakan Keras</a:t>
            </a:r>
          </a:p>
        </p:txBody>
      </p:sp>
      <p:sp>
        <p:nvSpPr>
          <p:cNvPr id="6" name="Text Placeholder 5"/>
          <p:cNvSpPr>
            <a:spLocks noGrp="1"/>
          </p:cNvSpPr>
          <p:nvPr>
            <p:ph type="body" idx="13" sz="quarter"/>
          </p:nvPr>
        </p:nvSpPr>
        <p:spPr/>
        <p:txBody>
          <a:bodyPr/>
          <a:lstStyle/>
          <a:p>
            <a:r>
              <a:t>17</a:t>
            </a:r>
          </a:p>
        </p:txBody>
      </p:sp>
      <p:sp>
        <p:nvSpPr>
          <p:cNvPr id="7" name="Text Placeholder 6"/>
          <p:cNvSpPr>
            <a:spLocks noGrp="1"/>
          </p:cNvSpPr>
          <p:nvPr>
            <p:ph type="body" idx="14" sz="quarter"/>
          </p:nvPr>
        </p:nvSpPr>
        <p:spPr/>
        <p:txBody>
          <a:bodyPr/>
          <a:lstStyle/>
          <a:p>
            <a:r>
              <a:t>Machine Learning menghasilkan model dari data pelatihan dan penting untuk pengenalan gambar, suara, dan pemrosesan bahasa alami.</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Dasar-dasar Python untuk Machine Learning (1/2)</a:t>
            </a:r>
          </a:p>
        </p:txBody>
      </p:sp>
      <p:sp>
        <p:nvSpPr>
          <p:cNvPr id="3" name="Text Placeholder 2"/>
          <p:cNvSpPr>
            <a:spLocks noGrp="1"/>
          </p:cNvSpPr>
          <p:nvPr>
            <p:ph type="body" idx="10" sz="quarter"/>
          </p:nvPr>
        </p:nvSpPr>
        <p:spPr/>
        <p:txBody>
          <a:bodyPr/>
          <a:lstStyle/>
          <a:p>
            <a:r>
              <a:t>Untuk memulai dengan Python dalam Machine Learning, penting untuk menginstal distribusi Anaconda, yang menyediakan berbagai alat seperti Jupyter Notebooks dan Spyder IDE (Chapter 1, 2018). Anaconda mempermudah manajemen paket dan deployment, serta mendukung Python 3.x yang direkomendasikan untuk ML dan DL (Chapter 1, 2018). Setelah instalasi, kita bisa membuka Jupyter Notebooks dengan perintah 'jupyter notebook' di terminal atau command prompt.</a:t>
            </a:r>
          </a:p>
        </p:txBody>
      </p:sp>
      <p:sp>
        <p:nvSpPr>
          <p:cNvPr id="5" name="Text Placeholder 4"/>
          <p:cNvSpPr>
            <a:spLocks noGrp="1"/>
          </p:cNvSpPr>
          <p:nvPr>
            <p:ph type="body" idx="12"/>
          </p:nvPr>
        </p:nvSpPr>
        <p:spPr/>
        <p:txBody>
          <a:bodyPr/>
          <a:lstStyle/>
          <a:p>
            <a:r>
              <a:t>Building Neural Network with Python and Keras &gt; Topik 2 - Implementasi Neural Network Menggunakan Keras</a:t>
            </a:r>
          </a:p>
        </p:txBody>
      </p:sp>
      <p:sp>
        <p:nvSpPr>
          <p:cNvPr id="6" name="Text Placeholder 5"/>
          <p:cNvSpPr>
            <a:spLocks noGrp="1"/>
          </p:cNvSpPr>
          <p:nvPr>
            <p:ph type="body" idx="13" sz="quarter"/>
          </p:nvPr>
        </p:nvSpPr>
        <p:spPr/>
        <p:txBody>
          <a:bodyPr/>
          <a:lstStyle/>
          <a:p>
            <a:r>
              <a:t>18</a:t>
            </a:r>
          </a:p>
        </p:txBody>
      </p:sp>
      <p:sp>
        <p:nvSpPr>
          <p:cNvPr id="7" name="Text Placeholder 6"/>
          <p:cNvSpPr>
            <a:spLocks noGrp="1"/>
          </p:cNvSpPr>
          <p:nvPr>
            <p:ph type="body" idx="14" sz="quarter"/>
          </p:nvPr>
        </p:nvSpPr>
        <p:spPr/>
        <p:txBody>
          <a:bodyPr/>
          <a:lstStyle/>
          <a:p>
            <a:r>
              <a:t>Instal Anaconda untuk alat seperti Jupyter Notebooks dan Spyder IDE, mendukung Python 3.x untuk ML dan DL.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Dasar-dasar Python untuk Machine Learning (2/2)</a:t>
            </a:r>
          </a:p>
        </p:txBody>
      </p:sp>
      <p:sp>
        <p:nvSpPr>
          <p:cNvPr id="3" name="Text Placeholder 2"/>
          <p:cNvSpPr>
            <a:spLocks noGrp="1"/>
          </p:cNvSpPr>
          <p:nvPr>
            <p:ph type="body" idx="10" sz="quarter"/>
          </p:nvPr>
        </p:nvSpPr>
        <p:spPr/>
        <p:txBody>
          <a:bodyPr/>
          <a:lstStyle/>
          <a:p>
            <a:r>
              <a:t>Langkah pertama dalam eksplorasi data adalah mengimpor dataset menggunakan pustaka 'pandas'. Misalnya, kita dapat menggunakan kode berikut untuk mengimpor data: `import pandas as pd; df = pd.read_csv("train.csv")` (Chapter 3, 2018). Setelah data diimpor, kita dapat menggunakan fungsi-fungsi pandas untuk mengeksplorasi panjang, lebar, dan tipe data, serta menampilkan lima baris pertama dari dataset untuk analisis awal (Chapter 3, 2018).</a:t>
            </a:r>
          </a:p>
        </p:txBody>
      </p:sp>
      <p:sp>
        <p:nvSpPr>
          <p:cNvPr id="5" name="Text Placeholder 4"/>
          <p:cNvSpPr>
            <a:spLocks noGrp="1"/>
          </p:cNvSpPr>
          <p:nvPr>
            <p:ph type="body" idx="12"/>
          </p:nvPr>
        </p:nvSpPr>
        <p:spPr/>
        <p:txBody>
          <a:bodyPr/>
          <a:lstStyle/>
          <a:p>
            <a:r>
              <a:t>Building Neural Network with Python and Keras &gt; Topik 2 - Implementasi Neural Network Menggunakan Keras</a:t>
            </a:r>
          </a:p>
        </p:txBody>
      </p:sp>
      <p:sp>
        <p:nvSpPr>
          <p:cNvPr id="6" name="Text Placeholder 5"/>
          <p:cNvSpPr>
            <a:spLocks noGrp="1"/>
          </p:cNvSpPr>
          <p:nvPr>
            <p:ph type="body" idx="13" sz="quarter"/>
          </p:nvPr>
        </p:nvSpPr>
        <p:spPr/>
        <p:txBody>
          <a:bodyPr/>
          <a:lstStyle/>
          <a:p>
            <a:r>
              <a:t>19</a:t>
            </a:r>
          </a:p>
        </p:txBody>
      </p:sp>
      <p:sp>
        <p:nvSpPr>
          <p:cNvPr id="7" name="Text Placeholder 6"/>
          <p:cNvSpPr>
            <a:spLocks noGrp="1"/>
          </p:cNvSpPr>
          <p:nvPr>
            <p:ph type="body" idx="14" sz="quarter"/>
          </p:nvPr>
        </p:nvSpPr>
        <p:spPr/>
        <p:txBody>
          <a:bodyPr/>
          <a:lstStyle/>
          <a:p>
            <a:r>
              <a:t>Langkah pertama eksplorasi data adalah mengimpor dataset menggunakan pustaka 'pandas' dan menampilkan lima baris pertama.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Speech Recognition using Machine Learning</a:t>
            </a:r>
          </a:p>
        </p:txBody>
      </p:sp>
      <p:graphicFrame>
        <p:nvGraphicFramePr>
          <p:cNvPr id="3" name="Table Placeholder 2"/>
          <p:cNvGraphicFramePr>
            <a:graphicFrameLocks noGrp="1"/>
          </p:cNvGraphicFramePr>
          <p:nvPr>
            <p:ph type="tbl" idx="10" sz="quarter"/>
          </p:nvPr>
        </p:nvGraphicFramePr>
        <p:xfrm>
          <a:off x="917863" y="2065468"/>
          <a:ext cx="7315200" cy="370840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title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Speech Recognition using Machine 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Artificial Intelligence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sub-pathway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Speech Recognition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competency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Machine 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key element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Machine Learning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level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fundamental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developer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Marshall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created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September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version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v1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approval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October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 Placeholder 4"/>
          <p:cNvSpPr>
            <a:spLocks noGrp="1"/>
          </p:cNvSpPr>
          <p:nvPr>
            <p:ph type="body" idx="12" sz="quarter"/>
          </p:nvPr>
        </p:nvSpPr>
        <p:spPr/>
        <p:txBody>
          <a:bodyPr/>
          <a:lstStyle/>
          <a:p>
            <a:r>
              <a:t>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Speech Recognition Menggunakan Keras (1/2)</a:t>
            </a:r>
          </a:p>
        </p:txBody>
      </p:sp>
      <p:sp>
        <p:nvSpPr>
          <p:cNvPr id="3" name="Text Placeholder 2"/>
          <p:cNvSpPr>
            <a:spLocks noGrp="1"/>
          </p:cNvSpPr>
          <p:nvPr>
            <p:ph type="body" idx="10" sz="quarter"/>
          </p:nvPr>
        </p:nvSpPr>
        <p:spPr/>
        <p:txBody>
          <a:bodyPr/>
          <a:lstStyle/>
          <a:p>
            <a:r>
              <a:t>Implementasi speech recognition menggunakan Keras dimulai dengan mengimpor pustaka yang diperlukan seperti `Sequential`, `Dense`, dan `LSTM` dari Keras (Chapter 6, 2018). Data pelatihan dan pengujian dapat diimpor dari dataset yang tersedia, seperti dataset IMDB untuk teks, yang kemudian diproses dengan padding untuk mendapatkan panjang yang seragam. Model Sequential kemudian dibangun dengan lapisan embedding, LSTM, dan Dense untuk menangani urutan data dan menghasilkan prediksi (Chapter 6, 2018).</a:t>
            </a:r>
          </a:p>
        </p:txBody>
      </p:sp>
      <p:sp>
        <p:nvSpPr>
          <p:cNvPr id="5" name="Text Placeholder 4"/>
          <p:cNvSpPr>
            <a:spLocks noGrp="1"/>
          </p:cNvSpPr>
          <p:nvPr>
            <p:ph type="body" idx="12"/>
          </p:nvPr>
        </p:nvSpPr>
        <p:spPr/>
        <p:txBody>
          <a:bodyPr/>
          <a:lstStyle/>
          <a:p>
            <a:r>
              <a:t>Building Neural Network with Python and Keras &gt; Topik 2 - Implementasi Neural Network Menggunakan Keras</a:t>
            </a:r>
          </a:p>
        </p:txBody>
      </p:sp>
      <p:sp>
        <p:nvSpPr>
          <p:cNvPr id="6" name="Text Placeholder 5"/>
          <p:cNvSpPr>
            <a:spLocks noGrp="1"/>
          </p:cNvSpPr>
          <p:nvPr>
            <p:ph type="body" idx="13" sz="quarter"/>
          </p:nvPr>
        </p:nvSpPr>
        <p:spPr/>
        <p:txBody>
          <a:bodyPr/>
          <a:lstStyle/>
          <a:p>
            <a:r>
              <a:t>20</a:t>
            </a:r>
          </a:p>
        </p:txBody>
      </p:sp>
      <p:sp>
        <p:nvSpPr>
          <p:cNvPr id="7" name="Text Placeholder 6"/>
          <p:cNvSpPr>
            <a:spLocks noGrp="1"/>
          </p:cNvSpPr>
          <p:nvPr>
            <p:ph type="body" idx="14" sz="quarter"/>
          </p:nvPr>
        </p:nvSpPr>
        <p:spPr/>
        <p:txBody>
          <a:bodyPr/>
          <a:lstStyle/>
          <a:p>
            <a:r>
              <a:t>Implementasi speech recognition dengan Keras melibatkan penggunaan Sequential, Dense, dan LSTM serta pengolahan data dengan padding.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Speech Recognition Menggunakan Keras (2/2)</a:t>
            </a:r>
          </a:p>
        </p:txBody>
      </p:sp>
      <p:sp>
        <p:nvSpPr>
          <p:cNvPr id="3" name="Text Placeholder 2"/>
          <p:cNvSpPr>
            <a:spLocks noGrp="1"/>
          </p:cNvSpPr>
          <p:nvPr>
            <p:ph type="body" idx="10" sz="quarter"/>
          </p:nvPr>
        </p:nvSpPr>
        <p:spPr/>
        <p:txBody>
          <a:bodyPr/>
          <a:lstStyle/>
          <a:p>
            <a:r>
              <a:t>Setelah model dibangun, langkah selanjutnya adalah mengkompilasi model dengan loss function dan optimizer yang sesuai, seperti 'binary_crossentropy' dan 'adam' (Chapter 6, 2018). Model kemudian dilatih menggunakan data pelatihan dengan metode `fit`, yang akan menyesuaikan bobot jaringan untuk meminimalkan kesalahan prediksi. Setelah pelatihan, model dapat dievaluasi menggunakan data pengujian untuk mengukur akurasi dan kinerja keseluruhan dalam pengenalan urutan fonem dari sinyal ucapan (Cesa-Bianchi et al., 2004).</a:t>
            </a:r>
          </a:p>
        </p:txBody>
      </p:sp>
      <p:sp>
        <p:nvSpPr>
          <p:cNvPr id="5" name="Text Placeholder 4"/>
          <p:cNvSpPr>
            <a:spLocks noGrp="1"/>
          </p:cNvSpPr>
          <p:nvPr>
            <p:ph type="body" idx="12"/>
          </p:nvPr>
        </p:nvSpPr>
        <p:spPr/>
        <p:txBody>
          <a:bodyPr/>
          <a:lstStyle/>
          <a:p>
            <a:r>
              <a:t>Building Neural Network with Python and Keras &gt; Topik 2 - Implementasi Neural Network Menggunakan Keras</a:t>
            </a:r>
          </a:p>
        </p:txBody>
      </p:sp>
      <p:sp>
        <p:nvSpPr>
          <p:cNvPr id="6" name="Text Placeholder 5"/>
          <p:cNvSpPr>
            <a:spLocks noGrp="1"/>
          </p:cNvSpPr>
          <p:nvPr>
            <p:ph type="body" idx="13" sz="quarter"/>
          </p:nvPr>
        </p:nvSpPr>
        <p:spPr/>
        <p:txBody>
          <a:bodyPr/>
          <a:lstStyle/>
          <a:p>
            <a:r>
              <a:t>21</a:t>
            </a:r>
          </a:p>
        </p:txBody>
      </p:sp>
      <p:sp>
        <p:nvSpPr>
          <p:cNvPr id="7" name="Text Placeholder 6"/>
          <p:cNvSpPr>
            <a:spLocks noGrp="1"/>
          </p:cNvSpPr>
          <p:nvPr>
            <p:ph type="body" idx="14" sz="quarter"/>
          </p:nvPr>
        </p:nvSpPr>
        <p:spPr/>
        <p:txBody>
          <a:bodyPr/>
          <a:lstStyle/>
          <a:p>
            <a:r>
              <a:t>Setelah kompilasi, model dilatih dengan `fit` dan dievaluasi menggunakan data pengujian untuk mengukur akurasi.</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Speech Recognition Menggunakan Keras</a:t>
            </a:r>
          </a:p>
        </p:txBody>
      </p:sp>
      <p:sp>
        <p:nvSpPr>
          <p:cNvPr id="3" name="Text Placeholder 2"/>
          <p:cNvSpPr>
            <a:spLocks noGrp="1"/>
          </p:cNvSpPr>
          <p:nvPr>
            <p:ph type="body" idx="11" sz="quarter"/>
          </p:nvPr>
        </p:nvSpPr>
        <p:spPr/>
        <p:txBody>
          <a:bodyPr/>
          <a:lstStyle/>
          <a:p/>
          <a:p>
            <a:pPr>
              <a:lnSpc>
                <a:spcPts val="3000"/>
              </a:lnSpc>
              <a:defRPr b="1"/>
            </a:pPr>
            <a:r>
              <a:t>Apa itu neural network: </a:t>
            </a:r>
            <a:r>
              <a:rPr b="0"/>
              <a:t>Neural Network adalah jaringan node yang meniru neuron di otak, di mana setiap node menghitung jumlah berbobot dari sinyal input dan meneruskan hasilnya melalui fungsi aktivasi (Chapter 2, 2018).</a:t>
            </a:r>
          </a:p>
          <a:p>
            <a:pPr>
              <a:lnSpc>
                <a:spcPts val="3000"/>
              </a:lnSpc>
              <a:defRPr b="1"/>
            </a:pPr>
            <a:r>
              <a:t>Perkembangan neural network: </a:t>
            </a:r>
            <a:r>
              <a:rPr b="0"/>
              <a:t>Neural Network awalnya memiliki arsitektur sederhana dengan satu lapisan, tetapi kemudian berkembang menjadi multi-layer untuk menangani masalah yang lebih kompleks (Chapter 2, 2018).</a:t>
            </a:r>
          </a:p>
          <a:p>
            <a:pPr>
              <a:lnSpc>
                <a:spcPts val="3000"/>
              </a:lnSpc>
              <a:defRPr b="1"/>
            </a:pPr>
            <a:r>
              <a:t>Proses pembelajaran neural network: </a:t>
            </a:r>
            <a:r>
              <a:rPr b="0"/>
              <a:t>Proses pembelajaran melibatkan penyesuaian bobot untuk mengurangi perbedaan antara output yang diharapkan dan output aktual (Chapter 2, 2018).</a:t>
            </a:r>
          </a:p>
          <a:p>
            <a:pPr>
              <a:lnSpc>
                <a:spcPts val="3000"/>
              </a:lnSpc>
              <a:defRPr b="1"/>
            </a:pPr>
            <a:r>
              <a:t>Apa itu machine learning: </a:t>
            </a:r>
            <a:r>
              <a:rPr b="0"/>
              <a:t>Machine Learning adalah pendekatan induktif yang menghasilkan model dari data pelatihan dan berguna untuk pengenalan gambar, suara, dan pemrosesan bahasa alami (Chapter 1, 2018).</a:t>
            </a:r>
          </a:p>
          <a:p>
            <a:pPr>
              <a:lnSpc>
                <a:spcPts val="3000"/>
              </a:lnSpc>
              <a:defRPr b="1"/>
            </a:pPr>
            <a:r>
              <a:t>Implementasi speech recognition dengan keras: </a:t>
            </a:r>
            <a:r>
              <a:rPr b="0"/>
              <a:t>Implementasi speech recognition menggunakan Keras dimulai dengan mengimpor pustaka yang diperlukan seperti `Sequential`, `Dense`, dan `LSTM` dari Keras. Model Sequential kemudian dibangun dengan lapisan embedding, LSTM, dan Dense untuk menangani urutan data dan menghasilkan prediksi (Chapter 6, 2018).</a:t>
            </a:r>
          </a:p>
        </p:txBody>
      </p:sp>
      <p:sp>
        <p:nvSpPr>
          <p:cNvPr id="5" name="Text Placeholder 4"/>
          <p:cNvSpPr>
            <a:spLocks noGrp="1"/>
          </p:cNvSpPr>
          <p:nvPr>
            <p:ph type="body" idx="12" sz="quarter"/>
          </p:nvPr>
        </p:nvSpPr>
        <p:spPr/>
        <p:txBody>
          <a:bodyPr/>
          <a:lstStyle/>
          <a:p>
            <a:r>
              <a:t>22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23</a:t>
            </a:r>
          </a:p>
        </p:txBody>
      </p:sp>
      <p:sp>
        <p:nvSpPr>
          <p:cNvPr id="4" name="Title 3"/>
          <p:cNvSpPr>
            <a:spLocks noGrp="1"/>
          </p:cNvSpPr>
          <p:nvPr>
            <p:ph type="title"/>
          </p:nvPr>
        </p:nvSpPr>
        <p:spPr/>
        <p:txBody>
          <a:bodyPr/>
          <a:lstStyle/>
          <a:p>
            <a:r>
              <a:t>Implementasi Speech Recognition Menggunakan Keras</a:t>
            </a:r>
          </a:p>
        </p:txBody>
      </p:sp>
      <p:graphicFrame>
        <p:nvGraphicFramePr>
          <p:cNvPr id="5" name="Table 4"/>
          <p:cNvGraphicFramePr>
            <a:graphicFrameLocks noGrp="1"/>
          </p:cNvGraphicFramePr>
          <p:nvPr/>
        </p:nvGraphicFramePr>
        <p:xfrm>
          <a:off x="914400" y="2286000"/>
          <a:ext cx="9144000" cy="1371600"/>
        </p:xfrm>
        <a:graphic>
          <a:graphicData uri="http://schemas.openxmlformats.org/drawingml/2006/table">
            <a:tbl>
              <a:tblPr firstRow="1" bandRow="1">
                <a:tableStyleId>{5C22544A-7EE6-4342-B048-85BDC9FD1C3A}</a:tableStyleId>
              </a:tblPr>
              <a:tblGrid>
                <a:gridCol w="2286000"/>
                <a:gridCol w="2286000"/>
                <a:gridCol w="2286000"/>
                <a:gridCol w="2286000"/>
              </a:tblGrid>
              <a:tr h="274320">
                <a:tc>
                  <a:txBody>
                    <a:bodyPr/>
                    <a:lstStyle/>
                    <a:p>
                      <a:r>
                        <a:rPr sz="1200"/>
                        <a:t>Topik</a:t>
                      </a:r>
                    </a:p>
                  </a:txBody>
                  <a:tcPr/>
                </a:tc>
                <a:tc>
                  <a:txBody>
                    <a:bodyPr/>
                    <a:lstStyle/>
                    <a:p>
                      <a:r>
                        <a:rPr sz="1200"/>
                        <a:t>Deskripsi</a:t>
                      </a:r>
                    </a:p>
                  </a:txBody>
                  <a:tcPr/>
                </a:tc>
                <a:tc>
                  <a:txBody>
                    <a:bodyPr/>
                    <a:lstStyle/>
                    <a:p>
                      <a:r>
                        <a:rPr sz="1200"/>
                        <a:t>Implementasi</a:t>
                      </a:r>
                    </a:p>
                  </a:txBody>
                  <a:tcPr/>
                </a:tc>
                <a:tc>
                  <a:txBody>
                    <a:bodyPr/>
                    <a:lstStyle/>
                    <a:p>
                      <a:r>
                        <a:rPr sz="1200"/>
                        <a:t>Referensi</a:t>
                      </a:r>
                    </a:p>
                  </a:txBody>
                  <a:tcPr/>
                </a:tc>
              </a:tr>
              <a:tr h="274320">
                <a:tc>
                  <a:txBody>
                    <a:bodyPr/>
                    <a:lstStyle/>
                    <a:p>
                      <a:r>
                        <a:rPr sz="1200"/>
                        <a:t>Neural Network</a:t>
                      </a:r>
                    </a:p>
                  </a:txBody>
                  <a:tcPr/>
                </a:tc>
                <a:tc>
                  <a:txBody>
                    <a:bodyPr/>
                    <a:lstStyle/>
                    <a:p>
                      <a:r>
                        <a:rPr sz="1200"/>
                        <a:t>Jaringan node meniru neuron di otak, menghitung jumlah berbobot dari sinyal input.</a:t>
                      </a:r>
                    </a:p>
                  </a:txBody>
                  <a:tcPr/>
                </a:tc>
                <a:tc>
                  <a:txBody>
                    <a:bodyPr/>
                    <a:lstStyle/>
                    <a:p>
                      <a:r>
                        <a:rPr sz="1200"/>
                        <a:t>Arsitektur sederhana dengan satu lapisan, berkembang menjadi multi-layer.</a:t>
                      </a:r>
                    </a:p>
                  </a:txBody>
                  <a:tcPr/>
                </a:tc>
                <a:tc>
                  <a:txBody>
                    <a:bodyPr/>
                    <a:lstStyle/>
                    <a:p>
                      <a:r>
                        <a:rPr sz="1200"/>
                        <a:t>Chapter 2, 2018</a:t>
                      </a:r>
                    </a:p>
                  </a:txBody>
                  <a:tcPr/>
                </a:tc>
              </a:tr>
              <a:tr h="274320">
                <a:tc>
                  <a:txBody>
                    <a:bodyPr/>
                    <a:lstStyle/>
                    <a:p>
                      <a:r>
                        <a:rPr sz="1200"/>
                        <a:t>Machine Learning</a:t>
                      </a:r>
                    </a:p>
                  </a:txBody>
                  <a:tcPr/>
                </a:tc>
                <a:tc>
                  <a:txBody>
                    <a:bodyPr/>
                    <a:lstStyle/>
                    <a:p>
                      <a:r>
                        <a:rPr sz="1200"/>
                        <a:t>Pendekatan induktif menghasilkan model dari data pelatihan.</a:t>
                      </a:r>
                    </a:p>
                  </a:txBody>
                  <a:tcPr/>
                </a:tc>
                <a:tc>
                  <a:txBody>
                    <a:bodyPr/>
                    <a:lstStyle/>
                    <a:p>
                      <a:r>
                        <a:rPr sz="1200"/>
                        <a:t>Pengenalan gambar, suara, dan pemrosesan bahasa alami.</a:t>
                      </a:r>
                    </a:p>
                  </a:txBody>
                  <a:tcPr/>
                </a:tc>
                <a:tc>
                  <a:txBody>
                    <a:bodyPr/>
                    <a:lstStyle/>
                    <a:p>
                      <a:r>
                        <a:rPr sz="1200"/>
                        <a:t>Chapter 1, 2018</a:t>
                      </a:r>
                    </a:p>
                  </a:txBody>
                  <a:tcPr/>
                </a:tc>
              </a:tr>
              <a:tr h="274320">
                <a:tc>
                  <a:txBody>
                    <a:bodyPr/>
                    <a:lstStyle/>
                    <a:p>
                      <a:r>
                        <a:rPr sz="1200"/>
                        <a:t>Supervised Learning</a:t>
                      </a:r>
                    </a:p>
                  </a:txBody>
                  <a:tcPr/>
                </a:tc>
                <a:tc>
                  <a:txBody>
                    <a:bodyPr/>
                    <a:lstStyle/>
                    <a:p>
                      <a:r>
                        <a:rPr sz="1200"/>
                        <a:t>Data pelatihan terdiri dari pasangan input dan output yang benar.</a:t>
                      </a:r>
                    </a:p>
                  </a:txBody>
                  <a:tcPr/>
                </a:tc>
                <a:tc>
                  <a:txBody>
                    <a:bodyPr/>
                    <a:lstStyle/>
                    <a:p>
                      <a:r>
                        <a:rPr sz="1200"/>
                        <a:t>Melatih model untuk memprediksi output yang benar untuk input baru.</a:t>
                      </a:r>
                    </a:p>
                  </a:txBody>
                  <a:tcPr/>
                </a:tc>
                <a:tc>
                  <a:txBody>
                    <a:bodyPr/>
                    <a:lstStyle/>
                    <a:p>
                      <a:r>
                        <a:rPr sz="1200"/>
                        <a:t>Chapter 2, 2018</a:t>
                      </a:r>
                    </a:p>
                  </a:txBody>
                  <a:tcPr/>
                </a:tc>
              </a:tr>
              <a:tr h="274320">
                <a:tc>
                  <a:txBody>
                    <a:bodyPr/>
                    <a:lstStyle/>
                    <a:p>
                      <a:r>
                        <a:rPr sz="1200"/>
                        <a:t>Pycellon &amp; Anaconda</a:t>
                      </a:r>
                    </a:p>
                  </a:txBody>
                  <a:tcPr/>
                </a:tc>
                <a:tc>
                  <a:txBody>
                    <a:bodyPr/>
                    <a:lstStyle/>
                    <a:p>
                      <a:r>
                        <a:rPr sz="1200"/>
                        <a:t>Instal disrowibusi Anaconda untuk berbagai alat seperti Jupyter Notebooks.</a:t>
                      </a:r>
                    </a:p>
                  </a:txBody>
                  <a:tcPr/>
                </a:tc>
                <a:tc>
                  <a:txBody>
                    <a:bodyPr/>
                    <a:lstStyle/>
                    <a:p>
                      <a:r>
                        <a:rPr sz="1200"/>
                        <a:t>Manajemen paket dan deployment, mendukung Pycellon 3.x.</a:t>
                      </a:r>
                    </a:p>
                  </a:txBody>
                  <a:tcPr/>
                </a:tc>
                <a:tc>
                  <a:txBody>
                    <a:bodyPr/>
                    <a:lstStyle/>
                    <a:p>
                      <a:r>
                        <a:rPr sz="1200"/>
                        <a:t>Chapter 1, 2018</a:t>
                      </a:r>
                    </a:p>
                  </a:txBody>
                  <a:tcPr/>
                </a:tc>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9" sz="quarter"/>
          </p:nvPr>
        </p:nvSpPr>
        <p:spPr/>
        <p:txBody>
          <a:bodyPr/>
          <a:lstStyle/>
          <a:p>
            <a:r>
              <a:t>Implementasi Neural Network dengan Keras memudahkan pembuatan dan pelatihan model AI melalui antarmuka user-friendly, mendukung berbagai arsitektur jaringan dan optimisasi.</a:t>
            </a:r>
          </a:p>
        </p:txBody>
      </p:sp>
      <p:sp>
        <p:nvSpPr>
          <p:cNvPr id="3" name="Text Placeholder 2"/>
          <p:cNvSpPr>
            <a:spLocks noGrp="1"/>
          </p:cNvSpPr>
          <p:nvPr>
            <p:ph type="body" idx="18" sz="quarter"/>
          </p:nvPr>
        </p:nvSpPr>
        <p:spPr/>
        <p:txBody>
          <a:bodyPr/>
          <a:lstStyle/>
          <a:p>
            <a:r>
              <a:t>Pengenalan dasar machine learning dan neural network menjelaskan konsep, aplikasi, dan cara kerja algoritma pembelajaran mesin serta jaringan saraf tiruan dalam mengolah data dan membuat prediksi.</a:t>
            </a:r>
          </a:p>
        </p:txBody>
      </p:sp>
      <p:sp>
        <p:nvSpPr>
          <p:cNvPr id="4" name="Text Placeholder 3"/>
          <p:cNvSpPr>
            <a:spLocks noGrp="1"/>
          </p:cNvSpPr>
          <p:nvPr>
            <p:ph type="body" idx="13" sz="quarter"/>
          </p:nvPr>
        </p:nvSpPr>
        <p:spPr/>
        <p:txBody>
          <a:bodyPr/>
          <a:lstStyle/>
          <a:p>
            <a:r>
              <a:t>Pengenalan Dan Implementasi Speech Recognition Dengan Python Dan Keras</a:t>
            </a:r>
          </a:p>
        </p:txBody>
      </p:sp>
      <p:sp>
        <p:nvSpPr>
          <p:cNvPr id="5" name="Text Placeholder 4"/>
          <p:cNvSpPr>
            <a:spLocks noGrp="1"/>
          </p:cNvSpPr>
          <p:nvPr>
            <p:ph type="body" idx="15" sz="quarter"/>
          </p:nvPr>
        </p:nvSpPr>
        <p:spPr/>
        <p:txBody>
          <a:bodyPr/>
          <a:lstStyle/>
          <a:p>
            <a:r>
              <a:t>Implementasi Neural Network Menggunakan Keras</a:t>
            </a:r>
          </a:p>
        </p:txBody>
      </p:sp>
      <p:sp>
        <p:nvSpPr>
          <p:cNvPr id="6" name="Text Placeholder 5"/>
          <p:cNvSpPr>
            <a:spLocks noGrp="1"/>
          </p:cNvSpPr>
          <p:nvPr>
            <p:ph type="body" idx="16" sz="quarter"/>
          </p:nvPr>
        </p:nvSpPr>
        <p:spPr/>
        <p:txBody>
          <a:bodyPr/>
          <a:lstStyle/>
          <a:p>
            <a:r>
              <a:t>Pengenalan Dasar Machine Learning Dan Neural Network</a:t>
            </a:r>
          </a:p>
        </p:txBody>
      </p:sp>
      <p:sp>
        <p:nvSpPr>
          <p:cNvPr id="7" name="Text Placeholder 6"/>
          <p:cNvSpPr>
            <a:spLocks noGrp="1"/>
          </p:cNvSpPr>
          <p:nvPr>
            <p:ph type="body" idx="17" sz="quarter"/>
          </p:nvPr>
        </p:nvSpPr>
        <p:spPr/>
        <p:txBody>
          <a:bodyPr/>
          <a:lstStyle/>
          <a:p>
            <a:r>
              <a:t>24</a:t>
            </a:r>
          </a:p>
        </p:txBody>
      </p:sp>
      <p:sp>
        <p:nvSpPr>
          <p:cNvPr id="8" name="Text Placeholder 7"/>
          <p:cNvSpPr>
            <a:spLocks noGrp="1"/>
          </p:cNvSpPr>
          <p:nvPr>
            <p:ph type="body" idx="20" sz="quarter"/>
          </p:nvPr>
        </p:nvSpPr>
        <p:spPr/>
        <p:txBody>
          <a:bodyPr/>
          <a:lstStyle/>
          <a:p>
            <a:r>
              <a:t>Pengenalan dan implementasi speech recognition dengan Python dan Keras melibatkan penggunaan pustaka untuk melatih model yang dapat mengenali dan memproses ucapan manusia secara otomatis.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Topik 3 - Pengenalan Dan Implementasi Speech Recognition Dengan Python Dan Keras</a:t>
            </a:r>
          </a:p>
        </p:txBody>
      </p:sp>
      <p:sp>
        <p:nvSpPr>
          <p:cNvPr id="4" name="Text Placeholder 3"/>
          <p:cNvSpPr>
            <a:spLocks noGrp="1"/>
          </p:cNvSpPr>
          <p:nvPr>
            <p:ph type="body" idx="12" sz="quarter"/>
          </p:nvPr>
        </p:nvSpPr>
        <p:spPr/>
        <p:txBody>
          <a:bodyPr/>
          <a:lstStyle/>
          <a:p>
            <a:r>
              <a:t>25</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Dasar-dasar Machine Learning (1/2)</a:t>
            </a:r>
          </a:p>
        </p:txBody>
      </p:sp>
      <p:sp>
        <p:nvSpPr>
          <p:cNvPr id="3" name="Text Placeholder 2"/>
          <p:cNvSpPr>
            <a:spLocks noGrp="1"/>
          </p:cNvSpPr>
          <p:nvPr>
            <p:ph type="body" idx="10" sz="quarter"/>
          </p:nvPr>
        </p:nvSpPr>
        <p:spPr/>
        <p:txBody>
          <a:bodyPr/>
          <a:lstStyle/>
          <a:p>
            <a:r>
              <a:t>Machine Learning adalah pendekatan induktif yang menghasilkan model dari data pelatihan, berguna untuk pengenalan gambar, pengenalan suara, dan pemrosesan bahasa alami (Chapter 1, 2018). Keberhasilan Machine Learning sangat bergantung pada proses generalisasi yang baik untuk mencegah degradasi kinerja saat data pelatihan berbeda dengan data input aktual. Overfitting terjadi ketika model terlalu disesuaikan dengan data pelatihan, menghasilkan kinerja buruk pada data aktual (Chapter 1, 2018).</a:t>
            </a:r>
          </a:p>
        </p:txBody>
      </p:sp>
      <p:sp>
        <p:nvSpPr>
          <p:cNvPr id="5" name="Text Placeholder 4"/>
          <p:cNvSpPr>
            <a:spLocks noGrp="1"/>
          </p:cNvSpPr>
          <p:nvPr>
            <p:ph type="body" idx="12"/>
          </p:nvPr>
        </p:nvSpPr>
        <p:spPr/>
        <p:txBody>
          <a:bodyPr/>
          <a:lstStyle/>
          <a:p>
            <a:r>
              <a:t>Building Neural Network with Python and Keras &gt; Topik 3 - Pengenalan Dan Implementasi Speech Recognition Dengan Python Dan Keras</a:t>
            </a:r>
          </a:p>
        </p:txBody>
      </p:sp>
      <p:sp>
        <p:nvSpPr>
          <p:cNvPr id="6" name="Text Placeholder 5"/>
          <p:cNvSpPr>
            <a:spLocks noGrp="1"/>
          </p:cNvSpPr>
          <p:nvPr>
            <p:ph type="body" idx="13" sz="quarter"/>
          </p:nvPr>
        </p:nvSpPr>
        <p:spPr/>
        <p:txBody>
          <a:bodyPr/>
          <a:lstStyle/>
          <a:p>
            <a:r>
              <a:t>26</a:t>
            </a:r>
          </a:p>
        </p:txBody>
      </p:sp>
      <p:sp>
        <p:nvSpPr>
          <p:cNvPr id="7" name="Text Placeholder 6"/>
          <p:cNvSpPr>
            <a:spLocks noGrp="1"/>
          </p:cNvSpPr>
          <p:nvPr>
            <p:ph type="body" idx="14" sz="quarter"/>
          </p:nvPr>
        </p:nvSpPr>
        <p:spPr/>
        <p:txBody>
          <a:bodyPr/>
          <a:lstStyle/>
          <a:p>
            <a:r>
              <a:t>Machine Learning menghasilkan model dari data pelatihan dan berguna untuk pengenalan gambar, suara, dan pemrosesan bahasa alami.</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Dasar-dasar Machine Learning (2/2)</a:t>
            </a:r>
          </a:p>
        </p:txBody>
      </p:sp>
      <p:sp>
        <p:nvSpPr>
          <p:cNvPr id="3" name="Text Placeholder 2"/>
          <p:cNvSpPr>
            <a:spLocks noGrp="1"/>
          </p:cNvSpPr>
          <p:nvPr>
            <p:ph type="body" idx="10" sz="quarter"/>
          </p:nvPr>
        </p:nvSpPr>
        <p:spPr/>
        <p:txBody>
          <a:bodyPr/>
          <a:lstStyle/>
          <a:p>
            <a:r>
              <a:t>Supervised learning adalah metode yang paling umum digunakan dalam Machine Learning, di mana data pelatihan terdiri dari pasangan input dan output yang benar (Chapter 1, 2018). Dua aplikasi utama supervised learning adalah classification dan regression. Classification fokus pada menemukan kelas yang sesuai untuk data input, sementara regression memperkirakan tren data. Kedua metode ini memerlukan data pelatihan dalam bentuk pasangan {input, output} untuk menghasilkan model yang akurat (Chapter 1, 2018).</a:t>
            </a:r>
          </a:p>
        </p:txBody>
      </p:sp>
      <p:sp>
        <p:nvSpPr>
          <p:cNvPr id="5" name="Text Placeholder 4"/>
          <p:cNvSpPr>
            <a:spLocks noGrp="1"/>
          </p:cNvSpPr>
          <p:nvPr>
            <p:ph type="body" idx="12"/>
          </p:nvPr>
        </p:nvSpPr>
        <p:spPr/>
        <p:txBody>
          <a:bodyPr/>
          <a:lstStyle/>
          <a:p>
            <a:r>
              <a:t>Building Neural Network with Python and Keras &gt; Topik 3 - Pengenalan Dan Implementasi Speech Recognition Dengan Python Dan Keras</a:t>
            </a:r>
          </a:p>
        </p:txBody>
      </p:sp>
      <p:sp>
        <p:nvSpPr>
          <p:cNvPr id="6" name="Text Placeholder 5"/>
          <p:cNvSpPr>
            <a:spLocks noGrp="1"/>
          </p:cNvSpPr>
          <p:nvPr>
            <p:ph type="body" idx="13" sz="quarter"/>
          </p:nvPr>
        </p:nvSpPr>
        <p:spPr/>
        <p:txBody>
          <a:bodyPr/>
          <a:lstStyle/>
          <a:p>
            <a:r>
              <a:t>27</a:t>
            </a:r>
          </a:p>
        </p:txBody>
      </p:sp>
      <p:sp>
        <p:nvSpPr>
          <p:cNvPr id="7" name="Text Placeholder 6"/>
          <p:cNvSpPr>
            <a:spLocks noGrp="1"/>
          </p:cNvSpPr>
          <p:nvPr>
            <p:ph type="body" idx="14" sz="quarter"/>
          </p:nvPr>
        </p:nvSpPr>
        <p:spPr/>
        <p:txBody>
          <a:bodyPr/>
          <a:lstStyle/>
          <a:p>
            <a:r>
              <a:t>Supervised learning dalam Machine Learning mencakup classification dan regression, memerlukan data pelatihan {input, output}.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Pengantar Speech Recognition (1/2)</a:t>
            </a:r>
          </a:p>
        </p:txBody>
      </p:sp>
      <p:sp>
        <p:nvSpPr>
          <p:cNvPr id="3" name="Text Placeholder 2"/>
          <p:cNvSpPr>
            <a:spLocks noGrp="1"/>
          </p:cNvSpPr>
          <p:nvPr>
            <p:ph type="body" idx="10" sz="quarter"/>
          </p:nvPr>
        </p:nvSpPr>
        <p:spPr/>
        <p:txBody>
          <a:bodyPr/>
          <a:lstStyle/>
          <a:p>
            <a:r>
              <a:t>Speech recognition adalah proses mengonversi sinyal suara menjadi urutan kata menggunakan algoritma yang diimplementasikan sebagai program komputer (Keshet &amp; Bengio, 2009). Proses ini dimulai dengan ekstraksi vektor fitur akustik dari ucapan yang direkam, yang kemudian digunakan untuk memprediksi urutan kata yang paling mungkin (Keshet &amp; Bengio, 2009). Aplikasi lain dari pengolahan suara termasuk pengenalan pembicara dan segmentasi pembicara, yang bertujuan untuk mengidentifikasi atau memverifikasi identitas pembicara (Bengio &amp; Keshet, 2009).</a:t>
            </a:r>
          </a:p>
        </p:txBody>
      </p:sp>
      <p:sp>
        <p:nvSpPr>
          <p:cNvPr id="5" name="Text Placeholder 4"/>
          <p:cNvSpPr>
            <a:spLocks noGrp="1"/>
          </p:cNvSpPr>
          <p:nvPr>
            <p:ph type="body" idx="12"/>
          </p:nvPr>
        </p:nvSpPr>
        <p:spPr/>
        <p:txBody>
          <a:bodyPr/>
          <a:lstStyle/>
          <a:p>
            <a:r>
              <a:t>Building Neural Network with Python and Keras &gt; Topik 3 - Pengenalan Dan Implementasi Speech Recognition Dengan Python Dan Keras</a:t>
            </a:r>
          </a:p>
        </p:txBody>
      </p:sp>
      <p:sp>
        <p:nvSpPr>
          <p:cNvPr id="6" name="Text Placeholder 5"/>
          <p:cNvSpPr>
            <a:spLocks noGrp="1"/>
          </p:cNvSpPr>
          <p:nvPr>
            <p:ph type="body" idx="13" sz="quarter"/>
          </p:nvPr>
        </p:nvSpPr>
        <p:spPr/>
        <p:txBody>
          <a:bodyPr/>
          <a:lstStyle/>
          <a:p>
            <a:r>
              <a:t>28</a:t>
            </a:r>
          </a:p>
        </p:txBody>
      </p:sp>
      <p:sp>
        <p:nvSpPr>
          <p:cNvPr id="7" name="Text Placeholder 6"/>
          <p:cNvSpPr>
            <a:spLocks noGrp="1"/>
          </p:cNvSpPr>
          <p:nvPr>
            <p:ph type="body" idx="14" sz="quarter"/>
          </p:nvPr>
        </p:nvSpPr>
        <p:spPr/>
        <p:txBody>
          <a:bodyPr/>
          <a:lstStyle/>
          <a:p>
            <a:r>
              <a:t>Speech recognition mengonversi sinyal suara menjadi kata, termasuk pengenalan dan segmentasi pembicara.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Pengantar Speech Recognition (2/2)</a:t>
            </a:r>
          </a:p>
        </p:txBody>
      </p:sp>
      <p:sp>
        <p:nvSpPr>
          <p:cNvPr id="3" name="Text Placeholder 2"/>
          <p:cNvSpPr>
            <a:spLocks noGrp="1"/>
          </p:cNvSpPr>
          <p:nvPr>
            <p:ph type="body" idx="10" sz="quarter"/>
          </p:nvPr>
        </p:nvSpPr>
        <p:spPr/>
        <p:txBody>
          <a:bodyPr/>
          <a:lstStyle/>
          <a:p>
            <a:r>
              <a:t>Pendekatan tradisional untuk pengolahan suara didasarkan pada model statistik seperti Hidden Markov Models (HMM) dan Support Vector Machines (SVM) (Keshet &amp; Bengio, 2009). Model ini menggunakan vektor fitur akustik yang diekstraksi dari sinyal suara untuk memprediksi urutan fonem atau kata (Keshet &amp; Bengio, 2009). Dalam beberapa tahun terakhir, metode berbasis kernel seperti SVM telah diadopsi untuk meningkatkan akurasi pengenalan fonem dan kata melalui algoritma pembelajaran diskriminatif (Keshet &amp; Bengio, 2009).</a:t>
            </a:r>
          </a:p>
        </p:txBody>
      </p:sp>
      <p:sp>
        <p:nvSpPr>
          <p:cNvPr id="5" name="Text Placeholder 4"/>
          <p:cNvSpPr>
            <a:spLocks noGrp="1"/>
          </p:cNvSpPr>
          <p:nvPr>
            <p:ph type="body" idx="12"/>
          </p:nvPr>
        </p:nvSpPr>
        <p:spPr/>
        <p:txBody>
          <a:bodyPr/>
          <a:lstStyle/>
          <a:p>
            <a:r>
              <a:t>Building Neural Network with Python and Keras &gt; Topik 3 - Pengenalan Dan Implementasi Speech Recognition Dengan Python Dan Keras</a:t>
            </a:r>
          </a:p>
        </p:txBody>
      </p:sp>
      <p:sp>
        <p:nvSpPr>
          <p:cNvPr id="6" name="Text Placeholder 5"/>
          <p:cNvSpPr>
            <a:spLocks noGrp="1"/>
          </p:cNvSpPr>
          <p:nvPr>
            <p:ph type="body" idx="13" sz="quarter"/>
          </p:nvPr>
        </p:nvSpPr>
        <p:spPr/>
        <p:txBody>
          <a:bodyPr/>
          <a:lstStyle/>
          <a:p>
            <a:r>
              <a:t>29</a:t>
            </a:r>
          </a:p>
        </p:txBody>
      </p:sp>
      <p:sp>
        <p:nvSpPr>
          <p:cNvPr id="7" name="Text Placeholder 6"/>
          <p:cNvSpPr>
            <a:spLocks noGrp="1"/>
          </p:cNvSpPr>
          <p:nvPr>
            <p:ph type="body" idx="14" sz="quarter"/>
          </p:nvPr>
        </p:nvSpPr>
        <p:spPr/>
        <p:txBody>
          <a:bodyPr/>
          <a:lstStyle/>
          <a:p>
            <a:r>
              <a:t>Pengolahan suara tradisional menggunakan HMM dan SVM dengan vektor fitur akustik untuk memprediksi fonem atau kata.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3" name="Table Placeholder 2"/>
          <p:cNvGraphicFramePr>
            <a:graphicFrameLocks noGrp="1"/>
          </p:cNvGraphicFramePr>
          <p:nvPr>
            <p:ph type="tbl" idx="10" sz="quarter"/>
          </p:nvPr>
        </p:nvGraphicFramePr>
        <p:xfrm>
          <a:off x="917863" y="2065468"/>
          <a:ext cx="7315200" cy="111252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modul pembelajaran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deskripsi modul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Mampu membangun aplikasi SR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enabling learning objective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Speech Recognition with Python and Keras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 Placeholder 4"/>
          <p:cNvSpPr>
            <a:spLocks noGrp="1"/>
          </p:cNvSpPr>
          <p:nvPr>
            <p:ph type="body" idx="12" sz="quarter"/>
          </p:nvPr>
        </p:nvSpPr>
        <p:spPr/>
        <p:txBody>
          <a:bodyPr/>
          <a:lstStyle/>
          <a:p>
            <a:r>
              <a:t>3</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Speech Recognition dengan Python dan Keras (1/2)</a:t>
            </a:r>
          </a:p>
        </p:txBody>
      </p:sp>
      <p:sp>
        <p:nvSpPr>
          <p:cNvPr id="3" name="Text Placeholder 2"/>
          <p:cNvSpPr>
            <a:spLocks noGrp="1"/>
          </p:cNvSpPr>
          <p:nvPr>
            <p:ph type="body" idx="10" sz="quarter"/>
          </p:nvPr>
        </p:nvSpPr>
        <p:spPr/>
        <p:txBody>
          <a:bodyPr/>
          <a:lstStyle/>
          <a:p>
            <a:r>
              <a:t>Implementasi speech recognition menggunakan Python dan Keras dimulai dengan mengimpor pustaka yang diperlukan seperti `Sequential`, `Dense`, dan `LSTM` dari Keras. Data pelatihan dan pengujian dapat diimpor dari dataset yang tersedia, seperti dataset fonem, yang kemudian diproses dengan padding untuk mendapatkan panjang yang seragam (Keshet et al., 2006). Model Sequential kemudian dibangun dengan lapisan embedding, LSTM, dan Dense untuk menangani urutan data dan menghasilkan prediksi (Cesa-Bianchi et al., 2004).</a:t>
            </a:r>
          </a:p>
        </p:txBody>
      </p:sp>
      <p:sp>
        <p:nvSpPr>
          <p:cNvPr id="5" name="Text Placeholder 4"/>
          <p:cNvSpPr>
            <a:spLocks noGrp="1"/>
          </p:cNvSpPr>
          <p:nvPr>
            <p:ph type="body" idx="12"/>
          </p:nvPr>
        </p:nvSpPr>
        <p:spPr/>
        <p:txBody>
          <a:bodyPr/>
          <a:lstStyle/>
          <a:p>
            <a:r>
              <a:t>Building Neural Network with Python and Keras &gt; Topik 3 - Pengenalan Dan Implementasi Speech Recognition Dengan Python Dan Keras</a:t>
            </a:r>
          </a:p>
        </p:txBody>
      </p:sp>
      <p:sp>
        <p:nvSpPr>
          <p:cNvPr id="6" name="Text Placeholder 5"/>
          <p:cNvSpPr>
            <a:spLocks noGrp="1"/>
          </p:cNvSpPr>
          <p:nvPr>
            <p:ph type="body" idx="13" sz="quarter"/>
          </p:nvPr>
        </p:nvSpPr>
        <p:spPr/>
        <p:txBody>
          <a:bodyPr/>
          <a:lstStyle/>
          <a:p>
            <a:r>
              <a:t>30</a:t>
            </a:r>
          </a:p>
        </p:txBody>
      </p:sp>
      <p:sp>
        <p:nvSpPr>
          <p:cNvPr id="7" name="Text Placeholder 6"/>
          <p:cNvSpPr>
            <a:spLocks noGrp="1"/>
          </p:cNvSpPr>
          <p:nvPr>
            <p:ph type="body" idx="14" sz="quarter"/>
          </p:nvPr>
        </p:nvSpPr>
        <p:spPr/>
        <p:txBody>
          <a:bodyPr/>
          <a:lstStyle/>
          <a:p>
            <a:r>
              <a:t>Implementasi speech recognition dengan Python dan Keras melibatkan model Sequential dengan lapisan embedding, LSTM, dan Dense.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Speech Recognition dengan Python dan Keras (2/2)</a:t>
            </a:r>
          </a:p>
        </p:txBody>
      </p:sp>
      <p:sp>
        <p:nvSpPr>
          <p:cNvPr id="3" name="Text Placeholder 2"/>
          <p:cNvSpPr>
            <a:spLocks noGrp="1"/>
          </p:cNvSpPr>
          <p:nvPr>
            <p:ph type="body" idx="10" sz="quarter"/>
          </p:nvPr>
        </p:nvSpPr>
        <p:spPr/>
        <p:txBody>
          <a:bodyPr/>
          <a:lstStyle/>
          <a:p>
            <a:r>
              <a:t>Setelah model dibangun, langkah selanjutnya adalah mengkompilasi model dengan loss function dan optimizer yang sesuai, seperti 'binary_crossentropy' dan 'adam' (Crammer &amp; Singer, 2001). Model kemudian dilatih menggunakan data pelatihan dengan metode `fit`, yang akan menyesuaikan bobot jaringan untuk meminimalkan kesalahan prediksi. Setelah pelatihan, model dapat dievaluasi menggunakan data pengujian untuk mengukur akurasi dan kinerja keseluruhan dalam pengenalan urutan fonem dari sinyal ucapan (Bourlard &amp; Morgan, 1994).</a:t>
            </a:r>
          </a:p>
        </p:txBody>
      </p:sp>
      <p:sp>
        <p:nvSpPr>
          <p:cNvPr id="5" name="Text Placeholder 4"/>
          <p:cNvSpPr>
            <a:spLocks noGrp="1"/>
          </p:cNvSpPr>
          <p:nvPr>
            <p:ph type="body" idx="12"/>
          </p:nvPr>
        </p:nvSpPr>
        <p:spPr/>
        <p:txBody>
          <a:bodyPr/>
          <a:lstStyle/>
          <a:p>
            <a:r>
              <a:t>Building Neural Network with Python and Keras &gt; Topik 3 - Pengenalan Dan Implementasi Speech Recognition Dengan Python Dan Keras</a:t>
            </a:r>
          </a:p>
        </p:txBody>
      </p:sp>
      <p:sp>
        <p:nvSpPr>
          <p:cNvPr id="6" name="Text Placeholder 5"/>
          <p:cNvSpPr>
            <a:spLocks noGrp="1"/>
          </p:cNvSpPr>
          <p:nvPr>
            <p:ph type="body" idx="13" sz="quarter"/>
          </p:nvPr>
        </p:nvSpPr>
        <p:spPr/>
        <p:txBody>
          <a:bodyPr/>
          <a:lstStyle/>
          <a:p>
            <a:r>
              <a:t>31</a:t>
            </a:r>
          </a:p>
        </p:txBody>
      </p:sp>
      <p:sp>
        <p:nvSpPr>
          <p:cNvPr id="7" name="Text Placeholder 6"/>
          <p:cNvSpPr>
            <a:spLocks noGrp="1"/>
          </p:cNvSpPr>
          <p:nvPr>
            <p:ph type="body" idx="14" sz="quarter"/>
          </p:nvPr>
        </p:nvSpPr>
        <p:spPr/>
        <p:txBody>
          <a:bodyPr/>
          <a:lstStyle/>
          <a:p>
            <a:r>
              <a:t>Setelah model dikompilasi dan dilatih, evaluasi dilakukan menggunakan data pengujian untuk mengukur akurasi dan kinerja.</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Implementasi Speech Recognition dengan Python dan Keras</a:t>
            </a:r>
          </a:p>
        </p:txBody>
      </p:sp>
      <p:sp>
        <p:nvSpPr>
          <p:cNvPr id="3" name="Text Placeholder 2"/>
          <p:cNvSpPr>
            <a:spLocks noGrp="1"/>
          </p:cNvSpPr>
          <p:nvPr>
            <p:ph type="body" idx="11" sz="quarter"/>
          </p:nvPr>
        </p:nvSpPr>
        <p:spPr/>
        <p:txBody>
          <a:bodyPr/>
          <a:lstStyle/>
          <a:p/>
          <a:p>
            <a:pPr>
              <a:lnSpc>
                <a:spcPts val="3000"/>
              </a:lnSpc>
              <a:defRPr b="1"/>
            </a:pPr>
            <a:r>
              <a:t>Apa itu machine learning: </a:t>
            </a:r>
            <a:r>
              <a:rPr b="0"/>
              <a:t>Machine Learning adalah pendekatan induktif yang menghasilkan model dari data pelatihan, berguna untuk pengenalan gambar, pengenalan suara, dan pemrosesan bahasa alami.</a:t>
            </a:r>
          </a:p>
          <a:p>
            <a:pPr>
              <a:lnSpc>
                <a:spcPts val="3000"/>
              </a:lnSpc>
              <a:defRPr b="1"/>
            </a:pPr>
            <a:r>
              <a:t>Apa itu supervised learning: </a:t>
            </a:r>
            <a:r>
              <a:rPr b="0"/>
              <a:t>Supervised learning adalah metode yang paling umum digunakan dalam Machine Learning, di mana data pelatihan terdiri dari pasangan input dan output yang benar.</a:t>
            </a:r>
          </a:p>
          <a:p>
            <a:pPr>
              <a:lnSpc>
                <a:spcPts val="3000"/>
              </a:lnSpc>
              <a:defRPr b="1"/>
            </a:pPr>
            <a:r>
              <a:t>Apa itu overfitting: </a:t>
            </a:r>
            <a:r>
              <a:rPr b="0"/>
              <a:t>Overfitting terjadi ketika model terlalu disesuaikan dengan data pelatihan, menghasilkan kinerja buruk pada data aktual.</a:t>
            </a:r>
          </a:p>
          <a:p>
            <a:pPr>
              <a:lnSpc>
                <a:spcPts val="3000"/>
              </a:lnSpc>
              <a:defRPr b="1"/>
            </a:pPr>
            <a:r>
              <a:t>Apa itu speech recognition: </a:t>
            </a:r>
            <a:r>
              <a:rPr b="0"/>
              <a:t>Speech recognition adalah proses mengonversi sinyal suara menjadi urutan kata menggunakan algoritma yang diimplementasikan sebagai program komputer.</a:t>
            </a:r>
          </a:p>
          <a:p>
            <a:pPr>
              <a:lnSpc>
                <a:spcPts val="3000"/>
              </a:lnSpc>
              <a:defRPr b="1"/>
            </a:pPr>
            <a:r>
              <a:t>Bagaimana implementasi speech recognition: </a:t>
            </a:r>
            <a:r>
              <a:rPr b="0"/>
              <a:t>Implementasi speech recognition menggunakan Python dan Keras dimulai dengan mengimpor pustaka yang diperlukan, membangun model Sequential, mengkompilasi model dengan loss function dan optimizer yang sesuai, dan melatih model menggunakan data pelatihan.</a:t>
            </a:r>
          </a:p>
        </p:txBody>
      </p:sp>
      <p:sp>
        <p:nvSpPr>
          <p:cNvPr id="5" name="Text Placeholder 4"/>
          <p:cNvSpPr>
            <a:spLocks noGrp="1"/>
          </p:cNvSpPr>
          <p:nvPr>
            <p:ph type="body" idx="12" sz="quarter"/>
          </p:nvPr>
        </p:nvSpPr>
        <p:spPr/>
        <p:txBody>
          <a:bodyPr/>
          <a:lstStyle/>
          <a:p>
            <a:r>
              <a:t>32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33</a:t>
            </a:r>
          </a:p>
        </p:txBody>
      </p:sp>
      <p:sp>
        <p:nvSpPr>
          <p:cNvPr id="4" name="Title 3"/>
          <p:cNvSpPr>
            <a:spLocks noGrp="1"/>
          </p:cNvSpPr>
          <p:nvPr>
            <p:ph type="title"/>
          </p:nvPr>
        </p:nvSpPr>
        <p:spPr/>
        <p:txBody>
          <a:bodyPr/>
          <a:lstStyle/>
          <a:p>
            <a:r>
              <a:t>Implementasi Speech Recognition dengan Python dan Keras</a:t>
            </a:r>
          </a:p>
        </p:txBody>
      </p:sp>
      <p:graphicFrame>
        <p:nvGraphicFramePr>
          <p:cNvPr id="5" name="Table 4"/>
          <p:cNvGraphicFramePr>
            <a:graphicFrameLocks noGrp="1"/>
          </p:cNvGraphicFramePr>
          <p:nvPr/>
        </p:nvGraphicFramePr>
        <p:xfrm>
          <a:off x="914400" y="2286000"/>
          <a:ext cx="9144000" cy="1371600"/>
        </p:xfrm>
        <a:graphic>
          <a:graphicData uri="http://schemas.openxmlformats.org/drawingml/2006/table">
            <a:tbl>
              <a:tblPr firstRow="1" bandRow="1">
                <a:tableStyleId>{5C22544A-7EE6-4342-B048-85BDC9FD1C3A}</a:tableStyleId>
              </a:tblPr>
              <a:tblGrid>
                <a:gridCol w="2286000"/>
                <a:gridCol w="2286000"/>
                <a:gridCol w="2286000"/>
                <a:gridCol w="2286000"/>
              </a:tblGrid>
              <a:tr h="274320">
                <a:tc>
                  <a:txBody>
                    <a:bodyPr/>
                    <a:lstStyle/>
                    <a:p>
                      <a:r>
                        <a:rPr sz="1200"/>
                        <a:t>Topik</a:t>
                      </a:r>
                    </a:p>
                  </a:txBody>
                  <a:tcPr/>
                </a:tc>
                <a:tc>
                  <a:txBody>
                    <a:bodyPr/>
                    <a:lstStyle/>
                    <a:p>
                      <a:r>
                        <a:rPr sz="1200"/>
                        <a:t>Deskripsi</a:t>
                      </a:r>
                    </a:p>
                  </a:txBody>
                  <a:tcPr/>
                </a:tc>
                <a:tc>
                  <a:txBody>
                    <a:bodyPr/>
                    <a:lstStyle/>
                    <a:p>
                      <a:r>
                        <a:rPr sz="1200"/>
                        <a:t>Metode</a:t>
                      </a:r>
                    </a:p>
                  </a:txBody>
                  <a:tcPr/>
                </a:tc>
                <a:tc>
                  <a:txBody>
                    <a:bodyPr/>
                    <a:lstStyle/>
                    <a:p>
                      <a:r>
                        <a:rPr sz="1200"/>
                        <a:t>Aplikasi</a:t>
                      </a:r>
                    </a:p>
                  </a:txBody>
                  <a:tcPr/>
                </a:tc>
              </a:tr>
              <a:tr h="274320">
                <a:tc>
                  <a:txBody>
                    <a:bodyPr/>
                    <a:lstStyle/>
                    <a:p>
                      <a:r>
                        <a:rPr sz="1200"/>
                        <a:t>Machine Learning</a:t>
                      </a:r>
                    </a:p>
                  </a:txBody>
                  <a:tcPr/>
                </a:tc>
                <a:tc>
                  <a:txBody>
                    <a:bodyPr/>
                    <a:lstStyle/>
                    <a:p>
                      <a:r>
                        <a:rPr sz="1200"/>
                        <a:t>Pendekatan induktif menghasilkan model dari data pelatihan.</a:t>
                      </a:r>
                    </a:p>
                  </a:txBody>
                  <a:tcPr/>
                </a:tc>
                <a:tc>
                  <a:txBody>
                    <a:bodyPr/>
                    <a:lstStyle/>
                    <a:p>
                      <a:r>
                        <a:rPr sz="1200"/>
                        <a:t>Supervised learning dengan data pasangan input-output.</a:t>
                      </a:r>
                    </a:p>
                  </a:txBody>
                  <a:tcPr/>
                </a:tc>
                <a:tc>
                  <a:txBody>
                    <a:bodyPr/>
                    <a:lstStyle/>
                    <a:p>
                      <a:r>
                        <a:rPr sz="1200"/>
                        <a:t>Pengenalan gambar, suara, bahasa alami.</a:t>
                      </a:r>
                    </a:p>
                  </a:txBody>
                  <a:tcPr/>
                </a:tc>
              </a:tr>
              <a:tr h="274320">
                <a:tc>
                  <a:txBody>
                    <a:bodyPr/>
                    <a:lstStyle/>
                    <a:p>
                      <a:r>
                        <a:rPr sz="1200"/>
                        <a:t>Generalization</a:t>
                      </a:r>
                    </a:p>
                  </a:txBody>
                  <a:tcPr/>
                </a:tc>
                <a:tc>
                  <a:txBody>
                    <a:bodyPr/>
                    <a:lstStyle/>
                    <a:p>
                      <a:r>
                        <a:rPr sz="1200"/>
                        <a:t>Proses penting untuk mencegah degradasi kinerja model.</a:t>
                      </a:r>
                    </a:p>
                  </a:txBody>
                  <a:tcPr/>
                </a:tc>
                <a:tc>
                  <a:txBody>
                    <a:bodyPr/>
                    <a:lstStyle/>
                    <a:p>
                      <a:r>
                        <a:rPr sz="1200"/>
                        <a:t>Overfitting terjadi bila model terlalu disesuaikan.</a:t>
                      </a:r>
                    </a:p>
                  </a:txBody>
                  <a:tcPr/>
                </a:tc>
                <a:tc>
                  <a:txBody>
                    <a:bodyPr/>
                    <a:lstStyle/>
                    <a:p>
                      <a:r>
                        <a:rPr sz="1200"/>
                        <a:t>Kinerja buruk pada data aktual.</a:t>
                      </a:r>
                    </a:p>
                  </a:txBody>
                  <a:tcPr/>
                </a:tc>
              </a:tr>
              <a:tr h="274320">
                <a:tc>
                  <a:txBody>
                    <a:bodyPr/>
                    <a:lstStyle/>
                    <a:p>
                      <a:r>
                        <a:rPr sz="1200"/>
                        <a:t>Speech Recognition</a:t>
                      </a:r>
                    </a:p>
                  </a:txBody>
                  <a:tcPr/>
                </a:tc>
                <a:tc>
                  <a:txBody>
                    <a:bodyPr/>
                    <a:lstStyle/>
                    <a:p>
                      <a:r>
                        <a:rPr sz="1200"/>
                        <a:t>Mengonversi sinyal suara menjadi urutan kata.</a:t>
                      </a:r>
                    </a:p>
                  </a:txBody>
                  <a:tcPr/>
                </a:tc>
                <a:tc>
                  <a:txBody>
                    <a:bodyPr/>
                    <a:lstStyle/>
                    <a:p>
                      <a:r>
                        <a:rPr sz="1200"/>
                        <a:t>Eksrowaksi vektor fitur akustik dari ucapan.</a:t>
                      </a:r>
                    </a:p>
                  </a:txBody>
                  <a:tcPr/>
                </a:tc>
                <a:tc>
                  <a:txBody>
                    <a:bodyPr/>
                    <a:lstStyle/>
                    <a:p>
                      <a:r>
                        <a:rPr sz="1200"/>
                        <a:t>Pengenalan pembicara, segmentasi pembicara.</a:t>
                      </a:r>
                    </a:p>
                  </a:txBody>
                  <a:tcPr/>
                </a:tc>
              </a:tr>
              <a:tr h="274320">
                <a:tc>
                  <a:txBody>
                    <a:bodyPr/>
                    <a:lstStyle/>
                    <a:p>
                      <a:r>
                        <a:rPr sz="1200"/>
                        <a:t>Implementasi</a:t>
                      </a:r>
                    </a:p>
                  </a:txBody>
                  <a:tcPr/>
                </a:tc>
                <a:tc>
                  <a:txBody>
                    <a:bodyPr/>
                    <a:lstStyle/>
                    <a:p>
                      <a:r>
                        <a:rPr sz="1200"/>
                        <a:t>Gunakan Pycellon dan Keras untuk membangun model.</a:t>
                      </a:r>
                    </a:p>
                  </a:txBody>
                  <a:tcPr/>
                </a:tc>
                <a:tc>
                  <a:txBody>
                    <a:bodyPr/>
                    <a:lstStyle/>
                    <a:p>
                      <a:r>
                        <a:rPr sz="1200"/>
                        <a:t>Model Sequential dengan lapisan embedding, LSTM, Dense.</a:t>
                      </a:r>
                    </a:p>
                  </a:txBody>
                  <a:tcPr/>
                </a:tc>
                <a:tc>
                  <a:txBody>
                    <a:bodyPr/>
                    <a:lstStyle/>
                    <a:p>
                      <a:r>
                        <a:rPr sz="1200"/>
                        <a:t>Evaluasi akurasi dan kinerja pengenalan fonem.</a:t>
                      </a:r>
                    </a:p>
                  </a:txBody>
                  <a:tcPr/>
                </a:tc>
              </a:tr>
            </a:tbl>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34</a:t>
            </a:r>
          </a:p>
        </p:txBody>
      </p:sp>
      <p:sp>
        <p:nvSpPr>
          <p:cNvPr id="3" name="Title 2"/>
          <p:cNvSpPr>
            <a:spLocks noGrp="1"/>
          </p:cNvSpPr>
          <p:nvPr>
            <p:ph type="title"/>
          </p:nvPr>
        </p:nvSpPr>
        <p:spPr/>
        <p:txBody>
          <a:bodyPr/>
          <a:lstStyle/>
          <a:p>
            <a:r>
              <a:t>Summary</a:t>
            </a:r>
          </a:p>
        </p:txBody>
      </p:sp>
      <p:sp>
        <p:nvSpPr>
          <p:cNvPr id="4" name="Text Placeholder 3"/>
          <p:cNvSpPr>
            <a:spLocks noGrp="1"/>
          </p:cNvSpPr>
          <p:nvPr>
            <p:ph type="body" idx="13" sz="quarter"/>
          </p:nvPr>
        </p:nvSpPr>
        <p:spPr/>
        <p:txBody>
          <a:bodyPr/>
          <a:lstStyle/>
          <a:p/>
          <a:p>
            <a:r>
              <a:t>Machine Learning adalah pendekatan induktif yang menghasilkan model dari data pelatihan, berguna untuk pengenalan gambar, suara, dan pemrosesan bahasa alami.</a:t>
            </a:r>
          </a:p>
          <a:p>
            <a:r>
              <a:t>Ada tiga jenis Machine Learning: supervised learning, unsupervised learning, dan reinforcement learning. Supervised learning menggunakan data pelatihan dengan pasangan input dan output yang benar.</a:t>
            </a:r>
          </a:p>
          <a:p>
            <a:r>
              <a:t>Neural Network meniru mekanisme otak dengan menghubungkan node yang berfungsi seperti neuron. Awalnya memiliki arsitektur sederhana dengan satu lapisan, kemudian berkembang menjadi multi-layer untuk menangani masalah lebih kompleks.</a:t>
            </a:r>
          </a:p>
          <a:p>
            <a:r>
              <a:t>Speech recognition menggunakan Neural Network dapat diimplementasikan dengan Python dan Keras. Proses ini melibatkan konversi sinyal akustik menjadi vektor fitur akustik, yang kemudian diproses oleh jaringan untuk menghasilkan urutan fonem.</a:t>
            </a:r>
          </a:p>
          <a:p>
            <a:r>
              <a:t>Untuk memulai dengan Python dalam Machine Learning, penting untuk menginstal distribusi Anaconda. Setelah instalasi, kita bisa membuka Jupyter Notebooks dan mengimpor dataset menggunakan pustaka 'pandas' untuk eksplorasi data.</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35</a:t>
            </a:r>
          </a:p>
        </p:txBody>
      </p:sp>
      <p:sp>
        <p:nvSpPr>
          <p:cNvPr id="3" name="TextBox 2"/>
          <p:cNvSpPr txBox="1"/>
          <p:nvPr/>
        </p:nvSpPr>
        <p:spPr>
          <a:xfrm>
            <a:off x="914400" y="1645920"/>
            <a:ext cx="7315200" cy="4572000"/>
          </a:xfrm>
          <a:prstGeom prst="rect">
            <a:avLst/>
          </a:prstGeom>
          <a:noFill/>
        </p:spPr>
        <p:txBody>
          <a:bodyPr wrap="none">
            <a:spAutoFit/>
          </a:bodyPr>
          <a:lstStyle/>
          <a:p/>
          <a:p>
            <a:pPr algn="l">
              <a:spcAft>
                <a:spcPts val="1200"/>
              </a:spcAft>
              <a:defRPr sz="1400"/>
            </a:pPr>
            <a:r>
              <a:t>Joseph Keshet, Samy Bengio. (2019) Automatic Speech and Speaker Recognition</a:t>
            </a:r>
          </a:p>
          <a:p>
            <a:pPr algn="l">
              <a:spcAft>
                <a:spcPts val="1200"/>
              </a:spcAft>
              <a:defRPr sz="1400"/>
            </a:pPr>
            <a:r>
              <a:t>Jojo Moolayil. (2019) Learn Keras for Deep Neural Networks</a:t>
            </a:r>
          </a:p>
          <a:p>
            <a:pPr algn="l">
              <a:spcAft>
                <a:spcPts val="1200"/>
              </a:spcAft>
              <a:defRPr sz="1400"/>
            </a:pPr>
            <a:r>
              <a:t>Phil Kim. (2017) MATLAB Deep Learning With Machine Learning, Neural Networks and Artificial Intelligence</a:t>
            </a:r>
          </a:p>
        </p:txBody>
      </p:sp>
      <p:sp>
        <p:nvSpPr>
          <p:cNvPr id="4" name="TextBox 3"/>
          <p:cNvSpPr txBox="1"/>
          <p:nvPr/>
        </p:nvSpPr>
        <p:spPr>
          <a:xfrm>
            <a:off x="914400" y="1005840"/>
            <a:ext cx="7315200" cy="4572000"/>
          </a:xfrm>
          <a:prstGeom prst="rect">
            <a:avLst/>
          </a:prstGeom>
          <a:noFill/>
        </p:spPr>
        <p:txBody>
          <a:bodyPr wrap="none">
            <a:spAutoFit/>
          </a:bodyPr>
          <a:lstStyle/>
          <a:p/>
          <a:p>
            <a:pPr>
              <a:defRPr sz="2800">
                <a:solidFill>
                  <a:srgbClr val="1F2851"/>
                </a:solidFill>
              </a:defRPr>
            </a:pPr>
            <a:r>
              <a:t>REFERENCES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36</a:t>
            </a:r>
          </a:p>
        </p:txBody>
      </p:sp>
      <p:sp>
        <p:nvSpPr>
          <p:cNvPr id="3" name="TextBox 2"/>
          <p:cNvSpPr txBox="1"/>
          <p:nvPr/>
        </p:nvSpPr>
        <p:spPr>
          <a:xfrm>
            <a:off x="914400" y="1325880"/>
            <a:ext cx="7315200" cy="4572000"/>
          </a:xfrm>
          <a:prstGeom prst="rect">
            <a:avLst/>
          </a:prstGeom>
          <a:noFill/>
        </p:spPr>
        <p:txBody>
          <a:bodyPr wrap="none">
            <a:spAutoFit/>
          </a:bodyPr>
          <a:lstStyle/>
          <a:p/>
          <a:p>
            <a:pPr>
              <a:spcAft>
                <a:spcPts val="600"/>
              </a:spcAft>
              <a:defRPr sz="1400" b="1"/>
            </a:pPr>
            <a:r>
              <a:t>1. Apa yang dimaksud dengan Machine Learning?</a:t>
            </a:r>
          </a:p>
          <a:p>
            <a:pPr>
              <a:spcAft>
                <a:spcPts val="300"/>
              </a:spcAft>
              <a:defRPr sz="1200"/>
            </a:pPr>
            <a:r>
              <a:t>   A. Pendekatan deduktif yang menghasilkan model dari data pelatihan</a:t>
            </a:r>
          </a:p>
          <a:p>
            <a:pPr>
              <a:spcAft>
                <a:spcPts val="300"/>
              </a:spcAft>
              <a:defRPr sz="1200"/>
            </a:pPr>
            <a:r>
              <a:t>   B. Pendekatan induktif yang menghasilkan model dari data pelatihan</a:t>
            </a:r>
          </a:p>
          <a:p>
            <a:pPr>
              <a:spcAft>
                <a:spcPts val="300"/>
              </a:spcAft>
              <a:defRPr sz="1200"/>
            </a:pPr>
            <a:r>
              <a:t>   C. Pendekatan statistik yang menghasilkan model dari data pelatihan</a:t>
            </a:r>
          </a:p>
          <a:p>
            <a:pPr>
              <a:spcAft>
                <a:spcPts val="300"/>
              </a:spcAft>
              <a:defRPr sz="1200"/>
            </a:pPr>
            <a:r>
              <a:t>   D. Pendekatan eksperimental yang menghasilkan model dari data pelatihan</a:t>
            </a:r>
          </a:p>
          <a:p>
            <a:pPr>
              <a:spcAft>
                <a:spcPts val="1200"/>
              </a:spcAft>
              <a:defRPr sz="1200" i="1"/>
            </a:pPr>
            <a:r>
              <a:t>   Jawaban : Pendekatan induktif yang menghasilkan model dari data pelatihan</a:t>
            </a:r>
          </a:p>
          <a:p>
            <a:pPr>
              <a:spcAft>
                <a:spcPts val="600"/>
              </a:spcAft>
              <a:defRPr sz="1400" b="1"/>
            </a:pPr>
            <a:r>
              <a:t>2. Apa perbedaan utama antara supervised learning dan unsupervised learning?</a:t>
            </a:r>
          </a:p>
          <a:p>
            <a:pPr>
              <a:spcAft>
                <a:spcPts val="300"/>
              </a:spcAft>
              <a:defRPr sz="1200"/>
            </a:pPr>
            <a:r>
              <a:t>   A. Supervised learning tidak menggunakan data pelatihan, sedangkan unsupervised learning menggunakan data pelatihan</a:t>
            </a:r>
          </a:p>
          <a:p>
            <a:pPr>
              <a:spcAft>
                <a:spcPts val="300"/>
              </a:spcAft>
              <a:defRPr sz="1200"/>
            </a:pPr>
            <a:r>
              <a:t>   B. Supervised learning menggunakan output yang benar, sedangkan unsupervised learning tidak menggunakan output yang benar</a:t>
            </a:r>
          </a:p>
          <a:p>
            <a:pPr>
              <a:spcAft>
                <a:spcPts val="300"/>
              </a:spcAft>
              <a:defRPr sz="1200"/>
            </a:pPr>
            <a:r>
              <a:t>   C. Supervised learning hanya digunakan untuk pengenalan gambar, sedangkan unsupervised learning hanya digunakan untuk pengenalan suara</a:t>
            </a:r>
          </a:p>
          <a:p>
            <a:pPr>
              <a:spcAft>
                <a:spcPts val="300"/>
              </a:spcAft>
              <a:defRPr sz="1200"/>
            </a:pPr>
            <a:r>
              <a:t>   D. Supervised learning tidak memerlukan data pelatihan, sedangkan unsupervised learning memerlukan data pelatihan</a:t>
            </a:r>
          </a:p>
          <a:p>
            <a:pPr>
              <a:spcAft>
                <a:spcPts val="1200"/>
              </a:spcAft>
              <a:defRPr sz="1200" i="1"/>
            </a:pPr>
            <a:r>
              <a:t>   Jawaban : Supervised learning menggunakan output yang benar, sedangkan unsupervised learning tidak menggunakan output yang benar</a:t>
            </a:r>
          </a:p>
          <a:p>
            <a:pPr>
              <a:spcAft>
                <a:spcPts val="600"/>
              </a:spcAft>
              <a:defRPr sz="1400" b="1"/>
            </a:pPr>
            <a:r>
              <a:t>3. Apa fokus utama dari aplikasi classification dalam supervised learning?</a:t>
            </a:r>
          </a:p>
          <a:p>
            <a:pPr>
              <a:spcAft>
                <a:spcPts val="300"/>
              </a:spcAft>
              <a:defRPr sz="1200"/>
            </a:pPr>
            <a:r>
              <a:t>   A. Memperkirakan tren data</a:t>
            </a:r>
          </a:p>
          <a:p>
            <a:pPr>
              <a:spcAft>
                <a:spcPts val="300"/>
              </a:spcAft>
              <a:defRPr sz="1200"/>
            </a:pPr>
            <a:r>
              <a:t>   B. Menemukan kelas yang sesuai untuk data input</a:t>
            </a:r>
          </a:p>
          <a:p>
            <a:pPr>
              <a:spcAft>
                <a:spcPts val="300"/>
              </a:spcAft>
              <a:defRPr sz="1200"/>
            </a:pPr>
            <a:r>
              <a:t>   C. Mengidentifikasi fitur data</a:t>
            </a:r>
          </a:p>
          <a:p>
            <a:pPr>
              <a:spcAft>
                <a:spcPts val="300"/>
              </a:spcAft>
              <a:defRPr sz="1200"/>
            </a:pPr>
            <a:r>
              <a:t>   D. Menghasilkan model tanpa data pelatihan</a:t>
            </a:r>
          </a:p>
          <a:p>
            <a:pPr>
              <a:spcAft>
                <a:spcPts val="1200"/>
              </a:spcAft>
              <a:defRPr sz="1200" i="1"/>
            </a:pPr>
            <a:r>
              <a:t>   Jawaban : Menemukan kelas yang sesuai untuk data input</a:t>
            </a:r>
          </a:p>
        </p:txBody>
      </p:sp>
      <p:sp>
        <p:nvSpPr>
          <p:cNvPr id="4" name="TextBox 3"/>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37</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4. Apa yang dilakukan oleh lapisan tersembunyi dalam Neural Network?</a:t>
            </a:r>
          </a:p>
          <a:p>
            <a:pPr>
              <a:spcAft>
                <a:spcPts val="300"/>
              </a:spcAft>
              <a:defRPr sz="1200"/>
            </a:pPr>
            <a:r>
              <a:t>   A. Mentransmisikan sinyal ke lapisan berikutnya tanpa perhitungan</a:t>
            </a:r>
          </a:p>
          <a:p>
            <a:pPr>
              <a:spcAft>
                <a:spcPts val="300"/>
              </a:spcAft>
              <a:defRPr sz="1200"/>
            </a:pPr>
            <a:r>
              <a:t>   B. Menghasilkan hasil akhir</a:t>
            </a:r>
          </a:p>
          <a:p>
            <a:pPr>
              <a:spcAft>
                <a:spcPts val="300"/>
              </a:spcAft>
              <a:defRPr sz="1200"/>
            </a:pPr>
            <a:r>
              <a:t>   C. Menerima input dan menghitung fungsi aktivasi</a:t>
            </a:r>
          </a:p>
          <a:p>
            <a:pPr>
              <a:spcAft>
                <a:spcPts val="300"/>
              </a:spcAft>
              <a:defRPr sz="1200"/>
            </a:pPr>
            <a:r>
              <a:t>   D. Mengakses data dari luar jaringan</a:t>
            </a:r>
          </a:p>
          <a:p>
            <a:pPr>
              <a:spcAft>
                <a:spcPts val="1200"/>
              </a:spcAft>
              <a:defRPr sz="1200" i="1"/>
            </a:pPr>
            <a:r>
              <a:t>   Jawaban : Menerima input dan menghitung fungsi aktivasi</a:t>
            </a:r>
          </a:p>
          <a:p>
            <a:pPr>
              <a:spcAft>
                <a:spcPts val="600"/>
              </a:spcAft>
              <a:defRPr sz="1400" b="1"/>
            </a:pPr>
            <a:r>
              <a:t>5. Mengapa multi-layer neural network lebih baik daripada single-layer neural network?</a:t>
            </a:r>
          </a:p>
          <a:p>
            <a:pPr>
              <a:spcAft>
                <a:spcPts val="300"/>
              </a:spcAft>
              <a:defRPr sz="1200"/>
            </a:pPr>
            <a:r>
              <a:t>   A. Karena dapat menyelesaikan masalah yang dapat dipisahkan secara linear</a:t>
            </a:r>
          </a:p>
          <a:p>
            <a:pPr>
              <a:spcAft>
                <a:spcPts val="300"/>
              </a:spcAft>
              <a:defRPr sz="1200"/>
            </a:pPr>
            <a:r>
              <a:t>   B. Karena dapat menangani masalah lebih kompleks</a:t>
            </a:r>
          </a:p>
          <a:p>
            <a:pPr>
              <a:spcAft>
                <a:spcPts val="300"/>
              </a:spcAft>
              <a:defRPr sz="1200"/>
            </a:pPr>
            <a:r>
              <a:t>   C. Karena tidak memerlukan fungsi aktivasi</a:t>
            </a:r>
          </a:p>
          <a:p>
            <a:pPr>
              <a:spcAft>
                <a:spcPts val="300"/>
              </a:spcAft>
              <a:defRPr sz="1200"/>
            </a:pPr>
            <a:r>
              <a:t>   D. Karena hanya menggunakan lapisan input dan output</a:t>
            </a:r>
          </a:p>
          <a:p>
            <a:pPr>
              <a:spcAft>
                <a:spcPts val="1200"/>
              </a:spcAft>
              <a:defRPr sz="1200" i="1"/>
            </a:pPr>
            <a:r>
              <a:t>   Jawaban : Karena dapat menangani masalah lebih kompleks</a:t>
            </a:r>
          </a:p>
          <a:p>
            <a:pPr>
              <a:spcAft>
                <a:spcPts val="600"/>
              </a:spcAft>
              <a:defRPr sz="1400" b="1"/>
            </a:pPr>
            <a:r>
              <a:t>6. Apa yang dimaksud dengan speech recognition dalam konteks Neural Network?</a:t>
            </a:r>
          </a:p>
          <a:p>
            <a:pPr>
              <a:spcAft>
                <a:spcPts val="300"/>
              </a:spcAft>
              <a:defRPr sz="1200"/>
            </a:pPr>
            <a:r>
              <a:t>   A. Proses mengonversi sinyal suara menjadi gambar</a:t>
            </a:r>
          </a:p>
          <a:p>
            <a:pPr>
              <a:spcAft>
                <a:spcPts val="300"/>
              </a:spcAft>
              <a:defRPr sz="1200"/>
            </a:pPr>
            <a:r>
              <a:t>   B. Proses mengonversi sinyal suara menjadi urutan fonem</a:t>
            </a:r>
          </a:p>
          <a:p>
            <a:pPr>
              <a:spcAft>
                <a:spcPts val="300"/>
              </a:spcAft>
              <a:defRPr sz="1200"/>
            </a:pPr>
            <a:r>
              <a:t>   C. Proses mengonversi sinyal suara menjadi teks</a:t>
            </a:r>
          </a:p>
          <a:p>
            <a:pPr>
              <a:spcAft>
                <a:spcPts val="300"/>
              </a:spcAft>
              <a:defRPr sz="1200"/>
            </a:pPr>
            <a:r>
              <a:t>   D. Proses mengonversi sinyal suara menjadi data numerik</a:t>
            </a:r>
          </a:p>
          <a:p>
            <a:pPr>
              <a:spcAft>
                <a:spcPts val="1200"/>
              </a:spcAft>
              <a:defRPr sz="1200" i="1"/>
            </a:pPr>
            <a:r>
              <a:t>   Jawaban : Proses mengonversi sinyal suara menjadi urutan fonem</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38</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7. Apa fungsi utama dari pustaka Keras dalam implementasi speech recognition?</a:t>
            </a:r>
          </a:p>
          <a:p>
            <a:pPr>
              <a:spcAft>
                <a:spcPts val="300"/>
              </a:spcAft>
              <a:defRPr sz="1200"/>
            </a:pPr>
            <a:r>
              <a:t>   A. Mengimpor data pelatihan dan pengujian</a:t>
            </a:r>
          </a:p>
          <a:p>
            <a:pPr>
              <a:spcAft>
                <a:spcPts val="300"/>
              </a:spcAft>
              <a:defRPr sz="1200"/>
            </a:pPr>
            <a:r>
              <a:t>   B. Membuat model Sequential dengan lapisan Dense dan LSTM</a:t>
            </a:r>
          </a:p>
          <a:p>
            <a:pPr>
              <a:spcAft>
                <a:spcPts val="300"/>
              </a:spcAft>
              <a:defRPr sz="1200"/>
            </a:pPr>
            <a:r>
              <a:t>   C. Mengonversi sinyal akustik menjadi vektor fitur akustik</a:t>
            </a:r>
          </a:p>
          <a:p>
            <a:pPr>
              <a:spcAft>
                <a:spcPts val="300"/>
              </a:spcAft>
              <a:defRPr sz="1200"/>
            </a:pPr>
            <a:r>
              <a:t>   D. Menghasilkan sinyal ucapan baru</a:t>
            </a:r>
          </a:p>
          <a:p>
            <a:pPr>
              <a:spcAft>
                <a:spcPts val="1200"/>
              </a:spcAft>
              <a:defRPr sz="1200" i="1"/>
            </a:pPr>
            <a:r>
              <a:t>   Jawaban : Membuat model Sequential dengan lapisan Dense dan LSTM</a:t>
            </a:r>
          </a:p>
          <a:p>
            <a:pPr>
              <a:spcAft>
                <a:spcPts val="600"/>
              </a:spcAft>
              <a:defRPr sz="1400" b="1"/>
            </a:pPr>
            <a:r>
              <a:t>8. Apa yang dimaksud dengan overfitting dalam Machine Learning?</a:t>
            </a:r>
          </a:p>
          <a:p>
            <a:pPr>
              <a:spcAft>
                <a:spcPts val="300"/>
              </a:spcAft>
              <a:defRPr sz="1200"/>
            </a:pPr>
            <a:r>
              <a:t>   A. Ketika model terlalu sederhana untuk data pelatihan</a:t>
            </a:r>
          </a:p>
          <a:p>
            <a:pPr>
              <a:spcAft>
                <a:spcPts val="300"/>
              </a:spcAft>
              <a:defRPr sz="1200"/>
            </a:pPr>
            <a:r>
              <a:t>   B. Ketika model terlalu disesuaikan dengan data pelatihan</a:t>
            </a:r>
          </a:p>
          <a:p>
            <a:pPr>
              <a:spcAft>
                <a:spcPts val="300"/>
              </a:spcAft>
              <a:defRPr sz="1200"/>
            </a:pPr>
            <a:r>
              <a:t>   C. Ketika model tidak dapat memprediksi output yang benar</a:t>
            </a:r>
          </a:p>
          <a:p>
            <a:pPr>
              <a:spcAft>
                <a:spcPts val="300"/>
              </a:spcAft>
              <a:defRPr sz="1200"/>
            </a:pPr>
            <a:r>
              <a:t>   D. Ketika model tidak memerlukan data pelatihan</a:t>
            </a:r>
          </a:p>
          <a:p>
            <a:pPr>
              <a:spcAft>
                <a:spcPts val="1200"/>
              </a:spcAft>
              <a:defRPr sz="1200" i="1"/>
            </a:pPr>
            <a:r>
              <a:t>   Jawaban : Ketika model terlalu disesuaikan dengan data pelatihan</a:t>
            </a:r>
          </a:p>
          <a:p>
            <a:pPr>
              <a:spcAft>
                <a:spcPts val="600"/>
              </a:spcAft>
              <a:defRPr sz="1400" b="1"/>
            </a:pPr>
            <a:r>
              <a:t>9. Apa tujuan utama dari regularisasi dalam Machine Learning?</a:t>
            </a:r>
          </a:p>
          <a:p>
            <a:pPr>
              <a:spcAft>
                <a:spcPts val="300"/>
              </a:spcAft>
              <a:defRPr sz="1200"/>
            </a:pPr>
            <a:r>
              <a:t>   A. Meningkatkan kompleksitas model</a:t>
            </a:r>
          </a:p>
          <a:p>
            <a:pPr>
              <a:spcAft>
                <a:spcPts val="300"/>
              </a:spcAft>
              <a:defRPr sz="1200"/>
            </a:pPr>
            <a:r>
              <a:t>   B. Menghindari overfitting</a:t>
            </a:r>
          </a:p>
          <a:p>
            <a:pPr>
              <a:spcAft>
                <a:spcPts val="300"/>
              </a:spcAft>
              <a:defRPr sz="1200"/>
            </a:pPr>
            <a:r>
              <a:t>   C. Mengurangi jumlah data pelatihan</a:t>
            </a:r>
          </a:p>
          <a:p>
            <a:pPr>
              <a:spcAft>
                <a:spcPts val="300"/>
              </a:spcAft>
              <a:defRPr sz="1200"/>
            </a:pPr>
            <a:r>
              <a:t>   D. Meningkatkan ukuran dataset</a:t>
            </a:r>
          </a:p>
          <a:p>
            <a:pPr>
              <a:spcAft>
                <a:spcPts val="1200"/>
              </a:spcAft>
              <a:defRPr sz="1200" i="1"/>
            </a:pPr>
            <a:r>
              <a:t>   Jawaban : Menghindari overfitting</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39</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10. Apa langkah pertama dalam eksplorasi data menggunakan pustaka 'pandas' di Python?</a:t>
            </a:r>
          </a:p>
          <a:p>
            <a:pPr>
              <a:spcAft>
                <a:spcPts val="300"/>
              </a:spcAft>
              <a:defRPr sz="1200"/>
            </a:pPr>
            <a:r>
              <a:t>   A. Mengimpor dataset</a:t>
            </a:r>
          </a:p>
          <a:p>
            <a:pPr>
              <a:spcAft>
                <a:spcPts val="300"/>
              </a:spcAft>
              <a:defRPr sz="1200"/>
            </a:pPr>
            <a:r>
              <a:t>   B. Menampilkan lima baris pertama dari dataset</a:t>
            </a:r>
          </a:p>
          <a:p>
            <a:pPr>
              <a:spcAft>
                <a:spcPts val="300"/>
              </a:spcAft>
              <a:defRPr sz="1200"/>
            </a:pPr>
            <a:r>
              <a:t>   C. Menghitung panjang dan lebar data</a:t>
            </a:r>
          </a:p>
          <a:p>
            <a:pPr>
              <a:spcAft>
                <a:spcPts val="300"/>
              </a:spcAft>
              <a:defRPr sz="1200"/>
            </a:pPr>
            <a:r>
              <a:t>   D. Mengubah tipe data</a:t>
            </a:r>
          </a:p>
          <a:p>
            <a:pPr>
              <a:spcAft>
                <a:spcPts val="1200"/>
              </a:spcAft>
              <a:defRPr sz="1200" i="1"/>
            </a:pPr>
            <a:r>
              <a:t>   Jawaban : Mengimpor dataset</a:t>
            </a:r>
          </a:p>
          <a:p>
            <a:pPr>
              <a:spcAft>
                <a:spcPts val="600"/>
              </a:spcAft>
              <a:defRPr sz="1400" b="1"/>
            </a:pPr>
            <a:r>
              <a:t>11. Apa fungsi utama dari model Sequential dalam Keras?</a:t>
            </a:r>
          </a:p>
          <a:p>
            <a:pPr>
              <a:spcAft>
                <a:spcPts val="300"/>
              </a:spcAft>
              <a:defRPr sz="1200"/>
            </a:pPr>
            <a:r>
              <a:t>   A. Mengimpor data pelatihan</a:t>
            </a:r>
          </a:p>
          <a:p>
            <a:pPr>
              <a:spcAft>
                <a:spcPts val="300"/>
              </a:spcAft>
              <a:defRPr sz="1200"/>
            </a:pPr>
            <a:r>
              <a:t>   B. Menangani urutan data dan menghasilkan prediksi</a:t>
            </a:r>
          </a:p>
          <a:p>
            <a:pPr>
              <a:spcAft>
                <a:spcPts val="300"/>
              </a:spcAft>
              <a:defRPr sz="1200"/>
            </a:pPr>
            <a:r>
              <a:t>   C. Mengkompilasi model dengan loss function</a:t>
            </a:r>
          </a:p>
          <a:p>
            <a:pPr>
              <a:spcAft>
                <a:spcPts val="300"/>
              </a:spcAft>
              <a:defRPr sz="1200"/>
            </a:pPr>
            <a:r>
              <a:t>   D. Menyesuaikan bobot jaringan untuk meminimalkan kesalahan prediksi</a:t>
            </a:r>
          </a:p>
          <a:p>
            <a:pPr>
              <a:spcAft>
                <a:spcPts val="1200"/>
              </a:spcAft>
              <a:defRPr sz="1200" i="1"/>
            </a:pPr>
            <a:r>
              <a:t>   Jawaban : Menangani urutan data dan menghasilkan prediksi</a:t>
            </a:r>
          </a:p>
          <a:p>
            <a:pPr>
              <a:spcAft>
                <a:spcPts val="600"/>
              </a:spcAft>
              <a:defRPr sz="1400" b="1"/>
            </a:pPr>
            <a:r>
              <a:t>12. Apa yang dimaksud dengan Hidden Markov Models (HMM) dalam pengolahan suara?</a:t>
            </a:r>
          </a:p>
          <a:p>
            <a:pPr>
              <a:spcAft>
                <a:spcPts val="300"/>
              </a:spcAft>
              <a:defRPr sz="1200"/>
            </a:pPr>
            <a:r>
              <a:t>   A. Model statistik untuk memprediksi urutan fonem atau kata</a:t>
            </a:r>
          </a:p>
          <a:p>
            <a:pPr>
              <a:spcAft>
                <a:spcPts val="300"/>
              </a:spcAft>
              <a:defRPr sz="1200"/>
            </a:pPr>
            <a:r>
              <a:t>   B. Model berbasis kernel untuk meningkatkan akurasi</a:t>
            </a:r>
          </a:p>
          <a:p>
            <a:pPr>
              <a:spcAft>
                <a:spcPts val="300"/>
              </a:spcAft>
              <a:defRPr sz="1200"/>
            </a:pPr>
            <a:r>
              <a:t>   C. Algoritma pembelajaran diskriminatif</a:t>
            </a:r>
          </a:p>
          <a:p>
            <a:pPr>
              <a:spcAft>
                <a:spcPts val="300"/>
              </a:spcAft>
              <a:defRPr sz="1200"/>
            </a:pPr>
            <a:r>
              <a:t>   D. Model untuk mengonversi sinyal suara menjadi gambar</a:t>
            </a:r>
          </a:p>
          <a:p>
            <a:pPr>
              <a:spcAft>
                <a:spcPts val="1200"/>
              </a:spcAft>
              <a:defRPr sz="1200" i="1"/>
            </a:pPr>
            <a:r>
              <a:t>   Jawaban : Model statistik untuk memprediksi urutan fonem atau kata</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0" sz="quarter"/>
          </p:nvPr>
        </p:nvSpPr>
        <p:spPr/>
        <p:txBody>
          <a:bodyPr/>
          <a:lstStyle/>
          <a:p>
            <a:r>
              <a:t>Pengenalan dan implementasi speech recognition dengan Python dan Keras melibatkan penggunaan pustaka untuk melatih model yang dapat mengenali dan memproses ucapan manusia secara otomatis.</a:t>
            </a:r>
          </a:p>
        </p:txBody>
      </p:sp>
      <p:sp>
        <p:nvSpPr>
          <p:cNvPr id="3" name="Text Placeholder 2"/>
          <p:cNvSpPr>
            <a:spLocks noGrp="1"/>
          </p:cNvSpPr>
          <p:nvPr>
            <p:ph type="body" idx="19" sz="quarter"/>
          </p:nvPr>
        </p:nvSpPr>
        <p:spPr/>
        <p:txBody>
          <a:bodyPr/>
          <a:lstStyle/>
          <a:p>
            <a:r>
              <a:t>Implementasi Neural Network dengan Keras memudahkan pembuatan dan pelatihan model AI melalui antarmuka user-friendly, mendukung berbagai arsitektur jaringan dan optimisasi.</a:t>
            </a:r>
          </a:p>
        </p:txBody>
      </p:sp>
      <p:sp>
        <p:nvSpPr>
          <p:cNvPr id="4" name="Text Placeholder 3"/>
          <p:cNvSpPr>
            <a:spLocks noGrp="1"/>
          </p:cNvSpPr>
          <p:nvPr>
            <p:ph type="body" idx="16" sz="quarter"/>
          </p:nvPr>
        </p:nvSpPr>
        <p:spPr/>
        <p:txBody>
          <a:bodyPr/>
          <a:lstStyle/>
          <a:p>
            <a:r>
              <a:t>Pengenalan Dasar Machine Learning Dan Neural Network</a:t>
            </a:r>
          </a:p>
        </p:txBody>
      </p:sp>
      <p:sp>
        <p:nvSpPr>
          <p:cNvPr id="5" name="Text Placeholder 4"/>
          <p:cNvSpPr>
            <a:spLocks noGrp="1"/>
          </p:cNvSpPr>
          <p:nvPr>
            <p:ph type="body" idx="15" sz="quarter"/>
          </p:nvPr>
        </p:nvSpPr>
        <p:spPr/>
        <p:txBody>
          <a:bodyPr/>
          <a:lstStyle/>
          <a:p>
            <a:r>
              <a:t>Implementasi Neural Network Menggunakan Keras</a:t>
            </a:r>
          </a:p>
        </p:txBody>
      </p:sp>
      <p:sp>
        <p:nvSpPr>
          <p:cNvPr id="6" name="Text Placeholder 5"/>
          <p:cNvSpPr>
            <a:spLocks noGrp="1"/>
          </p:cNvSpPr>
          <p:nvPr>
            <p:ph type="body" idx="13" sz="quarter"/>
          </p:nvPr>
        </p:nvSpPr>
        <p:spPr/>
        <p:txBody>
          <a:bodyPr/>
          <a:lstStyle/>
          <a:p>
            <a:r>
              <a:t>Pengenalan Dan Implementasi Speech Recognition Dengan Python Dan Keras</a:t>
            </a:r>
          </a:p>
        </p:txBody>
      </p:sp>
      <p:sp>
        <p:nvSpPr>
          <p:cNvPr id="7" name="Text Placeholder 6"/>
          <p:cNvSpPr>
            <a:spLocks noGrp="1"/>
          </p:cNvSpPr>
          <p:nvPr>
            <p:ph type="body" idx="17" sz="quarter"/>
          </p:nvPr>
        </p:nvSpPr>
        <p:spPr/>
        <p:txBody>
          <a:bodyPr/>
          <a:lstStyle/>
          <a:p>
            <a:r>
              <a:t>4</a:t>
            </a:r>
          </a:p>
        </p:txBody>
      </p:sp>
      <p:sp>
        <p:nvSpPr>
          <p:cNvPr id="8" name="Text Placeholder 7"/>
          <p:cNvSpPr>
            <a:spLocks noGrp="1"/>
          </p:cNvSpPr>
          <p:nvPr>
            <p:ph type="body" idx="18" sz="quarter"/>
          </p:nvPr>
        </p:nvSpPr>
        <p:spPr/>
        <p:txBody>
          <a:bodyPr/>
          <a:lstStyle/>
          <a:p>
            <a:r>
              <a:t>Pengenalan dasar machine learning dan neural network menjelaskan konsep, aplikasi, dan cara kerja algoritma pembelajaran mesin serta jaringan saraf tiruan dalam mengolah data dan membuat prediksi.</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2" sz="quarter"/>
          </p:nvPr>
        </p:nvSpPr>
        <p:spPr/>
        <p:txBody>
          <a:bodyPr/>
          <a:lstStyle/>
          <a:p>
            <a:r>
              <a:t>40</a:t>
            </a:r>
          </a:p>
        </p:txBody>
      </p:sp>
      <p:sp>
        <p:nvSpPr>
          <p:cNvPr id="5" name="TextBox 4"/>
          <p:cNvSpPr txBox="1"/>
          <p:nvPr/>
        </p:nvSpPr>
        <p:spPr>
          <a:xfrm>
            <a:off x="914400" y="1325880"/>
            <a:ext cx="7315200" cy="4572000"/>
          </a:xfrm>
          <a:prstGeom prst="rect">
            <a:avLst/>
          </a:prstGeom>
          <a:noFill/>
        </p:spPr>
        <p:txBody>
          <a:bodyPr wrap="none">
            <a:spAutoFit/>
          </a:bodyPr>
          <a:lstStyle/>
          <a:p/>
          <a:p>
            <a:pPr>
              <a:spcAft>
                <a:spcPts val="600"/>
              </a:spcAft>
              <a:defRPr sz="1400" b="1"/>
            </a:pPr>
            <a:r>
              <a:t>13. Apa langkah pertama dalam implementasi speech recognition menggunakan Python dan Keras?</a:t>
            </a:r>
          </a:p>
          <a:p>
            <a:pPr>
              <a:spcAft>
                <a:spcPts val="300"/>
              </a:spcAft>
              <a:defRPr sz="1200"/>
            </a:pPr>
            <a:r>
              <a:t>   A. Mengimpor pustaka yang diperlukan</a:t>
            </a:r>
          </a:p>
          <a:p>
            <a:pPr>
              <a:spcAft>
                <a:spcPts val="300"/>
              </a:spcAft>
              <a:defRPr sz="1200"/>
            </a:pPr>
            <a:r>
              <a:t>   B. Mengkompilasi model dengan loss function</a:t>
            </a:r>
          </a:p>
          <a:p>
            <a:pPr>
              <a:spcAft>
                <a:spcPts val="300"/>
              </a:spcAft>
              <a:defRPr sz="1200"/>
            </a:pPr>
            <a:r>
              <a:t>   C. Melatih model menggunakan data pelatihan</a:t>
            </a:r>
          </a:p>
          <a:p>
            <a:pPr>
              <a:spcAft>
                <a:spcPts val="300"/>
              </a:spcAft>
              <a:defRPr sz="1200"/>
            </a:pPr>
            <a:r>
              <a:t>   D. Mengevaluasi model menggunakan data pengujian</a:t>
            </a:r>
          </a:p>
          <a:p>
            <a:pPr>
              <a:spcAft>
                <a:spcPts val="1200"/>
              </a:spcAft>
              <a:defRPr sz="1200" i="1"/>
            </a:pPr>
            <a:r>
              <a:t>   Jawaban : Mengimpor pustaka yang diperlukan</a:t>
            </a:r>
          </a:p>
          <a:p>
            <a:pPr>
              <a:spcAft>
                <a:spcPts val="600"/>
              </a:spcAft>
              <a:defRPr sz="1400" b="1"/>
            </a:pPr>
            <a:r>
              <a:t>14. Apa yang dimaksud dengan supervised learning dalam Machine Learning?</a:t>
            </a:r>
          </a:p>
          <a:p>
            <a:pPr>
              <a:spcAft>
                <a:spcPts val="300"/>
              </a:spcAft>
              <a:defRPr sz="1200"/>
            </a:pPr>
            <a:r>
              <a:t>   A. Metode yang menggunakan data pelatihan tanpa output yang benar</a:t>
            </a:r>
          </a:p>
          <a:p>
            <a:pPr>
              <a:spcAft>
                <a:spcPts val="300"/>
              </a:spcAft>
              <a:defRPr sz="1200"/>
            </a:pPr>
            <a:r>
              <a:t>   B. Metode yang menggunakan data pelatihan dengan pasangan input dan output yang benar</a:t>
            </a:r>
          </a:p>
          <a:p>
            <a:pPr>
              <a:spcAft>
                <a:spcPts val="300"/>
              </a:spcAft>
              <a:defRPr sz="1200"/>
            </a:pPr>
            <a:r>
              <a:t>   C. Metode yang tidak memerlukan data pelatihan</a:t>
            </a:r>
          </a:p>
          <a:p>
            <a:pPr>
              <a:spcAft>
                <a:spcPts val="300"/>
              </a:spcAft>
              <a:defRPr sz="1200"/>
            </a:pPr>
            <a:r>
              <a:t>   D. Metode yang hanya digunakan untuk pengenalan suara</a:t>
            </a:r>
          </a:p>
          <a:p>
            <a:pPr>
              <a:spcAft>
                <a:spcPts val="1200"/>
              </a:spcAft>
              <a:defRPr sz="1200" i="1"/>
            </a:pPr>
            <a:r>
              <a:t>   Jawaban : Metode yang menggunakan data pelatihan dengan pasangan input dan output yang benar</a:t>
            </a:r>
          </a:p>
          <a:p>
            <a:pPr>
              <a:spcAft>
                <a:spcPts val="600"/>
              </a:spcAft>
              <a:defRPr sz="1400" b="1"/>
            </a:pPr>
            <a:r>
              <a:t>15. Apa aplikasi utama dari supervised learning dalam Machine Learning?</a:t>
            </a:r>
          </a:p>
          <a:p>
            <a:pPr>
              <a:spcAft>
                <a:spcPts val="300"/>
              </a:spcAft>
              <a:defRPr sz="1200"/>
            </a:pPr>
            <a:r>
              <a:t>   A. Pengenalan gambar dan suara</a:t>
            </a:r>
          </a:p>
          <a:p>
            <a:pPr>
              <a:spcAft>
                <a:spcPts val="300"/>
              </a:spcAft>
              <a:defRPr sz="1200"/>
            </a:pPr>
            <a:r>
              <a:t>   B. Pengenalan pembicara dan segmentasi pembicara</a:t>
            </a:r>
          </a:p>
          <a:p>
            <a:pPr>
              <a:spcAft>
                <a:spcPts val="300"/>
              </a:spcAft>
              <a:defRPr sz="1200"/>
            </a:pPr>
            <a:r>
              <a:t>   C. Pengenalan fonem dan kata</a:t>
            </a:r>
          </a:p>
          <a:p>
            <a:pPr>
              <a:spcAft>
                <a:spcPts val="300"/>
              </a:spcAft>
              <a:defRPr sz="1200"/>
            </a:pPr>
            <a:r>
              <a:t>   D. Pengenalan tren data dan klasifikasi</a:t>
            </a:r>
          </a:p>
          <a:p>
            <a:pPr>
              <a:spcAft>
                <a:spcPts val="1200"/>
              </a:spcAft>
              <a:defRPr sz="1200" i="1"/>
            </a:pPr>
            <a:r>
              <a:t>   Jawaban : Pengenalan tren data dan klasifikasi</a:t>
            </a:r>
          </a:p>
        </p:txBody>
      </p:sp>
      <p:sp>
        <p:nvSpPr>
          <p:cNvPr id="6" name="TextBox 5"/>
          <p:cNvSpPr txBox="1"/>
          <p:nvPr/>
        </p:nvSpPr>
        <p:spPr>
          <a:xfrm>
            <a:off x="914400" y="731520"/>
            <a:ext cx="7315200" cy="4572000"/>
          </a:xfrm>
          <a:prstGeom prst="rect">
            <a:avLst/>
          </a:prstGeom>
          <a:noFill/>
        </p:spPr>
        <p:txBody>
          <a:bodyPr wrap="none">
            <a:spAutoFit/>
          </a:bodyPr>
          <a:lstStyle/>
          <a:p/>
          <a:p>
            <a:pPr>
              <a:defRPr sz="2800">
                <a:solidFill>
                  <a:srgbClr val="1F2851"/>
                </a:solidFill>
              </a:defRPr>
            </a:pPr>
            <a:r>
              <a:t>PRE/POST TEST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Topik 1 - Pengenalan Dasar Machine Learning Dan Neural Network</a:t>
            </a:r>
          </a:p>
        </p:txBody>
      </p:sp>
      <p:sp>
        <p:nvSpPr>
          <p:cNvPr id="4" name="Text Placeholder 3"/>
          <p:cNvSpPr>
            <a:spLocks noGrp="1"/>
          </p:cNvSpPr>
          <p:nvPr>
            <p:ph type="body" idx="12" sz="quarter"/>
          </p:nvPr>
        </p:nvSpPr>
        <p:spPr/>
        <p:txBody>
          <a:bodyPr/>
          <a:lstStyle/>
          <a:p>
            <a:r>
              <a:t>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Pengantar Machine Learning: Konsep dan Klasifikasi (1/2)</a:t>
            </a:r>
          </a:p>
        </p:txBody>
      </p:sp>
      <p:sp>
        <p:nvSpPr>
          <p:cNvPr id="3" name="Text Placeholder 2"/>
          <p:cNvSpPr>
            <a:spLocks noGrp="1"/>
          </p:cNvSpPr>
          <p:nvPr>
            <p:ph type="body" idx="10" sz="quarter"/>
          </p:nvPr>
        </p:nvSpPr>
        <p:spPr/>
        <p:txBody>
          <a:bodyPr/>
          <a:lstStyle/>
          <a:p>
            <a:r>
              <a:t>Machine Learning adalah pendekatan induktif yang menghasilkan model dari data pelatihan. Teknik ini berguna untuk pengenalan gambar, pengenalan suara, dan pemrosesan bahasa alami (Chapter 1, 2018). Ada tiga jenis Machine Learning berdasarkan metode pelatihannya: supervised learning, unsupervised learning, dan reinforcement learning. Supervised learning menggunakan data pelatihan dengan pasangan input dan output yang benar, sedangkan unsupervised learning tidak menggunakan output yang benar (Chapter 1, 2018).</a:t>
            </a:r>
          </a:p>
        </p:txBody>
      </p:sp>
      <p:sp>
        <p:nvSpPr>
          <p:cNvPr id="5" name="Text Placeholder 4"/>
          <p:cNvSpPr>
            <a:spLocks noGrp="1"/>
          </p:cNvSpPr>
          <p:nvPr>
            <p:ph type="body" idx="12"/>
          </p:nvPr>
        </p:nvSpPr>
        <p:spPr/>
        <p:txBody>
          <a:bodyPr/>
          <a:lstStyle/>
          <a:p>
            <a:r>
              <a:t>Building Neural Network with Python and Keras &gt; Topik 1 - Pengenalan Dasar Machine Learning Dan Neural Network</a:t>
            </a:r>
          </a:p>
        </p:txBody>
      </p:sp>
      <p:sp>
        <p:nvSpPr>
          <p:cNvPr id="6" name="Text Placeholder 5"/>
          <p:cNvSpPr>
            <a:spLocks noGrp="1"/>
          </p:cNvSpPr>
          <p:nvPr>
            <p:ph type="body" idx="13" sz="quarter"/>
          </p:nvPr>
        </p:nvSpPr>
        <p:spPr/>
        <p:txBody>
          <a:bodyPr/>
          <a:lstStyle/>
          <a:p>
            <a:r>
              <a:t>6</a:t>
            </a:r>
          </a:p>
        </p:txBody>
      </p:sp>
      <p:sp>
        <p:nvSpPr>
          <p:cNvPr id="7" name="Text Placeholder 6"/>
          <p:cNvSpPr>
            <a:spLocks noGrp="1"/>
          </p:cNvSpPr>
          <p:nvPr>
            <p:ph type="body" idx="14" sz="quarter"/>
          </p:nvPr>
        </p:nvSpPr>
        <p:spPr/>
        <p:txBody>
          <a:bodyPr/>
          <a:lstStyle/>
          <a:p>
            <a:r>
              <a:t>Machine Learning memiliki tiga jenis: supervised learning, unsupervised learning, dan reinforcement learning.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Pengantar Machine Learning: Konsep dan Klasifikasi (2/2)</a:t>
            </a:r>
          </a:p>
        </p:txBody>
      </p:sp>
      <p:sp>
        <p:nvSpPr>
          <p:cNvPr id="3" name="Text Placeholder 2"/>
          <p:cNvSpPr>
            <a:spLocks noGrp="1"/>
          </p:cNvSpPr>
          <p:nvPr>
            <p:ph type="body" idx="10" sz="quarter"/>
          </p:nvPr>
        </p:nvSpPr>
        <p:spPr/>
        <p:txBody>
          <a:bodyPr/>
          <a:lstStyle/>
          <a:p>
            <a:r>
              <a:t>Supervised learning memiliki dua aplikasi umum: classification dan regression. Classification fokus pada menemukan kelas yang sesuai untuk data input, seperti pada layanan penyaringan email spam atau pengenalan wajah (Chapter 1, 2018). Regression, di sisi lain, memperkirakan tren data, seperti memprediksi harga rumah berdasarkan fitur tertentu. Kedua metode ini memerlukan data pelatihan dalam bentuk pasangan {input, output} untuk menghasilkan model yang akurat (Chapter 1, 2018).</a:t>
            </a:r>
          </a:p>
        </p:txBody>
      </p:sp>
      <p:sp>
        <p:nvSpPr>
          <p:cNvPr id="5" name="Text Placeholder 4"/>
          <p:cNvSpPr>
            <a:spLocks noGrp="1"/>
          </p:cNvSpPr>
          <p:nvPr>
            <p:ph type="body" idx="12"/>
          </p:nvPr>
        </p:nvSpPr>
        <p:spPr/>
        <p:txBody>
          <a:bodyPr/>
          <a:lstStyle/>
          <a:p>
            <a:r>
              <a:t>Building Neural Network with Python and Keras &gt; Topik 1 - Pengenalan Dasar Machine Learning Dan Neural Network</a:t>
            </a:r>
          </a:p>
        </p:txBody>
      </p:sp>
      <p:sp>
        <p:nvSpPr>
          <p:cNvPr id="6" name="Text Placeholder 5"/>
          <p:cNvSpPr>
            <a:spLocks noGrp="1"/>
          </p:cNvSpPr>
          <p:nvPr>
            <p:ph type="body" idx="13" sz="quarter"/>
          </p:nvPr>
        </p:nvSpPr>
        <p:spPr/>
        <p:txBody>
          <a:bodyPr/>
          <a:lstStyle/>
          <a:p>
            <a:r>
              <a:t>7</a:t>
            </a:r>
          </a:p>
        </p:txBody>
      </p:sp>
      <p:sp>
        <p:nvSpPr>
          <p:cNvPr id="7" name="Text Placeholder 6"/>
          <p:cNvSpPr>
            <a:spLocks noGrp="1"/>
          </p:cNvSpPr>
          <p:nvPr>
            <p:ph type="body" idx="14" sz="quarter"/>
          </p:nvPr>
        </p:nvSpPr>
        <p:spPr/>
        <p:txBody>
          <a:bodyPr/>
          <a:lstStyle/>
          <a:p>
            <a:r>
              <a:t>Supervised learning memiliki dua aplikasi umum: classification dan regression.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Dasar-dasar Neural Network: Struktur dan Fungsi (1/2)</a:t>
            </a:r>
          </a:p>
        </p:txBody>
      </p:sp>
      <p:sp>
        <p:nvSpPr>
          <p:cNvPr id="3" name="Text Placeholder 2"/>
          <p:cNvSpPr>
            <a:spLocks noGrp="1"/>
          </p:cNvSpPr>
          <p:nvPr>
            <p:ph type="body" idx="10" sz="quarter"/>
          </p:nvPr>
        </p:nvSpPr>
        <p:spPr/>
        <p:txBody>
          <a:bodyPr/>
          <a:lstStyle/>
          <a:p>
            <a:r>
              <a:t>Neural Network meniru mekanisme otak dengan menghubungkan node yang berfungsi seperti neuron. Setiap node menerima input, menghitung jumlah berbobot, dan meneruskan hasilnya melalui fungsi aktivasi (Chapter 2, 2018). Lapisan input hanya mentransmisikan sinyal ke lapisan berikutnya tanpa perhitungan, sedangkan lapisan output menghasilkan hasil akhir. Lapisan tersembunyi berada di antara lapisan input dan output, tidak dapat diakses dari luar jaringan (Chapter 2, 2018).</a:t>
            </a:r>
          </a:p>
        </p:txBody>
      </p:sp>
      <p:sp>
        <p:nvSpPr>
          <p:cNvPr id="5" name="Text Placeholder 4"/>
          <p:cNvSpPr>
            <a:spLocks noGrp="1"/>
          </p:cNvSpPr>
          <p:nvPr>
            <p:ph type="body" idx="12"/>
          </p:nvPr>
        </p:nvSpPr>
        <p:spPr/>
        <p:txBody>
          <a:bodyPr/>
          <a:lstStyle/>
          <a:p>
            <a:r>
              <a:t>Building Neural Network with Python and Keras &gt; Topik 1 - Pengenalan Dasar Machine Learning Dan Neural Network</a:t>
            </a:r>
          </a:p>
        </p:txBody>
      </p:sp>
      <p:sp>
        <p:nvSpPr>
          <p:cNvPr id="6" name="Text Placeholder 5"/>
          <p:cNvSpPr>
            <a:spLocks noGrp="1"/>
          </p:cNvSpPr>
          <p:nvPr>
            <p:ph type="body" idx="13" sz="quarter"/>
          </p:nvPr>
        </p:nvSpPr>
        <p:spPr/>
        <p:txBody>
          <a:bodyPr/>
          <a:lstStyle/>
          <a:p>
            <a:r>
              <a:t>8</a:t>
            </a:r>
          </a:p>
        </p:txBody>
      </p:sp>
      <p:sp>
        <p:nvSpPr>
          <p:cNvPr id="7" name="Text Placeholder 6"/>
          <p:cNvSpPr>
            <a:spLocks noGrp="1"/>
          </p:cNvSpPr>
          <p:nvPr>
            <p:ph type="body" idx="14" sz="quarter"/>
          </p:nvPr>
        </p:nvSpPr>
        <p:spPr/>
        <p:txBody>
          <a:bodyPr/>
          <a:lstStyle/>
          <a:p>
            <a:r>
              <a:t>Neural Network meniru otak dengan node seperti neuron, memiliki lapisan input, tersembunyi, dan output.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Dasar-dasar Neural Network: Struktur dan Fungsi (2/2)</a:t>
            </a:r>
          </a:p>
        </p:txBody>
      </p:sp>
      <p:sp>
        <p:nvSpPr>
          <p:cNvPr id="3" name="Text Placeholder 2"/>
          <p:cNvSpPr>
            <a:spLocks noGrp="1"/>
          </p:cNvSpPr>
          <p:nvPr>
            <p:ph type="body" idx="10" sz="quarter"/>
          </p:nvPr>
        </p:nvSpPr>
        <p:spPr/>
        <p:txBody>
          <a:bodyPr/>
          <a:lstStyle/>
          <a:p>
            <a:r>
              <a:t>Neural Network awalnya memiliki arsitektur sederhana dengan hanya lapisan input dan output, yang disebut single-layer neural network. Jaringan ini hanya dapat menyelesaikan masalah yang dapat dipisahkan secara linear (Chapter 2, 2018). Untuk mengatasi keterbatasan ini, muncul multi-layer neural network yang dapat menangani masalah lebih kompleks. Setiap neuron dalam lapisan menerima input, menghitung fungsi aktivasi, dan meneruskan output ke lapisan berikutnya, menciptakan jaringan yang lebih kompleks dan mampu belajar lebih baik (Chapter 2, 2018).</a:t>
            </a:r>
          </a:p>
        </p:txBody>
      </p:sp>
      <p:sp>
        <p:nvSpPr>
          <p:cNvPr id="5" name="Text Placeholder 4"/>
          <p:cNvSpPr>
            <a:spLocks noGrp="1"/>
          </p:cNvSpPr>
          <p:nvPr>
            <p:ph type="body" idx="12"/>
          </p:nvPr>
        </p:nvSpPr>
        <p:spPr/>
        <p:txBody>
          <a:bodyPr/>
          <a:lstStyle/>
          <a:p>
            <a:r>
              <a:t>Building Neural Network with Python and Keras &gt; Topik 1 - Pengenalan Dasar Machine Learning Dan Neural Network</a:t>
            </a:r>
          </a:p>
        </p:txBody>
      </p:sp>
      <p:sp>
        <p:nvSpPr>
          <p:cNvPr id="6" name="Text Placeholder 5"/>
          <p:cNvSpPr>
            <a:spLocks noGrp="1"/>
          </p:cNvSpPr>
          <p:nvPr>
            <p:ph type="body" idx="13" sz="quarter"/>
          </p:nvPr>
        </p:nvSpPr>
        <p:spPr/>
        <p:txBody>
          <a:bodyPr/>
          <a:lstStyle/>
          <a:p>
            <a:r>
              <a:t>9</a:t>
            </a:r>
          </a:p>
        </p:txBody>
      </p:sp>
      <p:sp>
        <p:nvSpPr>
          <p:cNvPr id="7" name="Text Placeholder 6"/>
          <p:cNvSpPr>
            <a:spLocks noGrp="1"/>
          </p:cNvSpPr>
          <p:nvPr>
            <p:ph type="body" idx="14" sz="quarter"/>
          </p:nvPr>
        </p:nvSpPr>
        <p:spPr/>
        <p:txBody>
          <a:bodyPr/>
          <a:lstStyle/>
          <a:p>
            <a:r>
              <a:t>Neural Network awalnya single-layer, kemudian berkembang menjadi multi-layer untuk menangani masalah lebih kompleks.</a:t>
            </a:r>
          </a:p>
        </p:txBody>
      </p:sp>
    </p:spTree>
  </p:cSld>
  <p:clrMapOvr>
    <a:masterClrMapping/>
  </p:clrMapOvr>
</p:sld>
</file>

<file path=ppt/theme/theme1.xml><?xml version="1.0" encoding="utf-8"?>
<a:theme xmlns:a="http://schemas.openxmlformats.org/drawingml/2006/main" name="Office Theme">
  <a:themeElements>
    <a:clrScheme name="ITDRI">
      <a:dk1>
        <a:srgbClr val="000000"/>
      </a:dk1>
      <a:lt1>
        <a:srgbClr val="FFFFFF"/>
      </a:lt1>
      <a:dk2>
        <a:srgbClr val="1F2851"/>
      </a:dk2>
      <a:lt2>
        <a:srgbClr val="E7E6E6"/>
      </a:lt2>
      <a:accent1>
        <a:srgbClr val="1F2851"/>
      </a:accent1>
      <a:accent2>
        <a:srgbClr val="2696A3"/>
      </a:accent2>
      <a:accent3>
        <a:srgbClr val="888B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6</Words>
  <Application>Microsoft Office PowerPoint</Application>
  <PresentationFormat>Widescreen</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 Advanced Visualization Techniques</dc:title>
  <dc:creator>MUHAMMAD FARIZKO NURDITAMA</dc:creator>
  <cp:lastModifiedBy>Haidhi Angkawijana</cp:lastModifiedBy>
  <cp:revision>97</cp:revision>
  <dcterms:created xsi:type="dcterms:W3CDTF">2022-08-24T07:54:08Z</dcterms:created>
  <dcterms:modified xsi:type="dcterms:W3CDTF">2024-10-04T07:42:53Z</dcterms:modified>
</cp:coreProperties>
</file>