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82" d="100"/>
          <a:sy n="82" d="100"/>
        </p:scale>
        <p:origin x="64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C4F576-5EB0-4403-AA44-AC84DC264584}" type="datetimeFigureOut">
              <a:rPr lang="en-US" smtClean="0"/>
              <a:t>5/17/2019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2910C45-44AA-4FA1-90D8-02351C6C9AB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28919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4F576-5EB0-4403-AA44-AC84DC264584}"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33109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4F576-5EB0-4403-AA44-AC84DC264584}"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223498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4F576-5EB0-4403-AA44-AC84DC264584}"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11606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4F576-5EB0-4403-AA44-AC84DC264584}"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10C45-44AA-4FA1-90D8-02351C6C9AB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765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C4F576-5EB0-4403-AA44-AC84DC264584}"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185461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C4F576-5EB0-4403-AA44-AC84DC264584}"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236436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C4F576-5EB0-4403-AA44-AC84DC264584}"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375797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4F576-5EB0-4403-AA44-AC84DC264584}"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45363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4F576-5EB0-4403-AA44-AC84DC264584}"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299701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4F576-5EB0-4403-AA44-AC84DC264584}"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141980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C4F576-5EB0-4403-AA44-AC84DC264584}" type="datetimeFigureOut">
              <a:rPr lang="en-US" smtClean="0"/>
              <a:t>5/17/2019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2910C45-44AA-4FA1-90D8-02351C6C9AB9}" type="slidenum">
              <a:rPr lang="en-US" smtClean="0"/>
              <a:t>‹#›</a:t>
            </a:fld>
            <a:endParaRPr lang="en-US"/>
          </a:p>
        </p:txBody>
      </p:sp>
    </p:spTree>
    <p:extLst>
      <p:ext uri="{BB962C8B-B14F-4D97-AF65-F5344CB8AC3E}">
        <p14:creationId xmlns:p14="http://schemas.microsoft.com/office/powerpoint/2010/main" val="3421691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1D5E-576A-4461-9B7A-903EC211D50B}"/>
              </a:ext>
            </a:extLst>
          </p:cNvPr>
          <p:cNvSpPr>
            <a:spLocks noGrp="1"/>
          </p:cNvSpPr>
          <p:nvPr>
            <p:ph type="ctrTitle"/>
          </p:nvPr>
        </p:nvSpPr>
        <p:spPr/>
        <p:txBody>
          <a:bodyPr/>
          <a:lstStyle/>
          <a:p>
            <a:r>
              <a:rPr lang="en-US"/>
              <a:t>ALPhA</a:t>
            </a:r>
            <a:br>
              <a:rPr lang="en-US"/>
            </a:br>
            <a:r>
              <a:rPr lang="en-US"/>
              <a:t>Week </a:t>
            </a:r>
            <a:r>
              <a:rPr lang="en-US" dirty="0"/>
              <a:t>5:</a:t>
            </a:r>
            <a:br>
              <a:rPr lang="en-US" dirty="0"/>
            </a:br>
            <a:r>
              <a:rPr lang="en-US" dirty="0"/>
              <a:t>(2/15/19 – 2/22/19)</a:t>
            </a:r>
          </a:p>
        </p:txBody>
      </p:sp>
      <p:sp>
        <p:nvSpPr>
          <p:cNvPr id="3" name="Subtitle 2">
            <a:extLst>
              <a:ext uri="{FF2B5EF4-FFF2-40B4-BE49-F238E27FC236}">
                <a16:creationId xmlns:a16="http://schemas.microsoft.com/office/drawing/2014/main" id="{1F3EC339-AE4C-41E6-8806-AD07BE9A61E9}"/>
              </a:ext>
            </a:extLst>
          </p:cNvPr>
          <p:cNvSpPr>
            <a:spLocks noGrp="1"/>
          </p:cNvSpPr>
          <p:nvPr>
            <p:ph type="subTitle" idx="1"/>
          </p:nvPr>
        </p:nvSpPr>
        <p:spPr/>
        <p:txBody>
          <a:bodyPr/>
          <a:lstStyle/>
          <a:p>
            <a:r>
              <a:rPr lang="en-US" dirty="0"/>
              <a:t>Gray Selby</a:t>
            </a:r>
          </a:p>
          <a:p>
            <a:r>
              <a:rPr lang="en-US" dirty="0"/>
              <a:t>AT-TPC Alpha – Alpha Classification</a:t>
            </a:r>
          </a:p>
          <a:p>
            <a:endParaRPr lang="en-US" dirty="0"/>
          </a:p>
        </p:txBody>
      </p:sp>
    </p:spTree>
    <p:extLst>
      <p:ext uri="{BB962C8B-B14F-4D97-AF65-F5344CB8AC3E}">
        <p14:creationId xmlns:p14="http://schemas.microsoft.com/office/powerpoint/2010/main" val="345154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357A-4135-4711-8D3F-C72A0D567BD8}"/>
              </a:ext>
            </a:extLst>
          </p:cNvPr>
          <p:cNvSpPr>
            <a:spLocks noGrp="1"/>
          </p:cNvSpPr>
          <p:nvPr>
            <p:ph type="title"/>
          </p:nvPr>
        </p:nvSpPr>
        <p:spPr/>
        <p:txBody>
          <a:bodyPr/>
          <a:lstStyle/>
          <a:p>
            <a:r>
              <a:rPr lang="en-US" dirty="0"/>
              <a:t>Week 5	</a:t>
            </a:r>
          </a:p>
        </p:txBody>
      </p:sp>
      <p:sp>
        <p:nvSpPr>
          <p:cNvPr id="3" name="Content Placeholder 2">
            <a:extLst>
              <a:ext uri="{FF2B5EF4-FFF2-40B4-BE49-F238E27FC236}">
                <a16:creationId xmlns:a16="http://schemas.microsoft.com/office/drawing/2014/main" id="{E2B49FC7-B33E-4069-9F45-800F8B31C539}"/>
              </a:ext>
            </a:extLst>
          </p:cNvPr>
          <p:cNvSpPr>
            <a:spLocks noGrp="1"/>
          </p:cNvSpPr>
          <p:nvPr>
            <p:ph idx="1"/>
          </p:nvPr>
        </p:nvSpPr>
        <p:spPr/>
        <p:txBody>
          <a:bodyPr>
            <a:normAutofit/>
          </a:bodyPr>
          <a:lstStyle/>
          <a:p>
            <a:r>
              <a:rPr lang="en-US" dirty="0"/>
              <a:t>Set out to determine how we will determine if a pad has a ‘hit’ from a charged particle</a:t>
            </a:r>
          </a:p>
          <a:p>
            <a:r>
              <a:rPr lang="en-US" dirty="0"/>
              <a:t>Made histograms of charge values across all pads and for each event</a:t>
            </a:r>
          </a:p>
          <a:p>
            <a:pPr lvl="1"/>
            <a:r>
              <a:rPr lang="en-US" dirty="0"/>
              <a:t>These ended up not being very informative, especially as the pad plane turned out to be normalized by pad plane section</a:t>
            </a:r>
          </a:p>
          <a:p>
            <a:r>
              <a:rPr lang="en-US" dirty="0"/>
              <a:t>I then began plotting the trace for the 512 time buckets for each pad</a:t>
            </a:r>
          </a:p>
          <a:p>
            <a:pPr lvl="1"/>
            <a:r>
              <a:rPr lang="en-US" dirty="0"/>
              <a:t>Found that the first and last 5 time buckets often had strange jumps in charge that don’t seem to be from charged particles</a:t>
            </a:r>
          </a:p>
          <a:p>
            <a:r>
              <a:rPr lang="en-US" dirty="0"/>
              <a:t>I noticed that few traces had charge values over 800 which could be useful</a:t>
            </a:r>
          </a:p>
          <a:p>
            <a:pPr lvl="1"/>
            <a:r>
              <a:rPr lang="en-US" dirty="0"/>
              <a:t> I marked these traces in red</a:t>
            </a:r>
          </a:p>
        </p:txBody>
      </p:sp>
    </p:spTree>
    <p:extLst>
      <p:ext uri="{BB962C8B-B14F-4D97-AF65-F5344CB8AC3E}">
        <p14:creationId xmlns:p14="http://schemas.microsoft.com/office/powerpoint/2010/main" val="343811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FDEF-638C-49DC-8EAB-5D94078C7784}"/>
              </a:ext>
            </a:extLst>
          </p:cNvPr>
          <p:cNvSpPr>
            <a:spLocks noGrp="1"/>
          </p:cNvSpPr>
          <p:nvPr>
            <p:ph type="title"/>
          </p:nvPr>
        </p:nvSpPr>
        <p:spPr>
          <a:xfrm>
            <a:off x="0" y="403100"/>
            <a:ext cx="3212733" cy="1811635"/>
          </a:xfrm>
        </p:spPr>
        <p:txBody>
          <a:bodyPr>
            <a:normAutofit fontScale="90000"/>
          </a:bodyPr>
          <a:lstStyle/>
          <a:p>
            <a:r>
              <a:rPr lang="en-US" dirty="0"/>
              <a:t>Trace charge values across all pads</a:t>
            </a:r>
          </a:p>
        </p:txBody>
      </p:sp>
      <p:sp>
        <p:nvSpPr>
          <p:cNvPr id="9" name="Content Placeholder 8">
            <a:extLst>
              <a:ext uri="{FF2B5EF4-FFF2-40B4-BE49-F238E27FC236}">
                <a16:creationId xmlns:a16="http://schemas.microsoft.com/office/drawing/2014/main" id="{EA2CBD57-DFB6-4DCB-A376-CF82FC3A089B}"/>
              </a:ext>
            </a:extLst>
          </p:cNvPr>
          <p:cNvSpPr>
            <a:spLocks noGrp="1"/>
          </p:cNvSpPr>
          <p:nvPr>
            <p:ph idx="1"/>
          </p:nvPr>
        </p:nvSpPr>
        <p:spPr>
          <a:xfrm>
            <a:off x="0" y="2357325"/>
            <a:ext cx="3212733" cy="4097575"/>
          </a:xfrm>
        </p:spPr>
        <p:txBody>
          <a:bodyPr>
            <a:normAutofit/>
          </a:bodyPr>
          <a:lstStyle/>
          <a:p>
            <a:r>
              <a:rPr lang="en-US" sz="1800" dirty="0"/>
              <a:t>This shows that the charge values range from about 200 to 800 with the majority at about 375. </a:t>
            </a:r>
          </a:p>
          <a:p>
            <a:r>
              <a:rPr lang="en-US" sz="1800" dirty="0"/>
              <a:t>The histogram is skewed to the right which is a good sign.</a:t>
            </a:r>
          </a:p>
          <a:p>
            <a:r>
              <a:rPr lang="en-US" sz="1800" dirty="0"/>
              <a:t>Actual ‘hits’ from charged particles must be around a charge value of 500.</a:t>
            </a:r>
          </a:p>
        </p:txBody>
      </p:sp>
      <p:pic>
        <p:nvPicPr>
          <p:cNvPr id="5" name="Picture 4">
            <a:extLst>
              <a:ext uri="{FF2B5EF4-FFF2-40B4-BE49-F238E27FC236}">
                <a16:creationId xmlns:a16="http://schemas.microsoft.com/office/drawing/2014/main" id="{248F6A34-B557-4AB1-A940-3F1A6D5E82F4}"/>
              </a:ext>
            </a:extLst>
          </p:cNvPr>
          <p:cNvPicPr>
            <a:picLocks noChangeAspect="1"/>
          </p:cNvPicPr>
          <p:nvPr/>
        </p:nvPicPr>
        <p:blipFill>
          <a:blip r:embed="rId2"/>
          <a:stretch>
            <a:fillRect/>
          </a:stretch>
        </p:blipFill>
        <p:spPr>
          <a:xfrm>
            <a:off x="3212733" y="629266"/>
            <a:ext cx="8979267" cy="5370888"/>
          </a:xfrm>
          <a:prstGeom prst="rect">
            <a:avLst/>
          </a:prstGeom>
        </p:spPr>
      </p:pic>
    </p:spTree>
    <p:extLst>
      <p:ext uri="{BB962C8B-B14F-4D97-AF65-F5344CB8AC3E}">
        <p14:creationId xmlns:p14="http://schemas.microsoft.com/office/powerpoint/2010/main" val="274313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9B9E-6312-4380-84D0-0435BEEAC9E4}"/>
              </a:ext>
            </a:extLst>
          </p:cNvPr>
          <p:cNvSpPr>
            <a:spLocks noGrp="1"/>
          </p:cNvSpPr>
          <p:nvPr>
            <p:ph type="title"/>
          </p:nvPr>
        </p:nvSpPr>
        <p:spPr>
          <a:xfrm>
            <a:off x="0" y="11797"/>
            <a:ext cx="10515600" cy="1325563"/>
          </a:xfrm>
        </p:spPr>
        <p:txBody>
          <a:bodyPr/>
          <a:lstStyle/>
          <a:p>
            <a:r>
              <a:rPr lang="en-US" dirty="0"/>
              <a:t>Charge trace for pad 41 (Event 1)</a:t>
            </a:r>
          </a:p>
        </p:txBody>
      </p:sp>
      <p:pic>
        <p:nvPicPr>
          <p:cNvPr id="4" name="Content Placeholder 3">
            <a:extLst>
              <a:ext uri="{FF2B5EF4-FFF2-40B4-BE49-F238E27FC236}">
                <a16:creationId xmlns:a16="http://schemas.microsoft.com/office/drawing/2014/main" id="{9955E315-DD9C-4693-A31A-5AEE909886B7}"/>
              </a:ext>
            </a:extLst>
          </p:cNvPr>
          <p:cNvPicPr>
            <a:picLocks noGrp="1" noChangeAspect="1"/>
          </p:cNvPicPr>
          <p:nvPr>
            <p:ph idx="1"/>
          </p:nvPr>
        </p:nvPicPr>
        <p:blipFill>
          <a:blip r:embed="rId2"/>
          <a:stretch>
            <a:fillRect/>
          </a:stretch>
        </p:blipFill>
        <p:spPr>
          <a:xfrm>
            <a:off x="1930400" y="1842294"/>
            <a:ext cx="7258050" cy="4324350"/>
          </a:xfrm>
          <a:prstGeom prst="rect">
            <a:avLst/>
          </a:prstGeom>
        </p:spPr>
      </p:pic>
    </p:spTree>
    <p:extLst>
      <p:ext uri="{BB962C8B-B14F-4D97-AF65-F5344CB8AC3E}">
        <p14:creationId xmlns:p14="http://schemas.microsoft.com/office/powerpoint/2010/main" val="348427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E3DA-8B94-4B63-A04A-ADBFB177D5D4}"/>
              </a:ext>
            </a:extLst>
          </p:cNvPr>
          <p:cNvSpPr>
            <a:spLocks noGrp="1"/>
          </p:cNvSpPr>
          <p:nvPr>
            <p:ph type="title"/>
          </p:nvPr>
        </p:nvSpPr>
        <p:spPr>
          <a:xfrm>
            <a:off x="0" y="-394538"/>
            <a:ext cx="10515600" cy="1325563"/>
          </a:xfrm>
        </p:spPr>
        <p:txBody>
          <a:bodyPr/>
          <a:lstStyle/>
          <a:p>
            <a:r>
              <a:rPr lang="en-US" dirty="0"/>
              <a:t>Charge trace for pad 905 (Event 1)</a:t>
            </a:r>
          </a:p>
        </p:txBody>
      </p:sp>
      <p:pic>
        <p:nvPicPr>
          <p:cNvPr id="4" name="Picture 3">
            <a:extLst>
              <a:ext uri="{FF2B5EF4-FFF2-40B4-BE49-F238E27FC236}">
                <a16:creationId xmlns:a16="http://schemas.microsoft.com/office/drawing/2014/main" id="{429D42B9-C497-4A98-B5F9-C37F27D96167}"/>
              </a:ext>
            </a:extLst>
          </p:cNvPr>
          <p:cNvPicPr>
            <a:picLocks noChangeAspect="1"/>
          </p:cNvPicPr>
          <p:nvPr/>
        </p:nvPicPr>
        <p:blipFill>
          <a:blip r:embed="rId2"/>
          <a:stretch>
            <a:fillRect/>
          </a:stretch>
        </p:blipFill>
        <p:spPr>
          <a:xfrm>
            <a:off x="2407991" y="931025"/>
            <a:ext cx="9784009" cy="5926975"/>
          </a:xfrm>
          <a:prstGeom prst="rect">
            <a:avLst/>
          </a:prstGeom>
        </p:spPr>
      </p:pic>
      <p:sp>
        <p:nvSpPr>
          <p:cNvPr id="6" name="TextBox 5">
            <a:extLst>
              <a:ext uri="{FF2B5EF4-FFF2-40B4-BE49-F238E27FC236}">
                <a16:creationId xmlns:a16="http://schemas.microsoft.com/office/drawing/2014/main" id="{20E1E428-55CA-4FD2-B97E-195A0C55D2C8}"/>
              </a:ext>
            </a:extLst>
          </p:cNvPr>
          <p:cNvSpPr txBox="1"/>
          <p:nvPr/>
        </p:nvSpPr>
        <p:spPr>
          <a:xfrm>
            <a:off x="0" y="1325563"/>
            <a:ext cx="254369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trace is unique in that its peak is greater than 800</a:t>
            </a:r>
          </a:p>
          <a:p>
            <a:pPr marL="285750" indent="-285750">
              <a:buFont typeface="Arial" panose="020B0604020202020204" pitchFamily="34" charset="0"/>
              <a:buChar char="•"/>
            </a:pPr>
            <a:r>
              <a:rPr lang="en-US" dirty="0"/>
              <a:t>Notice that the average of the trace is particularly high due to pad section normalization in this experiment </a:t>
            </a:r>
          </a:p>
        </p:txBody>
      </p:sp>
    </p:spTree>
    <p:extLst>
      <p:ext uri="{BB962C8B-B14F-4D97-AF65-F5344CB8AC3E}">
        <p14:creationId xmlns:p14="http://schemas.microsoft.com/office/powerpoint/2010/main" val="218298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C235-CF0F-424E-B396-D5C0ACCA5AA9}"/>
              </a:ext>
            </a:extLst>
          </p:cNvPr>
          <p:cNvSpPr>
            <a:spLocks noGrp="1"/>
          </p:cNvSpPr>
          <p:nvPr>
            <p:ph type="title"/>
          </p:nvPr>
        </p:nvSpPr>
        <p:spPr/>
        <p:txBody>
          <a:bodyPr/>
          <a:lstStyle/>
          <a:p>
            <a:r>
              <a:rPr lang="en-US" dirty="0"/>
              <a:t>Week 5</a:t>
            </a:r>
          </a:p>
        </p:txBody>
      </p:sp>
      <p:sp>
        <p:nvSpPr>
          <p:cNvPr id="3" name="Content Placeholder 2">
            <a:extLst>
              <a:ext uri="{FF2B5EF4-FFF2-40B4-BE49-F238E27FC236}">
                <a16:creationId xmlns:a16="http://schemas.microsoft.com/office/drawing/2014/main" id="{CE745757-115D-440B-8830-366FF9A1BB9C}"/>
              </a:ext>
            </a:extLst>
          </p:cNvPr>
          <p:cNvSpPr>
            <a:spLocks noGrp="1"/>
          </p:cNvSpPr>
          <p:nvPr>
            <p:ph idx="1"/>
          </p:nvPr>
        </p:nvSpPr>
        <p:spPr/>
        <p:txBody>
          <a:bodyPr/>
          <a:lstStyle/>
          <a:p>
            <a:r>
              <a:rPr lang="en-US" dirty="0"/>
              <a:t>A threshold value of 500 adequately filters out pads although this is certainly not the most accurate method, we need to keep computation times down since each event has 10240 pads and we will want to process many events with whatever method </a:t>
            </a:r>
            <a:r>
              <a:rPr lang="en-US"/>
              <a:t>we choose.</a:t>
            </a:r>
            <a:endParaRPr lang="en-US" dirty="0"/>
          </a:p>
        </p:txBody>
      </p:sp>
    </p:spTree>
    <p:extLst>
      <p:ext uri="{BB962C8B-B14F-4D97-AF65-F5344CB8AC3E}">
        <p14:creationId xmlns:p14="http://schemas.microsoft.com/office/powerpoint/2010/main" val="382565628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8</TotalTime>
  <Words>272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ALPhA Week 5: (2/15/19 – 2/22/19)</vt:lpstr>
      <vt:lpstr>Week 5 </vt:lpstr>
      <vt:lpstr>Trace charge values across all pads</vt:lpstr>
      <vt:lpstr>Charge trace for pad 41 (Event 1)</vt:lpstr>
      <vt:lpstr>Charge trace for pad 905 (Event 1)</vt:lpstr>
      <vt:lpstr>Week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(2/15/19 – 2/22/19)</dc:title>
  <dc:creator>Selby, Gray</dc:creator>
  <cp:lastModifiedBy>Selby, Gray</cp:lastModifiedBy>
  <cp:revision>4</cp:revision>
  <dcterms:created xsi:type="dcterms:W3CDTF">2019-05-15T17:58:05Z</dcterms:created>
  <dcterms:modified xsi:type="dcterms:W3CDTF">2019-05-18T03:44:46Z</dcterms:modified>
</cp:coreProperties>
</file>