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97" r:id="rId4"/>
    <p:sldId id="298" r:id="rId5"/>
    <p:sldId id="300" r:id="rId6"/>
    <p:sldId id="299" r:id="rId7"/>
    <p:sldId id="301" r:id="rId8"/>
    <p:sldId id="302" r:id="rId9"/>
    <p:sldId id="310" r:id="rId10"/>
    <p:sldId id="311" r:id="rId11"/>
    <p:sldId id="312" r:id="rId12"/>
    <p:sldId id="313" r:id="rId13"/>
    <p:sldId id="314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5" r:id="rId22"/>
    <p:sldId id="316" r:id="rId23"/>
    <p:sldId id="317" r:id="rId24"/>
    <p:sldId id="318" r:id="rId25"/>
    <p:sldId id="319" r:id="rId26"/>
    <p:sldId id="320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64D-61B1-4DDD-82CA-301C7C5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81925-7B8A-470C-B872-E7093E52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0EB4-710D-4F6B-8B8A-6CE64133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60ED-C215-41F2-929E-88DD334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DA3E-16B5-43C8-B026-833E42C9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4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7331-3EE6-4B2F-B075-117F8F29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D43C-1ADF-43F3-B7C6-E4A41F9D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B9DF-90BC-4060-8B3C-DB511BB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C887-4607-4F13-A012-E2DD8DF9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0D62-26CA-4F6B-B4BB-8CAC487F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C2FD-CEB1-452A-ACA6-4E3EED80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3C34A-3FCA-47B0-9FE4-0B03DB1E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8B1C-47CC-4DCE-BCFB-5637A2B9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80E4-1A2B-4533-9710-959DA0F7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1748-A859-4B7D-B7AC-C2CB249B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F280-EDF8-42A1-82F6-F714D3B6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942D-3CF7-47EC-B119-821DD94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C45D-6C63-490A-92A8-752E1BA3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7497A-D027-4A04-AB26-C06E7E7F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8A5E-0449-43A0-814D-A00BECAD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A798-B66B-42C5-BD02-AC444D93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9E50-5F6F-4C89-A369-97101DAF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6603-D0EB-4AA7-8AD0-F4BA8263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4698-4602-4901-8FEE-C8D723DA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AA43-DFD5-4363-83EC-7DE27F5A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8477-99C7-4B7E-A304-CF107FF9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0A26-3DF1-4B55-80E7-D45B60AB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B709-F794-4A67-98AA-58BD7721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73B0-8ACD-4C69-922A-0A52E15F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C120-22F0-4573-802E-6C72E4A3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AEDD-862B-41AE-8D24-EEC74298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61F-D64F-477B-BDA4-4C5CB5AE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740B-A92B-4F29-A1A6-F3B4E9DC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5214-6C0F-4405-A17C-E01EA80B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3D734-D049-4DD5-920D-360DC148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0C0C8-E00F-41EE-A6A8-3C7B340BD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22669-B96D-42EE-B01F-9237D7D9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90B8A-D994-48A9-AD0E-8F8DBC71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573E8-703D-4A60-8156-2912D77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5C4F-344D-4B81-9AB6-F8550837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72287-FCA0-4779-B663-AF0B3A11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4991-7DA4-429E-988B-7185CC87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83228-893A-47B2-8767-452EA08E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C2F7D-5C09-44E2-9F62-8828733C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1B4DB-16A2-47FF-90E4-FA37ECDD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90C5-C659-4000-810D-3B697DCF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C19C-38D8-4292-812B-4BF2F12A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307C-25FD-4D2F-AEF1-1D1D10A1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69D14-E3B6-40E6-8BD1-4F44F3B2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C711-B091-4EB6-9839-141A2A87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CB1B5-B197-4130-9F8B-C93C92DD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0BAE4-784C-4EAD-ABD8-F5B446DD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83B1-1D31-4D1E-AEC0-6E1F040D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24E03-06C9-4605-A42A-8A0C2732F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82E58-6008-4F16-B7C0-C541C8DB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721A-E057-44B8-BBD5-7EE11191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A9750-E77C-453D-8BE6-676CE227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3E531-7F80-4F4A-879A-35360AA9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07003-E8A5-4BBF-ADDC-BD7CE23E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E2AF2-0E1E-428F-AF71-4E84B63D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6420-72BB-4B9D-81A3-FFDDC5DED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C253-A3E2-4837-A382-7B589922C2D2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86F9-25AE-4F1D-8E4A-6DD37F27D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C3E7-F5E3-46B8-B494-B35975DE1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09D89-B59E-4245-9478-AE347A271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 err="1"/>
              <a:t>ALPhA</a:t>
            </a:r>
            <a:br>
              <a:rPr lang="en-US" sz="5800" dirty="0"/>
            </a:br>
            <a:r>
              <a:rPr lang="en-US" sz="5800" dirty="0"/>
              <a:t>Week 15:</a:t>
            </a:r>
            <a:br>
              <a:rPr lang="en-US" sz="5800" dirty="0"/>
            </a:br>
            <a:r>
              <a:rPr lang="en-US" sz="5800" dirty="0"/>
              <a:t>(4/26/19 </a:t>
            </a:r>
            <a:r>
              <a:rPr lang="en-US" sz="5800"/>
              <a:t>– 4/3/19</a:t>
            </a:r>
            <a:r>
              <a:rPr lang="en-US" sz="5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BB44-60DF-4843-A0AC-29389C2D4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Gray Selby</a:t>
            </a:r>
          </a:p>
          <a:p>
            <a:r>
              <a:rPr lang="en-US">
                <a:solidFill>
                  <a:schemeClr val="accent1"/>
                </a:solidFill>
              </a:rPr>
              <a:t>AT-TPC Alpha – Alpha Classification</a:t>
            </a:r>
          </a:p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57F554-1382-439B-BE16-5380D3821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716935"/>
            <a:ext cx="5129784" cy="34241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E3A0F7-8D0E-4135-BCF8-6AD321934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716935"/>
            <a:ext cx="5129784" cy="34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0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3CBCCF-B775-498D-99DA-F87617013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716935"/>
            <a:ext cx="5129784" cy="34241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205239-28E0-4907-94A0-97A604EDD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716935"/>
            <a:ext cx="5129784" cy="34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F36C7A-8D0C-409C-A19B-59C4CF869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716935"/>
            <a:ext cx="5129784" cy="34241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2267FA-F9C0-4033-9508-7A989F43A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716935"/>
            <a:ext cx="5129784" cy="34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3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254B-8981-4553-8B8D-DD5F62677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Onto the lower right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EE2BC-5C99-43D6-B7E5-9839FBB2F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60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CC0-0FB6-413C-870D-27489525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right cluster (charge threshold of 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95C8-60ED-4DED-B06B-5B400CA2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of the cluster shown in the lower right cluster contains a larger percentage of particle events.</a:t>
            </a:r>
          </a:p>
          <a:p>
            <a:r>
              <a:rPr lang="en-US" dirty="0"/>
              <a:t>It also contains images over-saturated with high charge values even after normalization and a few ‘junk’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D4F1-49E9-40DA-A974-F6884B6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events in lower right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4A7F-B066-433F-9585-4AD30A9C1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0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FA59095-13C6-417E-9FDD-C49103CB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839278"/>
            <a:ext cx="3122143" cy="208403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AA76D3-BCBD-44BC-9499-3A1F61DD1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799152"/>
            <a:ext cx="3252903" cy="21713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8D4F5B-88F2-4E2F-A546-F7B205705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799152"/>
            <a:ext cx="3252903" cy="21713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F843CA-466E-4E8E-BBB5-4D5FD2326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947735"/>
            <a:ext cx="3104943" cy="207254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C64E1-DDA3-412A-9FF3-36B9F0E19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33" y="3945485"/>
            <a:ext cx="3217333" cy="2147569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A36D85-A3F8-4BA3-83B5-237A0A5858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3901868"/>
            <a:ext cx="3252903" cy="21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0379-56C0-4B2E-9476-EB8E35B2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Over-saturated images in lower right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E62F5-1744-4A20-AB07-B47D0E729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955C9C-567C-4424-B4E8-5D758ECC4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68" y="643467"/>
            <a:ext cx="3810062" cy="2543217"/>
          </a:xfrm>
          <a:prstGeom prst="rect">
            <a:avLst/>
          </a:prstGeom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6FF0AB06-1189-45D3-B193-1BF15DDF3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755" y="643467"/>
            <a:ext cx="3810062" cy="2543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3FAFD-9E2E-4FDE-8CD4-97085C0AF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87" y="3671316"/>
            <a:ext cx="3814025" cy="254586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12CD74-951D-4037-B96A-567CB436C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75" y="3671316"/>
            <a:ext cx="3825421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1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AE9F-8E6A-4D4B-82D4-5A96CA74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‘junk’ events in lower right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8668D-E801-4ED2-9602-857601F99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9287-0BFB-4D3A-A3DD-EC7978A7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7876-7BA8-4D23-8CDE-5E287688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Saved events as </a:t>
            </a:r>
            <a:r>
              <a:rPr lang="en-US" sz="2000" dirty="0" err="1"/>
              <a:t>numpy</a:t>
            </a:r>
            <a:r>
              <a:rPr lang="en-US" sz="2000" dirty="0"/>
              <a:t> arrays</a:t>
            </a:r>
          </a:p>
          <a:p>
            <a:pPr lvl="1"/>
            <a:r>
              <a:rPr lang="en-US" sz="1600" dirty="0"/>
              <a:t>I made three sets with charge thresholds 50, 55, and 60</a:t>
            </a:r>
          </a:p>
          <a:p>
            <a:r>
              <a:rPr lang="en-US" sz="2000" dirty="0"/>
              <a:t>Used the pretrained VGG16 CNN to cluster event images by their features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503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947031-3239-4AAF-A3CB-54BC868F7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839278"/>
            <a:ext cx="3122143" cy="20840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8B90A2-C463-4917-830E-5E8AA96AF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799152"/>
            <a:ext cx="3252903" cy="21713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2802F3-90DE-4182-AF3A-27FC06D4A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799152"/>
            <a:ext cx="3252903" cy="21713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B454F-F710-4CD2-AB11-FB974E962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947735"/>
            <a:ext cx="3104943" cy="20725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8AE8F-CFF8-4A18-BEE6-9878903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33" y="3945485"/>
            <a:ext cx="3217333" cy="214756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D530E-27BB-4F7C-A8EB-CA9AAFEF8A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3901868"/>
            <a:ext cx="3252903" cy="21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1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E087-81AA-4E5C-AF09-A1BF0C11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were some images clustered essentially on top of each other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D5E72-21A8-4F3E-8BEC-597505DE6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07E74A-2FEF-4C7A-878D-79F418E5F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716935"/>
            <a:ext cx="5129784" cy="34241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13D127-0BA2-42DD-9BCD-06E71ACC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716935"/>
            <a:ext cx="5129784" cy="34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4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B1BE1-F9D8-4583-9159-168B6ECE1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716935"/>
            <a:ext cx="5129784" cy="34241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209B8-5013-4E7E-82CF-E030107D2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716935"/>
            <a:ext cx="5129784" cy="34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0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B68BF8B-ED57-4125-9AB4-B9FD4A7F7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716935"/>
            <a:ext cx="5129784" cy="34241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86866-9242-4A4A-8D4C-EAF89EA7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716935"/>
            <a:ext cx="5129784" cy="34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AC44ED-09A7-4050-8CC9-1F9810F73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716935"/>
            <a:ext cx="5129784" cy="34241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CDA81-33C2-4B1D-840C-E87E8DC7D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716935"/>
            <a:ext cx="5129784" cy="34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6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7FE190-6B89-43E7-B181-E0A959987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252089"/>
            <a:ext cx="3517119" cy="2347676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65E8C7AA-749D-49FF-BA24-B1E2CD3C3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245338"/>
            <a:ext cx="3537345" cy="2361177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2485BE6-F92C-43CC-B7B3-FBC90CED8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252089"/>
            <a:ext cx="3517120" cy="23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6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9485-79F1-482C-BB3B-6C00B42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ADFA-8141-48BE-8977-8C34E3E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 the color of the images so that low charge corresponds to a white while high charge corresponds to a black</a:t>
            </a:r>
          </a:p>
          <a:p>
            <a:r>
              <a:rPr lang="en-US" dirty="0"/>
              <a:t>Update the method of determining a ‘hit’ on a pad</a:t>
            </a:r>
          </a:p>
          <a:p>
            <a:pPr lvl="1"/>
            <a:r>
              <a:rPr lang="en-US" dirty="0"/>
              <a:t>There should only be one charge value per pad for an event, even if there are multiple “peak charge values” in a trace</a:t>
            </a:r>
          </a:p>
          <a:p>
            <a:r>
              <a:rPr lang="en-US" dirty="0"/>
              <a:t>Both of these improvements should change the outcome of our feature clustering</a:t>
            </a:r>
          </a:p>
        </p:txBody>
      </p:sp>
    </p:spTree>
    <p:extLst>
      <p:ext uri="{BB962C8B-B14F-4D97-AF65-F5344CB8AC3E}">
        <p14:creationId xmlns:p14="http://schemas.microsoft.com/office/powerpoint/2010/main" val="1356661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DA56-FEBC-45CC-B1A0-AE7A3DE7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clustering</a:t>
            </a:r>
          </a:p>
        </p:txBody>
      </p:sp>
      <p:pic>
        <p:nvPicPr>
          <p:cNvPr id="10" name="Picture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8841A881-0427-4480-B803-1636A03745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8" t="28521" r="30406" b="6749"/>
          <a:stretch/>
        </p:blipFill>
        <p:spPr>
          <a:xfrm>
            <a:off x="5579428" y="526873"/>
            <a:ext cx="5972492" cy="58042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BA9FF-AD57-43C3-8D37-0E32B4863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model successfully clustered images into two groups (38 events in the upper left, 36 events in the lower right)</a:t>
            </a:r>
          </a:p>
          <a:p>
            <a:r>
              <a:rPr lang="en-US" dirty="0"/>
              <a:t>This clustering is of images with a peak charge threshold of 50 (low)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F3384-75ED-49AC-8BF5-DC7441CB24F5}"/>
              </a:ext>
            </a:extLst>
          </p:cNvPr>
          <p:cNvSpPr txBox="1"/>
          <p:nvPr/>
        </p:nvSpPr>
        <p:spPr>
          <a:xfrm>
            <a:off x="7360920" y="1072634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Creatively named: Upper left cluster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87460-9867-4E26-80A1-BD0230B090A9}"/>
              </a:ext>
            </a:extLst>
          </p:cNvPr>
          <p:cNvSpPr txBox="1"/>
          <p:nvPr/>
        </p:nvSpPr>
        <p:spPr>
          <a:xfrm>
            <a:off x="6096000" y="5416034"/>
            <a:ext cx="41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Creatively named: lower right cluster</a:t>
            </a:r>
          </a:p>
        </p:txBody>
      </p:sp>
    </p:spTree>
    <p:extLst>
      <p:ext uri="{BB962C8B-B14F-4D97-AF65-F5344CB8AC3E}">
        <p14:creationId xmlns:p14="http://schemas.microsoft.com/office/powerpoint/2010/main" val="3927779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6CC0-0FB6-413C-870D-27489525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left cluster (charge threshold of 50)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95C8-60ED-4DED-B06B-5B400CA2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of the cluster shown in the upper left contain ‘junk’ events but there are some alpha and/or proton events in the mix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1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B8CF-7E87-4CD5-8385-8A4FA8CF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Junk events in upper left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D7A1-6575-44F7-A694-495E150A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2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E3980F-4286-4ED0-BD82-EC4C720B4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839278"/>
            <a:ext cx="3122143" cy="208403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AFB21-84BA-4446-9FFB-9B44DCF28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799152"/>
            <a:ext cx="3252903" cy="217131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A3C98-EEB4-49F9-BB7D-631388847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799152"/>
            <a:ext cx="3252903" cy="21713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2434C8-D0AA-48E7-86CC-65B289637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947735"/>
            <a:ext cx="3104943" cy="207254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2EC515-96A0-40AE-B839-6101B3E52C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33" y="3945485"/>
            <a:ext cx="3217333" cy="214756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ADE966-D0E7-4D4E-A546-A39955024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3901868"/>
            <a:ext cx="3252903" cy="21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C690-43D0-41EB-BC7A-52C5921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events in upper left 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C0AF-2408-4B68-81A9-D4163C2C0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D69675-D821-457F-A7EA-246623B56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839278"/>
            <a:ext cx="3122143" cy="20840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CB6F48-6A08-4EB5-A30B-D9E80B23B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799152"/>
            <a:ext cx="3252903" cy="217131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11FAF4-DD8E-4FC0-8F19-78CE9178F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799152"/>
            <a:ext cx="3252903" cy="217131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E1631-C621-4466-930C-EBD03989F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947735"/>
            <a:ext cx="3104943" cy="207254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F92D71-7798-432D-8EA6-71845F05B1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33" y="3945485"/>
            <a:ext cx="3217333" cy="214756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2549E3-2EEA-44C5-A103-24A672F24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3901868"/>
            <a:ext cx="3252903" cy="21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9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E087-81AA-4E5C-AF09-A1BF0C11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were some images clustered essentially on top of each other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D5E72-21A8-4F3E-8BEC-597505DE6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9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309</Words>
  <Application>Microsoft Office PowerPoint</Application>
  <PresentationFormat>Widescreen</PresentationFormat>
  <Paragraphs>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ALPhA Week 15: (4/26/19 – 4/3/19)</vt:lpstr>
      <vt:lpstr>Plots</vt:lpstr>
      <vt:lpstr>VGG16 clustering</vt:lpstr>
      <vt:lpstr>Upper left cluster (charge threshold of 50)</vt:lpstr>
      <vt:lpstr>Junk events in upper left cluster</vt:lpstr>
      <vt:lpstr>PowerPoint Presentation</vt:lpstr>
      <vt:lpstr>Particle events in upper left cluster</vt:lpstr>
      <vt:lpstr>PowerPoint Presentation</vt:lpstr>
      <vt:lpstr>There were some images clustered essentially on top of each other</vt:lpstr>
      <vt:lpstr>PowerPoint Presentation</vt:lpstr>
      <vt:lpstr>PowerPoint Presentation</vt:lpstr>
      <vt:lpstr>PowerPoint Presentation</vt:lpstr>
      <vt:lpstr>Onto the lower right cluster</vt:lpstr>
      <vt:lpstr>Lower right cluster (charge threshold of 50)</vt:lpstr>
      <vt:lpstr>Particle events in lower right cluster</vt:lpstr>
      <vt:lpstr>PowerPoint Presentation</vt:lpstr>
      <vt:lpstr>Over-saturated images in lower right cluster</vt:lpstr>
      <vt:lpstr>PowerPoint Presentation</vt:lpstr>
      <vt:lpstr>‘junk’ events in lower right cluster</vt:lpstr>
      <vt:lpstr>PowerPoint Presentation</vt:lpstr>
      <vt:lpstr>There were some images clustered essentially on top of each other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Week 15: (4/26/19 – 4/3/19)</dc:title>
  <dc:creator>Selby, Gray</dc:creator>
  <cp:lastModifiedBy>Selby, Gray</cp:lastModifiedBy>
  <cp:revision>2</cp:revision>
  <dcterms:created xsi:type="dcterms:W3CDTF">2019-05-03T19:24:17Z</dcterms:created>
  <dcterms:modified xsi:type="dcterms:W3CDTF">2019-05-07T03:28:10Z</dcterms:modified>
</cp:coreProperties>
</file>