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374B0A-5BCB-44F6-83FE-69621EC31344}" type="datetimeFigureOut">
              <a:rPr lang="it-IT" smtClean="0"/>
              <a:t>14/03/2025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DEE40-3950-4EE1-A471-A0013A703670}" type="slidenum">
              <a:rPr lang="it-IT" smtClean="0"/>
              <a:t>‹N›</a:t>
            </a:fld>
            <a:endParaRPr lang="it-IT"/>
          </a:p>
        </p:txBody>
      </p:sp>
    </p:spTree>
    <p:extLst>
      <p:ext uri="{BB962C8B-B14F-4D97-AF65-F5344CB8AC3E}">
        <p14:creationId xmlns:p14="http://schemas.microsoft.com/office/powerpoint/2010/main" val="3100076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3DDEE40-3950-4EE1-A471-A0013A703670}" type="slidenum">
              <a:rPr lang="it-IT" smtClean="0"/>
              <a:t>3</a:t>
            </a:fld>
            <a:endParaRPr lang="it-IT"/>
          </a:p>
        </p:txBody>
      </p:sp>
    </p:spTree>
    <p:extLst>
      <p:ext uri="{BB962C8B-B14F-4D97-AF65-F5344CB8AC3E}">
        <p14:creationId xmlns:p14="http://schemas.microsoft.com/office/powerpoint/2010/main" val="3045115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E7258E-7959-005E-89E6-9516CAB0A5D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09AF13F-C5E0-64E7-8984-7548B7A762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870AE65-B9A0-9F4A-C85D-388E7C12952C}"/>
              </a:ext>
            </a:extLst>
          </p:cNvPr>
          <p:cNvSpPr>
            <a:spLocks noGrp="1"/>
          </p:cNvSpPr>
          <p:nvPr>
            <p:ph type="dt" sz="half" idx="10"/>
          </p:nvPr>
        </p:nvSpPr>
        <p:spPr/>
        <p:txBody>
          <a:bodyPr/>
          <a:lstStyle/>
          <a:p>
            <a:fld id="{531599AA-5481-40B0-904C-F7B8E118EE83}" type="datetimeFigureOut">
              <a:rPr lang="it-IT" smtClean="0"/>
              <a:t>14/03/2025</a:t>
            </a:fld>
            <a:endParaRPr lang="it-IT"/>
          </a:p>
        </p:txBody>
      </p:sp>
      <p:sp>
        <p:nvSpPr>
          <p:cNvPr id="5" name="Segnaposto piè di pagina 4">
            <a:extLst>
              <a:ext uri="{FF2B5EF4-FFF2-40B4-BE49-F238E27FC236}">
                <a16:creationId xmlns:a16="http://schemas.microsoft.com/office/drawing/2014/main" id="{9D087B56-FA7C-58D4-BA8D-7D8EA76F668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98FFF86-8C18-E8D0-4C5A-73B02A545D34}"/>
              </a:ext>
            </a:extLst>
          </p:cNvPr>
          <p:cNvSpPr>
            <a:spLocks noGrp="1"/>
          </p:cNvSpPr>
          <p:nvPr>
            <p:ph type="sldNum" sz="quarter" idx="12"/>
          </p:nvPr>
        </p:nvSpPr>
        <p:spPr/>
        <p:txBody>
          <a:bodyPr/>
          <a:lstStyle/>
          <a:p>
            <a:fld id="{B52C0438-4597-45CF-A5D4-2310614291CF}" type="slidenum">
              <a:rPr lang="it-IT" smtClean="0"/>
              <a:t>‹N›</a:t>
            </a:fld>
            <a:endParaRPr lang="it-IT"/>
          </a:p>
        </p:txBody>
      </p:sp>
    </p:spTree>
    <p:extLst>
      <p:ext uri="{BB962C8B-B14F-4D97-AF65-F5344CB8AC3E}">
        <p14:creationId xmlns:p14="http://schemas.microsoft.com/office/powerpoint/2010/main" val="1672077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225E0B-C647-CE71-A62A-2C1757373EC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D1E0F88-AB02-37F3-5A3A-3FC3A522854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E72B9BC-428E-908A-89A5-81696032F8D7}"/>
              </a:ext>
            </a:extLst>
          </p:cNvPr>
          <p:cNvSpPr>
            <a:spLocks noGrp="1"/>
          </p:cNvSpPr>
          <p:nvPr>
            <p:ph type="dt" sz="half" idx="10"/>
          </p:nvPr>
        </p:nvSpPr>
        <p:spPr/>
        <p:txBody>
          <a:bodyPr/>
          <a:lstStyle/>
          <a:p>
            <a:fld id="{531599AA-5481-40B0-904C-F7B8E118EE83}" type="datetimeFigureOut">
              <a:rPr lang="it-IT" smtClean="0"/>
              <a:t>14/03/2025</a:t>
            </a:fld>
            <a:endParaRPr lang="it-IT"/>
          </a:p>
        </p:txBody>
      </p:sp>
      <p:sp>
        <p:nvSpPr>
          <p:cNvPr id="5" name="Segnaposto piè di pagina 4">
            <a:extLst>
              <a:ext uri="{FF2B5EF4-FFF2-40B4-BE49-F238E27FC236}">
                <a16:creationId xmlns:a16="http://schemas.microsoft.com/office/drawing/2014/main" id="{33139B2E-1F92-E7B6-1901-E8817EDBFA9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2232C47-63FF-30EF-FF64-F068A07BEDE8}"/>
              </a:ext>
            </a:extLst>
          </p:cNvPr>
          <p:cNvSpPr>
            <a:spLocks noGrp="1"/>
          </p:cNvSpPr>
          <p:nvPr>
            <p:ph type="sldNum" sz="quarter" idx="12"/>
          </p:nvPr>
        </p:nvSpPr>
        <p:spPr/>
        <p:txBody>
          <a:bodyPr/>
          <a:lstStyle/>
          <a:p>
            <a:fld id="{B52C0438-4597-45CF-A5D4-2310614291CF}" type="slidenum">
              <a:rPr lang="it-IT" smtClean="0"/>
              <a:t>‹N›</a:t>
            </a:fld>
            <a:endParaRPr lang="it-IT"/>
          </a:p>
        </p:txBody>
      </p:sp>
    </p:spTree>
    <p:extLst>
      <p:ext uri="{BB962C8B-B14F-4D97-AF65-F5344CB8AC3E}">
        <p14:creationId xmlns:p14="http://schemas.microsoft.com/office/powerpoint/2010/main" val="853539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243E735-DB23-4D22-CECB-79F8E99C83D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B1619B4-B8C0-C100-5C9A-A036E1CE4756}"/>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EB4C056-9215-5999-FE2D-ED13C93F1E1D}"/>
              </a:ext>
            </a:extLst>
          </p:cNvPr>
          <p:cNvSpPr>
            <a:spLocks noGrp="1"/>
          </p:cNvSpPr>
          <p:nvPr>
            <p:ph type="dt" sz="half" idx="10"/>
          </p:nvPr>
        </p:nvSpPr>
        <p:spPr/>
        <p:txBody>
          <a:bodyPr/>
          <a:lstStyle/>
          <a:p>
            <a:fld id="{531599AA-5481-40B0-904C-F7B8E118EE83}" type="datetimeFigureOut">
              <a:rPr lang="it-IT" smtClean="0"/>
              <a:t>14/03/2025</a:t>
            </a:fld>
            <a:endParaRPr lang="it-IT"/>
          </a:p>
        </p:txBody>
      </p:sp>
      <p:sp>
        <p:nvSpPr>
          <p:cNvPr id="5" name="Segnaposto piè di pagina 4">
            <a:extLst>
              <a:ext uri="{FF2B5EF4-FFF2-40B4-BE49-F238E27FC236}">
                <a16:creationId xmlns:a16="http://schemas.microsoft.com/office/drawing/2014/main" id="{123AC238-AABF-9170-32EA-B641855C5D6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C642355-D15F-9448-7B13-983BF2C8328B}"/>
              </a:ext>
            </a:extLst>
          </p:cNvPr>
          <p:cNvSpPr>
            <a:spLocks noGrp="1"/>
          </p:cNvSpPr>
          <p:nvPr>
            <p:ph type="sldNum" sz="quarter" idx="12"/>
          </p:nvPr>
        </p:nvSpPr>
        <p:spPr/>
        <p:txBody>
          <a:bodyPr/>
          <a:lstStyle/>
          <a:p>
            <a:fld id="{B52C0438-4597-45CF-A5D4-2310614291CF}" type="slidenum">
              <a:rPr lang="it-IT" smtClean="0"/>
              <a:t>‹N›</a:t>
            </a:fld>
            <a:endParaRPr lang="it-IT"/>
          </a:p>
        </p:txBody>
      </p:sp>
    </p:spTree>
    <p:extLst>
      <p:ext uri="{BB962C8B-B14F-4D97-AF65-F5344CB8AC3E}">
        <p14:creationId xmlns:p14="http://schemas.microsoft.com/office/powerpoint/2010/main" val="2374051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23DC4-B97A-2C4F-BC03-393D2865715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ACC4FB4-C46A-3D40-53B2-A581224541A5}"/>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1117134-2B6A-536B-2B71-9EA3DAB3A23D}"/>
              </a:ext>
            </a:extLst>
          </p:cNvPr>
          <p:cNvSpPr>
            <a:spLocks noGrp="1"/>
          </p:cNvSpPr>
          <p:nvPr>
            <p:ph type="dt" sz="half" idx="10"/>
          </p:nvPr>
        </p:nvSpPr>
        <p:spPr/>
        <p:txBody>
          <a:bodyPr/>
          <a:lstStyle/>
          <a:p>
            <a:fld id="{531599AA-5481-40B0-904C-F7B8E118EE83}" type="datetimeFigureOut">
              <a:rPr lang="it-IT" smtClean="0"/>
              <a:t>14/03/2025</a:t>
            </a:fld>
            <a:endParaRPr lang="it-IT"/>
          </a:p>
        </p:txBody>
      </p:sp>
      <p:sp>
        <p:nvSpPr>
          <p:cNvPr id="5" name="Segnaposto piè di pagina 4">
            <a:extLst>
              <a:ext uri="{FF2B5EF4-FFF2-40B4-BE49-F238E27FC236}">
                <a16:creationId xmlns:a16="http://schemas.microsoft.com/office/drawing/2014/main" id="{ADF70BB2-B5B7-9976-35A0-9ECE4415BCC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ACF8389-484D-D2EB-84CA-963E31B88F3D}"/>
              </a:ext>
            </a:extLst>
          </p:cNvPr>
          <p:cNvSpPr>
            <a:spLocks noGrp="1"/>
          </p:cNvSpPr>
          <p:nvPr>
            <p:ph type="sldNum" sz="quarter" idx="12"/>
          </p:nvPr>
        </p:nvSpPr>
        <p:spPr/>
        <p:txBody>
          <a:bodyPr/>
          <a:lstStyle/>
          <a:p>
            <a:fld id="{B52C0438-4597-45CF-A5D4-2310614291CF}" type="slidenum">
              <a:rPr lang="it-IT" smtClean="0"/>
              <a:t>‹N›</a:t>
            </a:fld>
            <a:endParaRPr lang="it-IT"/>
          </a:p>
        </p:txBody>
      </p:sp>
    </p:spTree>
    <p:extLst>
      <p:ext uri="{BB962C8B-B14F-4D97-AF65-F5344CB8AC3E}">
        <p14:creationId xmlns:p14="http://schemas.microsoft.com/office/powerpoint/2010/main" val="3283752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17BAE5-E6A6-2943-EE8C-40D1476015E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201BF2A3-D503-8718-0482-F7A94EF91D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6343DE1-C7CD-E2F1-C3F7-5BA90201E838}"/>
              </a:ext>
            </a:extLst>
          </p:cNvPr>
          <p:cNvSpPr>
            <a:spLocks noGrp="1"/>
          </p:cNvSpPr>
          <p:nvPr>
            <p:ph type="dt" sz="half" idx="10"/>
          </p:nvPr>
        </p:nvSpPr>
        <p:spPr/>
        <p:txBody>
          <a:bodyPr/>
          <a:lstStyle/>
          <a:p>
            <a:fld id="{531599AA-5481-40B0-904C-F7B8E118EE83}" type="datetimeFigureOut">
              <a:rPr lang="it-IT" smtClean="0"/>
              <a:t>14/03/2025</a:t>
            </a:fld>
            <a:endParaRPr lang="it-IT"/>
          </a:p>
        </p:txBody>
      </p:sp>
      <p:sp>
        <p:nvSpPr>
          <p:cNvPr id="5" name="Segnaposto piè di pagina 4">
            <a:extLst>
              <a:ext uri="{FF2B5EF4-FFF2-40B4-BE49-F238E27FC236}">
                <a16:creationId xmlns:a16="http://schemas.microsoft.com/office/drawing/2014/main" id="{2B08C64F-8775-3E62-DFD9-F07EEDA8FC9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A593DA3-7C51-7DEC-444E-41AC29541D17}"/>
              </a:ext>
            </a:extLst>
          </p:cNvPr>
          <p:cNvSpPr>
            <a:spLocks noGrp="1"/>
          </p:cNvSpPr>
          <p:nvPr>
            <p:ph type="sldNum" sz="quarter" idx="12"/>
          </p:nvPr>
        </p:nvSpPr>
        <p:spPr/>
        <p:txBody>
          <a:bodyPr/>
          <a:lstStyle/>
          <a:p>
            <a:fld id="{B52C0438-4597-45CF-A5D4-2310614291CF}" type="slidenum">
              <a:rPr lang="it-IT" smtClean="0"/>
              <a:t>‹N›</a:t>
            </a:fld>
            <a:endParaRPr lang="it-IT"/>
          </a:p>
        </p:txBody>
      </p:sp>
    </p:spTree>
    <p:extLst>
      <p:ext uri="{BB962C8B-B14F-4D97-AF65-F5344CB8AC3E}">
        <p14:creationId xmlns:p14="http://schemas.microsoft.com/office/powerpoint/2010/main" val="158792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1F9071-3CC4-0274-57AC-FE078A6664E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94EE2FF-17E7-34F8-BB9E-452909CF68F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82ED887-7DD4-5D28-A617-0A8F1294905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92E88AB-2F25-FCF2-414C-B6548D934116}"/>
              </a:ext>
            </a:extLst>
          </p:cNvPr>
          <p:cNvSpPr>
            <a:spLocks noGrp="1"/>
          </p:cNvSpPr>
          <p:nvPr>
            <p:ph type="dt" sz="half" idx="10"/>
          </p:nvPr>
        </p:nvSpPr>
        <p:spPr/>
        <p:txBody>
          <a:bodyPr/>
          <a:lstStyle/>
          <a:p>
            <a:fld id="{531599AA-5481-40B0-904C-F7B8E118EE83}" type="datetimeFigureOut">
              <a:rPr lang="it-IT" smtClean="0"/>
              <a:t>14/03/2025</a:t>
            </a:fld>
            <a:endParaRPr lang="it-IT"/>
          </a:p>
        </p:txBody>
      </p:sp>
      <p:sp>
        <p:nvSpPr>
          <p:cNvPr id="6" name="Segnaposto piè di pagina 5">
            <a:extLst>
              <a:ext uri="{FF2B5EF4-FFF2-40B4-BE49-F238E27FC236}">
                <a16:creationId xmlns:a16="http://schemas.microsoft.com/office/drawing/2014/main" id="{34E4B500-8CF4-29B3-031E-043CC2D10E4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ED2735A-2C01-120A-6AF9-508059E0C843}"/>
              </a:ext>
            </a:extLst>
          </p:cNvPr>
          <p:cNvSpPr>
            <a:spLocks noGrp="1"/>
          </p:cNvSpPr>
          <p:nvPr>
            <p:ph type="sldNum" sz="quarter" idx="12"/>
          </p:nvPr>
        </p:nvSpPr>
        <p:spPr/>
        <p:txBody>
          <a:bodyPr/>
          <a:lstStyle/>
          <a:p>
            <a:fld id="{B52C0438-4597-45CF-A5D4-2310614291CF}" type="slidenum">
              <a:rPr lang="it-IT" smtClean="0"/>
              <a:t>‹N›</a:t>
            </a:fld>
            <a:endParaRPr lang="it-IT"/>
          </a:p>
        </p:txBody>
      </p:sp>
    </p:spTree>
    <p:extLst>
      <p:ext uri="{BB962C8B-B14F-4D97-AF65-F5344CB8AC3E}">
        <p14:creationId xmlns:p14="http://schemas.microsoft.com/office/powerpoint/2010/main" val="1734994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DD90BE-45C9-9E28-6E14-647B3CA519A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205076D-5714-866E-6C01-7ABF813F7D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ADF8709-7A61-F56E-9AC5-A60CFB3AC20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A8364F8-B462-D486-0BF0-2B90EC3A0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53C059E5-385C-337B-088F-5E97F8C6C1E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90A8616-1CB6-B36A-2957-B8496CAEF031}"/>
              </a:ext>
            </a:extLst>
          </p:cNvPr>
          <p:cNvSpPr>
            <a:spLocks noGrp="1"/>
          </p:cNvSpPr>
          <p:nvPr>
            <p:ph type="dt" sz="half" idx="10"/>
          </p:nvPr>
        </p:nvSpPr>
        <p:spPr/>
        <p:txBody>
          <a:bodyPr/>
          <a:lstStyle/>
          <a:p>
            <a:fld id="{531599AA-5481-40B0-904C-F7B8E118EE83}" type="datetimeFigureOut">
              <a:rPr lang="it-IT" smtClean="0"/>
              <a:t>14/03/2025</a:t>
            </a:fld>
            <a:endParaRPr lang="it-IT"/>
          </a:p>
        </p:txBody>
      </p:sp>
      <p:sp>
        <p:nvSpPr>
          <p:cNvPr id="8" name="Segnaposto piè di pagina 7">
            <a:extLst>
              <a:ext uri="{FF2B5EF4-FFF2-40B4-BE49-F238E27FC236}">
                <a16:creationId xmlns:a16="http://schemas.microsoft.com/office/drawing/2014/main" id="{8ABF5733-34CB-8121-1E37-A6770C62CCD6}"/>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1BAE40DC-0A41-DEA3-0D33-D13D964F7997}"/>
              </a:ext>
            </a:extLst>
          </p:cNvPr>
          <p:cNvSpPr>
            <a:spLocks noGrp="1"/>
          </p:cNvSpPr>
          <p:nvPr>
            <p:ph type="sldNum" sz="quarter" idx="12"/>
          </p:nvPr>
        </p:nvSpPr>
        <p:spPr/>
        <p:txBody>
          <a:bodyPr/>
          <a:lstStyle/>
          <a:p>
            <a:fld id="{B52C0438-4597-45CF-A5D4-2310614291CF}" type="slidenum">
              <a:rPr lang="it-IT" smtClean="0"/>
              <a:t>‹N›</a:t>
            </a:fld>
            <a:endParaRPr lang="it-IT"/>
          </a:p>
        </p:txBody>
      </p:sp>
    </p:spTree>
    <p:extLst>
      <p:ext uri="{BB962C8B-B14F-4D97-AF65-F5344CB8AC3E}">
        <p14:creationId xmlns:p14="http://schemas.microsoft.com/office/powerpoint/2010/main" val="75223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9DDF4A-F4C1-3FFD-6F77-58A26DC938E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545A012-F738-45EB-48E6-1CA95D1573BD}"/>
              </a:ext>
            </a:extLst>
          </p:cNvPr>
          <p:cNvSpPr>
            <a:spLocks noGrp="1"/>
          </p:cNvSpPr>
          <p:nvPr>
            <p:ph type="dt" sz="half" idx="10"/>
          </p:nvPr>
        </p:nvSpPr>
        <p:spPr/>
        <p:txBody>
          <a:bodyPr/>
          <a:lstStyle/>
          <a:p>
            <a:fld id="{531599AA-5481-40B0-904C-F7B8E118EE83}" type="datetimeFigureOut">
              <a:rPr lang="it-IT" smtClean="0"/>
              <a:t>14/03/2025</a:t>
            </a:fld>
            <a:endParaRPr lang="it-IT"/>
          </a:p>
        </p:txBody>
      </p:sp>
      <p:sp>
        <p:nvSpPr>
          <p:cNvPr id="4" name="Segnaposto piè di pagina 3">
            <a:extLst>
              <a:ext uri="{FF2B5EF4-FFF2-40B4-BE49-F238E27FC236}">
                <a16:creationId xmlns:a16="http://schemas.microsoft.com/office/drawing/2014/main" id="{B278E179-A67C-8CCA-59E2-31C310CF203C}"/>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A0AC6623-7BA2-6865-F2B4-0CBDD2BF3758}"/>
              </a:ext>
            </a:extLst>
          </p:cNvPr>
          <p:cNvSpPr>
            <a:spLocks noGrp="1"/>
          </p:cNvSpPr>
          <p:nvPr>
            <p:ph type="sldNum" sz="quarter" idx="12"/>
          </p:nvPr>
        </p:nvSpPr>
        <p:spPr/>
        <p:txBody>
          <a:bodyPr/>
          <a:lstStyle/>
          <a:p>
            <a:fld id="{B52C0438-4597-45CF-A5D4-2310614291CF}" type="slidenum">
              <a:rPr lang="it-IT" smtClean="0"/>
              <a:t>‹N›</a:t>
            </a:fld>
            <a:endParaRPr lang="it-IT"/>
          </a:p>
        </p:txBody>
      </p:sp>
    </p:spTree>
    <p:extLst>
      <p:ext uri="{BB962C8B-B14F-4D97-AF65-F5344CB8AC3E}">
        <p14:creationId xmlns:p14="http://schemas.microsoft.com/office/powerpoint/2010/main" val="69270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E62DD07-AC1B-CA9B-44EE-6ED5DA5BCEC7}"/>
              </a:ext>
            </a:extLst>
          </p:cNvPr>
          <p:cNvSpPr>
            <a:spLocks noGrp="1"/>
          </p:cNvSpPr>
          <p:nvPr>
            <p:ph type="dt" sz="half" idx="10"/>
          </p:nvPr>
        </p:nvSpPr>
        <p:spPr/>
        <p:txBody>
          <a:bodyPr/>
          <a:lstStyle/>
          <a:p>
            <a:fld id="{531599AA-5481-40B0-904C-F7B8E118EE83}" type="datetimeFigureOut">
              <a:rPr lang="it-IT" smtClean="0"/>
              <a:t>14/03/2025</a:t>
            </a:fld>
            <a:endParaRPr lang="it-IT"/>
          </a:p>
        </p:txBody>
      </p:sp>
      <p:sp>
        <p:nvSpPr>
          <p:cNvPr id="3" name="Segnaposto piè di pagina 2">
            <a:extLst>
              <a:ext uri="{FF2B5EF4-FFF2-40B4-BE49-F238E27FC236}">
                <a16:creationId xmlns:a16="http://schemas.microsoft.com/office/drawing/2014/main" id="{5EB0B300-5248-FBAD-8848-D5740860627F}"/>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B059AEC8-8E30-C263-3816-4B19E6ACC5A7}"/>
              </a:ext>
            </a:extLst>
          </p:cNvPr>
          <p:cNvSpPr>
            <a:spLocks noGrp="1"/>
          </p:cNvSpPr>
          <p:nvPr>
            <p:ph type="sldNum" sz="quarter" idx="12"/>
          </p:nvPr>
        </p:nvSpPr>
        <p:spPr/>
        <p:txBody>
          <a:bodyPr/>
          <a:lstStyle/>
          <a:p>
            <a:fld id="{B52C0438-4597-45CF-A5D4-2310614291CF}" type="slidenum">
              <a:rPr lang="it-IT" smtClean="0"/>
              <a:t>‹N›</a:t>
            </a:fld>
            <a:endParaRPr lang="it-IT"/>
          </a:p>
        </p:txBody>
      </p:sp>
    </p:spTree>
    <p:extLst>
      <p:ext uri="{BB962C8B-B14F-4D97-AF65-F5344CB8AC3E}">
        <p14:creationId xmlns:p14="http://schemas.microsoft.com/office/powerpoint/2010/main" val="2533818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C3A934-F9B0-F442-39E7-6A6C37419C8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8A41412-0CB9-96D6-CD38-7B262D0853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0CF7A89F-FC25-628D-1C26-A78AAB74F0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E0C014A-6AF0-27B6-A53C-B8A0480745B0}"/>
              </a:ext>
            </a:extLst>
          </p:cNvPr>
          <p:cNvSpPr>
            <a:spLocks noGrp="1"/>
          </p:cNvSpPr>
          <p:nvPr>
            <p:ph type="dt" sz="half" idx="10"/>
          </p:nvPr>
        </p:nvSpPr>
        <p:spPr/>
        <p:txBody>
          <a:bodyPr/>
          <a:lstStyle/>
          <a:p>
            <a:fld id="{531599AA-5481-40B0-904C-F7B8E118EE83}" type="datetimeFigureOut">
              <a:rPr lang="it-IT" smtClean="0"/>
              <a:t>14/03/2025</a:t>
            </a:fld>
            <a:endParaRPr lang="it-IT"/>
          </a:p>
        </p:txBody>
      </p:sp>
      <p:sp>
        <p:nvSpPr>
          <p:cNvPr id="6" name="Segnaposto piè di pagina 5">
            <a:extLst>
              <a:ext uri="{FF2B5EF4-FFF2-40B4-BE49-F238E27FC236}">
                <a16:creationId xmlns:a16="http://schemas.microsoft.com/office/drawing/2014/main" id="{C7E2F08D-E870-A6E7-6038-9DCC13F6080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CF03385-9764-320E-8392-0AD243B6F79C}"/>
              </a:ext>
            </a:extLst>
          </p:cNvPr>
          <p:cNvSpPr>
            <a:spLocks noGrp="1"/>
          </p:cNvSpPr>
          <p:nvPr>
            <p:ph type="sldNum" sz="quarter" idx="12"/>
          </p:nvPr>
        </p:nvSpPr>
        <p:spPr/>
        <p:txBody>
          <a:bodyPr/>
          <a:lstStyle/>
          <a:p>
            <a:fld id="{B52C0438-4597-45CF-A5D4-2310614291CF}" type="slidenum">
              <a:rPr lang="it-IT" smtClean="0"/>
              <a:t>‹N›</a:t>
            </a:fld>
            <a:endParaRPr lang="it-IT"/>
          </a:p>
        </p:txBody>
      </p:sp>
    </p:spTree>
    <p:extLst>
      <p:ext uri="{BB962C8B-B14F-4D97-AF65-F5344CB8AC3E}">
        <p14:creationId xmlns:p14="http://schemas.microsoft.com/office/powerpoint/2010/main" val="392239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45AA8D-0D15-CA02-B984-ED1620D6DD4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44F67A28-1301-A272-287D-CBD878906C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2DE39BD-B7CE-0881-B92C-B0FECB2582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CFC6828-EB34-D92E-1814-E61E0002073E}"/>
              </a:ext>
            </a:extLst>
          </p:cNvPr>
          <p:cNvSpPr>
            <a:spLocks noGrp="1"/>
          </p:cNvSpPr>
          <p:nvPr>
            <p:ph type="dt" sz="half" idx="10"/>
          </p:nvPr>
        </p:nvSpPr>
        <p:spPr/>
        <p:txBody>
          <a:bodyPr/>
          <a:lstStyle/>
          <a:p>
            <a:fld id="{531599AA-5481-40B0-904C-F7B8E118EE83}" type="datetimeFigureOut">
              <a:rPr lang="it-IT" smtClean="0"/>
              <a:t>14/03/2025</a:t>
            </a:fld>
            <a:endParaRPr lang="it-IT"/>
          </a:p>
        </p:txBody>
      </p:sp>
      <p:sp>
        <p:nvSpPr>
          <p:cNvPr id="6" name="Segnaposto piè di pagina 5">
            <a:extLst>
              <a:ext uri="{FF2B5EF4-FFF2-40B4-BE49-F238E27FC236}">
                <a16:creationId xmlns:a16="http://schemas.microsoft.com/office/drawing/2014/main" id="{6EE245F8-23B4-46F1-8626-2CB8596DB52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16C99DE-084B-F9A9-8884-F404819F1278}"/>
              </a:ext>
            </a:extLst>
          </p:cNvPr>
          <p:cNvSpPr>
            <a:spLocks noGrp="1"/>
          </p:cNvSpPr>
          <p:nvPr>
            <p:ph type="sldNum" sz="quarter" idx="12"/>
          </p:nvPr>
        </p:nvSpPr>
        <p:spPr/>
        <p:txBody>
          <a:bodyPr/>
          <a:lstStyle/>
          <a:p>
            <a:fld id="{B52C0438-4597-45CF-A5D4-2310614291CF}" type="slidenum">
              <a:rPr lang="it-IT" smtClean="0"/>
              <a:t>‹N›</a:t>
            </a:fld>
            <a:endParaRPr lang="it-IT"/>
          </a:p>
        </p:txBody>
      </p:sp>
    </p:spTree>
    <p:extLst>
      <p:ext uri="{BB962C8B-B14F-4D97-AF65-F5344CB8AC3E}">
        <p14:creationId xmlns:p14="http://schemas.microsoft.com/office/powerpoint/2010/main" val="2332380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FC8B59B-11E5-E84B-1AFC-7FCB0C526A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7AC0F01-B316-4B82-B37A-1A98B693E3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EC56D94-A611-D1CB-8DAD-87BF62EF95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31599AA-5481-40B0-904C-F7B8E118EE83}" type="datetimeFigureOut">
              <a:rPr lang="it-IT" smtClean="0"/>
              <a:t>14/03/2025</a:t>
            </a:fld>
            <a:endParaRPr lang="it-IT"/>
          </a:p>
        </p:txBody>
      </p:sp>
      <p:sp>
        <p:nvSpPr>
          <p:cNvPr id="5" name="Segnaposto piè di pagina 4">
            <a:extLst>
              <a:ext uri="{FF2B5EF4-FFF2-40B4-BE49-F238E27FC236}">
                <a16:creationId xmlns:a16="http://schemas.microsoft.com/office/drawing/2014/main" id="{D2AB1E5A-8680-CF4F-97AD-9988466CE1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15DAFD6C-9083-C4B2-AF14-327B01C821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2C0438-4597-45CF-A5D4-2310614291CF}" type="slidenum">
              <a:rPr lang="it-IT" smtClean="0"/>
              <a:t>‹N›</a:t>
            </a:fld>
            <a:endParaRPr lang="it-IT"/>
          </a:p>
        </p:txBody>
      </p:sp>
    </p:spTree>
    <p:extLst>
      <p:ext uri="{BB962C8B-B14F-4D97-AF65-F5344CB8AC3E}">
        <p14:creationId xmlns:p14="http://schemas.microsoft.com/office/powerpoint/2010/main" val="2465773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EA2FA517-7448-4220-B8F4-B13A1D5E9A65}"/>
              </a:ext>
            </a:extLst>
          </p:cNvPr>
          <p:cNvPicPr>
            <a:picLocks noChangeAspect="1"/>
          </p:cNvPicPr>
          <p:nvPr/>
        </p:nvPicPr>
        <p:blipFill>
          <a:blip r:embed="rId2"/>
          <a:stretch>
            <a:fillRect/>
          </a:stretch>
        </p:blipFill>
        <p:spPr>
          <a:xfrm>
            <a:off x="1213756" y="1738076"/>
            <a:ext cx="9764488" cy="3381847"/>
          </a:xfrm>
          <a:prstGeom prst="rect">
            <a:avLst/>
          </a:prstGeom>
        </p:spPr>
      </p:pic>
    </p:spTree>
    <p:extLst>
      <p:ext uri="{BB962C8B-B14F-4D97-AF65-F5344CB8AC3E}">
        <p14:creationId xmlns:p14="http://schemas.microsoft.com/office/powerpoint/2010/main" val="2137894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A7A69-50A9-BCB5-ACFA-58A71E920017}"/>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2649EEF1-CCAD-BCA2-8A1A-C1D1FF189382}"/>
              </a:ext>
            </a:extLst>
          </p:cNvPr>
          <p:cNvSpPr txBox="1"/>
          <p:nvPr/>
        </p:nvSpPr>
        <p:spPr>
          <a:xfrm>
            <a:off x="479529" y="834892"/>
            <a:ext cx="1825243" cy="369332"/>
          </a:xfrm>
          <a:prstGeom prst="rect">
            <a:avLst/>
          </a:prstGeom>
          <a:noFill/>
        </p:spPr>
        <p:txBody>
          <a:bodyPr wrap="none" rtlCol="0">
            <a:spAutoFit/>
          </a:bodyPr>
          <a:lstStyle/>
          <a:p>
            <a:r>
              <a:rPr lang="it-IT" b="1" dirty="0"/>
              <a:t>FONTE DEI DATI</a:t>
            </a:r>
          </a:p>
        </p:txBody>
      </p:sp>
      <p:sp>
        <p:nvSpPr>
          <p:cNvPr id="3" name="CasellaDiTesto 2">
            <a:extLst>
              <a:ext uri="{FF2B5EF4-FFF2-40B4-BE49-F238E27FC236}">
                <a16:creationId xmlns:a16="http://schemas.microsoft.com/office/drawing/2014/main" id="{B749ED1D-B079-1C56-6C6E-A7AC8CAD2E87}"/>
              </a:ext>
            </a:extLst>
          </p:cNvPr>
          <p:cNvSpPr txBox="1"/>
          <p:nvPr/>
        </p:nvSpPr>
        <p:spPr>
          <a:xfrm>
            <a:off x="3461657" y="696393"/>
            <a:ext cx="5268686" cy="646331"/>
          </a:xfrm>
          <a:prstGeom prst="rect">
            <a:avLst/>
          </a:prstGeom>
          <a:noFill/>
        </p:spPr>
        <p:txBody>
          <a:bodyPr wrap="none" rtlCol="0">
            <a:spAutoFit/>
          </a:bodyPr>
          <a:lstStyle/>
          <a:p>
            <a:r>
              <a:rPr lang="it-IT" dirty="0"/>
              <a:t>MINISTERO DELLA SALUTE</a:t>
            </a:r>
          </a:p>
          <a:p>
            <a:r>
              <a:rPr lang="it-IT" dirty="0"/>
              <a:t>https://github.com/italia/covid19-opendata-vaccini</a:t>
            </a:r>
          </a:p>
        </p:txBody>
      </p:sp>
      <p:sp>
        <p:nvSpPr>
          <p:cNvPr id="4" name="CasellaDiTesto 3">
            <a:extLst>
              <a:ext uri="{FF2B5EF4-FFF2-40B4-BE49-F238E27FC236}">
                <a16:creationId xmlns:a16="http://schemas.microsoft.com/office/drawing/2014/main" id="{0D20CACE-AF51-8FC6-828A-213568B0AD8C}"/>
              </a:ext>
            </a:extLst>
          </p:cNvPr>
          <p:cNvSpPr txBox="1"/>
          <p:nvPr/>
        </p:nvSpPr>
        <p:spPr>
          <a:xfrm>
            <a:off x="6331670" y="3378319"/>
            <a:ext cx="5678041" cy="923330"/>
          </a:xfrm>
          <a:prstGeom prst="rect">
            <a:avLst/>
          </a:prstGeom>
          <a:noFill/>
        </p:spPr>
        <p:txBody>
          <a:bodyPr wrap="square" rtlCol="0">
            <a:spAutoFit/>
          </a:bodyPr>
          <a:lstStyle/>
          <a:p>
            <a:r>
              <a:rPr lang="nn-NO" b="1" dirty="0"/>
              <a:t>2 SOMMINISTRAZIONI VACCINI (Da 27/12/2020 A 6/03/ 2025)</a:t>
            </a:r>
          </a:p>
          <a:p>
            <a:r>
              <a:rPr lang="nn-NO" dirty="0"/>
              <a:t>Campi: data, fornitore, area, età, m, f</a:t>
            </a:r>
          </a:p>
        </p:txBody>
      </p:sp>
      <p:sp>
        <p:nvSpPr>
          <p:cNvPr id="7" name="CasellaDiTesto 6">
            <a:extLst>
              <a:ext uri="{FF2B5EF4-FFF2-40B4-BE49-F238E27FC236}">
                <a16:creationId xmlns:a16="http://schemas.microsoft.com/office/drawing/2014/main" id="{5D4A8F62-80D7-C926-BB0E-008EFF31E59D}"/>
              </a:ext>
            </a:extLst>
          </p:cNvPr>
          <p:cNvSpPr txBox="1"/>
          <p:nvPr/>
        </p:nvSpPr>
        <p:spPr>
          <a:xfrm>
            <a:off x="417959" y="3348277"/>
            <a:ext cx="5068441" cy="2031325"/>
          </a:xfrm>
          <a:prstGeom prst="rect">
            <a:avLst/>
          </a:prstGeom>
          <a:noFill/>
        </p:spPr>
        <p:txBody>
          <a:bodyPr wrap="square">
            <a:spAutoFit/>
          </a:bodyPr>
          <a:lstStyle/>
          <a:p>
            <a:r>
              <a:rPr lang="it-IT" b="1" dirty="0"/>
              <a:t>1 DETTAGLI REGIONI (Da 24/02/2020 a 08/01/2025)</a:t>
            </a:r>
          </a:p>
          <a:p>
            <a:r>
              <a:rPr lang="it-IT" dirty="0"/>
              <a:t>Campi: </a:t>
            </a:r>
            <a:r>
              <a:rPr lang="it-IT" dirty="0" err="1"/>
              <a:t>ricoverati_con_sintomi</a:t>
            </a:r>
            <a:r>
              <a:rPr lang="it-IT" dirty="0"/>
              <a:t>, </a:t>
            </a:r>
            <a:r>
              <a:rPr lang="it-IT" dirty="0" err="1"/>
              <a:t>terapia_intensiva</a:t>
            </a:r>
            <a:r>
              <a:rPr lang="it-IT" dirty="0"/>
              <a:t>, totale ospedalizzati, </a:t>
            </a:r>
            <a:r>
              <a:rPr lang="it-IT" dirty="0" err="1"/>
              <a:t>isolamento_domiciliare</a:t>
            </a:r>
            <a:r>
              <a:rPr lang="it-IT" dirty="0"/>
              <a:t>, </a:t>
            </a:r>
            <a:r>
              <a:rPr lang="it-IT" dirty="0" err="1"/>
              <a:t>totale_positivi</a:t>
            </a:r>
            <a:r>
              <a:rPr lang="it-IT" dirty="0"/>
              <a:t>, </a:t>
            </a:r>
            <a:r>
              <a:rPr lang="it-IT" dirty="0" err="1"/>
              <a:t>variazione_totale_positivi</a:t>
            </a:r>
            <a:r>
              <a:rPr lang="it-IT" dirty="0"/>
              <a:t>, </a:t>
            </a:r>
            <a:r>
              <a:rPr lang="it-IT" dirty="0" err="1"/>
              <a:t>nuovi_positivi</a:t>
            </a:r>
            <a:r>
              <a:rPr lang="it-IT" dirty="0"/>
              <a:t>, </a:t>
            </a:r>
            <a:r>
              <a:rPr lang="it-IT" dirty="0" err="1"/>
              <a:t>dimessi_guariti</a:t>
            </a:r>
            <a:r>
              <a:rPr lang="it-IT" dirty="0"/>
              <a:t>, deceduti, totale casi, tamponi</a:t>
            </a:r>
          </a:p>
        </p:txBody>
      </p:sp>
      <p:sp>
        <p:nvSpPr>
          <p:cNvPr id="8" name="CasellaDiTesto 7">
            <a:extLst>
              <a:ext uri="{FF2B5EF4-FFF2-40B4-BE49-F238E27FC236}">
                <a16:creationId xmlns:a16="http://schemas.microsoft.com/office/drawing/2014/main" id="{1F783E33-40D1-F1F8-BB38-143FD58ED4E6}"/>
              </a:ext>
            </a:extLst>
          </p:cNvPr>
          <p:cNvSpPr txBox="1"/>
          <p:nvPr/>
        </p:nvSpPr>
        <p:spPr>
          <a:xfrm>
            <a:off x="479529" y="1716953"/>
            <a:ext cx="10870344" cy="646331"/>
          </a:xfrm>
          <a:prstGeom prst="rect">
            <a:avLst/>
          </a:prstGeom>
          <a:noFill/>
        </p:spPr>
        <p:txBody>
          <a:bodyPr wrap="square" rtlCol="0">
            <a:spAutoFit/>
          </a:bodyPr>
          <a:lstStyle/>
          <a:p>
            <a:r>
              <a:rPr lang="it-IT" b="1" dirty="0"/>
              <a:t>DESCRIZIONE DEL CONTENUTO</a:t>
            </a:r>
            <a:r>
              <a:rPr lang="it-IT" dirty="0"/>
              <a:t>: «Covid-19 </a:t>
            </a:r>
            <a:r>
              <a:rPr lang="it-IT" dirty="0" err="1"/>
              <a:t>Opendata</a:t>
            </a:r>
            <a:r>
              <a:rPr lang="it-IT" dirty="0"/>
              <a:t> Vaccini»</a:t>
            </a:r>
          </a:p>
          <a:p>
            <a:r>
              <a:rPr lang="it-IT" dirty="0"/>
              <a:t> Nel materiale  selezionato si trovano dati riguardanti il totale dei positivi, decessi, vaccinati e guariti </a:t>
            </a:r>
          </a:p>
        </p:txBody>
      </p:sp>
      <p:sp>
        <p:nvSpPr>
          <p:cNvPr id="9" name="CasellaDiTesto 8">
            <a:extLst>
              <a:ext uri="{FF2B5EF4-FFF2-40B4-BE49-F238E27FC236}">
                <a16:creationId xmlns:a16="http://schemas.microsoft.com/office/drawing/2014/main" id="{8F5A5B5E-079A-6932-8F2A-928E351D856D}"/>
              </a:ext>
            </a:extLst>
          </p:cNvPr>
          <p:cNvSpPr txBox="1"/>
          <p:nvPr/>
        </p:nvSpPr>
        <p:spPr>
          <a:xfrm>
            <a:off x="417959" y="2718165"/>
            <a:ext cx="6919971" cy="369332"/>
          </a:xfrm>
          <a:prstGeom prst="rect">
            <a:avLst/>
          </a:prstGeom>
          <a:noFill/>
        </p:spPr>
        <p:txBody>
          <a:bodyPr wrap="none" rtlCol="0">
            <a:spAutoFit/>
          </a:bodyPr>
          <a:lstStyle/>
          <a:p>
            <a:r>
              <a:rPr lang="it-IT" b="1" dirty="0"/>
              <a:t>DESCRIZIONE DEI CAMPI</a:t>
            </a:r>
            <a:r>
              <a:rPr lang="it-IT" dirty="0"/>
              <a:t>: si dispone di due tabelle così composte:</a:t>
            </a:r>
          </a:p>
        </p:txBody>
      </p:sp>
      <p:sp>
        <p:nvSpPr>
          <p:cNvPr id="16" name="CasellaDiTesto 15">
            <a:extLst>
              <a:ext uri="{FF2B5EF4-FFF2-40B4-BE49-F238E27FC236}">
                <a16:creationId xmlns:a16="http://schemas.microsoft.com/office/drawing/2014/main" id="{F930ADB9-509E-5178-23BA-73457354157B}"/>
              </a:ext>
            </a:extLst>
          </p:cNvPr>
          <p:cNvSpPr txBox="1"/>
          <p:nvPr/>
        </p:nvSpPr>
        <p:spPr>
          <a:xfrm>
            <a:off x="5486400" y="5792275"/>
            <a:ext cx="3729291" cy="369332"/>
          </a:xfrm>
          <a:prstGeom prst="rect">
            <a:avLst/>
          </a:prstGeom>
          <a:noFill/>
        </p:spPr>
        <p:txBody>
          <a:bodyPr wrap="none" rtlCol="0">
            <a:spAutoFit/>
          </a:bodyPr>
          <a:lstStyle/>
          <a:p>
            <a:r>
              <a:rPr lang="it-IT" dirty="0"/>
              <a:t>METADATI: Percorso, estensione file</a:t>
            </a:r>
          </a:p>
        </p:txBody>
      </p:sp>
    </p:spTree>
    <p:extLst>
      <p:ext uri="{BB962C8B-B14F-4D97-AF65-F5344CB8AC3E}">
        <p14:creationId xmlns:p14="http://schemas.microsoft.com/office/powerpoint/2010/main" val="381328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CCFCA-3237-2FC5-FB7B-D9641CF26D0B}"/>
            </a:ext>
          </a:extLst>
        </p:cNvPr>
        <p:cNvGrpSpPr/>
        <p:nvPr/>
      </p:nvGrpSpPr>
      <p:grpSpPr>
        <a:xfrm>
          <a:off x="0" y="0"/>
          <a:ext cx="0" cy="0"/>
          <a:chOff x="0" y="0"/>
          <a:chExt cx="0" cy="0"/>
        </a:xfrm>
      </p:grpSpPr>
      <p:sp>
        <p:nvSpPr>
          <p:cNvPr id="5" name="CasellaDiTesto 4">
            <a:extLst>
              <a:ext uri="{FF2B5EF4-FFF2-40B4-BE49-F238E27FC236}">
                <a16:creationId xmlns:a16="http://schemas.microsoft.com/office/drawing/2014/main" id="{84213C0D-2A2D-8C85-A32F-9154680ACB26}"/>
              </a:ext>
            </a:extLst>
          </p:cNvPr>
          <p:cNvSpPr txBox="1"/>
          <p:nvPr/>
        </p:nvSpPr>
        <p:spPr>
          <a:xfrm>
            <a:off x="632899" y="2016530"/>
            <a:ext cx="8982176" cy="2585323"/>
          </a:xfrm>
          <a:prstGeom prst="rect">
            <a:avLst/>
          </a:prstGeom>
          <a:noFill/>
        </p:spPr>
        <p:txBody>
          <a:bodyPr wrap="square" rtlCol="0">
            <a:spAutoFit/>
          </a:bodyPr>
          <a:lstStyle/>
          <a:p>
            <a:r>
              <a:rPr lang="it-IT" dirty="0"/>
              <a:t>DOMANDE DA PORRE AL CLIENTE:</a:t>
            </a:r>
          </a:p>
          <a:p>
            <a:r>
              <a:rPr lang="it-IT" dirty="0"/>
              <a:t>È importante il target di Età di riferimento? </a:t>
            </a:r>
          </a:p>
          <a:p>
            <a:r>
              <a:rPr lang="it-IT" dirty="0"/>
              <a:t>È necessario analizzare i dati dei competitor? Quali?</a:t>
            </a:r>
          </a:p>
          <a:p>
            <a:r>
              <a:rPr lang="it-IT" dirty="0"/>
              <a:t>È interessante approfondire una tipologia particolare di vaccino (</a:t>
            </a:r>
            <a:r>
              <a:rPr lang="it-IT" dirty="0" err="1"/>
              <a:t>eg</a:t>
            </a:r>
            <a:r>
              <a:rPr lang="it-IT" dirty="0"/>
              <a:t>. mRNA o no) e la quantità di dosi da somministrare??</a:t>
            </a:r>
          </a:p>
          <a:p>
            <a:r>
              <a:rPr lang="it-IT" dirty="0"/>
              <a:t>Vanno approfonditi i dati sulle varianti?</a:t>
            </a:r>
          </a:p>
          <a:p>
            <a:endParaRPr lang="it-IT" dirty="0"/>
          </a:p>
          <a:p>
            <a:endParaRPr lang="it-IT" dirty="0"/>
          </a:p>
          <a:p>
            <a:endParaRPr lang="it-IT" dirty="0"/>
          </a:p>
        </p:txBody>
      </p:sp>
      <p:sp>
        <p:nvSpPr>
          <p:cNvPr id="9" name="Stella a 5 punte 8">
            <a:extLst>
              <a:ext uri="{FF2B5EF4-FFF2-40B4-BE49-F238E27FC236}">
                <a16:creationId xmlns:a16="http://schemas.microsoft.com/office/drawing/2014/main" id="{4BA648D4-5716-C45D-0652-2AE008977F97}"/>
              </a:ext>
            </a:extLst>
          </p:cNvPr>
          <p:cNvSpPr/>
          <p:nvPr/>
        </p:nvSpPr>
        <p:spPr>
          <a:xfrm>
            <a:off x="4022451" y="905701"/>
            <a:ext cx="433633" cy="395925"/>
          </a:xfrm>
          <a:prstGeom prst="star5">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Stella a 5 punte 9">
            <a:extLst>
              <a:ext uri="{FF2B5EF4-FFF2-40B4-BE49-F238E27FC236}">
                <a16:creationId xmlns:a16="http://schemas.microsoft.com/office/drawing/2014/main" id="{61438370-7B16-636E-68DE-C27AE5F3645D}"/>
              </a:ext>
            </a:extLst>
          </p:cNvPr>
          <p:cNvSpPr/>
          <p:nvPr/>
        </p:nvSpPr>
        <p:spPr>
          <a:xfrm>
            <a:off x="4585396" y="918998"/>
            <a:ext cx="433633" cy="395925"/>
          </a:xfrm>
          <a:prstGeom prst="star5">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Stella a 5 punte 10">
            <a:extLst>
              <a:ext uri="{FF2B5EF4-FFF2-40B4-BE49-F238E27FC236}">
                <a16:creationId xmlns:a16="http://schemas.microsoft.com/office/drawing/2014/main" id="{299E3A7E-A92A-FFF5-232D-E3CDB5DD7971}"/>
              </a:ext>
            </a:extLst>
          </p:cNvPr>
          <p:cNvSpPr/>
          <p:nvPr/>
        </p:nvSpPr>
        <p:spPr>
          <a:xfrm>
            <a:off x="5148341" y="930840"/>
            <a:ext cx="433633" cy="395925"/>
          </a:xfrm>
          <a:prstGeom prst="star5">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Stella a 5 punte 11">
            <a:extLst>
              <a:ext uri="{FF2B5EF4-FFF2-40B4-BE49-F238E27FC236}">
                <a16:creationId xmlns:a16="http://schemas.microsoft.com/office/drawing/2014/main" id="{5A2295D0-9364-84E4-F0C0-87631F24285B}"/>
              </a:ext>
            </a:extLst>
          </p:cNvPr>
          <p:cNvSpPr/>
          <p:nvPr/>
        </p:nvSpPr>
        <p:spPr>
          <a:xfrm>
            <a:off x="5711286" y="930840"/>
            <a:ext cx="433633" cy="395925"/>
          </a:xfrm>
          <a:prstGeom prst="star5">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CasellaDiTesto 16">
            <a:extLst>
              <a:ext uri="{FF2B5EF4-FFF2-40B4-BE49-F238E27FC236}">
                <a16:creationId xmlns:a16="http://schemas.microsoft.com/office/drawing/2014/main" id="{930D712E-12E3-20C0-52CA-DFDD418D8507}"/>
              </a:ext>
            </a:extLst>
          </p:cNvPr>
          <p:cNvSpPr txBox="1"/>
          <p:nvPr/>
        </p:nvSpPr>
        <p:spPr>
          <a:xfrm>
            <a:off x="656730" y="918998"/>
            <a:ext cx="2921441" cy="369332"/>
          </a:xfrm>
          <a:prstGeom prst="rect">
            <a:avLst/>
          </a:prstGeom>
          <a:noFill/>
        </p:spPr>
        <p:txBody>
          <a:bodyPr wrap="none" rtlCol="0">
            <a:spAutoFit/>
          </a:bodyPr>
          <a:lstStyle/>
          <a:p>
            <a:r>
              <a:rPr lang="it-IT" dirty="0"/>
              <a:t>CLASSIFICAZIONE DEI DATI</a:t>
            </a:r>
          </a:p>
        </p:txBody>
      </p:sp>
      <p:pic>
        <p:nvPicPr>
          <p:cNvPr id="2050" name="Picture 2">
            <a:extLst>
              <a:ext uri="{FF2B5EF4-FFF2-40B4-BE49-F238E27FC236}">
                <a16:creationId xmlns:a16="http://schemas.microsoft.com/office/drawing/2014/main" id="{CF2A4ADD-DDEB-78E8-85D2-BFC464396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 y="4091606"/>
            <a:ext cx="6764009" cy="1932322"/>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a:extLst>
              <a:ext uri="{FF2B5EF4-FFF2-40B4-BE49-F238E27FC236}">
                <a16:creationId xmlns:a16="http://schemas.microsoft.com/office/drawing/2014/main" id="{079EBB58-88CB-B353-E7D1-CFECD3BC863E}"/>
              </a:ext>
            </a:extLst>
          </p:cNvPr>
          <p:cNvSpPr txBox="1"/>
          <p:nvPr/>
        </p:nvSpPr>
        <p:spPr>
          <a:xfrm>
            <a:off x="3150322" y="1654929"/>
            <a:ext cx="8302657" cy="646331"/>
          </a:xfrm>
          <a:prstGeom prst="rect">
            <a:avLst/>
          </a:prstGeom>
          <a:noFill/>
        </p:spPr>
        <p:txBody>
          <a:bodyPr wrap="square">
            <a:spAutoFit/>
          </a:bodyPr>
          <a:lstStyle/>
          <a:p>
            <a:r>
              <a:rPr lang="it-IT" dirty="0"/>
              <a:t>Utilizza URI per identificare univocamente le risorse, facilitando l'accesso e il riferimento.​</a:t>
            </a:r>
          </a:p>
        </p:txBody>
      </p:sp>
      <p:pic>
        <p:nvPicPr>
          <p:cNvPr id="4" name="Immagine 3">
            <a:extLst>
              <a:ext uri="{FF2B5EF4-FFF2-40B4-BE49-F238E27FC236}">
                <a16:creationId xmlns:a16="http://schemas.microsoft.com/office/drawing/2014/main" id="{5BB024B3-421D-9CE6-5415-5CD6F5AD7D5A}"/>
              </a:ext>
            </a:extLst>
          </p:cNvPr>
          <p:cNvPicPr>
            <a:picLocks noChangeAspect="1"/>
          </p:cNvPicPr>
          <p:nvPr/>
        </p:nvPicPr>
        <p:blipFill>
          <a:blip r:embed="rId4"/>
          <a:stretch>
            <a:fillRect/>
          </a:stretch>
        </p:blipFill>
        <p:spPr>
          <a:xfrm>
            <a:off x="6709823" y="845139"/>
            <a:ext cx="2188654" cy="481626"/>
          </a:xfrm>
          <a:prstGeom prst="rect">
            <a:avLst/>
          </a:prstGeom>
        </p:spPr>
      </p:pic>
      <p:sp>
        <p:nvSpPr>
          <p:cNvPr id="6" name="Stella a 5 punte 5">
            <a:extLst>
              <a:ext uri="{FF2B5EF4-FFF2-40B4-BE49-F238E27FC236}">
                <a16:creationId xmlns:a16="http://schemas.microsoft.com/office/drawing/2014/main" id="{51EC5EA1-DEFA-A78C-35D2-5D904D2D72EE}"/>
              </a:ext>
            </a:extLst>
          </p:cNvPr>
          <p:cNvSpPr/>
          <p:nvPr/>
        </p:nvSpPr>
        <p:spPr>
          <a:xfrm>
            <a:off x="6210554" y="930840"/>
            <a:ext cx="433633" cy="395925"/>
          </a:xfrm>
          <a:prstGeom prst="star5">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Immagine 6">
            <a:extLst>
              <a:ext uri="{FF2B5EF4-FFF2-40B4-BE49-F238E27FC236}">
                <a16:creationId xmlns:a16="http://schemas.microsoft.com/office/drawing/2014/main" id="{7EBD36F5-140B-63A4-1842-B037CFC0D8A2}"/>
              </a:ext>
            </a:extLst>
          </p:cNvPr>
          <p:cNvPicPr>
            <a:picLocks noChangeAspect="1"/>
          </p:cNvPicPr>
          <p:nvPr/>
        </p:nvPicPr>
        <p:blipFill>
          <a:blip r:embed="rId5"/>
          <a:stretch>
            <a:fillRect/>
          </a:stretch>
        </p:blipFill>
        <p:spPr>
          <a:xfrm>
            <a:off x="6144919" y="4601853"/>
            <a:ext cx="2688569" cy="481626"/>
          </a:xfrm>
          <a:prstGeom prst="rect">
            <a:avLst/>
          </a:prstGeom>
        </p:spPr>
      </p:pic>
    </p:spTree>
    <p:extLst>
      <p:ext uri="{BB962C8B-B14F-4D97-AF65-F5344CB8AC3E}">
        <p14:creationId xmlns:p14="http://schemas.microsoft.com/office/powerpoint/2010/main" val="3633836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ella 13">
            <a:extLst>
              <a:ext uri="{FF2B5EF4-FFF2-40B4-BE49-F238E27FC236}">
                <a16:creationId xmlns:a16="http://schemas.microsoft.com/office/drawing/2014/main" id="{1270ADF2-7AC5-47E0-3610-FBA18AB63BCF}"/>
              </a:ext>
            </a:extLst>
          </p:cNvPr>
          <p:cNvGraphicFramePr>
            <a:graphicFrameLocks noGrp="1"/>
          </p:cNvGraphicFramePr>
          <p:nvPr>
            <p:extLst>
              <p:ext uri="{D42A27DB-BD31-4B8C-83A1-F6EECF244321}">
                <p14:modId xmlns:p14="http://schemas.microsoft.com/office/powerpoint/2010/main" val="1332449283"/>
              </p:ext>
            </p:extLst>
          </p:nvPr>
        </p:nvGraphicFramePr>
        <p:xfrm>
          <a:off x="763571" y="394415"/>
          <a:ext cx="5901180" cy="6259536"/>
        </p:xfrm>
        <a:graphic>
          <a:graphicData uri="http://schemas.openxmlformats.org/drawingml/2006/table">
            <a:tbl>
              <a:tblPr/>
              <a:tblGrid>
                <a:gridCol w="1967060">
                  <a:extLst>
                    <a:ext uri="{9D8B030D-6E8A-4147-A177-3AD203B41FA5}">
                      <a16:colId xmlns:a16="http://schemas.microsoft.com/office/drawing/2014/main" val="329221126"/>
                    </a:ext>
                  </a:extLst>
                </a:gridCol>
                <a:gridCol w="1967060">
                  <a:extLst>
                    <a:ext uri="{9D8B030D-6E8A-4147-A177-3AD203B41FA5}">
                      <a16:colId xmlns:a16="http://schemas.microsoft.com/office/drawing/2014/main" val="3903192073"/>
                    </a:ext>
                  </a:extLst>
                </a:gridCol>
                <a:gridCol w="1967060">
                  <a:extLst>
                    <a:ext uri="{9D8B030D-6E8A-4147-A177-3AD203B41FA5}">
                      <a16:colId xmlns:a16="http://schemas.microsoft.com/office/drawing/2014/main" val="548512852"/>
                    </a:ext>
                  </a:extLst>
                </a:gridCol>
              </a:tblGrid>
              <a:tr h="177047">
                <a:tc>
                  <a:txBody>
                    <a:bodyPr/>
                    <a:lstStyle/>
                    <a:p>
                      <a:r>
                        <a:rPr lang="it-IT" sz="1000">
                          <a:solidFill>
                            <a:schemeClr val="bg1"/>
                          </a:solidFill>
                          <a:effectLst/>
                        </a:rPr>
                        <a:t>Campo</a:t>
                      </a:r>
                    </a:p>
                  </a:txBody>
                  <a:tcPr marL="46125" marR="46125" marT="21288" marB="21288" anchor="ctr">
                    <a:lnL>
                      <a:noFill/>
                    </a:lnL>
                    <a:lnR>
                      <a:noFill/>
                    </a:lnR>
                    <a:lnT>
                      <a:noFill/>
                    </a:lnT>
                    <a:lnB>
                      <a:noFill/>
                    </a:lnB>
                    <a:solidFill>
                      <a:srgbClr val="0D1117"/>
                    </a:solidFill>
                  </a:tcPr>
                </a:tc>
                <a:tc>
                  <a:txBody>
                    <a:bodyPr/>
                    <a:lstStyle/>
                    <a:p>
                      <a:r>
                        <a:rPr lang="it-IT" sz="1000">
                          <a:solidFill>
                            <a:schemeClr val="bg1"/>
                          </a:solidFill>
                          <a:effectLst/>
                        </a:rPr>
                        <a:t>Tipo di dati</a:t>
                      </a:r>
                    </a:p>
                  </a:txBody>
                  <a:tcPr marL="46125" marR="46125" marT="21288" marB="21288" anchor="ctr">
                    <a:lnL>
                      <a:noFill/>
                    </a:lnL>
                    <a:lnR>
                      <a:noFill/>
                    </a:lnR>
                    <a:lnT>
                      <a:noFill/>
                    </a:lnT>
                    <a:lnB>
                      <a:noFill/>
                    </a:lnB>
                    <a:solidFill>
                      <a:srgbClr val="0D1117"/>
                    </a:solidFill>
                  </a:tcPr>
                </a:tc>
                <a:tc>
                  <a:txBody>
                    <a:bodyPr/>
                    <a:lstStyle/>
                    <a:p>
                      <a:r>
                        <a:rPr lang="it-IT" sz="1000">
                          <a:solidFill>
                            <a:schemeClr val="bg1"/>
                          </a:solidFill>
                          <a:effectLst/>
                        </a:rPr>
                        <a:t>Descrizione</a:t>
                      </a:r>
                    </a:p>
                  </a:txBody>
                  <a:tcPr marL="46125" marR="46125" marT="21288" marB="21288" anchor="ctr">
                    <a:lnL>
                      <a:noFill/>
                    </a:lnL>
                    <a:lnR>
                      <a:noFill/>
                    </a:lnR>
                    <a:lnT>
                      <a:noFill/>
                    </a:lnT>
                    <a:lnB>
                      <a:noFill/>
                    </a:lnB>
                    <a:solidFill>
                      <a:srgbClr val="0D1117"/>
                    </a:solidFill>
                  </a:tcPr>
                </a:tc>
                <a:extLst>
                  <a:ext uri="{0D108BD9-81ED-4DB2-BD59-A6C34878D82A}">
                    <a16:rowId xmlns:a16="http://schemas.microsoft.com/office/drawing/2014/main" val="2150766191"/>
                  </a:ext>
                </a:extLst>
              </a:tr>
              <a:tr h="177047">
                <a:tc>
                  <a:txBody>
                    <a:bodyPr/>
                    <a:lstStyle/>
                    <a:p>
                      <a:r>
                        <a:rPr lang="it-IT" sz="1000">
                          <a:solidFill>
                            <a:schemeClr val="bg1"/>
                          </a:solidFill>
                          <a:effectLst/>
                        </a:rPr>
                        <a:t>eta</a:t>
                      </a:r>
                    </a:p>
                  </a:txBody>
                  <a:tcPr marL="46125" marR="46125" marT="21288" marB="21288" anchor="ctr">
                    <a:lnL>
                      <a:noFill/>
                    </a:lnL>
                    <a:lnR>
                      <a:noFill/>
                    </a:lnR>
                    <a:lnT>
                      <a:noFill/>
                    </a:lnT>
                    <a:lnB>
                      <a:noFill/>
                    </a:lnB>
                    <a:solidFill>
                      <a:srgbClr val="0D1117"/>
                    </a:solidFill>
                  </a:tcPr>
                </a:tc>
                <a:tc>
                  <a:txBody>
                    <a:bodyPr/>
                    <a:lstStyle/>
                    <a:p>
                      <a:r>
                        <a:rPr lang="it-IT" sz="1000">
                          <a:solidFill>
                            <a:schemeClr val="bg1"/>
                          </a:solidFill>
                          <a:effectLst/>
                        </a:rPr>
                        <a:t>string</a:t>
                      </a:r>
                    </a:p>
                  </a:txBody>
                  <a:tcPr marL="46125" marR="46125" marT="21288" marB="21288" anchor="ctr">
                    <a:lnL>
                      <a:noFill/>
                    </a:lnL>
                    <a:lnR>
                      <a:noFill/>
                    </a:lnR>
                    <a:lnT>
                      <a:noFill/>
                    </a:lnT>
                    <a:lnB>
                      <a:noFill/>
                    </a:lnB>
                    <a:solidFill>
                      <a:srgbClr val="0D1117"/>
                    </a:solidFill>
                  </a:tcPr>
                </a:tc>
                <a:tc>
                  <a:txBody>
                    <a:bodyPr/>
                    <a:lstStyle/>
                    <a:p>
                      <a:r>
                        <a:rPr lang="it-IT" sz="1000">
                          <a:solidFill>
                            <a:schemeClr val="bg1"/>
                          </a:solidFill>
                          <a:effectLst/>
                        </a:rPr>
                        <a:t>Fascia anagrafica.</a:t>
                      </a:r>
                    </a:p>
                  </a:txBody>
                  <a:tcPr marL="46125" marR="46125" marT="21288" marB="21288" anchor="ctr">
                    <a:lnL>
                      <a:noFill/>
                    </a:lnL>
                    <a:lnR>
                      <a:noFill/>
                    </a:lnR>
                    <a:lnT>
                      <a:noFill/>
                    </a:lnT>
                    <a:lnB>
                      <a:noFill/>
                    </a:lnB>
                    <a:solidFill>
                      <a:srgbClr val="0D1117"/>
                    </a:solidFill>
                  </a:tcPr>
                </a:tc>
                <a:extLst>
                  <a:ext uri="{0D108BD9-81ED-4DB2-BD59-A6C34878D82A}">
                    <a16:rowId xmlns:a16="http://schemas.microsoft.com/office/drawing/2014/main" val="2335663325"/>
                  </a:ext>
                </a:extLst>
              </a:tr>
              <a:tr h="177047">
                <a:tc>
                  <a:txBody>
                    <a:bodyPr/>
                    <a:lstStyle/>
                    <a:p>
                      <a:r>
                        <a:rPr lang="it-IT" sz="1000">
                          <a:solidFill>
                            <a:schemeClr val="bg1"/>
                          </a:solidFill>
                          <a:effectLst/>
                        </a:rPr>
                        <a:t>totale</a:t>
                      </a:r>
                    </a:p>
                  </a:txBody>
                  <a:tcPr marL="46125" marR="46125" marT="21288" marB="21288" anchor="ctr">
                    <a:lnL>
                      <a:noFill/>
                    </a:lnL>
                    <a:lnR>
                      <a:noFill/>
                    </a:lnR>
                    <a:lnT>
                      <a:noFill/>
                    </a:lnT>
                    <a:lnB>
                      <a:noFill/>
                    </a:lnB>
                    <a:solidFill>
                      <a:srgbClr val="0D1117"/>
                    </a:solidFill>
                  </a:tcPr>
                </a:tc>
                <a:tc>
                  <a:txBody>
                    <a:bodyPr/>
                    <a:lstStyle/>
                    <a:p>
                      <a:r>
                        <a:rPr lang="it-IT" sz="1000">
                          <a:solidFill>
                            <a:schemeClr val="bg1"/>
                          </a:solidFill>
                          <a:effectLst/>
                        </a:rPr>
                        <a:t>integer</a:t>
                      </a:r>
                    </a:p>
                  </a:txBody>
                  <a:tcPr marL="46125" marR="46125" marT="21288" marB="21288" anchor="ctr">
                    <a:lnL>
                      <a:noFill/>
                    </a:lnL>
                    <a:lnR>
                      <a:noFill/>
                    </a:lnR>
                    <a:lnT>
                      <a:noFill/>
                    </a:lnT>
                    <a:lnB>
                      <a:noFill/>
                    </a:lnB>
                    <a:solidFill>
                      <a:srgbClr val="0D1117"/>
                    </a:solidFill>
                  </a:tcPr>
                </a:tc>
                <a:tc>
                  <a:txBody>
                    <a:bodyPr/>
                    <a:lstStyle/>
                    <a:p>
                      <a:r>
                        <a:rPr lang="it-IT" sz="1000">
                          <a:solidFill>
                            <a:schemeClr val="bg1"/>
                          </a:solidFill>
                          <a:effectLst/>
                        </a:rPr>
                        <a:t>Totale vaccini somministrati.</a:t>
                      </a:r>
                    </a:p>
                  </a:txBody>
                  <a:tcPr marL="46125" marR="46125" marT="21288" marB="21288" anchor="ctr">
                    <a:lnL>
                      <a:noFill/>
                    </a:lnL>
                    <a:lnR>
                      <a:noFill/>
                    </a:lnR>
                    <a:lnT>
                      <a:noFill/>
                    </a:lnT>
                    <a:lnB>
                      <a:noFill/>
                    </a:lnB>
                    <a:solidFill>
                      <a:srgbClr val="0D1117"/>
                    </a:solidFill>
                  </a:tcPr>
                </a:tc>
                <a:extLst>
                  <a:ext uri="{0D108BD9-81ED-4DB2-BD59-A6C34878D82A}">
                    <a16:rowId xmlns:a16="http://schemas.microsoft.com/office/drawing/2014/main" val="291338436"/>
                  </a:ext>
                </a:extLst>
              </a:tr>
              <a:tr h="453819">
                <a:tc>
                  <a:txBody>
                    <a:bodyPr/>
                    <a:lstStyle/>
                    <a:p>
                      <a:r>
                        <a:rPr lang="it-IT" sz="1000">
                          <a:solidFill>
                            <a:schemeClr val="bg1"/>
                          </a:solidFill>
                          <a:effectLst/>
                        </a:rPr>
                        <a:t>m</a:t>
                      </a:r>
                    </a:p>
                  </a:txBody>
                  <a:tcPr marL="46125" marR="46125" marT="21288" marB="21288" anchor="ctr">
                    <a:lnL>
                      <a:noFill/>
                    </a:lnL>
                    <a:lnR>
                      <a:noFill/>
                    </a:lnR>
                    <a:lnT>
                      <a:noFill/>
                    </a:lnT>
                    <a:lnB>
                      <a:noFill/>
                    </a:lnB>
                    <a:solidFill>
                      <a:srgbClr val="0D1117"/>
                    </a:solidFill>
                  </a:tcPr>
                </a:tc>
                <a:tc>
                  <a:txBody>
                    <a:bodyPr/>
                    <a:lstStyle/>
                    <a:p>
                      <a:r>
                        <a:rPr lang="it-IT" sz="1000">
                          <a:solidFill>
                            <a:schemeClr val="bg1"/>
                          </a:solidFill>
                          <a:effectLst/>
                        </a:rPr>
                        <a:t>integer</a:t>
                      </a:r>
                    </a:p>
                  </a:txBody>
                  <a:tcPr marL="46125" marR="46125" marT="21288" marB="21288" anchor="ctr">
                    <a:lnL>
                      <a:noFill/>
                    </a:lnL>
                    <a:lnR>
                      <a:noFill/>
                    </a:lnR>
                    <a:lnT>
                      <a:noFill/>
                    </a:lnT>
                    <a:lnB>
                      <a:noFill/>
                    </a:lnB>
                    <a:solidFill>
                      <a:srgbClr val="0D1117"/>
                    </a:solidFill>
                  </a:tcPr>
                </a:tc>
                <a:tc>
                  <a:txBody>
                    <a:bodyPr/>
                    <a:lstStyle/>
                    <a:p>
                      <a:r>
                        <a:rPr lang="it-IT" sz="1000">
                          <a:solidFill>
                            <a:schemeClr val="bg1"/>
                          </a:solidFill>
                          <a:effectLst/>
                        </a:rPr>
                        <a:t>Totale dei soggetti di sesso maschile a cui è stato somministrato il vaccino per giorno, regione e fascia d’età.</a:t>
                      </a:r>
                    </a:p>
                  </a:txBody>
                  <a:tcPr marL="46125" marR="46125" marT="21288" marB="21288" anchor="ctr">
                    <a:lnL>
                      <a:noFill/>
                    </a:lnL>
                    <a:lnR>
                      <a:noFill/>
                    </a:lnR>
                    <a:lnT>
                      <a:noFill/>
                    </a:lnT>
                    <a:lnB>
                      <a:noFill/>
                    </a:lnB>
                    <a:solidFill>
                      <a:srgbClr val="0D1117"/>
                    </a:solidFill>
                  </a:tcPr>
                </a:tc>
                <a:extLst>
                  <a:ext uri="{0D108BD9-81ED-4DB2-BD59-A6C34878D82A}">
                    <a16:rowId xmlns:a16="http://schemas.microsoft.com/office/drawing/2014/main" val="916486285"/>
                  </a:ext>
                </a:extLst>
              </a:tr>
              <a:tr h="453819">
                <a:tc>
                  <a:txBody>
                    <a:bodyPr/>
                    <a:lstStyle/>
                    <a:p>
                      <a:r>
                        <a:rPr lang="it-IT" sz="1000">
                          <a:solidFill>
                            <a:schemeClr val="bg1"/>
                          </a:solidFill>
                          <a:effectLst/>
                        </a:rPr>
                        <a:t>f</a:t>
                      </a:r>
                    </a:p>
                  </a:txBody>
                  <a:tcPr marL="46125" marR="46125" marT="21288" marB="21288" anchor="ctr">
                    <a:lnL>
                      <a:noFill/>
                    </a:lnL>
                    <a:lnR>
                      <a:noFill/>
                    </a:lnR>
                    <a:lnT>
                      <a:noFill/>
                    </a:lnT>
                    <a:lnB>
                      <a:noFill/>
                    </a:lnB>
                    <a:solidFill>
                      <a:srgbClr val="0D1117"/>
                    </a:solidFill>
                  </a:tcPr>
                </a:tc>
                <a:tc>
                  <a:txBody>
                    <a:bodyPr/>
                    <a:lstStyle/>
                    <a:p>
                      <a:r>
                        <a:rPr lang="it-IT" sz="1000">
                          <a:solidFill>
                            <a:schemeClr val="bg1"/>
                          </a:solidFill>
                          <a:effectLst/>
                        </a:rPr>
                        <a:t>integer</a:t>
                      </a:r>
                    </a:p>
                  </a:txBody>
                  <a:tcPr marL="46125" marR="46125" marT="21288" marB="21288" anchor="ctr">
                    <a:lnL>
                      <a:noFill/>
                    </a:lnL>
                    <a:lnR>
                      <a:noFill/>
                    </a:lnR>
                    <a:lnT>
                      <a:noFill/>
                    </a:lnT>
                    <a:lnB>
                      <a:noFill/>
                    </a:lnB>
                    <a:solidFill>
                      <a:srgbClr val="0D1117"/>
                    </a:solidFill>
                  </a:tcPr>
                </a:tc>
                <a:tc>
                  <a:txBody>
                    <a:bodyPr/>
                    <a:lstStyle/>
                    <a:p>
                      <a:r>
                        <a:rPr lang="it-IT" sz="1000">
                          <a:solidFill>
                            <a:schemeClr val="bg1"/>
                          </a:solidFill>
                          <a:effectLst/>
                        </a:rPr>
                        <a:t>Totale dei soggetti di sesso femminile a cui è stato somministrato il vaccino per giorno, regione e fascia d’età.</a:t>
                      </a:r>
                    </a:p>
                  </a:txBody>
                  <a:tcPr marL="46125" marR="46125" marT="21288" marB="21288" anchor="ctr">
                    <a:lnL>
                      <a:noFill/>
                    </a:lnL>
                    <a:lnR>
                      <a:noFill/>
                    </a:lnR>
                    <a:lnT>
                      <a:noFill/>
                    </a:lnT>
                    <a:lnB>
                      <a:noFill/>
                    </a:lnB>
                    <a:solidFill>
                      <a:srgbClr val="0D1117"/>
                    </a:solidFill>
                  </a:tcPr>
                </a:tc>
                <a:extLst>
                  <a:ext uri="{0D108BD9-81ED-4DB2-BD59-A6C34878D82A}">
                    <a16:rowId xmlns:a16="http://schemas.microsoft.com/office/drawing/2014/main" val="2713383285"/>
                  </a:ext>
                </a:extLst>
              </a:tr>
              <a:tr h="177047">
                <a:tc>
                  <a:txBody>
                    <a:bodyPr/>
                    <a:lstStyle/>
                    <a:p>
                      <a:r>
                        <a:rPr lang="it-IT" sz="1000">
                          <a:solidFill>
                            <a:schemeClr val="bg1"/>
                          </a:solidFill>
                          <a:effectLst/>
                        </a:rPr>
                        <a:t>d1</a:t>
                      </a:r>
                    </a:p>
                  </a:txBody>
                  <a:tcPr marL="46125" marR="46125" marT="21288" marB="21288" anchor="ctr">
                    <a:lnL>
                      <a:noFill/>
                    </a:lnL>
                    <a:lnR>
                      <a:noFill/>
                    </a:lnR>
                    <a:lnT>
                      <a:noFill/>
                    </a:lnT>
                    <a:lnB>
                      <a:noFill/>
                    </a:lnB>
                    <a:solidFill>
                      <a:srgbClr val="0D1117"/>
                    </a:solidFill>
                  </a:tcPr>
                </a:tc>
                <a:tc>
                  <a:txBody>
                    <a:bodyPr/>
                    <a:lstStyle/>
                    <a:p>
                      <a:r>
                        <a:rPr lang="it-IT" sz="1000">
                          <a:solidFill>
                            <a:schemeClr val="bg1"/>
                          </a:solidFill>
                          <a:effectLst/>
                        </a:rPr>
                        <a:t>integer</a:t>
                      </a:r>
                    </a:p>
                  </a:txBody>
                  <a:tcPr marL="46125" marR="46125" marT="21288" marB="21288" anchor="ctr">
                    <a:lnL>
                      <a:noFill/>
                    </a:lnL>
                    <a:lnR>
                      <a:noFill/>
                    </a:lnR>
                    <a:lnT>
                      <a:noFill/>
                    </a:lnT>
                    <a:lnB>
                      <a:noFill/>
                    </a:lnB>
                    <a:solidFill>
                      <a:srgbClr val="0D1117"/>
                    </a:solidFill>
                  </a:tcPr>
                </a:tc>
                <a:tc>
                  <a:txBody>
                    <a:bodyPr/>
                    <a:lstStyle/>
                    <a:p>
                      <a:r>
                        <a:rPr lang="it-IT" sz="1000">
                          <a:solidFill>
                            <a:schemeClr val="bg1"/>
                          </a:solidFill>
                          <a:effectLst/>
                        </a:rPr>
                        <a:t>Numero prime somministrazioni.</a:t>
                      </a:r>
                    </a:p>
                  </a:txBody>
                  <a:tcPr marL="46125" marR="46125" marT="21288" marB="21288" anchor="ctr">
                    <a:lnL>
                      <a:noFill/>
                    </a:lnL>
                    <a:lnR>
                      <a:noFill/>
                    </a:lnR>
                    <a:lnT>
                      <a:noFill/>
                    </a:lnT>
                    <a:lnB>
                      <a:noFill/>
                    </a:lnB>
                    <a:solidFill>
                      <a:srgbClr val="0D1117"/>
                    </a:solidFill>
                  </a:tcPr>
                </a:tc>
                <a:extLst>
                  <a:ext uri="{0D108BD9-81ED-4DB2-BD59-A6C34878D82A}">
                    <a16:rowId xmlns:a16="http://schemas.microsoft.com/office/drawing/2014/main" val="4237273756"/>
                  </a:ext>
                </a:extLst>
              </a:tr>
              <a:tr h="224237">
                <a:tc>
                  <a:txBody>
                    <a:bodyPr/>
                    <a:lstStyle/>
                    <a:p>
                      <a:r>
                        <a:rPr lang="it-IT" sz="1000">
                          <a:solidFill>
                            <a:schemeClr val="bg1"/>
                          </a:solidFill>
                          <a:effectLst/>
                        </a:rPr>
                        <a:t>d2</a:t>
                      </a:r>
                    </a:p>
                  </a:txBody>
                  <a:tcPr marL="46125" marR="46125" marT="21288" marB="21288" anchor="ctr">
                    <a:lnL>
                      <a:noFill/>
                    </a:lnL>
                    <a:lnR>
                      <a:noFill/>
                    </a:lnR>
                    <a:lnT>
                      <a:noFill/>
                    </a:lnT>
                    <a:lnB>
                      <a:noFill/>
                    </a:lnB>
                    <a:solidFill>
                      <a:srgbClr val="0D1117"/>
                    </a:solidFill>
                  </a:tcPr>
                </a:tc>
                <a:tc>
                  <a:txBody>
                    <a:bodyPr/>
                    <a:lstStyle/>
                    <a:p>
                      <a:r>
                        <a:rPr lang="it-IT" sz="1000">
                          <a:solidFill>
                            <a:schemeClr val="bg1"/>
                          </a:solidFill>
                          <a:effectLst/>
                        </a:rPr>
                        <a:t>integer</a:t>
                      </a:r>
                    </a:p>
                  </a:txBody>
                  <a:tcPr marL="46125" marR="46125" marT="21288" marB="21288" anchor="ctr">
                    <a:lnL>
                      <a:noFill/>
                    </a:lnL>
                    <a:lnR>
                      <a:noFill/>
                    </a:lnR>
                    <a:lnT>
                      <a:noFill/>
                    </a:lnT>
                    <a:lnB>
                      <a:noFill/>
                    </a:lnB>
                    <a:solidFill>
                      <a:srgbClr val="0D1117"/>
                    </a:solidFill>
                  </a:tcPr>
                </a:tc>
                <a:tc>
                  <a:txBody>
                    <a:bodyPr/>
                    <a:lstStyle/>
                    <a:p>
                      <a:r>
                        <a:rPr lang="it-IT" sz="1000">
                          <a:solidFill>
                            <a:schemeClr val="bg1"/>
                          </a:solidFill>
                          <a:effectLst/>
                        </a:rPr>
                        <a:t>Numero seconde somministrazioni.</a:t>
                      </a:r>
                    </a:p>
                  </a:txBody>
                  <a:tcPr marL="46125" marR="46125" marT="21288" marB="21288" anchor="ctr">
                    <a:lnL>
                      <a:noFill/>
                    </a:lnL>
                    <a:lnR>
                      <a:noFill/>
                    </a:lnR>
                    <a:lnT>
                      <a:noFill/>
                    </a:lnT>
                    <a:lnB>
                      <a:noFill/>
                    </a:lnB>
                    <a:solidFill>
                      <a:srgbClr val="0D1117"/>
                    </a:solidFill>
                  </a:tcPr>
                </a:tc>
                <a:extLst>
                  <a:ext uri="{0D108BD9-81ED-4DB2-BD59-A6C34878D82A}">
                    <a16:rowId xmlns:a16="http://schemas.microsoft.com/office/drawing/2014/main" val="3459176677"/>
                  </a:ext>
                </a:extLst>
              </a:tr>
              <a:tr h="730592">
                <a:tc>
                  <a:txBody>
                    <a:bodyPr/>
                    <a:lstStyle/>
                    <a:p>
                      <a:r>
                        <a:rPr lang="it-IT" sz="1000">
                          <a:solidFill>
                            <a:schemeClr val="bg1"/>
                          </a:solidFill>
                          <a:effectLst/>
                        </a:rPr>
                        <a:t>dpi</a:t>
                      </a:r>
                    </a:p>
                  </a:txBody>
                  <a:tcPr marL="46125" marR="46125" marT="21288" marB="21288" anchor="ctr">
                    <a:lnL>
                      <a:noFill/>
                    </a:lnL>
                    <a:lnR>
                      <a:noFill/>
                    </a:lnR>
                    <a:lnT>
                      <a:noFill/>
                    </a:lnT>
                    <a:lnB>
                      <a:noFill/>
                    </a:lnB>
                    <a:solidFill>
                      <a:srgbClr val="0D1117"/>
                    </a:solidFill>
                  </a:tcPr>
                </a:tc>
                <a:tc>
                  <a:txBody>
                    <a:bodyPr/>
                    <a:lstStyle/>
                    <a:p>
                      <a:r>
                        <a:rPr lang="it-IT" sz="1000">
                          <a:solidFill>
                            <a:schemeClr val="bg1"/>
                          </a:solidFill>
                          <a:effectLst/>
                        </a:rPr>
                        <a:t>integer</a:t>
                      </a:r>
                    </a:p>
                  </a:txBody>
                  <a:tcPr marL="46125" marR="46125" marT="21288" marB="21288" anchor="ctr">
                    <a:lnL>
                      <a:noFill/>
                    </a:lnL>
                    <a:lnR>
                      <a:noFill/>
                    </a:lnR>
                    <a:lnT>
                      <a:noFill/>
                    </a:lnT>
                    <a:lnB>
                      <a:noFill/>
                    </a:lnB>
                    <a:solidFill>
                      <a:srgbClr val="0D1117"/>
                    </a:solidFill>
                  </a:tcPr>
                </a:tc>
                <a:tc>
                  <a:txBody>
                    <a:bodyPr/>
                    <a:lstStyle/>
                    <a:p>
                      <a:r>
                        <a:rPr lang="it-IT" sz="1000">
                          <a:solidFill>
                            <a:schemeClr val="bg1"/>
                          </a:solidFill>
                          <a:effectLst/>
                        </a:rPr>
                        <a:t>Numero di somministrazioni effettuate a soggetti con pregressa infezione da covid-19 nel periodo 3-6 mesi e che, pertanto, concludono il ciclo vaccinale con un'unica dose</a:t>
                      </a:r>
                    </a:p>
                  </a:txBody>
                  <a:tcPr marL="46125" marR="46125" marT="21288" marB="21288" anchor="ctr">
                    <a:lnL>
                      <a:noFill/>
                    </a:lnL>
                    <a:lnR>
                      <a:noFill/>
                    </a:lnR>
                    <a:lnT>
                      <a:noFill/>
                    </a:lnT>
                    <a:lnB>
                      <a:noFill/>
                    </a:lnB>
                    <a:solidFill>
                      <a:srgbClr val="0D1117"/>
                    </a:solidFill>
                  </a:tcPr>
                </a:tc>
                <a:extLst>
                  <a:ext uri="{0D108BD9-81ED-4DB2-BD59-A6C34878D82A}">
                    <a16:rowId xmlns:a16="http://schemas.microsoft.com/office/drawing/2014/main" val="778982423"/>
                  </a:ext>
                </a:extLst>
              </a:tr>
              <a:tr h="315433">
                <a:tc>
                  <a:txBody>
                    <a:bodyPr/>
                    <a:lstStyle/>
                    <a:p>
                      <a:r>
                        <a:rPr lang="it-IT" sz="1000">
                          <a:solidFill>
                            <a:schemeClr val="bg1"/>
                          </a:solidFill>
                          <a:effectLst/>
                        </a:rPr>
                        <a:t>db1</a:t>
                      </a:r>
                    </a:p>
                  </a:txBody>
                  <a:tcPr marL="46125" marR="46125" marT="21288" marB="21288" anchor="ctr">
                    <a:lnL>
                      <a:noFill/>
                    </a:lnL>
                    <a:lnR>
                      <a:noFill/>
                    </a:lnR>
                    <a:lnT>
                      <a:noFill/>
                    </a:lnT>
                    <a:lnB>
                      <a:noFill/>
                    </a:lnB>
                    <a:solidFill>
                      <a:srgbClr val="0D1117"/>
                    </a:solidFill>
                  </a:tcPr>
                </a:tc>
                <a:tc>
                  <a:txBody>
                    <a:bodyPr/>
                    <a:lstStyle/>
                    <a:p>
                      <a:r>
                        <a:rPr lang="it-IT" sz="1000">
                          <a:solidFill>
                            <a:schemeClr val="bg1"/>
                          </a:solidFill>
                          <a:effectLst/>
                        </a:rPr>
                        <a:t>integer</a:t>
                      </a:r>
                    </a:p>
                  </a:txBody>
                  <a:tcPr marL="46125" marR="46125" marT="21288" marB="21288" anchor="ctr">
                    <a:lnL>
                      <a:noFill/>
                    </a:lnL>
                    <a:lnR>
                      <a:noFill/>
                    </a:lnR>
                    <a:lnT>
                      <a:noFill/>
                    </a:lnT>
                    <a:lnB>
                      <a:noFill/>
                    </a:lnB>
                    <a:solidFill>
                      <a:srgbClr val="0D1117"/>
                    </a:solidFill>
                  </a:tcPr>
                </a:tc>
                <a:tc>
                  <a:txBody>
                    <a:bodyPr/>
                    <a:lstStyle/>
                    <a:p>
                      <a:r>
                        <a:rPr lang="it-IT" sz="1000">
                          <a:solidFill>
                            <a:schemeClr val="bg1"/>
                          </a:solidFill>
                          <a:effectLst/>
                        </a:rPr>
                        <a:t>Numero somministrazioni dose addizionale/richiamo (booster).</a:t>
                      </a:r>
                    </a:p>
                  </a:txBody>
                  <a:tcPr marL="46125" marR="46125" marT="21288" marB="21288" anchor="ctr">
                    <a:lnL>
                      <a:noFill/>
                    </a:lnL>
                    <a:lnR>
                      <a:noFill/>
                    </a:lnR>
                    <a:lnT>
                      <a:noFill/>
                    </a:lnT>
                    <a:lnB>
                      <a:noFill/>
                    </a:lnB>
                    <a:solidFill>
                      <a:srgbClr val="0D1117"/>
                    </a:solidFill>
                  </a:tcPr>
                </a:tc>
                <a:extLst>
                  <a:ext uri="{0D108BD9-81ED-4DB2-BD59-A6C34878D82A}">
                    <a16:rowId xmlns:a16="http://schemas.microsoft.com/office/drawing/2014/main" val="2022634001"/>
                  </a:ext>
                </a:extLst>
              </a:tr>
              <a:tr h="868978">
                <a:tc>
                  <a:txBody>
                    <a:bodyPr/>
                    <a:lstStyle/>
                    <a:p>
                      <a:r>
                        <a:rPr lang="it-IT" sz="1000">
                          <a:solidFill>
                            <a:schemeClr val="bg1"/>
                          </a:solidFill>
                          <a:effectLst/>
                        </a:rPr>
                        <a:t>dbi</a:t>
                      </a:r>
                    </a:p>
                  </a:txBody>
                  <a:tcPr marL="46125" marR="46125" marT="21288" marB="21288" anchor="ctr">
                    <a:lnL>
                      <a:noFill/>
                    </a:lnL>
                    <a:lnR>
                      <a:noFill/>
                    </a:lnR>
                    <a:lnT>
                      <a:noFill/>
                    </a:lnT>
                    <a:lnB>
                      <a:noFill/>
                    </a:lnB>
                    <a:solidFill>
                      <a:srgbClr val="0D1117"/>
                    </a:solidFill>
                  </a:tcPr>
                </a:tc>
                <a:tc>
                  <a:txBody>
                    <a:bodyPr/>
                    <a:lstStyle/>
                    <a:p>
                      <a:r>
                        <a:rPr lang="it-IT" sz="1000">
                          <a:solidFill>
                            <a:schemeClr val="bg1"/>
                          </a:solidFill>
                          <a:effectLst/>
                        </a:rPr>
                        <a:t>integer</a:t>
                      </a:r>
                    </a:p>
                  </a:txBody>
                  <a:tcPr marL="46125" marR="46125" marT="21288" marB="21288" anchor="ctr">
                    <a:lnL>
                      <a:noFill/>
                    </a:lnL>
                    <a:lnR>
                      <a:noFill/>
                    </a:lnR>
                    <a:lnT>
                      <a:noFill/>
                    </a:lnT>
                    <a:lnB>
                      <a:noFill/>
                    </a:lnB>
                    <a:solidFill>
                      <a:srgbClr val="0D1117"/>
                    </a:solidFill>
                  </a:tcPr>
                </a:tc>
                <a:tc>
                  <a:txBody>
                    <a:bodyPr/>
                    <a:lstStyle/>
                    <a:p>
                      <a:r>
                        <a:rPr lang="it-IT" sz="1000">
                          <a:solidFill>
                            <a:schemeClr val="bg1"/>
                          </a:solidFill>
                          <a:effectLst/>
                        </a:rPr>
                        <a:t>Numero somministrazioni dose booster a soggetti che hanno già completato il ciclo vaccinale primario con tre dosi (di cui la terza addizionale), dopo un intervallo minimo di almeno quattro mesi (120 giorni) dalla dose addizionale stessa.</a:t>
                      </a:r>
                    </a:p>
                  </a:txBody>
                  <a:tcPr marL="46125" marR="46125" marT="21288" marB="21288" anchor="ctr">
                    <a:lnL>
                      <a:noFill/>
                    </a:lnL>
                    <a:lnR>
                      <a:noFill/>
                    </a:lnR>
                    <a:lnT>
                      <a:noFill/>
                    </a:lnT>
                    <a:lnB>
                      <a:noFill/>
                    </a:lnB>
                    <a:solidFill>
                      <a:srgbClr val="0D1117"/>
                    </a:solidFill>
                  </a:tcPr>
                </a:tc>
                <a:extLst>
                  <a:ext uri="{0D108BD9-81ED-4DB2-BD59-A6C34878D82A}">
                    <a16:rowId xmlns:a16="http://schemas.microsoft.com/office/drawing/2014/main" val="2510375468"/>
                  </a:ext>
                </a:extLst>
              </a:tr>
              <a:tr h="868978">
                <a:tc>
                  <a:txBody>
                    <a:bodyPr/>
                    <a:lstStyle/>
                    <a:p>
                      <a:r>
                        <a:rPr lang="it-IT" sz="1000">
                          <a:solidFill>
                            <a:schemeClr val="bg1"/>
                          </a:solidFill>
                          <a:effectLst/>
                        </a:rPr>
                        <a:t>db2</a:t>
                      </a:r>
                    </a:p>
                  </a:txBody>
                  <a:tcPr marL="46125" marR="46125" marT="21288" marB="21288" anchor="ctr">
                    <a:lnL>
                      <a:noFill/>
                    </a:lnL>
                    <a:lnR>
                      <a:noFill/>
                    </a:lnR>
                    <a:lnT>
                      <a:noFill/>
                    </a:lnT>
                    <a:lnB>
                      <a:noFill/>
                    </a:lnB>
                    <a:solidFill>
                      <a:srgbClr val="0D1117"/>
                    </a:solidFill>
                  </a:tcPr>
                </a:tc>
                <a:tc>
                  <a:txBody>
                    <a:bodyPr/>
                    <a:lstStyle/>
                    <a:p>
                      <a:r>
                        <a:rPr lang="it-IT" sz="1000">
                          <a:solidFill>
                            <a:schemeClr val="bg1"/>
                          </a:solidFill>
                          <a:effectLst/>
                        </a:rPr>
                        <a:t>integer</a:t>
                      </a:r>
                    </a:p>
                  </a:txBody>
                  <a:tcPr marL="46125" marR="46125" marT="21288" marB="21288" anchor="ctr">
                    <a:lnL>
                      <a:noFill/>
                    </a:lnL>
                    <a:lnR>
                      <a:noFill/>
                    </a:lnR>
                    <a:lnT>
                      <a:noFill/>
                    </a:lnT>
                    <a:lnB>
                      <a:noFill/>
                    </a:lnB>
                    <a:solidFill>
                      <a:srgbClr val="0D1117"/>
                    </a:solidFill>
                  </a:tcPr>
                </a:tc>
                <a:tc>
                  <a:txBody>
                    <a:bodyPr/>
                    <a:lstStyle/>
                    <a:p>
                      <a:r>
                        <a:rPr lang="it-IT" sz="1000" dirty="0">
                          <a:solidFill>
                            <a:schemeClr val="bg1"/>
                          </a:solidFill>
                          <a:effectLst/>
                        </a:rPr>
                        <a:t>Numero di dosi di second booster somministrate a soggetti che abbiano già completato il ciclo vaccinale comprensivo di dose booster, dopo un intervallo minimo di almeno quattro mesi (120 giorni) dalla dose booster stessa.</a:t>
                      </a:r>
                    </a:p>
                  </a:txBody>
                  <a:tcPr marL="46125" marR="46125" marT="21288" marB="21288" anchor="ctr">
                    <a:lnL>
                      <a:noFill/>
                    </a:lnL>
                    <a:lnR>
                      <a:noFill/>
                    </a:lnR>
                    <a:lnT>
                      <a:noFill/>
                    </a:lnT>
                    <a:lnB>
                      <a:noFill/>
                    </a:lnB>
                    <a:solidFill>
                      <a:srgbClr val="0D1117"/>
                    </a:solidFill>
                  </a:tcPr>
                </a:tc>
                <a:extLst>
                  <a:ext uri="{0D108BD9-81ED-4DB2-BD59-A6C34878D82A}">
                    <a16:rowId xmlns:a16="http://schemas.microsoft.com/office/drawing/2014/main" val="4037487538"/>
                  </a:ext>
                </a:extLst>
              </a:tr>
            </a:tbl>
          </a:graphicData>
        </a:graphic>
      </p:graphicFrame>
      <p:sp>
        <p:nvSpPr>
          <p:cNvPr id="16" name="CasellaDiTesto 15">
            <a:extLst>
              <a:ext uri="{FF2B5EF4-FFF2-40B4-BE49-F238E27FC236}">
                <a16:creationId xmlns:a16="http://schemas.microsoft.com/office/drawing/2014/main" id="{80B985FE-1A2B-F7A0-D011-0789B3DA662C}"/>
              </a:ext>
            </a:extLst>
          </p:cNvPr>
          <p:cNvSpPr txBox="1"/>
          <p:nvPr/>
        </p:nvSpPr>
        <p:spPr>
          <a:xfrm>
            <a:off x="1212911" y="25083"/>
            <a:ext cx="4028392" cy="369332"/>
          </a:xfrm>
          <a:prstGeom prst="rect">
            <a:avLst/>
          </a:prstGeom>
          <a:noFill/>
        </p:spPr>
        <p:txBody>
          <a:bodyPr wrap="square">
            <a:spAutoFit/>
          </a:bodyPr>
          <a:lstStyle/>
          <a:p>
            <a:r>
              <a:rPr lang="it-IT" b="1" i="0" dirty="0">
                <a:effectLst/>
                <a:latin typeface="-apple-system"/>
              </a:rPr>
              <a:t>anagrafica-vaccini-</a:t>
            </a:r>
            <a:r>
              <a:rPr lang="it-IT" b="1" i="0" dirty="0" err="1">
                <a:effectLst/>
                <a:latin typeface="-apple-system"/>
              </a:rPr>
              <a:t>summary</a:t>
            </a:r>
            <a:r>
              <a:rPr lang="it-IT" b="1" i="0" dirty="0">
                <a:effectLst/>
                <a:latin typeface="-apple-system"/>
              </a:rPr>
              <a:t>-</a:t>
            </a:r>
            <a:r>
              <a:rPr lang="it-IT" b="1" i="0" dirty="0" err="1">
                <a:effectLst/>
                <a:latin typeface="-apple-system"/>
              </a:rPr>
              <a:t>latest</a:t>
            </a:r>
            <a:endParaRPr lang="it-IT" dirty="0"/>
          </a:p>
        </p:txBody>
      </p:sp>
    </p:spTree>
    <p:extLst>
      <p:ext uri="{BB962C8B-B14F-4D97-AF65-F5344CB8AC3E}">
        <p14:creationId xmlns:p14="http://schemas.microsoft.com/office/powerpoint/2010/main" val="1640955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a 1">
            <a:extLst>
              <a:ext uri="{FF2B5EF4-FFF2-40B4-BE49-F238E27FC236}">
                <a16:creationId xmlns:a16="http://schemas.microsoft.com/office/drawing/2014/main" id="{A73FBD2B-556D-6B78-5B21-76DB35CB81FA}"/>
              </a:ext>
            </a:extLst>
          </p:cNvPr>
          <p:cNvGraphicFramePr>
            <a:graphicFrameLocks noGrp="1"/>
          </p:cNvGraphicFramePr>
          <p:nvPr>
            <p:extLst>
              <p:ext uri="{D42A27DB-BD31-4B8C-83A1-F6EECF244321}">
                <p14:modId xmlns:p14="http://schemas.microsoft.com/office/powerpoint/2010/main" val="3316050094"/>
              </p:ext>
            </p:extLst>
          </p:nvPr>
        </p:nvGraphicFramePr>
        <p:xfrm>
          <a:off x="1190080" y="1805355"/>
          <a:ext cx="4905920" cy="3852360"/>
        </p:xfrm>
        <a:graphic>
          <a:graphicData uri="http://schemas.openxmlformats.org/drawingml/2006/table">
            <a:tbl>
              <a:tblPr/>
              <a:tblGrid>
                <a:gridCol w="2452960">
                  <a:extLst>
                    <a:ext uri="{9D8B030D-6E8A-4147-A177-3AD203B41FA5}">
                      <a16:colId xmlns:a16="http://schemas.microsoft.com/office/drawing/2014/main" val="521125805"/>
                    </a:ext>
                  </a:extLst>
                </a:gridCol>
                <a:gridCol w="2452960">
                  <a:extLst>
                    <a:ext uri="{9D8B030D-6E8A-4147-A177-3AD203B41FA5}">
                      <a16:colId xmlns:a16="http://schemas.microsoft.com/office/drawing/2014/main" val="2205659660"/>
                    </a:ext>
                  </a:extLst>
                </a:gridCol>
              </a:tblGrid>
              <a:tr h="205615">
                <a:tc gridSpan="2">
                  <a:txBody>
                    <a:bodyPr/>
                    <a:lstStyle/>
                    <a:p>
                      <a:r>
                        <a:rPr lang="it-IT" sz="1200" b="1" dirty="0"/>
                        <a:t>Dati per Regione  (24/02/2020 – 10/01/2025)</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hMerge="1">
                  <a:txBody>
                    <a:bodyPr/>
                    <a:lstStyle/>
                    <a:p>
                      <a:endParaRPr lang="it-IT" sz="1200" dirty="0"/>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6535880"/>
                  </a:ext>
                </a:extLst>
              </a:tr>
              <a:tr h="205615">
                <a:tc>
                  <a:txBody>
                    <a:bodyPr/>
                    <a:lstStyle/>
                    <a:p>
                      <a:r>
                        <a:rPr lang="it-IT" sz="1200"/>
                        <a:t>Nome campo</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it-IT" sz="1200" dirty="0"/>
                        <a:t>Descrizione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21217527"/>
                  </a:ext>
                </a:extLst>
              </a:tr>
              <a:tr h="205615">
                <a:tc>
                  <a:txBody>
                    <a:bodyPr/>
                    <a:lstStyle/>
                    <a:p>
                      <a:r>
                        <a:rPr lang="it-IT" sz="1200" b="1"/>
                        <a:t>data</a:t>
                      </a:r>
                      <a:endParaRPr lang="it-IT" sz="1200"/>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it-IT" sz="1200"/>
                        <a:t>Data dell'informazione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4968697"/>
                  </a:ext>
                </a:extLst>
              </a:tr>
              <a:tr h="205615">
                <a:tc>
                  <a:txBody>
                    <a:bodyPr/>
                    <a:lstStyle/>
                    <a:p>
                      <a:r>
                        <a:rPr lang="it-IT" sz="1200" b="1" dirty="0"/>
                        <a:t>stato</a:t>
                      </a:r>
                      <a:endParaRPr lang="it-IT" sz="1200" dirty="0"/>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it-IT" sz="1200"/>
                        <a:t>Stato di riferimento</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1034924"/>
                  </a:ext>
                </a:extLst>
              </a:tr>
              <a:tr h="205615">
                <a:tc>
                  <a:txBody>
                    <a:bodyPr/>
                    <a:lstStyle/>
                    <a:p>
                      <a:r>
                        <a:rPr lang="it-IT" sz="1200" b="1"/>
                        <a:t>codice_regione</a:t>
                      </a:r>
                      <a:endParaRPr lang="it-IT" sz="1200"/>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it-IT" sz="1200"/>
                        <a:t>Codice della Regione (ISTAT 2019)</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5778848"/>
                  </a:ext>
                </a:extLst>
              </a:tr>
              <a:tr h="205615">
                <a:tc>
                  <a:txBody>
                    <a:bodyPr/>
                    <a:lstStyle/>
                    <a:p>
                      <a:r>
                        <a:rPr lang="it-IT" sz="1200" b="1"/>
                        <a:t>denominazione_regione</a:t>
                      </a:r>
                      <a:endParaRPr lang="it-IT" sz="1200"/>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it-IT" sz="1200"/>
                        <a:t>Denominazione della Regione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641218"/>
                  </a:ext>
                </a:extLst>
              </a:tr>
              <a:tr h="205615">
                <a:tc>
                  <a:txBody>
                    <a:bodyPr/>
                    <a:lstStyle/>
                    <a:p>
                      <a:r>
                        <a:rPr lang="it-IT" sz="1200" b="1"/>
                        <a:t>lat</a:t>
                      </a:r>
                      <a:endParaRPr lang="it-IT" sz="1200"/>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it-IT" sz="1200"/>
                        <a:t>Latitudine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3803190"/>
                  </a:ext>
                </a:extLst>
              </a:tr>
              <a:tr h="205615">
                <a:tc>
                  <a:txBody>
                    <a:bodyPr/>
                    <a:lstStyle/>
                    <a:p>
                      <a:r>
                        <a:rPr lang="it-IT" sz="1200" b="1"/>
                        <a:t>long</a:t>
                      </a:r>
                      <a:endParaRPr lang="it-IT" sz="1200"/>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it-IT" sz="1200"/>
                        <a:t>Longitudine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1305155"/>
                  </a:ext>
                </a:extLst>
              </a:tr>
              <a:tr h="205615">
                <a:tc>
                  <a:txBody>
                    <a:bodyPr/>
                    <a:lstStyle/>
                    <a:p>
                      <a:r>
                        <a:rPr lang="it-IT" sz="1200" b="1"/>
                        <a:t>ricoverati_con_sintomi</a:t>
                      </a:r>
                      <a:endParaRPr lang="it-IT" sz="1200"/>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it-IT" sz="1200"/>
                        <a:t>Ricoverati con sintomi</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6883763"/>
                  </a:ext>
                </a:extLst>
              </a:tr>
              <a:tr h="205615">
                <a:tc>
                  <a:txBody>
                    <a:bodyPr/>
                    <a:lstStyle/>
                    <a:p>
                      <a:r>
                        <a:rPr lang="it-IT" sz="1200" b="1"/>
                        <a:t>terapia_intensiva</a:t>
                      </a:r>
                      <a:endParaRPr lang="it-IT" sz="1200"/>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it-IT" sz="1200"/>
                        <a:t>Ricoverati in terapia intensiva</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29750"/>
                  </a:ext>
                </a:extLst>
              </a:tr>
              <a:tr h="205615">
                <a:tc>
                  <a:txBody>
                    <a:bodyPr/>
                    <a:lstStyle/>
                    <a:p>
                      <a:r>
                        <a:rPr lang="it-IT" sz="1200" b="1"/>
                        <a:t>totale_ospedalizzati</a:t>
                      </a:r>
                      <a:endParaRPr lang="it-IT" sz="1200"/>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it-IT" sz="1200"/>
                        <a:t>Totale ospedalizzati</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4817973"/>
                  </a:ext>
                </a:extLst>
              </a:tr>
              <a:tr h="205615">
                <a:tc>
                  <a:txBody>
                    <a:bodyPr/>
                    <a:lstStyle/>
                    <a:p>
                      <a:r>
                        <a:rPr lang="it-IT" sz="1200" b="1"/>
                        <a:t>isolamento_domiciliare</a:t>
                      </a:r>
                      <a:endParaRPr lang="it-IT" sz="1200"/>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it-IT" sz="1200"/>
                        <a:t>Persone in isolamento domiciliare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347843"/>
                  </a:ext>
                </a:extLst>
              </a:tr>
              <a:tr h="486025">
                <a:tc>
                  <a:txBody>
                    <a:bodyPr/>
                    <a:lstStyle/>
                    <a:p>
                      <a:r>
                        <a:rPr lang="it-IT" sz="1200" b="1" dirty="0" err="1"/>
                        <a:t>totale_positivi</a:t>
                      </a:r>
                      <a:endParaRPr lang="it-IT" sz="1200" dirty="0"/>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it-IT" sz="1200" dirty="0"/>
                        <a:t>Totale attualmente positivi (ospedalizzati + isolamento domiciliare)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3667470"/>
                  </a:ext>
                </a:extLst>
              </a:tr>
            </a:tbl>
          </a:graphicData>
        </a:graphic>
      </p:graphicFrame>
      <p:graphicFrame>
        <p:nvGraphicFramePr>
          <p:cNvPr id="5" name="Tabella 4">
            <a:extLst>
              <a:ext uri="{FF2B5EF4-FFF2-40B4-BE49-F238E27FC236}">
                <a16:creationId xmlns:a16="http://schemas.microsoft.com/office/drawing/2014/main" id="{29EB06BA-0576-0011-4525-FB632830B6E3}"/>
              </a:ext>
            </a:extLst>
          </p:cNvPr>
          <p:cNvGraphicFramePr>
            <a:graphicFrameLocks noGrp="1"/>
          </p:cNvGraphicFramePr>
          <p:nvPr>
            <p:extLst>
              <p:ext uri="{D42A27DB-BD31-4B8C-83A1-F6EECF244321}">
                <p14:modId xmlns:p14="http://schemas.microsoft.com/office/powerpoint/2010/main" val="3110770519"/>
              </p:ext>
            </p:extLst>
          </p:nvPr>
        </p:nvGraphicFramePr>
        <p:xfrm>
          <a:off x="6943838" y="2393916"/>
          <a:ext cx="2699783" cy="3918233"/>
        </p:xfrm>
        <a:graphic>
          <a:graphicData uri="http://schemas.openxmlformats.org/drawingml/2006/table">
            <a:tbl>
              <a:tblPr/>
              <a:tblGrid>
                <a:gridCol w="614402">
                  <a:extLst>
                    <a:ext uri="{9D8B030D-6E8A-4147-A177-3AD203B41FA5}">
                      <a16:colId xmlns:a16="http://schemas.microsoft.com/office/drawing/2014/main" val="2921088417"/>
                    </a:ext>
                  </a:extLst>
                </a:gridCol>
                <a:gridCol w="2085381">
                  <a:extLst>
                    <a:ext uri="{9D8B030D-6E8A-4147-A177-3AD203B41FA5}">
                      <a16:colId xmlns:a16="http://schemas.microsoft.com/office/drawing/2014/main" val="2095136262"/>
                    </a:ext>
                  </a:extLst>
                </a:gridCol>
              </a:tblGrid>
              <a:tr h="263491">
                <a:tc gridSpan="2">
                  <a:txBody>
                    <a:bodyPr/>
                    <a:lstStyle/>
                    <a:p>
                      <a:r>
                        <a:rPr lang="it-IT" sz="800" b="1" dirty="0">
                          <a:effectLst/>
                        </a:rPr>
                        <a:t>Somministrazioni </a:t>
                      </a:r>
                      <a:r>
                        <a:rPr lang="it-IT" sz="800" b="1" dirty="0" err="1">
                          <a:effectLst/>
                        </a:rPr>
                        <a:t>Vaccini_latest</a:t>
                      </a:r>
                      <a:r>
                        <a:rPr lang="it-IT" sz="800" b="1" dirty="0">
                          <a:effectLst/>
                        </a:rPr>
                        <a:t>(27/12/2020 - 8/32025</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it-IT" sz="800" dirty="0">
                        <a:effectLst/>
                      </a:endParaRPr>
                    </a:p>
                  </a:txBody>
                  <a:tcPr marL="57070" marR="57070" marT="26340" marB="26340" anchor="ctr">
                    <a:lnL>
                      <a:noFill/>
                    </a:lnL>
                    <a:lnR>
                      <a:noFill/>
                    </a:lnR>
                    <a:lnT>
                      <a:noFill/>
                    </a:lnT>
                    <a:lnB>
                      <a:noFill/>
                    </a:lnB>
                    <a:noFill/>
                  </a:tcPr>
                </a:tc>
                <a:extLst>
                  <a:ext uri="{0D108BD9-81ED-4DB2-BD59-A6C34878D82A}">
                    <a16:rowId xmlns:a16="http://schemas.microsoft.com/office/drawing/2014/main" val="2795966278"/>
                  </a:ext>
                </a:extLst>
              </a:tr>
              <a:tr h="155152">
                <a:tc>
                  <a:txBody>
                    <a:bodyPr/>
                    <a:lstStyle/>
                    <a:p>
                      <a:r>
                        <a:rPr lang="it-IT" sz="800">
                          <a:effectLst/>
                        </a:rPr>
                        <a:t>Campo</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it-IT" sz="800" dirty="0">
                          <a:effectLst/>
                        </a:rPr>
                        <a:t>Descrizione</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7939341"/>
                  </a:ext>
                </a:extLst>
              </a:tr>
              <a:tr h="155152">
                <a:tc>
                  <a:txBody>
                    <a:bodyPr/>
                    <a:lstStyle/>
                    <a:p>
                      <a:r>
                        <a:rPr lang="it-IT" sz="800">
                          <a:effectLst/>
                        </a:rPr>
                        <a:t>index</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it-IT" sz="800">
                          <a:effectLst/>
                        </a:rPr>
                        <a:t>Codice identificativo del record.</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9241799"/>
                  </a:ext>
                </a:extLst>
              </a:tr>
              <a:tr h="155152">
                <a:tc>
                  <a:txBody>
                    <a:bodyPr/>
                    <a:lstStyle/>
                    <a:p>
                      <a:r>
                        <a:rPr lang="it-IT" sz="800">
                          <a:effectLst/>
                        </a:rPr>
                        <a:t>data</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it-IT" sz="800">
                          <a:effectLst/>
                        </a:rPr>
                        <a:t>Data di somministrazione.</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6048541"/>
                  </a:ext>
                </a:extLst>
              </a:tr>
              <a:tr h="263491">
                <a:tc>
                  <a:txBody>
                    <a:bodyPr/>
                    <a:lstStyle/>
                    <a:p>
                      <a:r>
                        <a:rPr lang="it-IT" sz="800">
                          <a:effectLst/>
                        </a:rPr>
                        <a:t>forn</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it-IT" sz="800" dirty="0">
                          <a:effectLst/>
                        </a:rPr>
                        <a:t>nome completo del fornitore del vaccino.</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2960889"/>
                  </a:ext>
                </a:extLst>
              </a:tr>
              <a:tr h="155152">
                <a:tc>
                  <a:txBody>
                    <a:bodyPr/>
                    <a:lstStyle/>
                    <a:p>
                      <a:r>
                        <a:rPr lang="it-IT" sz="800">
                          <a:effectLst/>
                        </a:rPr>
                        <a:t>area</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it-IT" sz="800">
                          <a:effectLst/>
                        </a:rPr>
                        <a:t>Sigla della regione di consegna.</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1145346"/>
                  </a:ext>
                </a:extLst>
              </a:tr>
              <a:tr h="371831">
                <a:tc>
                  <a:txBody>
                    <a:bodyPr/>
                    <a:lstStyle/>
                    <a:p>
                      <a:r>
                        <a:rPr lang="it-IT" sz="800">
                          <a:effectLst/>
                        </a:rPr>
                        <a:t>eta</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it-IT" sz="800">
                          <a:effectLst/>
                        </a:rPr>
                        <a:t>Identifica la fascia anagrafica alla quale appartengono i soggetti a cui è stato somministrato il vaccino.</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1674516"/>
                  </a:ext>
                </a:extLst>
              </a:tr>
              <a:tr h="480170">
                <a:tc>
                  <a:txBody>
                    <a:bodyPr/>
                    <a:lstStyle/>
                    <a:p>
                      <a:r>
                        <a:rPr lang="it-IT" sz="800">
                          <a:effectLst/>
                        </a:rPr>
                        <a:t>m</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it-IT" sz="800">
                          <a:effectLst/>
                        </a:rPr>
                        <a:t>Totale dei soggetti di sesso maschile a cui è stato somministrato il vaccino per giorno, regione e fascia d’età.</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1992390"/>
                  </a:ext>
                </a:extLst>
              </a:tr>
              <a:tr h="480170">
                <a:tc>
                  <a:txBody>
                    <a:bodyPr/>
                    <a:lstStyle/>
                    <a:p>
                      <a:r>
                        <a:rPr lang="it-IT" sz="800">
                          <a:effectLst/>
                        </a:rPr>
                        <a:t>f</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it-IT" sz="800">
                          <a:effectLst/>
                        </a:rPr>
                        <a:t>Totale dei soggetti di sesso femminile a cui è stato somministrato il vaccino per giorno, regione e fascia d’età.</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0148580"/>
                  </a:ext>
                </a:extLst>
              </a:tr>
              <a:tr h="155152">
                <a:tc>
                  <a:txBody>
                    <a:bodyPr/>
                    <a:lstStyle/>
                    <a:p>
                      <a:r>
                        <a:rPr lang="it-IT" sz="800">
                          <a:effectLst/>
                        </a:rPr>
                        <a:t>d</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it-IT" sz="800">
                          <a:effectLst/>
                        </a:rPr>
                        <a:t>Numero di somministrazioni.</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9656992"/>
                  </a:ext>
                </a:extLst>
              </a:tr>
              <a:tr h="263491">
                <a:tc>
                  <a:txBody>
                    <a:bodyPr/>
                    <a:lstStyle/>
                    <a:p>
                      <a:r>
                        <a:rPr lang="it-IT" sz="800">
                          <a:effectLst/>
                        </a:rPr>
                        <a:t>N1</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it-IT" sz="800">
                          <a:effectLst/>
                        </a:rPr>
                        <a:t>Classificazione europea delle unità territoriali NUTS: livello NUTS 1.</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5799908"/>
                  </a:ext>
                </a:extLst>
              </a:tr>
              <a:tr h="263491">
                <a:tc>
                  <a:txBody>
                    <a:bodyPr/>
                    <a:lstStyle/>
                    <a:p>
                      <a:r>
                        <a:rPr lang="it-IT" sz="800">
                          <a:effectLst/>
                        </a:rPr>
                        <a:t>N2</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it-IT" sz="800">
                          <a:effectLst/>
                        </a:rPr>
                        <a:t>Classificazione europea delle unità territoriali NUTS: livello NUTS 2.</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1066419"/>
                  </a:ext>
                </a:extLst>
              </a:tr>
              <a:tr h="155152">
                <a:tc>
                  <a:txBody>
                    <a:bodyPr/>
                    <a:lstStyle/>
                    <a:p>
                      <a:r>
                        <a:rPr lang="it-IT" sz="800">
                          <a:effectLst/>
                        </a:rPr>
                        <a:t>ISTAT</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it-IT" sz="800">
                          <a:effectLst/>
                        </a:rPr>
                        <a:t>Codice ISTAT della Regione.</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0098780"/>
                  </a:ext>
                </a:extLst>
              </a:tr>
              <a:tr h="371831">
                <a:tc>
                  <a:txBody>
                    <a:bodyPr/>
                    <a:lstStyle/>
                    <a:p>
                      <a:r>
                        <a:rPr lang="it-IT" sz="800" dirty="0">
                          <a:effectLst/>
                        </a:rPr>
                        <a:t>reg</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it-IT" sz="800" dirty="0">
                          <a:effectLst/>
                        </a:rPr>
                        <a:t>Denominazione standard dell'area (dove necessario denominazione bilingue).</a:t>
                      </a:r>
                    </a:p>
                  </a:txBody>
                  <a:tcPr marL="57070" marR="57070" marT="26340" marB="263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5536648"/>
                  </a:ext>
                </a:extLst>
              </a:tr>
            </a:tbl>
          </a:graphicData>
        </a:graphic>
      </p:graphicFrame>
      <p:pic>
        <p:nvPicPr>
          <p:cNvPr id="6" name="Immagine 5">
            <a:extLst>
              <a:ext uri="{FF2B5EF4-FFF2-40B4-BE49-F238E27FC236}">
                <a16:creationId xmlns:a16="http://schemas.microsoft.com/office/drawing/2014/main" id="{A2D6E2CC-74AB-02AB-8A13-2C8033C1D95D}"/>
              </a:ext>
            </a:extLst>
          </p:cNvPr>
          <p:cNvPicPr>
            <a:picLocks noChangeAspect="1"/>
          </p:cNvPicPr>
          <p:nvPr/>
        </p:nvPicPr>
        <p:blipFill>
          <a:blip r:embed="rId2"/>
          <a:stretch>
            <a:fillRect/>
          </a:stretch>
        </p:blipFill>
        <p:spPr>
          <a:xfrm>
            <a:off x="6599933" y="787470"/>
            <a:ext cx="2725148" cy="3944454"/>
          </a:xfrm>
          <a:prstGeom prst="rect">
            <a:avLst/>
          </a:prstGeom>
        </p:spPr>
      </p:pic>
    </p:spTree>
    <p:extLst>
      <p:ext uri="{BB962C8B-B14F-4D97-AF65-F5344CB8AC3E}">
        <p14:creationId xmlns:p14="http://schemas.microsoft.com/office/powerpoint/2010/main" val="65537872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1033</TotalTime>
  <Words>628</Words>
  <Application>Microsoft Office PowerPoint</Application>
  <PresentationFormat>Widescreen</PresentationFormat>
  <Paragraphs>106</Paragraphs>
  <Slides>5</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5</vt:i4>
      </vt:variant>
    </vt:vector>
  </HeadingPairs>
  <TitlesOfParts>
    <vt:vector size="10" baseType="lpstr">
      <vt:lpstr>-apple-system</vt: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GAETANO RIZZO 529816</dc:creator>
  <cp:lastModifiedBy>GAETANO RIZZO 529816</cp:lastModifiedBy>
  <cp:revision>5</cp:revision>
  <dcterms:created xsi:type="dcterms:W3CDTF">2025-03-10T19:29:36Z</dcterms:created>
  <dcterms:modified xsi:type="dcterms:W3CDTF">2025-03-14T21:08:37Z</dcterms:modified>
</cp:coreProperties>
</file>