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80" r:id="rId3"/>
    <p:sldId id="260" r:id="rId4"/>
    <p:sldId id="265" r:id="rId5"/>
    <p:sldId id="261" r:id="rId6"/>
    <p:sldId id="277" r:id="rId7"/>
    <p:sldId id="262" r:id="rId8"/>
    <p:sldId id="263" r:id="rId9"/>
    <p:sldId id="264" r:id="rId10"/>
    <p:sldId id="266" r:id="rId11"/>
    <p:sldId id="267" r:id="rId12"/>
    <p:sldId id="269" r:id="rId13"/>
    <p:sldId id="271" r:id="rId14"/>
    <p:sldId id="272" r:id="rId15"/>
    <p:sldId id="270" r:id="rId16"/>
    <p:sldId id="273" r:id="rId17"/>
    <p:sldId id="274" r:id="rId18"/>
    <p:sldId id="275" r:id="rId19"/>
    <p:sldId id="276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58B"/>
    <a:srgbClr val="BB1F79"/>
    <a:srgbClr val="6B0E85"/>
    <a:srgbClr val="921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DB79-0B1F-49D7-B156-CE08B4AEC577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99EA-7B15-494D-9DA8-E80AF06877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6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12D3-86E6-3ABB-BEDF-E440DE90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ADDAA-ABEA-7F63-4476-3F743B351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131D04E-8F61-C2B4-9733-FE8D7B62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A49D95-0512-CCCC-724E-64219983B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65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EC341-2D3A-0A02-07B5-28A7138A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0FC4505-8CF8-CC94-01EF-9833857E1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4069651-7F4B-62BC-A15D-FD368A1F2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090398-81B4-F2B2-2233-3D5AA993F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16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670E7-E104-6DD8-4D89-05666CB9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43DD14A-9D77-4F58-F9F8-060D279EC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C3981C4-43F3-D128-D680-CDEFCA87A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AC0374-50B7-7CC4-1F09-F801C87E3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24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A88FE-BCFA-8C2E-DAD1-2BE4562B5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A70FDF-FA22-C05D-BB46-626DA25B3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22B90B9-6130-786E-A9C0-D0BF9A00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8CA292-9C36-E916-4694-D7D44AEB6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D0104-49D0-3D97-33F9-40A834DA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980A86-8260-746E-09F9-821279919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AF26832-129A-C115-0E73-5DAF4AEF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A8425F-2531-43F5-65B8-C08C8E08A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8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ADFC3-C002-31BF-9804-1E28FF70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96ADBA-8053-3FE6-014D-160F65A48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A6D51B-A234-227B-9FA5-ED700848C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3F1FE8-A22D-ECE2-5729-1E153CDCC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1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FDF4B-8D00-64E0-FFF9-9275C809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393797A-3196-9656-F451-E5B95E77D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73B60F-0E8A-40AD-C8A4-2B59A84AC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99671-A8C4-3442-4EBC-DAF652D40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17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717FE-215E-0627-E90C-4B4F2429C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303D3F5-4C67-B5AB-B0E5-C60C50173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83E870-5884-2D03-3DA0-7FBC16B41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09DBAD-D2A4-FC3B-B13B-55481642F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788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3C37-FBD4-7DC9-5F96-7A32C9A4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9DCA8F-683E-0A6F-DFF8-CF4023D4C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FDFF220-B9E3-7AED-F6D6-13DEF5E04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5C0273-7678-5066-2FB9-6B4FD5CF7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525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A57B5-9C60-A45D-533E-5F1AF04C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1BFFD1-E94B-7BE9-014E-430A6664A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1062F4-A51B-D3E1-C497-A03C26260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42D691-4D63-CF2B-60EA-AF82265BE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92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95EE-8824-5098-2A06-B2FEEE3B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7C669B-5D27-19C5-043E-CCE77A5D8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6D3D5F-3E14-8CEB-5DE4-854AEF53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6F9E8A-1B4C-EDB8-1A4E-9DDF534B5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99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A328-9E02-FDBE-C2BD-8F9248A9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A8540-F72B-8538-7780-E8FC151B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7E7047-4575-16A0-3CF8-8BA83240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D6E894-3EFC-7FC0-6544-52DB44445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834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A423C-2B82-3818-9C5A-CEBC446E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540E94-14A6-AF17-5C62-8C7C8BDE3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0F85333-74DD-67C1-48B5-2D5C276E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78FDB-8AB2-7AE3-939E-18FB6946B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425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3218-079E-CBD1-31A7-0701E736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3C5B29C-BB0A-EF5A-4B61-245156C42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A22381-0ECB-4C46-0C04-CE7CBBD1B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27B98B-6463-F35C-3F6B-D9E34E1B2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572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802BE-3FFE-A176-9A38-16E116CF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70CB9F-8ADD-3622-8923-17DF416DB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2D2548C-5EFA-B752-67E0-27FC02E3F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26F040-94D0-9F78-BAB8-4BCD93E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00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66DF8-AF93-AB64-1983-DCD5C119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7CC3F4-968B-CBDD-6143-3B55ED223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292D3D-5990-879C-1A68-FB98B1134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11121C-EE0E-54C5-9988-DEA101BDD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7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A4AD-45C6-3F03-1692-3ADA39E5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4D7F57A-CCF7-304C-45EC-D190422D4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6085704-8B97-D2FD-1833-07771910B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A7230F-45A2-8D9C-A0F3-53A3205E5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17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E3A5-0262-C759-6DCA-B8D179BB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484AFB-A31F-084E-0B92-36A830847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8648ABD-B032-DACE-8432-F2A31C5D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1D7615-F667-C6C2-3816-32896825C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71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6368-36D4-9711-2CE9-B263189D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B787B8-720D-B709-A2DA-964C9B0DB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F537D22-D786-FB59-BF42-4847657AA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A7673D-F7B8-5E8D-628D-C3AFA5A24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91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DDA1-6F16-EA8C-EC3E-19B86605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D5E8D2-3431-55D6-1DB3-9C0FD7E78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B35F44-8436-1D81-55B6-4E007111A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A28D7D-76BC-1805-5A01-E86F70DE7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64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DE48-384B-512E-D270-B11671C7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D936D6-1AED-FB3F-516A-EFCCBE343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48471F-D3B1-3085-0B57-6AA6613C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1D2FA1-9E54-A0A8-09F6-2A4E0BDFF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41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30B2-CD56-7E7F-8B56-D46C57A3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7CEC977-0D36-CFBC-6843-DD60F37FE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38C5DE-4682-125F-2027-2AE769FE9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96695E-327A-187F-B6E4-1920D120A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9B9F9-F2A5-6176-D2CE-7DAC7210B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A7DCAC-7C29-8A46-28CA-0AAB7F4E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AE4C1-828C-C5B2-F464-CFF194C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C87265-6BD1-6C9B-D938-4881DB15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A9B-5185-5C03-CA40-09E77C5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28C274-25C2-41C2-CF58-8DA18917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5D4C78-9998-52A7-B524-6267C40F9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F4FE78-FE0E-DAD2-C626-C2174BD9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39C465-8536-CC0E-A44C-4CBD38EE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46B33-4267-77D1-9708-9497C03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6CA9E3-4646-6299-5D90-54788EA9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7E8F10-1DB3-7E36-7585-AA6BFF2B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ABB1B-8237-84DD-4199-B240BFD0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A9065-10BD-08EB-6F58-00428D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22A57-9F3E-98AD-CF28-62ED7A7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8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60236-F076-AD99-94B1-7C20B038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36EDA-1BA3-807C-A469-5B204554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0F6DB0-6C9B-5663-1777-DBB8A298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6196EE-5A92-AF50-4D37-D5321D06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447F49-A408-4801-0A0F-846CCD2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8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4E70D-72BD-0FBA-0FE4-D9FF156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D90CD-A4E1-6E91-B189-C2848565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6EC0B-BA1E-E4ED-62E3-C5227FB5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D1E00-B622-4AE4-A8AC-A2D5D89D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7CEF9-BC4A-90AF-9E9D-FAEB4D6F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C987B-FF6E-8CFD-F6CB-3605FE6F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AEC58-5697-D0DF-F323-469A00BE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8A5CA3-C843-139F-35BE-2EBC60DB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8A7F55-DB0A-5C68-A98D-C4C3D061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C36E8-B2C1-9586-088D-ED853B2C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EB9B75-6DDB-ACA0-4DD8-CAA77CE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6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C0CF1-4E1E-69BE-BE79-F1AAB820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71C95-84B1-525C-BD1F-C7DF465C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F89472-EDF3-C083-559F-50A7A035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351C64-E2F8-A68A-26C7-7BC294420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544FB2-7273-98A2-3C3A-B99B83A1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437177-38FC-9476-DFF0-BF24EAC5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044EAC-55FC-9CCA-F195-C53412FE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6438F89-F48A-4DE5-3581-FB91F671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3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95A9D2-9F43-3321-31F6-C0C83084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2F34BD-5747-D59D-F1AA-0BE0AAF8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2E0555-178F-CB71-CDA2-1C6DE1D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72AA0F-257D-DB8F-5225-75D1F818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7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1206D1-FAB6-9C18-4755-5C4851BC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139B5B-C0A8-1D5B-FBB0-6503C6C0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939CB0-1F52-9416-7445-931C3EAD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1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EFDA3-333F-1031-993D-55F976B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CF1C3-F887-9646-5D4B-09CF1EFF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2E5FD1-E7CE-BF7A-3E3E-03B7B91F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760FBB-4AA1-1E2A-9EF7-2EE3BDB7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2E860E-C2A4-0E53-F179-F051FC2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8210EA-1BF0-E141-422D-79A37329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51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BB092-BB21-9E82-9565-2E6933F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5E103D-BE4F-1BBA-D6A5-BF5B5B6F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4365B1-1B06-D7AE-35B5-37414F1F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EA8BB5-6111-539E-65A0-079B7ED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AADD7C-3C5A-4DD9-CA49-F3E79BD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EA19C2-CCF7-79AB-84D3-377F10F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67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FC69B56-CF23-777D-2172-A56D14E8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679A-6415-23F5-71BF-1EBF1809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4BAA4-FCFD-A742-9F5B-D3C96624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8B75A-0BAF-4F1D-848C-CEB70C78D8CF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F85EF-6C82-0ED8-B4D0-70010BEE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AD2801-1A19-C857-D973-BD6ABB7D6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7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DF86-30F2-19C7-DFA9-00F85A1F9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6A490C4-B4B3-19BC-1CAF-9BEE558EE8DF}"/>
              </a:ext>
            </a:extLst>
          </p:cNvPr>
          <p:cNvGrpSpPr/>
          <p:nvPr/>
        </p:nvGrpSpPr>
        <p:grpSpPr>
          <a:xfrm>
            <a:off x="2627872" y="2052639"/>
            <a:ext cx="6936256" cy="954593"/>
            <a:chOff x="2557062" y="2576533"/>
            <a:chExt cx="6936256" cy="954593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709D4524-C5D1-D9B8-7801-5BE85ABA7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146" r="28190" b="36074"/>
            <a:stretch/>
          </p:blipFill>
          <p:spPr>
            <a:xfrm>
              <a:off x="2557062" y="2576533"/>
              <a:ext cx="829709" cy="813674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C6E1EE4-D8D9-DEB5-98D1-E4850D77A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3609" y="2614839"/>
              <a:ext cx="829709" cy="91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CFB0DD7-0DF6-9C76-3357-868F16D5125A}"/>
                </a:ext>
              </a:extLst>
            </p:cNvPr>
            <p:cNvSpPr txBox="1"/>
            <p:nvPr/>
          </p:nvSpPr>
          <p:spPr>
            <a:xfrm>
              <a:off x="3386771" y="2647624"/>
              <a:ext cx="5179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000" b="1" dirty="0">
                  <a:latin typeface="Aptos ExtraBold" panose="020B0004020202020204" pitchFamily="34" charset="0"/>
                </a:rPr>
                <a:t>PYTHON BUILDWEEK</a:t>
              </a:r>
            </a:p>
          </p:txBody>
        </p: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7DB70212-B028-5857-38F2-75EC8E7C7913}"/>
              </a:ext>
            </a:extLst>
          </p:cNvPr>
          <p:cNvSpPr/>
          <p:nvPr/>
        </p:nvSpPr>
        <p:spPr>
          <a:xfrm>
            <a:off x="0" y="324431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D3F132-ED16-32E1-B504-579F6A41B370}"/>
              </a:ext>
            </a:extLst>
          </p:cNvPr>
          <p:cNvSpPr txBox="1"/>
          <p:nvPr/>
        </p:nvSpPr>
        <p:spPr>
          <a:xfrm>
            <a:off x="5373279" y="357594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Gruppo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8FCE4F-0BB9-7EE3-D934-0A71D6FABC59}"/>
              </a:ext>
            </a:extLst>
          </p:cNvPr>
          <p:cNvSpPr txBox="1"/>
          <p:nvPr/>
        </p:nvSpPr>
        <p:spPr>
          <a:xfrm>
            <a:off x="932847" y="5392097"/>
            <a:ext cx="16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E058B"/>
                </a:solidFill>
              </a:rPr>
              <a:t>Gaetano Rizzo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8E608-141D-83E7-1437-65D5A8896374}"/>
              </a:ext>
            </a:extLst>
          </p:cNvPr>
          <p:cNvSpPr txBox="1"/>
          <p:nvPr/>
        </p:nvSpPr>
        <p:spPr>
          <a:xfrm>
            <a:off x="4696418" y="503989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92177F"/>
                </a:solidFill>
              </a:rPr>
              <a:t>Grazia Antonella Di Caprio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98F41E-139F-B34A-B4F9-2F4AAA68E045}"/>
              </a:ext>
            </a:extLst>
          </p:cNvPr>
          <p:cNvSpPr txBox="1"/>
          <p:nvPr/>
        </p:nvSpPr>
        <p:spPr>
          <a:xfrm>
            <a:off x="9720647" y="4653433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BB1F79"/>
                </a:solidFill>
              </a:rPr>
              <a:t>Federico Pardini</a:t>
            </a:r>
          </a:p>
        </p:txBody>
      </p:sp>
    </p:spTree>
    <p:extLst>
      <p:ext uri="{BB962C8B-B14F-4D97-AF65-F5344CB8AC3E}">
        <p14:creationId xmlns:p14="http://schemas.microsoft.com/office/powerpoint/2010/main" val="304493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8772-F678-CB46-F045-E461356BF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527E74C-4034-2F8A-A7AB-5A8107E9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93669F-B434-AF6A-6ABF-8FF2F1E0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696D32-0232-350B-A098-E978C7F6BCF5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AB3B96-1450-67FE-78EA-4D300E959899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1C4A2D-71D0-B447-BC14-7F16D8F5FEA0}"/>
              </a:ext>
            </a:extLst>
          </p:cNvPr>
          <p:cNvSpPr txBox="1"/>
          <p:nvPr/>
        </p:nvSpPr>
        <p:spPr>
          <a:xfrm>
            <a:off x="8399284" y="2865749"/>
            <a:ext cx="2328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quota di mercato di mocassini, boots e oxford risulta bassa rispetto al competitor principale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78EE38-00B9-E020-03C0-BA4DB5FFEFE5}"/>
              </a:ext>
            </a:extLst>
          </p:cNvPr>
          <p:cNvSpPr txBox="1"/>
          <p:nvPr/>
        </p:nvSpPr>
        <p:spPr>
          <a:xfrm>
            <a:off x="382828" y="1382692"/>
            <a:ext cx="1142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Quota di mercato percentuale per categoria (nelle 10 categorie principali) per ciascun marchio: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AD8D4F-F210-02D9-EBD4-A96FEEB1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4359"/>
            <a:ext cx="7946796" cy="42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5891-EF58-18EB-9B4E-309948F761C6}"/>
              </a:ext>
            </a:extLst>
          </p:cNvPr>
          <p:cNvSpPr txBox="1"/>
          <p:nvPr/>
        </p:nvSpPr>
        <p:spPr>
          <a:xfrm>
            <a:off x="382828" y="1948091"/>
            <a:ext cx="1052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Quota di Mercato​=(Totale modelli nella categoria/Numero di modelli del brand nella categoria​)×10</a:t>
            </a:r>
          </a:p>
        </p:txBody>
      </p:sp>
    </p:spTree>
    <p:extLst>
      <p:ext uri="{BB962C8B-B14F-4D97-AF65-F5344CB8AC3E}">
        <p14:creationId xmlns:p14="http://schemas.microsoft.com/office/powerpoint/2010/main" val="75731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CA87-6977-B20D-2933-EF97F23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304FB34-1DDA-2D56-ADAD-6E5397A1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386BA0-5952-BBE8-110F-A31304C6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FA5546-AE8B-688B-4994-3A4835DE059C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76396F-6E2F-B9D1-F755-B80D26938D1C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24DDA-AE62-7C33-9350-E9DEF6262508}"/>
              </a:ext>
            </a:extLst>
          </p:cNvPr>
          <p:cNvSpPr txBox="1"/>
          <p:nvPr/>
        </p:nvSpPr>
        <p:spPr>
          <a:xfrm>
            <a:off x="9086837" y="3429000"/>
            <a:ext cx="241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meno rosso e marrone rispetto al competitor principale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AC241C-BDC2-B464-120F-A676F7F2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1" y="1914535"/>
            <a:ext cx="8191893" cy="435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7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D4DD8-BB05-B46B-940A-976C0CE2B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B538F4A-AB47-CB4A-9756-A3010F3C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C9E64E1-2DEE-D5C0-F479-ECBB7FAE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B33F88-F422-5010-331B-C2778E372C84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4CDA486-8DA5-0307-9FF3-150B2AA9E1FD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F51B3A-10E8-522C-7591-0D0BFF0BDDC0}"/>
              </a:ext>
            </a:extLst>
          </p:cNvPr>
          <p:cNvSpPr txBox="1"/>
          <p:nvPr/>
        </p:nvSpPr>
        <p:spPr>
          <a:xfrm>
            <a:off x="9353596" y="3012376"/>
            <a:ext cx="163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distribuzione di prezzi ha una curva bimodale, con picchi a 100 e 200 Euro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93F097-9597-F71A-F862-F1574AE1FB59}"/>
              </a:ext>
            </a:extLst>
          </p:cNvPr>
          <p:cNvSpPr txBox="1"/>
          <p:nvPr/>
        </p:nvSpPr>
        <p:spPr>
          <a:xfrm>
            <a:off x="1895236" y="1672683"/>
            <a:ext cx="4537652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b="0" dirty="0">
                <a:effectLst/>
              </a:rPr>
              <a:t>Analisi Quantitativa: Distribuzione dei Prezzi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B11A78-CD02-A717-8732-F63649B8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7" y="1992451"/>
            <a:ext cx="7539185" cy="485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CA390-2BD1-B046-7C8B-AE4468B8B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FAFA740-7083-652E-40D1-31AA76BA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7D16688-7B23-0041-8ED8-CC722BB2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3C8311-D2B3-2021-CC63-03FA6F2FAC85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A4B8181-3D56-8460-6F09-E8AF4638BD0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278CE3-2B19-97FB-1A23-40C4CFE5157F}"/>
              </a:ext>
            </a:extLst>
          </p:cNvPr>
          <p:cNvSpPr txBox="1"/>
          <p:nvPr/>
        </p:nvSpPr>
        <p:spPr>
          <a:xfrm>
            <a:off x="9002598" y="2064320"/>
            <a:ext cx="185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nostro brand risulta mediamente il più economico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44F066-5895-87B9-5D9E-D9177DC901E1}"/>
              </a:ext>
            </a:extLst>
          </p:cNvPr>
          <p:cNvSpPr txBox="1"/>
          <p:nvPr/>
        </p:nvSpPr>
        <p:spPr>
          <a:xfrm>
            <a:off x="1895236" y="1672683"/>
            <a:ext cx="5548698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b="0" dirty="0">
                <a:effectLst/>
              </a:rPr>
              <a:t>Analisi Quantitativa: Distribuzione dei Prezzi per Brand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29A8A0-6C14-3A99-DA54-EBE46DB1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9" y="2015771"/>
            <a:ext cx="7174042" cy="41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F37B20-0124-D713-1BA3-C687A894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94432"/>
              </p:ext>
            </p:extLst>
          </p:nvPr>
        </p:nvGraphicFramePr>
        <p:xfrm>
          <a:off x="7824248" y="3788010"/>
          <a:ext cx="4064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927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0259236"/>
                    </a:ext>
                  </a:extLst>
                </a:gridCol>
              </a:tblGrid>
              <a:tr h="359579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</a:rPr>
                        <a:t>Prezzo medio per marchio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Prezzo 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3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>
                          <a:effectLst/>
                        </a:rPr>
                        <a:t>148.078857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>
                          <a:effectLst/>
                        </a:rPr>
                        <a:t>114.769828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59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>
                          <a:effectLst/>
                        </a:rPr>
                        <a:t>89.862200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effectLst/>
                        </a:rPr>
                        <a:t>87.345884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3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D5E0-075C-5E65-A115-1A6907B3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A760BBFE-90D8-9D6C-047C-B15CCC06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9952E4-CBF0-1BD7-C66E-9BACD8B5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D8D79-F899-C323-5B35-EFF1214CA185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194723C-ECA0-EFEE-CB11-20A7B9EA6BC9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6E8530-3227-03AF-C2D6-3B06D2A64255}"/>
              </a:ext>
            </a:extLst>
          </p:cNvPr>
          <p:cNvSpPr txBox="1"/>
          <p:nvPr/>
        </p:nvSpPr>
        <p:spPr>
          <a:xfrm>
            <a:off x="9587060" y="2584359"/>
            <a:ext cx="14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Commenti…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D422267-A50D-2E73-0A91-FA8C61E0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09" y="1817819"/>
            <a:ext cx="7764250" cy="4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1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DED7-4EC5-5E4B-2C61-A000DAD0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FB33682-7003-1836-98FA-B2789FD8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1F8708-69FE-29BE-EA1E-F3F4E923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7C5811-D027-75CA-2639-DBB93973D30D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7FFDA31-8872-5296-564B-87D479515DB5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8E0C34-2739-EBF4-CB14-9EF45E0745DE}"/>
              </a:ext>
            </a:extLst>
          </p:cNvPr>
          <p:cNvSpPr txBox="1"/>
          <p:nvPr/>
        </p:nvSpPr>
        <p:spPr>
          <a:xfrm>
            <a:off x="9587060" y="2584359"/>
            <a:ext cx="14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Commenti…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80C-30B2-ECBB-6D95-A60372D2935D}"/>
              </a:ext>
            </a:extLst>
          </p:cNvPr>
          <p:cNvSpPr txBox="1"/>
          <p:nvPr/>
        </p:nvSpPr>
        <p:spPr>
          <a:xfrm>
            <a:off x="2083772" y="2128555"/>
            <a:ext cx="3495444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b="0" dirty="0">
                <a:effectLst/>
              </a:rPr>
              <a:t>Prezzi Medi per Categoria e Brand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BD4D81-C7ED-6A3B-E006-E8BD9D6CB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360" y="1368007"/>
            <a:ext cx="1706090" cy="5398557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960A66C-9F63-F50B-9F2B-6FF03C0C5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10975"/>
              </p:ext>
            </p:extLst>
          </p:nvPr>
        </p:nvGraphicFramePr>
        <p:xfrm>
          <a:off x="203200" y="3208871"/>
          <a:ext cx="9176475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82">
                  <a:extLst>
                    <a:ext uri="{9D8B030D-6E8A-4147-A177-3AD203B41FA5}">
                      <a16:colId xmlns:a16="http://schemas.microsoft.com/office/drawing/2014/main" val="2330522031"/>
                    </a:ext>
                  </a:extLst>
                </a:gridCol>
                <a:gridCol w="787568">
                  <a:extLst>
                    <a:ext uri="{9D8B030D-6E8A-4147-A177-3AD203B41FA5}">
                      <a16:colId xmlns:a16="http://schemas.microsoft.com/office/drawing/2014/main" val="3325883138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666195692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4204498216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3076665863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3625318253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41237086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953674690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1292634939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2442932244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1773216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Ballerine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Boots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Mary Jane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Mocassini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Oxford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Sandali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Scarpe da ginnastica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effectLst/>
                        </a:rPr>
                        <a:t>Stivali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effectLst/>
                        </a:rPr>
                        <a:t>Zeppe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139.119756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139.281887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115.951071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151.917447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139.916182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142.511662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107.635846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173.283889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160.399076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 dirty="0">
                          <a:effectLst/>
                        </a:rPr>
                        <a:t>173.263958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18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83.559710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72.550000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82.496154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81.639038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54.963333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87.716026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78.928571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87.657162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93.497560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84.962593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77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74.855000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98.790000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94.368889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78.627647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81.005000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108.199744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97.376923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1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112.120000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113.866250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134.970000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96.422500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107.554333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74.893333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102.046667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121.093699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 dirty="0" err="1">
                          <a:effectLst/>
                        </a:rPr>
                        <a:t>NaN</a:t>
                      </a:r>
                      <a:endParaRPr lang="it-IT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8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2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377C2-9C35-F39E-B363-97032CFE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07A3630-67AB-DD72-B6EA-2D089474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1D290D3-18BF-79E6-52BC-30F4CC05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D6896C-BBBE-02A6-4C43-CCC5CB83D6DC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872396-5C5A-FD2E-1F85-29F02C8A34B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11AAA73-07AA-90E7-4982-2414C31B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84" y="2009992"/>
            <a:ext cx="7454343" cy="47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82D594-CF27-5DD4-C8A8-ABE8B7FDA6E4}"/>
              </a:ext>
            </a:extLst>
          </p:cNvPr>
          <p:cNvSpPr txBox="1"/>
          <p:nvPr/>
        </p:nvSpPr>
        <p:spPr>
          <a:xfrm>
            <a:off x="2187018" y="1526499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Valutazioni</a:t>
            </a:r>
          </a:p>
        </p:txBody>
      </p:sp>
    </p:spTree>
    <p:extLst>
      <p:ext uri="{BB962C8B-B14F-4D97-AF65-F5344CB8AC3E}">
        <p14:creationId xmlns:p14="http://schemas.microsoft.com/office/powerpoint/2010/main" val="393133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D6521-E813-3D05-934F-73A493B6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F9166CD-BCF0-49C1-BE81-3B6406A3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5FBF01-8F0F-073A-1B72-D72D18FB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6DE9A5-29CB-59D6-ACA3-3D6CD3B42587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45363A-CA31-0C38-651C-2BBCF965180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94D750-791F-6EF4-EB0C-0B4DCB3CA5D3}"/>
              </a:ext>
            </a:extLst>
          </p:cNvPr>
          <p:cNvSpPr txBox="1"/>
          <p:nvPr/>
        </p:nvSpPr>
        <p:spPr>
          <a:xfrm>
            <a:off x="9587060" y="2584359"/>
            <a:ext cx="14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Commenti…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ABBD80-25B0-50CE-8594-BA6E0EF6B2DE}"/>
              </a:ext>
            </a:extLst>
          </p:cNvPr>
          <p:cNvSpPr txBox="1"/>
          <p:nvPr/>
        </p:nvSpPr>
        <p:spPr>
          <a:xfrm>
            <a:off x="2187018" y="1526499"/>
            <a:ext cx="22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Valutazioni per Brand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3E9EE3-A1C2-F954-BFB8-7C5F9151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7" y="1895831"/>
            <a:ext cx="8578637" cy="4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7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2C1EF-A533-D3B8-5EEF-04F45C39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B7B0E8A-8462-310E-2582-F6BABE5D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21B136-45E8-286A-503A-1AE474C9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499BDB-0B50-734F-BB17-4F97C3F81B7E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A765C7E-17A8-7F24-E423-0F6D0C638ADB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989DA3-5C09-7540-96E8-58D4CCB45A8C}"/>
              </a:ext>
            </a:extLst>
          </p:cNvPr>
          <p:cNvSpPr txBox="1"/>
          <p:nvPr/>
        </p:nvSpPr>
        <p:spPr>
          <a:xfrm>
            <a:off x="7522590" y="1951672"/>
            <a:ext cx="328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medie delle valutazioni si equivalgono. Risultiamo comunque al terzo posto.</a:t>
            </a:r>
          </a:p>
          <a:p>
            <a:r>
              <a:rPr lang="it-IT" dirty="0"/>
              <a:t>Da notare la bassa valutazione delle nostre Mary Jane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0E641-B1FE-E93C-C3AE-7C1DEF14403A}"/>
              </a:ext>
            </a:extLst>
          </p:cNvPr>
          <p:cNvSpPr txBox="1"/>
          <p:nvPr/>
        </p:nvSpPr>
        <p:spPr>
          <a:xfrm>
            <a:off x="2117350" y="1482745"/>
            <a:ext cx="448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Valutazioni medie per Brand e per categoria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8E4105A-CF69-F48F-91A5-F435A1567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5668"/>
              </p:ext>
            </p:extLst>
          </p:nvPr>
        </p:nvGraphicFramePr>
        <p:xfrm>
          <a:off x="1036467" y="2001855"/>
          <a:ext cx="244202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12">
                  <a:extLst>
                    <a:ext uri="{9D8B030D-6E8A-4147-A177-3AD203B41FA5}">
                      <a16:colId xmlns:a16="http://schemas.microsoft.com/office/drawing/2014/main" val="2123832136"/>
                    </a:ext>
                  </a:extLst>
                </a:gridCol>
                <a:gridCol w="1221012">
                  <a:extLst>
                    <a:ext uri="{9D8B030D-6E8A-4147-A177-3AD203B41FA5}">
                      <a16:colId xmlns:a16="http://schemas.microsoft.com/office/drawing/2014/main" val="3697877745"/>
                    </a:ext>
                  </a:extLst>
                </a:gridCol>
              </a:tblGrid>
              <a:tr h="45880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Valutazione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423300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effectLst/>
                        </a:rPr>
                        <a:t>4.172989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75499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effectLst/>
                        </a:rPr>
                        <a:t>4.159176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561629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effectLst/>
                        </a:rPr>
                        <a:t>4.150084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498067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4.148667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96298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EF57A07-5CA0-797B-311F-D8248302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13043"/>
              </p:ext>
            </p:extLst>
          </p:nvPr>
        </p:nvGraphicFramePr>
        <p:xfrm>
          <a:off x="377072" y="3919218"/>
          <a:ext cx="1119694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4">
                  <a:extLst>
                    <a:ext uri="{9D8B030D-6E8A-4147-A177-3AD203B41FA5}">
                      <a16:colId xmlns:a16="http://schemas.microsoft.com/office/drawing/2014/main" val="2123832136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595095298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149951367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723848800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121286403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503478991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1802758784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972722000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87525783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697877745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29554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sz="1200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Ballerine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Boots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Mary Jane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Mocassini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Oxford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Sandali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Scarpe da ginnastica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Stivali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Zeppe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42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4.182927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4.171698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4.175000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4.148048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4.301818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4.147385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4.121538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4.157407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4.131529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effectLst/>
                        </a:rPr>
                        <a:t>4.131250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2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4.092754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3.834615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4.267308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4.148908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4.126407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4.251351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4.175335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4.074074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3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3.977778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4.052941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4.002564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4.223077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07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3.900000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4.237500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4.112500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4.196667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3.666667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4.155556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4.182192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err="1">
                          <a:effectLst/>
                        </a:rPr>
                        <a:t>NaN</a:t>
                      </a:r>
                      <a:endParaRPr lang="it-IT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9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70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8D039-F23C-B35E-0D25-A6366183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B6F0C18-0097-6A64-B3F6-DDE5AE9C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21BD6A-3D10-862B-8F4A-D7BF2BA5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F40F04-EAA7-C58B-C34C-257EF59CC40F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EC7253B-715D-39F8-2D5E-48C9D39BEC17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1A3EA3-5A86-E1D6-D803-C84311BB4FD5}"/>
              </a:ext>
            </a:extLst>
          </p:cNvPr>
          <p:cNvSpPr txBox="1"/>
          <p:nvPr/>
        </p:nvSpPr>
        <p:spPr>
          <a:xfrm>
            <a:off x="9181707" y="3197100"/>
            <a:ext cx="227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Nonostante i prezzi decisamente più bassi, le valutazioni riescono a essere assimilabili a quelle del nostro competitor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AC76C48-6102-B1EB-1379-8B36061B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871802"/>
            <a:ext cx="8889476" cy="48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080CE-2437-C033-E08D-B66B873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DEC454-0F4D-C4AA-7588-488FE0B5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8" y="2595991"/>
            <a:ext cx="4622650" cy="820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485AF0-C2B8-CEE9-65DE-8FEED3CB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1" y="4947749"/>
            <a:ext cx="3482171" cy="11518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BD6E4E-FC22-F9F1-D870-249774223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01" y="5339550"/>
            <a:ext cx="3567779" cy="6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489FFE-E492-AA9D-53BF-16BB9C322E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146" r="28190" b="36074"/>
          <a:stretch/>
        </p:blipFill>
        <p:spPr>
          <a:xfrm>
            <a:off x="143800" y="276393"/>
            <a:ext cx="829709" cy="81367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E6810A-7425-B49B-AC19-87C4299A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47" y="314699"/>
            <a:ext cx="829709" cy="91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CE4155-BAC3-8192-D02E-8D3C3449D10C}"/>
              </a:ext>
            </a:extLst>
          </p:cNvPr>
          <p:cNvSpPr txBox="1"/>
          <p:nvPr/>
        </p:nvSpPr>
        <p:spPr>
          <a:xfrm>
            <a:off x="973509" y="347484"/>
            <a:ext cx="517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C2F608-2E4D-2025-EA90-BD7EE1DB31ED}"/>
              </a:ext>
            </a:extLst>
          </p:cNvPr>
          <p:cNvSpPr txBox="1"/>
          <p:nvPr/>
        </p:nvSpPr>
        <p:spPr>
          <a:xfrm>
            <a:off x="4429699" y="1383743"/>
            <a:ext cx="288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6B0E85"/>
                </a:solidFill>
              </a:rPr>
              <a:t>Il nostro brand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C7B5D133-0551-70BA-0F96-E5062FD162BE}"/>
              </a:ext>
            </a:extLst>
          </p:cNvPr>
          <p:cNvGrpSpPr/>
          <p:nvPr/>
        </p:nvGrpSpPr>
        <p:grpSpPr>
          <a:xfrm>
            <a:off x="4106769" y="5343372"/>
            <a:ext cx="3978462" cy="698091"/>
            <a:chOff x="98701" y="4050674"/>
            <a:chExt cx="3978462" cy="69809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0C04E4C-D9D2-7FB9-6D0B-793A68BA4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66245" b="20710"/>
            <a:stretch/>
          </p:blipFill>
          <p:spPr>
            <a:xfrm>
              <a:off x="98701" y="4169216"/>
              <a:ext cx="3533766" cy="461009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DD866CC-5A1B-C9D5-2F4C-3BFAD3B3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25890" t="17699" r="29637" b="32004"/>
            <a:stretch/>
          </p:blipFill>
          <p:spPr>
            <a:xfrm>
              <a:off x="3459904" y="4050674"/>
              <a:ext cx="617259" cy="698091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8BE867-4561-9CBD-0A62-53C780FFC68E}"/>
              </a:ext>
            </a:extLst>
          </p:cNvPr>
          <p:cNvSpPr txBox="1"/>
          <p:nvPr/>
        </p:nvSpPr>
        <p:spPr>
          <a:xfrm>
            <a:off x="5393055" y="2206032"/>
            <a:ext cx="641789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b="0" i="0" dirty="0">
                <a:effectLst/>
                <a:latin typeface="Open Sans" panose="020B0606030504020204" pitchFamily="34" charset="0"/>
              </a:rPr>
              <a:t>Geox è uno dei marchi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leader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 nelle calzature a livello mondiale.</a:t>
            </a:r>
            <a:br>
              <a:rPr lang="it-IT" sz="1400" dirty="0"/>
            </a:br>
            <a:r>
              <a:rPr lang="it-IT" sz="1400" b="0" i="0" dirty="0">
                <a:effectLst/>
                <a:latin typeface="Open Sans" panose="020B0606030504020204" pitchFamily="34" charset="0"/>
              </a:rPr>
              <a:t>Geox deve il proprio successo alla costante focalizzazione sul prodotto, caratterizzato dall’applicazione di soluzioni innovative e tecnologiche in grado di garantire </a:t>
            </a:r>
            <a:r>
              <a:rPr lang="it-IT" sz="1400" b="1" i="0" dirty="0">
                <a:solidFill>
                  <a:srgbClr val="BB1F79"/>
                </a:solidFill>
                <a:effectLst/>
                <a:latin typeface="Open Sans" panose="020B0606030504020204" pitchFamily="34" charset="0"/>
              </a:rPr>
              <a:t>traspirabilità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 e impermeabilità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, e fonda le proprie strategie di crescita futura sulla continua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innovazione tecnologica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.</a:t>
            </a:r>
            <a:br>
              <a:rPr lang="it-IT" sz="1400" dirty="0"/>
            </a:br>
            <a:r>
              <a:rPr lang="it-IT" sz="1400" b="0" i="0" dirty="0">
                <a:effectLst/>
                <a:latin typeface="Open Sans" panose="020B0606030504020204" pitchFamily="34" charset="0"/>
              </a:rPr>
              <a:t>L’innovazione di Geox è protetta da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 61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 diversi brevetti e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5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 più recenti domande di brevetto depositati in Italia ed estesi in ambito internazionale</a:t>
            </a:r>
            <a:endParaRPr lang="it-IT" sz="14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5BF0C60-E6E4-C05D-3EAA-25090D5BC040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F8E8DF-D8F3-E288-CD12-4E8FE0B0064A}"/>
              </a:ext>
            </a:extLst>
          </p:cNvPr>
          <p:cNvSpPr txBox="1"/>
          <p:nvPr/>
        </p:nvSpPr>
        <p:spPr>
          <a:xfrm>
            <a:off x="4066849" y="4222064"/>
            <a:ext cx="366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BB1F79"/>
                </a:solidFill>
              </a:rPr>
              <a:t>Competitors scelti</a:t>
            </a:r>
          </a:p>
        </p:txBody>
      </p:sp>
    </p:spTree>
    <p:extLst>
      <p:ext uri="{BB962C8B-B14F-4D97-AF65-F5344CB8AC3E}">
        <p14:creationId xmlns:p14="http://schemas.microsoft.com/office/powerpoint/2010/main" val="1176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350B-0C6B-9951-DA5F-AE1EB80F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3266F3C-BC53-ABB8-38F2-F9945CE2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0FB50C1-17FC-36A8-BB71-A88EE698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9B8F3A-66DD-5289-4F68-4162E9F2055F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8CDE9CE-4146-973D-E83B-DC11B5E8BA3A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10F8E2-D750-BF91-ED86-2C981146DDC3}"/>
              </a:ext>
            </a:extLst>
          </p:cNvPr>
          <p:cNvSpPr txBox="1"/>
          <p:nvPr/>
        </p:nvSpPr>
        <p:spPr>
          <a:xfrm>
            <a:off x="2315852" y="2174315"/>
            <a:ext cx="7560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Il nostro brand si distingue per la </a:t>
            </a:r>
            <a:r>
              <a:rPr lang="it-IT" b="1" dirty="0"/>
              <a:t>varietà di tipologie </a:t>
            </a:r>
            <a:r>
              <a:rPr lang="it-IT" dirty="0"/>
              <a:t>di prodotto e una </a:t>
            </a:r>
            <a:r>
              <a:rPr lang="it-IT" b="1" dirty="0"/>
              <a:t>fascia di prezzo più bassa </a:t>
            </a:r>
            <a:r>
              <a:rPr lang="it-IT" dirty="0"/>
              <a:t>dei competitor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La nostra produzione si concentra soprattutto su </a:t>
            </a:r>
            <a:r>
              <a:rPr lang="it-IT" b="1" dirty="0"/>
              <a:t>stivali</a:t>
            </a:r>
            <a:r>
              <a:rPr lang="it-IT" dirty="0"/>
              <a:t>, </a:t>
            </a:r>
            <a:r>
              <a:rPr lang="it-IT" b="1" dirty="0"/>
              <a:t>sandali</a:t>
            </a:r>
            <a:r>
              <a:rPr lang="it-IT" dirty="0"/>
              <a:t>, </a:t>
            </a:r>
            <a:r>
              <a:rPr lang="it-IT" b="1" dirty="0"/>
              <a:t>scarpe da ginnastica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Si evidenzia un </a:t>
            </a:r>
            <a:r>
              <a:rPr lang="it-IT" b="1" dirty="0"/>
              <a:t>gap competitivo in boots, mocassini e oxford</a:t>
            </a:r>
            <a:r>
              <a:rPr lang="it-IT" dirty="0"/>
              <a:t>, dove Clarks mostra una presenza maggiore nel mercato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Nonostante i prezzi decisamente più bassi, </a:t>
            </a:r>
            <a:r>
              <a:rPr lang="it-IT" b="1" dirty="0"/>
              <a:t>le valutazioni riescono a essere assimilabili a quelle del nostro competitor </a:t>
            </a:r>
            <a:r>
              <a:rPr lang="it-IT" dirty="0"/>
              <a:t>principale (Clarks)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È consigliabile </a:t>
            </a:r>
            <a:r>
              <a:rPr lang="it-IT" b="1" dirty="0"/>
              <a:t>attenzionare la categoria «Mary Jane»</a:t>
            </a:r>
            <a:r>
              <a:rPr lang="it-IT" dirty="0"/>
              <a:t>,</a:t>
            </a:r>
            <a:r>
              <a:rPr lang="it-IT" b="1" dirty="0"/>
              <a:t> </a:t>
            </a:r>
            <a:r>
              <a:rPr lang="it-IT" dirty="0"/>
              <a:t>data valutazioni non in linea con la media di mercato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3628AD-E824-AD9E-93CA-10419E819353}"/>
              </a:ext>
            </a:extLst>
          </p:cNvPr>
          <p:cNvSpPr txBox="1"/>
          <p:nvPr/>
        </p:nvSpPr>
        <p:spPr>
          <a:xfrm>
            <a:off x="3312736" y="1586495"/>
            <a:ext cx="556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BB1F79"/>
                </a:solidFill>
              </a:rPr>
              <a:t>Commenti finali e raccomandazioni</a:t>
            </a:r>
          </a:p>
        </p:txBody>
      </p:sp>
    </p:spTree>
    <p:extLst>
      <p:ext uri="{BB962C8B-B14F-4D97-AF65-F5344CB8AC3E}">
        <p14:creationId xmlns:p14="http://schemas.microsoft.com/office/powerpoint/2010/main" val="71781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51A6D-541D-AFA8-E866-5827BC98B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A1DCFCF4-D912-0951-F77C-A6C4E0AA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E1FB1B-1B6C-4EA6-C678-77A5CA4F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3CB2CD-5672-06A0-839B-197ACDE04166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54C86C8-3371-4D20-CA5F-072097946CDA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4B54E7-3D65-2F15-2FE1-286DB735730E}"/>
              </a:ext>
            </a:extLst>
          </p:cNvPr>
          <p:cNvSpPr txBox="1"/>
          <p:nvPr/>
        </p:nvSpPr>
        <p:spPr>
          <a:xfrm>
            <a:off x="4015850" y="3429000"/>
            <a:ext cx="416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rgbClr val="3E058B"/>
                </a:solidFill>
              </a:rPr>
              <a:t>print</a:t>
            </a:r>
            <a:r>
              <a:rPr lang="it-IT" sz="2400" dirty="0"/>
              <a:t>(</a:t>
            </a:r>
            <a:r>
              <a:rPr lang="it-IT" sz="2400" dirty="0">
                <a:solidFill>
                  <a:srgbClr val="BB1F79"/>
                </a:solidFill>
              </a:rPr>
              <a:t>‘Grazie per l’attenzione!’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134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0BE71-B394-9B8D-410F-00F7945B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B07AA82E-325A-4E20-10C1-473008B0BE1A}"/>
              </a:ext>
            </a:extLst>
          </p:cNvPr>
          <p:cNvGrpSpPr/>
          <p:nvPr/>
        </p:nvGrpSpPr>
        <p:grpSpPr>
          <a:xfrm>
            <a:off x="2627872" y="2052639"/>
            <a:ext cx="6936256" cy="954593"/>
            <a:chOff x="2557062" y="2576533"/>
            <a:chExt cx="6936256" cy="954593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C0F1444-E7F4-9C6D-BD2C-B20E5303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146" r="28190" b="36074"/>
            <a:stretch/>
          </p:blipFill>
          <p:spPr>
            <a:xfrm>
              <a:off x="2557062" y="2576533"/>
              <a:ext cx="829709" cy="813674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448DBA0-39EA-1758-1ACB-379B158F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3609" y="2614839"/>
              <a:ext cx="829709" cy="91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6062642A-B37D-11BA-2800-FC61E5E30C97}"/>
                </a:ext>
              </a:extLst>
            </p:cNvPr>
            <p:cNvSpPr txBox="1"/>
            <p:nvPr/>
          </p:nvSpPr>
          <p:spPr>
            <a:xfrm>
              <a:off x="3386771" y="2647624"/>
              <a:ext cx="5179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000" b="1" dirty="0">
                  <a:latin typeface="Aptos ExtraBold" panose="020B0004020202020204" pitchFamily="34" charset="0"/>
                </a:rPr>
                <a:t>PYTHON BUILDWEEK</a:t>
              </a:r>
            </a:p>
          </p:txBody>
        </p: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DA55B75D-31F1-0C4E-932F-2EB1DB11AB33}"/>
              </a:ext>
            </a:extLst>
          </p:cNvPr>
          <p:cNvSpPr/>
          <p:nvPr/>
        </p:nvSpPr>
        <p:spPr>
          <a:xfrm>
            <a:off x="0" y="324431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1F8706-C307-73CB-51B8-6FD2975CEE4E}"/>
              </a:ext>
            </a:extLst>
          </p:cNvPr>
          <p:cNvSpPr txBox="1"/>
          <p:nvPr/>
        </p:nvSpPr>
        <p:spPr>
          <a:xfrm>
            <a:off x="5373279" y="357594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Gruppo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F48316-33D4-4D62-26A2-E8DA4D5A63FE}"/>
              </a:ext>
            </a:extLst>
          </p:cNvPr>
          <p:cNvSpPr txBox="1"/>
          <p:nvPr/>
        </p:nvSpPr>
        <p:spPr>
          <a:xfrm>
            <a:off x="932847" y="5392097"/>
            <a:ext cx="16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E058B"/>
                </a:solidFill>
              </a:rPr>
              <a:t>Gaetano Rizzo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A7C353A-53D3-11CF-F7AA-9300B986D18D}"/>
              </a:ext>
            </a:extLst>
          </p:cNvPr>
          <p:cNvSpPr txBox="1"/>
          <p:nvPr/>
        </p:nvSpPr>
        <p:spPr>
          <a:xfrm>
            <a:off x="4696418" y="503989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92177F"/>
                </a:solidFill>
              </a:rPr>
              <a:t>Grazia Antonella Di Caprio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591357-6CCB-FFA2-D597-89518DB62A77}"/>
              </a:ext>
            </a:extLst>
          </p:cNvPr>
          <p:cNvSpPr txBox="1"/>
          <p:nvPr/>
        </p:nvSpPr>
        <p:spPr>
          <a:xfrm>
            <a:off x="9720647" y="4653433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BB1F79"/>
                </a:solidFill>
              </a:rPr>
              <a:t>Federico Pardini</a:t>
            </a:r>
          </a:p>
        </p:txBody>
      </p:sp>
    </p:spTree>
    <p:extLst>
      <p:ext uri="{BB962C8B-B14F-4D97-AF65-F5344CB8AC3E}">
        <p14:creationId xmlns:p14="http://schemas.microsoft.com/office/powerpoint/2010/main" val="10660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5A28-6196-C58F-0F87-619539E1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5D033C5-2713-77D4-4E74-0E72073C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201C54-FE81-6C99-93FC-3B920A8C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1A7425-531A-8D82-A57F-EF9F422CD767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60FCA3-E613-5AD4-CB2A-A3ECF74F6135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B4DD11-DFDF-681C-E18D-7F22A7E1F2BD}"/>
              </a:ext>
            </a:extLst>
          </p:cNvPr>
          <p:cNvSpPr txBox="1"/>
          <p:nvPr/>
        </p:nvSpPr>
        <p:spPr>
          <a:xfrm>
            <a:off x="4000616" y="1703972"/>
            <a:ext cx="4190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6B0E85"/>
                </a:solidFill>
              </a:rPr>
              <a:t>Scraping</a:t>
            </a:r>
            <a:r>
              <a:rPr lang="it-IT" sz="3200" b="1" dirty="0">
                <a:solidFill>
                  <a:srgbClr val="6B0E85"/>
                </a:solidFill>
              </a:rPr>
              <a:t> dal catalogo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7893CE-63A9-0148-447B-8BC1B203DEB3}"/>
              </a:ext>
            </a:extLst>
          </p:cNvPr>
          <p:cNvSpPr txBox="1"/>
          <p:nvPr/>
        </p:nvSpPr>
        <p:spPr>
          <a:xfrm>
            <a:off x="1786328" y="4876236"/>
            <a:ext cx="1418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3E058B"/>
                </a:solidFill>
              </a:rPr>
              <a:t>FILTRI: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141FEE-850B-B61E-47A1-2C983EB61839}"/>
              </a:ext>
            </a:extLst>
          </p:cNvPr>
          <p:cNvSpPr txBox="1"/>
          <p:nvPr/>
        </p:nvSpPr>
        <p:spPr>
          <a:xfrm>
            <a:off x="3470509" y="4569254"/>
            <a:ext cx="6898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GENERE: Donna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COLORI: Nero | Marrone | Beige | Rosso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MARCHE: Geox, Clarks, Lumberjack, Timberland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2E2F8880-51E5-5990-25F1-134903CC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13" y="2417802"/>
            <a:ext cx="3482171" cy="10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49696-B224-BB8E-3EFC-E00A73438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787B701-2CE8-ACEE-4DF2-A62BCB4AB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13" y="2417802"/>
            <a:ext cx="3482171" cy="10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3C72EA-DD95-B5C7-492A-72290D60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AA2F81-F2EA-C792-E1EA-0BC62525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D4FB11-39E3-EA0F-F7D9-ED4DFDEDDF4E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FEF9654-9DD8-6497-700A-880AD40EC3BC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ABBDC3-E40A-33C8-5E62-2740BC8096A6}"/>
              </a:ext>
            </a:extLst>
          </p:cNvPr>
          <p:cNvSpPr txBox="1"/>
          <p:nvPr/>
        </p:nvSpPr>
        <p:spPr>
          <a:xfrm>
            <a:off x="4000616" y="1703972"/>
            <a:ext cx="4190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3E058B"/>
                </a:solidFill>
              </a:rPr>
              <a:t>Scraping</a:t>
            </a:r>
            <a:r>
              <a:rPr lang="it-IT" sz="3200" b="1" dirty="0">
                <a:solidFill>
                  <a:srgbClr val="3E058B"/>
                </a:solidFill>
              </a:rPr>
              <a:t> dal catalogo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2A1CE8-ACF4-DFA7-C6E2-ABC5C58A9F22}"/>
              </a:ext>
            </a:extLst>
          </p:cNvPr>
          <p:cNvSpPr txBox="1"/>
          <p:nvPr/>
        </p:nvSpPr>
        <p:spPr>
          <a:xfrm>
            <a:off x="1036467" y="5040515"/>
            <a:ext cx="2932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6B0E85"/>
                </a:solidFill>
              </a:rPr>
              <a:t>Campi raccolti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AAB7C42-934F-AE01-F0E6-8E445F7E3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913" y="4797467"/>
            <a:ext cx="6676099" cy="144825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5190F6-1556-E156-DAFB-0D868E1D9E81}"/>
              </a:ext>
            </a:extLst>
          </p:cNvPr>
          <p:cNvSpPr txBox="1"/>
          <p:nvPr/>
        </p:nvSpPr>
        <p:spPr>
          <a:xfrm>
            <a:off x="1532211" y="5521594"/>
            <a:ext cx="194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BB1F79"/>
                </a:solidFill>
              </a:rPr>
              <a:t>df_scarpe.head</a:t>
            </a:r>
            <a:r>
              <a:rPr lang="it-IT" b="1" dirty="0">
                <a:solidFill>
                  <a:srgbClr val="BB1F79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834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F3210-643B-7893-C63E-6002BFA9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C2432DF-26A2-DFAA-0460-547428B1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E3C5B98-75D3-8018-A1B2-0F6FF320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F595FD-347A-2367-258D-ADF70FE5913F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B89BA97-4141-E5DC-6322-8371EC4906E8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902C5E-D94A-8C06-D3DF-12FD363E42A6}"/>
              </a:ext>
            </a:extLst>
          </p:cNvPr>
          <p:cNvSpPr txBox="1"/>
          <p:nvPr/>
        </p:nvSpPr>
        <p:spPr>
          <a:xfrm>
            <a:off x="4347861" y="2303641"/>
            <a:ext cx="349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BB1F79"/>
                </a:solidFill>
              </a:rPr>
              <a:t>OBIETTIVI DELL’ANALISI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D3F52C-8749-D71D-4AC4-1BEF32B9B5DC}"/>
              </a:ext>
            </a:extLst>
          </p:cNvPr>
          <p:cNvSpPr txBox="1"/>
          <p:nvPr/>
        </p:nvSpPr>
        <p:spPr>
          <a:xfrm>
            <a:off x="2317237" y="3006498"/>
            <a:ext cx="8683843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quali categorie siamo presenti rispetto ai competitor?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Offriamo una varietà di modelli sufficiente per ogni tipologia?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Siamo più economici o più costosi della media di mercato?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quali categorie siamo sottorappresentati o assenti?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Dove possiamo espanderci o riposizionarci?</a:t>
            </a:r>
          </a:p>
        </p:txBody>
      </p:sp>
    </p:spTree>
    <p:extLst>
      <p:ext uri="{BB962C8B-B14F-4D97-AF65-F5344CB8AC3E}">
        <p14:creationId xmlns:p14="http://schemas.microsoft.com/office/powerpoint/2010/main" val="9460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9497-9A89-C25C-9702-AE27225B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44ABCB1-DBE9-CC58-5807-1D301B9A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501BCD-67BA-8C54-26AE-AA5AF389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D5E295-4446-E6A7-F317-2A91AB744129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C9DF837-0A2E-1071-A51A-78AAE9C9848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5115F22-C2C1-BCC2-31ED-7552466DE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796" y="2761945"/>
            <a:ext cx="5242108" cy="346904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7C0C85-6A75-1B05-47F2-558081692593}"/>
              </a:ext>
            </a:extLst>
          </p:cNvPr>
          <p:cNvSpPr txBox="1"/>
          <p:nvPr/>
        </p:nvSpPr>
        <p:spPr>
          <a:xfrm>
            <a:off x="2604472" y="2003834"/>
            <a:ext cx="608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dopo data </a:t>
            </a:r>
            <a:r>
              <a:rPr lang="it-IT" dirty="0" err="1"/>
              <a:t>cleaning</a:t>
            </a:r>
            <a:r>
              <a:rPr lang="it-IT" dirty="0"/>
              <a:t> ed eliminazione valori nulli </a:t>
            </a:r>
          </a:p>
        </p:txBody>
      </p:sp>
    </p:spTree>
    <p:extLst>
      <p:ext uri="{BB962C8B-B14F-4D97-AF65-F5344CB8AC3E}">
        <p14:creationId xmlns:p14="http://schemas.microsoft.com/office/powerpoint/2010/main" val="356210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6E45B-1854-06B3-590E-85A0280B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D3D8A03-921F-8ADE-4238-B1FE1CBF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7C5933-8F08-9EA9-AD23-D85B65A8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49FEB2-C7ED-2F3E-8349-69E86D24DDCE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1BBED66-0D6A-06F4-DF2F-9A58ED3D3BF7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8132A-D0EF-3C54-DB0F-9252A772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01" y="2129672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6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46EE5-7AFA-1EF9-8F55-E49E31AB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65D3E580-B7F9-F303-A945-1F49E9C560C3}"/>
              </a:ext>
            </a:extLst>
          </p:cNvPr>
          <p:cNvGrpSpPr/>
          <p:nvPr/>
        </p:nvGrpSpPr>
        <p:grpSpPr>
          <a:xfrm>
            <a:off x="-35250" y="157122"/>
            <a:ext cx="6228789" cy="1210885"/>
            <a:chOff x="-35250" y="157122"/>
            <a:chExt cx="6228789" cy="121088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8AB9F4E-94BA-D85B-EE09-FAD8953F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31146" r="28190" b="36074"/>
            <a:stretch/>
          </p:blipFill>
          <p:spPr>
            <a:xfrm>
              <a:off x="-35250" y="157122"/>
              <a:ext cx="1071717" cy="1051005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A89BC82-7D14-167A-BF8A-C903BD1E0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64" y="158332"/>
              <a:ext cx="1095375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38E7F3D0-1CE9-B087-1953-CD8D61544C54}"/>
                </a:ext>
              </a:extLst>
            </p:cNvPr>
            <p:cNvSpPr txBox="1"/>
            <p:nvPr/>
          </p:nvSpPr>
          <p:spPr>
            <a:xfrm>
              <a:off x="973509" y="394453"/>
              <a:ext cx="4184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b="1" dirty="0">
                  <a:latin typeface="Aptos ExtraBold" panose="020B0004020202020204" pitchFamily="34" charset="0"/>
                </a:rPr>
                <a:t>PYTHON BUILDWEEK</a:t>
              </a:r>
            </a:p>
          </p:txBody>
        </p: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BDDBD-293E-2482-BFC4-710DB878316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1FCEBF-0855-2C3F-570C-6D2C744D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65" y="1530660"/>
            <a:ext cx="7992571" cy="42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0E1C12-06F4-8423-95AE-92EF62885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967" y="5842898"/>
            <a:ext cx="7009768" cy="9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5B84C-8801-82E3-00B2-D26B48C4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86533FC-44C4-EBC2-B009-8945B4CD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DE121A-7742-BC87-630B-58620A3E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40348F-FE96-A3A6-655D-011D2B8692A2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FC76F1C-CDAA-611B-DA8E-C9ADE168BB84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0E0EAA-FBA6-DD8A-006B-48325F0E033C}"/>
              </a:ext>
            </a:extLst>
          </p:cNvPr>
          <p:cNvSpPr txBox="1"/>
          <p:nvPr/>
        </p:nvSpPr>
        <p:spPr>
          <a:xfrm>
            <a:off x="159671" y="1511908"/>
            <a:ext cx="964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Percentuale di Prodotti per Categoria rispetto al Totale del Marchio (10 categorie principali)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AFD57-5E1F-5F59-679C-FF6A64C1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0" y="2139302"/>
            <a:ext cx="7635269" cy="46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B60B92-EC4E-C0AE-C6F6-86360B40C326}"/>
              </a:ext>
            </a:extLst>
          </p:cNvPr>
          <p:cNvSpPr txBox="1"/>
          <p:nvPr/>
        </p:nvSpPr>
        <p:spPr>
          <a:xfrm>
            <a:off x="8842343" y="3278289"/>
            <a:ext cx="2479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nostra produzione si concentra soprattutto su stivali, sandali, scarpe da ginnastica</a:t>
            </a:r>
          </a:p>
        </p:txBody>
      </p:sp>
    </p:spTree>
    <p:extLst>
      <p:ext uri="{BB962C8B-B14F-4D97-AF65-F5344CB8AC3E}">
        <p14:creationId xmlns:p14="http://schemas.microsoft.com/office/powerpoint/2010/main" val="2749331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699</Words>
  <Application>Microsoft Office PowerPoint</Application>
  <PresentationFormat>Widescreen</PresentationFormat>
  <Paragraphs>232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Aptos ExtraBold</vt:lpstr>
      <vt:lpstr>Arial</vt:lpstr>
      <vt:lpstr>Calibri</vt:lpstr>
      <vt:lpstr>Open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GAETANO RIZZO 529816</dc:creator>
  <cp:lastModifiedBy>GAETANO RIZZO 529816</cp:lastModifiedBy>
  <cp:revision>20</cp:revision>
  <dcterms:created xsi:type="dcterms:W3CDTF">2025-05-23T13:24:22Z</dcterms:created>
  <dcterms:modified xsi:type="dcterms:W3CDTF">2025-05-23T19:01:38Z</dcterms:modified>
</cp:coreProperties>
</file>