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3657600" y="914400"/>
            <a:ext cx="1828800" cy="45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TRANSFORMAMOS DESAFIOS EM REALIDADE DIGITAL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8404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646464"/>
                </a:solidFill>
              </a:defRPr>
            </a:pPr>
            <a:r>
              <a:t>Apresentação Corporativa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11111"/>
                </a:solidFill>
              </a:defRPr>
            </a:pPr>
            <a:r>
              <a:t>EQUIPE E 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  <a:r>
              <a:t>Equipe:</a:t>
            </a:r>
          </a:p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  <a:r>
              <a:t>• 1 Project Manager</a:t>
            </a:r>
          </a:p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  <a:r>
              <a:t>• 2 Desenvolvedores</a:t>
            </a:r>
          </a:p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  <a:r>
              <a:t>• 1 Designer UX/UI</a:t>
            </a:r>
          </a:p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  <a:r>
              <a:t>• 1 QA Tester</a:t>
            </a:r>
          </a:p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</a:p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  <a:r>
              <a:t>Timeline:</a:t>
            </a:r>
          </a:p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  <a:r>
              <a:t>• Semana 1-2: Análise e Planejamento</a:t>
            </a:r>
          </a:p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  <a:r>
              <a:t>• Semana 3-6: Desenvolvimento</a:t>
            </a:r>
          </a:p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  <a:r>
              <a:t>• Semana 7: Testes e Ajustes</a:t>
            </a:r>
          </a:p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  <a:r>
              <a:t>• Semana 8: Deploy e Treinamento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11111"/>
                </a:solidFill>
              </a:defRPr>
            </a:pPr>
            <a:r>
              <a:t>INVESTIMENTO E FORMA DE PAGAMENTO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  <a:r>
              <a:t>Investimento:</a:t>
            </a:r>
          </a:p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  <a:r>
              <a:t>• [Valor total do projeto]</a:t>
            </a:r>
          </a:p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</a:p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  <a:r>
              <a:t>Forma de Pagamento:</a:t>
            </a:r>
          </a:p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  <a:r>
              <a:t>• 30% na assinatura do contrato</a:t>
            </a:r>
          </a:p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  <a:r>
              <a:t>• 40% na entrega da primeira versão</a:t>
            </a:r>
          </a:p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  <a:r>
              <a:t>• 30% na entrega final</a:t>
            </a:r>
          </a:p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</a:p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  <a:r>
              <a:t>Garantia:</a:t>
            </a:r>
          </a:p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  <a:r>
              <a:t>• 90 dias de suporte gratuito</a:t>
            </a:r>
          </a:p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  <a:r>
              <a:t>• Correções de bugs inclusas</a:t>
            </a:r>
          </a:p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  <a:r>
              <a:t>• Treinamento da equipe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11111"/>
                </a:solidFill>
              </a:defRPr>
            </a:pPr>
            <a:r>
              <a:t>CRONOGRAMA MACRO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  <a:r>
              <a:t>[Adicione aqui um cronograma visual com as principais etapas]</a:t>
            </a:r>
          </a:p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</a:p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  <a:r>
              <a:t>Exemplo:</a:t>
            </a:r>
          </a:p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  <a:r>
              <a:t>Mês 1: Análise e Planejamento</a:t>
            </a:r>
          </a:p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  <a:r>
              <a:t>Mês 2: Desenvolvimento</a:t>
            </a:r>
          </a:p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  <a:r>
              <a:t>Mês 3: Testes e Ajustes</a:t>
            </a:r>
          </a:p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  <a:r>
              <a:t>Mês 4: Deploy e Treinamento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11111"/>
                </a:solidFill>
              </a:defRPr>
            </a:pPr>
            <a:r>
              <a:t>PRÓXIMOS PASSOS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  <a:r>
              <a:t>1. Aprovação da proposta</a:t>
            </a:r>
          </a:p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  <a:r>
              <a:t>2. Assinatura do contrato</a:t>
            </a:r>
          </a:p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  <a:r>
              <a:t>3. Kickoff do projeto</a:t>
            </a:r>
          </a:p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  <a:r>
              <a:t>4. Início do desenvolvimento</a:t>
            </a:r>
          </a:p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</a:p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  <a:r>
              <a:t>Contato:</a:t>
            </a:r>
          </a:p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  <a:r>
              <a:t>contatoagilepoint@gmail.com</a:t>
            </a:r>
          </a:p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  <a:r>
              <a:t>[Seu telefone]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111111"/>
                </a:solidFill>
              </a:defRPr>
            </a:pPr>
            <a:r>
              <a:t>OBRIGADO!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6576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646464"/>
                </a:solidFill>
              </a:defRPr>
            </a:pPr>
            <a:r>
              <a:t>Vamos transformar seus desafios em realidade digital?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5029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007BFF"/>
                </a:solidFill>
              </a:defRPr>
            </a:pPr>
            <a:r>
              <a:t>contatoagilepoint@gmail.com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200" b="1">
                <a:solidFill>
                  <a:srgbClr val="FFFFFF"/>
                </a:solidFill>
              </a:defRPr>
            </a:pPr>
            <a:r>
              <a:t>QUEM SOMOS?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645920"/>
            <a:ext cx="73152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600"/>
              </a:spcAft>
              <a:defRPr sz="2000">
                <a:solidFill>
                  <a:srgbClr val="FFFFFF"/>
                </a:solidFill>
              </a:defRPr>
            </a:pPr>
            <a:r>
              <a:t>Na Agile Point, transformamos seus desafios em realidade digital. Com mais de 17 anos de experiência, nossa missão é clara: simplificar o complexo.</a:t>
            </a:r>
          </a:p>
          <a:p>
            <a:pPr>
              <a:spcAft>
                <a:spcPts val="1600"/>
              </a:spcAft>
              <a:defRPr sz="2000">
                <a:solidFill>
                  <a:srgbClr val="FFFFFF"/>
                </a:solidFill>
              </a:defRPr>
            </a:pPr>
          </a:p>
          <a:p>
            <a:pPr>
              <a:spcAft>
                <a:spcPts val="1600"/>
              </a:spcAft>
              <a:defRPr sz="2000">
                <a:solidFill>
                  <a:srgbClr val="FFFFFF"/>
                </a:solidFill>
              </a:defRPr>
            </a:pPr>
            <a:r>
              <a:t>Desenvolvemos soluções inteligentes e eficientes que otimizam seus processos e resultados que impulsionam seu crescimento.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4114800"/>
            <a:ext cx="2286000" cy="1371600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005840" y="4206240"/>
            <a:ext cx="21031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17+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5840" y="4937760"/>
            <a:ext cx="21031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t>Anos de Experiência</a:t>
            </a:r>
          </a:p>
        </p:txBody>
      </p:sp>
      <p:sp>
        <p:nvSpPr>
          <p:cNvPr id="8" name="Rectangle 7"/>
          <p:cNvSpPr/>
          <p:nvPr/>
        </p:nvSpPr>
        <p:spPr>
          <a:xfrm>
            <a:off x="3474720" y="4114800"/>
            <a:ext cx="2286000" cy="1371600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3566160" y="4206240"/>
            <a:ext cx="21031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100+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66160" y="4937760"/>
            <a:ext cx="21031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t>Projetos Entregues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35040" y="4114800"/>
            <a:ext cx="2286000" cy="1371600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6126480" y="4206240"/>
            <a:ext cx="21031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100%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26480" y="4937760"/>
            <a:ext cx="21031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t>Satisfação do Cliente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11111"/>
                </a:solidFill>
              </a:defRPr>
            </a:pPr>
            <a:r>
              <a:t>NOSSOS SERVIÇOS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1600">
                <a:solidFill>
                  <a:srgbClr val="646464"/>
                </a:solidFill>
              </a:defRPr>
            </a:pPr>
            <a:r>
              <a:t>• Soluções Web e Mobile</a:t>
            </a:r>
          </a:p>
          <a:p>
            <a:pPr>
              <a:spcAft>
                <a:spcPts val="800"/>
              </a:spcAft>
              <a:defRPr sz="1600">
                <a:solidFill>
                  <a:srgbClr val="646464"/>
                </a:solidFill>
              </a:defRPr>
            </a:pPr>
            <a:r>
              <a:t>  Criamos experiências digitais modernas e intuitivas que engajam seus clientes e expandem seu alcance no mercado.</a:t>
            </a:r>
          </a:p>
          <a:p>
            <a:pPr>
              <a:spcAft>
                <a:spcPts val="800"/>
              </a:spcAft>
              <a:defRPr sz="1600">
                <a:solidFill>
                  <a:srgbClr val="646464"/>
                </a:solidFill>
              </a:defRPr>
            </a:pPr>
          </a:p>
          <a:p>
            <a:pPr>
              <a:spcAft>
                <a:spcPts val="800"/>
              </a:spcAft>
              <a:defRPr sz="1600">
                <a:solidFill>
                  <a:srgbClr val="646464"/>
                </a:solidFill>
              </a:defRPr>
            </a:pPr>
            <a:r>
              <a:t>• Automação de Processos (RPA)</a:t>
            </a:r>
          </a:p>
          <a:p>
            <a:pPr>
              <a:spcAft>
                <a:spcPts val="800"/>
              </a:spcAft>
              <a:defRPr sz="1600">
                <a:solidFill>
                  <a:srgbClr val="646464"/>
                </a:solidFill>
              </a:defRPr>
            </a:pPr>
            <a:r>
              <a:t>  Automatizamos tarefas repetitivas, liberando sua equipe para focar em atividades estratégicas e reduzindo custos operacionais.</a:t>
            </a:r>
          </a:p>
          <a:p>
            <a:pPr>
              <a:spcAft>
                <a:spcPts val="800"/>
              </a:spcAft>
              <a:defRPr sz="1600">
                <a:solidFill>
                  <a:srgbClr val="646464"/>
                </a:solidFill>
              </a:defRPr>
            </a:pPr>
          </a:p>
          <a:p>
            <a:pPr>
              <a:spcAft>
                <a:spcPts val="800"/>
              </a:spcAft>
              <a:defRPr sz="1600">
                <a:solidFill>
                  <a:srgbClr val="646464"/>
                </a:solidFill>
              </a:defRPr>
            </a:pPr>
            <a:r>
              <a:t>• Desenvolvimento Customizado</a:t>
            </a:r>
          </a:p>
          <a:p>
            <a:pPr>
              <a:spcAft>
                <a:spcPts val="800"/>
              </a:spcAft>
              <a:defRPr sz="1600">
                <a:solidFill>
                  <a:srgbClr val="646464"/>
                </a:solidFill>
              </a:defRPr>
            </a:pPr>
            <a:r>
              <a:t>  Construímos soluções sob medida que se adaptam perfeitamente às suas necessidades, garantindo escalabilidade e eficiência.</a:t>
            </a:r>
          </a:p>
          <a:p>
            <a:pPr>
              <a:spcAft>
                <a:spcPts val="800"/>
              </a:spcAft>
              <a:defRPr sz="1600">
                <a:solidFill>
                  <a:srgbClr val="646464"/>
                </a:solidFill>
              </a:defRPr>
            </a:pPr>
          </a:p>
          <a:p>
            <a:pPr>
              <a:spcAft>
                <a:spcPts val="800"/>
              </a:spcAft>
              <a:defRPr sz="1600">
                <a:solidFill>
                  <a:srgbClr val="646464"/>
                </a:solidFill>
              </a:defRPr>
            </a:pPr>
            <a:r>
              <a:t>• Consultoria em Tecnologia</a:t>
            </a:r>
          </a:p>
          <a:p>
            <a:pPr>
              <a:spcAft>
                <a:spcPts val="800"/>
              </a:spcAft>
              <a:defRPr sz="1600">
                <a:solidFill>
                  <a:srgbClr val="646464"/>
                </a:solidFill>
              </a:defRPr>
            </a:pPr>
            <a:r>
              <a:t>  Orientação estratégica para transformação digital e otimização de processos.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11111"/>
                </a:solidFill>
              </a:defRPr>
            </a:pPr>
            <a:r>
              <a:t>CASES DE SUCESSO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  <a:r>
              <a:t>[Adicione aqui casos reais da sua empresa]</a:t>
            </a:r>
          </a:p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</a:p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  <a:r>
              <a:t>Exemplo:</a:t>
            </a:r>
          </a:p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  <a:r>
              <a:t>• Empresa X - Sistema de Gestão</a:t>
            </a:r>
          </a:p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  <a:r>
              <a:t>  Redução de 60% no tempo de processos</a:t>
            </a:r>
          </a:p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  <a:r>
              <a:t>  ROI de 300% em 6 meses</a:t>
            </a:r>
          </a:p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</a:p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  <a:r>
              <a:t>• Empresa Y - Automação RPA</a:t>
            </a:r>
          </a:p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  <a:r>
              <a:t>  Economia de 40 horas/semana</a:t>
            </a:r>
          </a:p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  <a:r>
              <a:t>  Eliminação de erros manuais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11111"/>
                </a:solidFill>
              </a:defRPr>
            </a:pPr>
            <a:r>
              <a:t>ESCOPO DO PROJETO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  <a:r>
              <a:t>[Defina aqui o escopo específico para cada cliente]</a:t>
            </a:r>
          </a:p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</a:p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  <a:r>
              <a:t>Exemplo:</a:t>
            </a:r>
          </a:p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  <a:r>
              <a:t>• Análise de Requisitos</a:t>
            </a:r>
          </a:p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  <a:r>
              <a:t>• Desenvolvimento da Solução</a:t>
            </a:r>
          </a:p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  <a:r>
              <a:t>• Testes e Validação</a:t>
            </a:r>
          </a:p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  <a:r>
              <a:t>• Implementação</a:t>
            </a:r>
          </a:p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  <a:r>
              <a:t>• Treinamento da Equipe</a:t>
            </a:r>
          </a:p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  <a:r>
              <a:t>• Suporte Pós-Implementação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11111"/>
                </a:solidFill>
              </a:defRPr>
            </a:pPr>
            <a:r>
              <a:t>STACK TECNOLÓGICA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  <a:r>
              <a:t>Frontend:</a:t>
            </a:r>
          </a:p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  <a:r>
              <a:t>• React.js / Next.js</a:t>
            </a:r>
          </a:p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  <a:r>
              <a:t>• TypeScript</a:t>
            </a:r>
          </a:p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  <a:r>
              <a:t>• Tailwind CSS</a:t>
            </a:r>
          </a:p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</a:p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  <a:r>
              <a:t>Backend:</a:t>
            </a:r>
          </a:p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  <a:r>
              <a:t>• Python / Node.js</a:t>
            </a:r>
          </a:p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  <a:r>
              <a:t>• APIs RESTful</a:t>
            </a:r>
          </a:p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  <a:r>
              <a:t>• Banco de Dados</a:t>
            </a:r>
          </a:p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</a:p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  <a:r>
              <a:t>Ferramentas:</a:t>
            </a:r>
          </a:p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  <a:r>
              <a:t>• Git / GitHub</a:t>
            </a:r>
          </a:p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  <a:r>
              <a:t>• Docker</a:t>
            </a:r>
          </a:p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  <a:r>
              <a:t>• CI/CD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11111"/>
                </a:solidFill>
              </a:defRPr>
            </a:pPr>
            <a:r>
              <a:t>REQUISITOS TÉCNICOS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  <a:r>
              <a:t>Servidor:</a:t>
            </a:r>
          </a:p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  <a:r>
              <a:t>• Mínimo 4GB RAM</a:t>
            </a:r>
          </a:p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  <a:r>
              <a:t>• 50GB de armazenamento</a:t>
            </a:r>
          </a:p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  <a:r>
              <a:t>• SSL Certificate</a:t>
            </a:r>
          </a:p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</a:p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  <a:r>
              <a:t>Domínio:</a:t>
            </a:r>
          </a:p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  <a:r>
              <a:t>• Registro de domínio</a:t>
            </a:r>
          </a:p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  <a:r>
              <a:t>• Configuração DNS</a:t>
            </a:r>
          </a:p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</a:p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  <a:r>
              <a:t>Backup:</a:t>
            </a:r>
          </a:p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  <a:r>
              <a:t>• Backup automático diário</a:t>
            </a:r>
          </a:p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  <a:r>
              <a:t>• Restore em caso de falhas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11111"/>
                </a:solidFill>
              </a:defRPr>
            </a:pPr>
            <a:r>
              <a:t>ESTILIZAÇÃO E COMPONENTES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  <a:r>
              <a:t>Design System:</a:t>
            </a:r>
          </a:p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  <a:r>
              <a:t>• Paleta de cores personalizada</a:t>
            </a:r>
          </a:p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  <a:r>
              <a:t>• Tipografia (Anton + Lato)</a:t>
            </a:r>
          </a:p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  <a:r>
              <a:t>• Componentes reutilizáveis</a:t>
            </a:r>
          </a:p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</a:p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  <a:r>
              <a:t>Responsividade:</a:t>
            </a:r>
          </a:p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  <a:r>
              <a:t>• Mobile First</a:t>
            </a:r>
          </a:p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  <a:r>
              <a:t>• Tablet e Desktop</a:t>
            </a:r>
          </a:p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  <a:r>
              <a:t>• Cross-browser compatibility</a:t>
            </a:r>
          </a:p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</a:p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  <a:r>
              <a:t>Acessibilidade:</a:t>
            </a:r>
          </a:p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  <a:r>
              <a:t>• WCAG 2.1 AA</a:t>
            </a:r>
          </a:p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  <a:r>
              <a:t>• Navegação por teclado</a:t>
            </a:r>
          </a:p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  <a:r>
              <a:t>• Screen readers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11111"/>
                </a:solidFill>
              </a:defRPr>
            </a:pPr>
            <a:r>
              <a:t>HOSPEDAGEM E BANCO DE DADOS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  <a:r>
              <a:t>Hospedagem:</a:t>
            </a:r>
          </a:p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  <a:r>
              <a:t>• Vercel / AWS / Google Cloud</a:t>
            </a:r>
          </a:p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  <a:r>
              <a:t>• CDN global</a:t>
            </a:r>
          </a:p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  <a:r>
              <a:t>• SSL automático</a:t>
            </a:r>
          </a:p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</a:p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  <a:r>
              <a:t>Banco de Dados:</a:t>
            </a:r>
          </a:p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  <a:r>
              <a:t>• PostgreSQL / MongoDB</a:t>
            </a:r>
          </a:p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  <a:r>
              <a:t>• Backup automático</a:t>
            </a:r>
          </a:p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  <a:r>
              <a:t>• Monitoramento 24/7</a:t>
            </a:r>
          </a:p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</a:p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  <a:r>
              <a:t>Segurança:</a:t>
            </a:r>
          </a:p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  <a:r>
              <a:t>• Firewall configurado</a:t>
            </a:r>
          </a:p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  <a:r>
              <a:t>• Criptografia de dados</a:t>
            </a:r>
          </a:p>
          <a:p>
            <a:pPr>
              <a:spcAft>
                <a:spcPts val="1200"/>
              </a:spcAft>
              <a:defRPr sz="1800">
                <a:solidFill>
                  <a:srgbClr val="646464"/>
                </a:solidFill>
              </a:defRPr>
            </a:pPr>
            <a:r>
              <a:t>• Logs de auditoria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