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12193575"/>
  <p:notesSz cx="6858000" cy="9144000"/>
  <p:embeddedFontLst>
    <p:embeddedFont>
      <p:font typeface="Raleway"/>
      <p:regular r:id="rId75"/>
      <p:bold r:id="rId76"/>
      <p:italic r:id="rId77"/>
      <p:boldItalic r:id="rId78"/>
    </p:embeddedFont>
    <p:embeddedFont>
      <p:font typeface="Garamond"/>
      <p:regular r:id="rId79"/>
      <p:bold r:id="rId80"/>
      <p:italic r:id="rId81"/>
      <p:boldItalic r:id="rId82"/>
    </p:embeddedFont>
    <p:embeddedFont>
      <p:font typeface="Tinos"/>
      <p:regular r:id="rId83"/>
      <p:bold r:id="rId84"/>
      <p:italic r:id="rId85"/>
      <p:boldItalic r:id="rId86"/>
    </p:embeddedFont>
    <p:embeddedFont>
      <p:font typeface="Questrial"/>
      <p:regular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9F875E2-2E2A-40C6-BC9E-FA9959DCDDBA}">
  <a:tblStyle styleId="{69F875E2-2E2A-40C6-BC9E-FA9959DCDDB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E7"/>
          </a:solidFill>
        </a:fill>
      </a:tcStyle>
    </a:wholeTbl>
    <a:band1H>
      <a:tcStyle>
        <a:fill>
          <a:solidFill>
            <a:srgbClr val="CFDECC"/>
          </a:solidFill>
        </a:fill>
      </a:tcStyle>
    </a:band1H>
    <a:band1V>
      <a:tcStyle>
        <a:fill>
          <a:solidFill>
            <a:srgbClr val="CFD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Tinos-bold.fntdata"/><Relationship Id="rId83" Type="http://schemas.openxmlformats.org/officeDocument/2006/relationships/font" Target="fonts/Tinos-regular.fntdata"/><Relationship Id="rId42" Type="http://schemas.openxmlformats.org/officeDocument/2006/relationships/slide" Target="slides/slide37.xml"/><Relationship Id="rId86" Type="http://schemas.openxmlformats.org/officeDocument/2006/relationships/font" Target="fonts/Tinos-boldItalic.fntdata"/><Relationship Id="rId41" Type="http://schemas.openxmlformats.org/officeDocument/2006/relationships/slide" Target="slides/slide36.xml"/><Relationship Id="rId85" Type="http://schemas.openxmlformats.org/officeDocument/2006/relationships/font" Target="fonts/Tinos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Questrial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Garamond-bold.fntdata"/><Relationship Id="rId82" Type="http://schemas.openxmlformats.org/officeDocument/2006/relationships/font" Target="fonts/Garamond-boldItalic.fntdata"/><Relationship Id="rId81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aleway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aleway-italic.fntdata"/><Relationship Id="rId32" Type="http://schemas.openxmlformats.org/officeDocument/2006/relationships/slide" Target="slides/slide27.xml"/><Relationship Id="rId76" Type="http://schemas.openxmlformats.org/officeDocument/2006/relationships/font" Target="fonts/Raleway-bold.fntdata"/><Relationship Id="rId35" Type="http://schemas.openxmlformats.org/officeDocument/2006/relationships/slide" Target="slides/slide30.xml"/><Relationship Id="rId79" Type="http://schemas.openxmlformats.org/officeDocument/2006/relationships/font" Target="fonts/Garamond-regular.fntdata"/><Relationship Id="rId34" Type="http://schemas.openxmlformats.org/officeDocument/2006/relationships/slide" Target="slides/slide29.xml"/><Relationship Id="rId78" Type="http://schemas.openxmlformats.org/officeDocument/2006/relationships/font" Target="fonts/Raleway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-11798300" y="-11796710"/>
            <a:ext cx="11795125" cy="12488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38308" y="1517566"/>
            <a:ext cx="91452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38308" y="3905166"/>
            <a:ext cx="9145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213877" y="-206988"/>
            <a:ext cx="2412300" cy="9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7134728" y="1956475"/>
            <a:ext cx="58119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800064" y="-596525"/>
            <a:ext cx="5811900" cy="7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794477" y="1283165"/>
            <a:ext cx="8604600" cy="13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b="1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794477" y="2847316"/>
            <a:ext cx="8604600" cy="30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5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958" y="1709739"/>
            <a:ext cx="1051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958" y="4589464"/>
            <a:ext cx="10517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579553" y="536068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308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73003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9895" y="365125"/>
            <a:ext cx="1051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39898" y="1681163"/>
            <a:ext cx="515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39898" y="2505075"/>
            <a:ext cx="515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173003" y="1681163"/>
            <a:ext cx="5184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173003" y="2505075"/>
            <a:ext cx="5184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Layout Personalizad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ad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2.png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10357" l="-29" r="557" t="5778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8308" y="365126"/>
            <a:ext cx="10517100" cy="58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826441" y="3180310"/>
            <a:ext cx="91869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5030" y="6108885"/>
            <a:ext cx="1662000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700" y="92325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racle.com/technetwork/java/javase/downloads/jdk8-downloads-2133151.html?ssSourceSiteId=otnp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0357" l="-29" r="557" t="5778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55906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4232598" y="3052443"/>
            <a:ext cx="6343499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A35F"/>
              </a:buClr>
              <a:buSzPct val="25000"/>
              <a:buFont typeface="Questrial"/>
              <a:buNone/>
            </a:pPr>
            <a:r>
              <a:rPr b="1" i="0" lang="pt-BR" sz="6000" u="none" cap="none" strike="noStrike">
                <a:solidFill>
                  <a:srgbClr val="30B1E6"/>
                </a:solidFill>
                <a:latin typeface="Questrial"/>
                <a:ea typeface="Questrial"/>
                <a:cs typeface="Questrial"/>
                <a:sym typeface="Questrial"/>
              </a:rPr>
              <a:t>PROGRAMADOR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4440344" y="3977898"/>
            <a:ext cx="55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PRÁTICAS DE LINGUAGEM PROGRAMAÇÃO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0202" y="-120732"/>
            <a:ext cx="1971900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4150" y="5759841"/>
            <a:ext cx="1155300" cy="1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3º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Variáveis de ambiente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25" y="3460100"/>
            <a:ext cx="5448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Novo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nas variáveis do sistema;</a:t>
            </a:r>
          </a:p>
        </p:txBody>
      </p:sp>
      <p:pic>
        <p:nvPicPr>
          <p:cNvPr id="223" name="Shape 223"/>
          <p:cNvPicPr preferRelativeResize="0"/>
          <p:nvPr/>
        </p:nvPicPr>
        <p:blipFill/>
        <p:spPr>
          <a:xfrm>
            <a:off x="3558375" y="3387500"/>
            <a:ext cx="5076900" cy="23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5º preencha 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Nome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com o valor: 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JAVA_HOME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e no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preencha com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caminho do jdk que copiamos anteriormente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30" name="Shape 230"/>
          <p:cNvPicPr preferRelativeResize="0"/>
          <p:nvPr/>
        </p:nvPicPr>
        <p:blipFill/>
        <p:spPr>
          <a:xfrm>
            <a:off x="3567112" y="3930112"/>
            <a:ext cx="5057699" cy="2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edite a variável de sistema já existente: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Path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589450"/>
            <a:ext cx="508619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deve ser acrescentado no fim do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que já existe o caracter: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caso não exista e após 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acrescente o seguinte texto: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%JAVA_HOME%\bin;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932350"/>
            <a:ext cx="5086199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novamente o Java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JEdit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Netbeans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IntelliJ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Notepad++;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que nos facilita no momento do desenvolvimento quando utilizamos um editor de código de uma linguagem ao invés de um bloco de notas: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Identação automática do código;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Facilidade na observação de erros como falta de '}' em uma linha.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Diferenciação de cores em palavras reservadas da linguagem.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Auto-completar palavras, instruções.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editores servem apenas para a edição do código mesmo, para as demais tarefas como compilação precisamos de outras ferramentas específicas.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Compiladores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Compilador é um programa que faz a análise do código e transforma esse código em uma outra linguagem mais próxima da linguagem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java a compilação gera um arquivo intermediário chamado de bytecode (.class), ao invés de um arquivo com o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Durante o processo de compilação conseguimos eliminar diversos erros: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Caracteres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Nomes de variáveis, funções e procedimentos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Sequência de comandos inválida: ausência de delimitadores '{}';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Tipos e quantidades de parâmetros, retornos de funções, etc.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Interpretadores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interpretadores tem a função de traduzir em tempo de execução linha a linha para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Algumas linguagens não possui o compilador, apenas interpretadores tais como: JavaScript, Basic, Perls,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linguagens apenas interpretadas, os erros só podem ser visualizados durante a execução do programa.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Apesar de o Java ser uma linguagem compilada, ela também é uma linguagem interpretada, o código .class tem que ser interpretado para a linguagem de máquina.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454680" y="2300437"/>
            <a:ext cx="3948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INTRODUÇÃO A COMPUTAÇÃO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 SISTEMAS OPERACIONAIS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51624" y="2114199"/>
            <a:ext cx="3693299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TILIZAÇÃO DE CMD 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TERMINAL (COMANDOS 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WINDOWS E LINUX)</a:t>
            </a:r>
          </a:p>
        </p:txBody>
      </p:sp>
      <p:sp>
        <p:nvSpPr>
          <p:cNvPr id="110" name="Shape 110"/>
          <p:cNvSpPr/>
          <p:nvPr/>
        </p:nvSpPr>
        <p:spPr>
          <a:xfrm>
            <a:off x="4000421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997468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391864" y="5419143"/>
            <a:ext cx="3938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INSTALAÇÃO E CONFIGURAÇÃO DO JAVA</a:t>
            </a:r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7383824" y="4652625"/>
            <a:ext cx="3112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</a:t>
            </a:r>
            <a:b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 MÓDULO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977525" y="723750"/>
            <a:ext cx="9922133" cy="1381227"/>
            <a:chOff x="18342" y="227181"/>
            <a:chExt cx="8399334" cy="1446917"/>
          </a:xfrm>
        </p:grpSpPr>
        <p:sp>
          <p:nvSpPr>
            <p:cNvPr id="115" name="Shape 115"/>
            <p:cNvSpPr/>
            <p:nvPr/>
          </p:nvSpPr>
          <p:spPr>
            <a:xfrm>
              <a:off x="30667" y="316720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16897" y="343217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118401" y="227181"/>
              <a:ext cx="2052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Principais aplicativos para desenvolvimento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70678" y="365499"/>
              <a:ext cx="1899000" cy="1308599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18676" y="343217"/>
              <a:ext cx="1898999" cy="13086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955850" y="2621857"/>
            <a:ext cx="9927824" cy="1338208"/>
            <a:chOff x="13640" y="285417"/>
            <a:chExt cx="8404152" cy="1401853"/>
          </a:xfrm>
        </p:grpSpPr>
        <p:sp>
          <p:nvSpPr>
            <p:cNvPr id="128" name="Shape 128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Utilização de variáveis e constantes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</a:t>
              </a: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controle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461192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79167" y="4470128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989B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521090" y="4935788"/>
            <a:ext cx="196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1864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3" name="Shape 143"/>
          <p:cNvSpPr/>
          <p:nvPr/>
        </p:nvSpPr>
        <p:spPr>
          <a:xfrm>
            <a:off x="5003638" y="10649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7487719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10024925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2391864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" name="Shape 147"/>
          <p:cNvSpPr/>
          <p:nvPr/>
        </p:nvSpPr>
        <p:spPr>
          <a:xfrm>
            <a:off x="4927438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8" name="Shape 148"/>
          <p:cNvSpPr/>
          <p:nvPr/>
        </p:nvSpPr>
        <p:spPr>
          <a:xfrm>
            <a:off x="7487719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10024925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2445106" y="4971100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51" name="Shape 151"/>
          <p:cNvSpPr/>
          <p:nvPr/>
        </p:nvSpPr>
        <p:spPr>
          <a:xfrm>
            <a:off x="3471499" y="4457236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099FF">
              <a:alpha val="74900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458331" y="4528209"/>
            <a:ext cx="1966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Programação estruturada ou modular</a:t>
            </a:r>
          </a:p>
        </p:txBody>
      </p:sp>
      <p:sp>
        <p:nvSpPr>
          <p:cNvPr id="153" name="Shape 153"/>
          <p:cNvSpPr/>
          <p:nvPr/>
        </p:nvSpPr>
        <p:spPr>
          <a:xfrm>
            <a:off x="4723646" y="4959871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Escrevendo seu 1º programa em java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Copie o trecho de código abaixo e salve o arquivo com o nome: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OlaMundo.java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 class OlaMundo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public static void main(String args[])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	System.out.println(“Ola turma!”);</a:t>
            </a:r>
          </a:p>
          <a:p>
            <a:pPr indent="-10159" lvl="0" marL="4800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Compilação e execução no Java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Utilizando o prompt de comando, acesse o local no qual você salvou seu arquivo 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Compilação: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OlaMundo.java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OlaMundo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95400" y="1837001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Ocasionalmente precisamos documentar instruções do desenvolvimento, para que outros programadores saibam o que está sendo feito em determinados módulos.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2 tipos de comentários: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inline '//':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 linha toda é comentada.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Multiline '/* */':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Múltiplas linhas para comentário,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Utilizado para textos longos.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*/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95400" y="1837001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Especificamente em Java, podemos criar o JavaDoc, que são comentários que depois podemos gerar um arquivo com uma documentação de nossas classes.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/**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Tudo que eu digitar aqui dentro será depois gerado um arquivo.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javadoc src/* -d Docs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→ Generate Javadoc... → seleciono o java doc dentro do bin do java e mando exportar.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2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1589332" y="2414468"/>
            <a:ext cx="8408242" cy="2414030"/>
            <a:chOff x="0" y="285417"/>
            <a:chExt cx="8408242" cy="2414030"/>
          </a:xfrm>
        </p:grpSpPr>
        <p:sp>
          <p:nvSpPr>
            <p:cNvPr id="305" name="Shape 305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13350" rIns="213350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3950226" y="2224248"/>
              <a:ext cx="1956600" cy="475200"/>
            </a:xfrm>
            <a:prstGeom prst="roundRect">
              <a:avLst>
                <a:gd fmla="val 16667" name="adj"/>
              </a:avLst>
            </a:prstGeom>
            <a:solidFill>
              <a:schemeClr val="lt2">
                <a:alpha val="24710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4962369" y="2967334"/>
            <a:ext cx="10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8" name="Shape 318"/>
          <p:cNvSpPr/>
          <p:nvPr/>
        </p:nvSpPr>
        <p:spPr>
          <a:xfrm>
            <a:off x="7129925" y="2967334"/>
            <a:ext cx="10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3555537" y="2316033"/>
            <a:ext cx="2146500" cy="1056977"/>
            <a:chOff x="2024883" y="303377"/>
            <a:chExt cx="2146500" cy="1056977"/>
          </a:xfrm>
        </p:grpSpPr>
        <p:sp>
          <p:nvSpPr>
            <p:cNvPr id="320" name="Shape 320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2024883" y="655654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5695035" y="2584886"/>
            <a:ext cx="2146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Utilização de variáveis e constantes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na memória do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usuário ou pelo próprio computador.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valores das variáveis podem ser alterados várias vezes.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momentos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5; //Certo? Errado?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realizar a utilização de variáveis ou constantes, precisamos primeiro declarar elas.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trabalharemos com informações diferentes, não apenas valores inteiros, reais, literais, etc,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serão os dados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Inteiro: 100; 200; 20; 30; 1.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Real: 10,7; 200,0; 0,06.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Valores alfanuméricos, em forma de texto: “100,5”, “Hoje o dia está lindo.”; “R$10,00”; “10 Reais.”.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Armazena valores do tipo: “Verdadeiro” e “Falso”.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2076450" y="29807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{69F875E2-2E2A-40C6-BC9E-FA9959DCDDBA}</a:tableStyleId>
              </a:tblPr>
              <a:tblGrid>
                <a:gridCol w="831975"/>
                <a:gridCol w="1844375"/>
                <a:gridCol w="3071500"/>
                <a:gridCol w="3072325"/>
              </a:tblGrid>
              <a:tr h="7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-128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127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short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-32.768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32.767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int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-2.147.483.648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2.147.483.647</a:t>
                      </a:r>
                    </a:p>
                  </a:txBody>
                  <a:tcPr marT="0" marB="0" marR="0" marL="0" anchor="ctr"/>
                </a:tc>
              </a:tr>
              <a:tr h="46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long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-9.223.372.036.854.775.808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9.223.372.036.854.775.807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1993319" y="2279441"/>
            <a:ext cx="21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inteiros: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1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559150" y="2299579"/>
            <a:ext cx="8408242" cy="1516741"/>
            <a:chOff x="0" y="170529"/>
            <a:chExt cx="8408242" cy="1516741"/>
          </a:xfrm>
        </p:grpSpPr>
        <p:sp>
          <p:nvSpPr>
            <p:cNvPr id="160" name="Shape 160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1705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310503" y="6154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7800" rIns="177800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aramond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Comentários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4595200" y="22995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Principais aplicativos para desenvolvimento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256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920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2354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993319" y="2279441"/>
            <a:ext cx="17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reais: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1993319" y="2965516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{69F875E2-2E2A-40C6-BC9E-FA9959DCDDBA}</a:tableStyleId>
              </a:tblPr>
              <a:tblGrid>
                <a:gridCol w="615175"/>
                <a:gridCol w="1301575"/>
                <a:gridCol w="2362800"/>
                <a:gridCol w="2369725"/>
                <a:gridCol w="2254000"/>
              </a:tblGrid>
              <a:tr h="101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Precisão</a:t>
                      </a:r>
                    </a:p>
                  </a:txBody>
                  <a:tcPr marT="0" marB="0" marR="0" marL="0" anchor="ctr"/>
                </a:tc>
              </a:tr>
              <a:tr h="32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float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6 -7 dígitos</a:t>
                      </a:r>
                    </a:p>
                  </a:txBody>
                  <a:tcPr marT="0" marB="0" marR="0" marL="0" anchor="ctr"/>
                </a:tc>
              </a:tr>
              <a:tr h="67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double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15 dígitos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96187" y="1862560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ocupa 2 bytes, o que torna o Java ideal para programar em línguas que utilizam caracteres diferentes do padrão ASCII.</a:t>
            </a: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padrão ASCII utiliza apenas um byte que fornece 256 letras diferentes, mas o padrão utilizado em Java (ISO) nos dá a possibilidade de até 65.536 caracteres diferentes.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que seja armazenado um único caractere (letra, símbolo, etc).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utilização de um conjunto de caracteres (palavras, frases, etc), deve-se utilizar 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 letra = ‘Palavra’; //esta correto isso?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palavra = “Teste”;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letraCorreta = ‘A’;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detalhe importante, quando utilizamos String, o conteúdo armazenado nessa variável fica entre aspas duplas (“”) já quando utilizamos char, o conteúdo fica entre aspas simples (‘’).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de dado boolean nos permite armazenar apenas 2 valores true ou false (Verdadeiro/Falso).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esse tipo de dados podemos armazena</a:t>
            </a:r>
            <a:r>
              <a:rPr lang="pt-BR" sz="2400"/>
              <a:t>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 lógicos sendo possível esses valores serem resultantes de expressões lógicas.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isFeminino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isPar = 4%2 == 0;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dos tipos primitivos que vimos anteriormente, podemos criar nossos próprios tipos de dados, são chamadas estruturas de dados, ou tipos de dados compostos.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296187" y="1800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 como o próprio nome já diz, é algo constante, fixo que não pode ser alterado.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valor não poderá ser alterado durante a execução do sistema.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Maior idade no Brasil hoje é 18 anos, esse valor durante a execução do sistema não deve ser alterado em momento algum.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int MAIOR_IDADE = 18;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boolean IS_ATIVO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String PESSOA_FISICA = “PF”;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char SEXO_FEMININO = ‘F’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contrário das constantes, as variáveis podem ser alteradas durante a execução do programa, isso é normal acontecer.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double saldo = 200.00;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int qtd = 10;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</a:t>
            </a:r>
            <a:r>
              <a:rPr b="1" lang="pt-BR" sz="2400">
                <a:solidFill>
                  <a:srgbClr val="2A4F1C"/>
                </a:solidFill>
              </a:rPr>
              <a:t>s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Feminino = true;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tipoEmpresa = ‘F’;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 = “Maria”;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Saldo = 1000.00;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de memória no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próprio computador ou pelo usuário.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variável pode ser alterada várias vezes, seja decorrente a cálculos feitos pelo sistema, ou pelo usuário que alterou o valor.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casos em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 variáveis ou constantes, precisamos primeiro declarar elas.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iremos trabalhar com dados diferente não apenas valores inteiros,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dados serão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nomes das variáveis (identificadores) são muito importantes para o entendimento do programa durante o desenvolvimento.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muito importante que os nomes das variáveis sejam sempre o mais claro possível.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 de uma variável que irá armazenar o nome de uma empresa: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nome;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Sring nomeEmpresa;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e configuração do Java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Instalar o Java? Para que? Já tenho o Java instalado.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java que temos instalado em nossas máquinas é a JVM (Java Virtual Machine);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JVM é o interpretador Java que é chamado sempre que mandamos executar alguma aplicação em Java;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Módulo de segurança dos bancos;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Sim, precisamos instalar o Java (JDK), sem ele não conseguimos desenvolver em Java;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É através dele que realizamos a compilação do nosso código e a execução;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é uma linguagem case-sensitive, o que é isso?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diferencia as letras maiúsculas e minúsculas.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			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 forma devemos ter muito cuidado quando definimos nossos identificadores.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Nos identificadores é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permitido a utilização 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Letras de A a Z (maiúsculas e minúsculas).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_ (underline)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 (cifrão)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Números de 0 a 9, somente após o 2º caractere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exemploResidencial		dataDeNascimento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contador1					STATUS_RESERVA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_valor							PF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$salario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identificadores podem ter 1 ou mais caractere.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iniciar com uma letra.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podem ter espaços em branco no meio do nome;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o mais claro possível em relação a função que terão na variável ou constante.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1295400" y="373060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Palavras reservadas do Java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69" y="1531775"/>
            <a:ext cx="8776200" cy="46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Recebendo dados do usuário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mundo real grande parte dos valores das variáveis são informados pelos usuários.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Além dos dados vindos dos usuário, obtermos os valores através de: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Banco de dados.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Serviços de internet.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Bibliotecas de programas.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Lendo dados do teclado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Existem 2 forma mais simples de obtermos dados do usuário pelo teclado: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Scanner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(Prompt de comando)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JOtionPane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(Janelinha com interface gráfica)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295400" y="4007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Sacanner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191490" y="1207912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java.util.Scanner;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boolean cadastrado;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Scanner teclado = new Scanner(System.in);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seu nome: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nome = teclado.nextLine();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a sua idade: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idade = teclado.nextByte();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valor do emprestimo: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numero = teclado.nextInt();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System.out.println(“Tem casa própria?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cadastrado = teclado.nextBoolean();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295400" y="483881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JOptionPane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191490" y="1595851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javax.swing.JOptionPane;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ExemploTecladoJOptionPane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 = JOptionPane.showInputDialog("Entre com o seu nome: ");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char sexo = JOptionPane.showInputDialog("Entre com o seu sexo(F/M): ").charAt(0);	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 = Byte.parseByte(JOptionPane.showInputDialog("Entre com a sua idade: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 = Integer.parseInt(JOptionPane.showInputDialog("Entre com o valor do emprestimo: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JOptionPane.showMessageDialog(null, "Nome: " + nome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"\nIdade: " + idade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“\nSexo: ” + sexo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"\nEmpréstimo: " + numero);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Implemente um programa para calcular a área de um trapézio, onde: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 = altura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menor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maior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área = (a . (b + B)) / 2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programa acima calcular utilizando valores reais e depois imprimir na tela duas informações: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exato da área.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arredondado para inteiro.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Obter o salário de 5 funcionários e informar a média salarial dos funcionários.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receba o valor do produto e o percentual de aumento que esse produto terá.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para determinar o consumo médio de um automóvel sendo fornecida a distância total percorrida pelo automóvel e o total de combustível gasto</a:t>
            </a:r>
            <a:r>
              <a:rPr lang="pt-BR" sz="100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download no seguinte link: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java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Selecione a opção: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Accept License Agreement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Verifique a versão do seu windows 32 bits(x86) ou 64 bits (x64);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Selecione a versão desejada e clique no link na coluna Download;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do Java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vendedor, o seu salário fixo e o total de vendas efetuadas por ele no mês (em dinheiro). Sabendo que este vendedor ganha 15% de comissão sobre suas vendas efetuadas, informar o seu nome, o salário fixo e salário no final do mês. 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aluno e as notas das três provas que ele obteve no semestre. No final informar o nome do aluno e a sua média.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uma programa em que leia dois valores para as variáveis A e B, e efetuar as trocas dos valores de forma que a variável A passe a possuir o valor da variável B e a variável B passe a possuir o valor da variável A. Apresentar os valores trocados.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Ler uma temperatura em graus Celsius e apresentá-la convertida em graus Fahrenheit. A fórmula de conversão é: F=(9*C+160) / 5, sendo F a temperatura em Fahrenheit e C a temperatura em Celsius. </a:t>
            </a:r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grpSp>
        <p:nvGrpSpPr>
          <p:cNvPr id="494" name="Shape 494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495" name="Shape 495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lvl="0" rtl="0" algn="ctr">
                <a:lnSpc>
                  <a:spcPct val="90000"/>
                </a:lnSpc>
                <a:spcBef>
                  <a:spcPts val="0"/>
                </a:spcBef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    Desvio condicional composto</a:t>
              </a:r>
            </a:p>
          </p:txBody>
        </p:sp>
      </p:grpSp>
      <p:sp>
        <p:nvSpPr>
          <p:cNvPr id="504" name="Shape 504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05" name="Shape 505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37485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Simples</a:t>
            </a:r>
          </a:p>
        </p:txBody>
      </p:sp>
      <p:sp>
        <p:nvSpPr>
          <p:cNvPr id="507" name="Shape 507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simples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Uma estrutura de decisão (condicional ou de seleção) nos permite a execução de determinadas instruções caso uma condição seja satisfatória ou não.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Essas condições são representadas por expressões lógicas: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(nota &gt; 7)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Devemos utilizar estruturas de decisão, sempre que nos depararmos com mais de uma possibilidade de ação.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Veremos daqui para frente que grande partes dos programas necessitam de estruturas condicionais.</a:t>
            </a:r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</a:t>
            </a: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condicional simples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Nessa estrutura condicional, a execução de determinadas instruções dependem de um teste prévio.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Se a condição, que é uma expressão lógica for verdadeira, o conjunto de instruções deve ser executado, caso contrário, o conjunto de instruções é ignorado.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simples em Java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simples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class ExemploCondicaoSimples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static void main(String args[ ])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int idade = 18;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if(idade &gt;= 18)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System.out.println(“Maior de idade”);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</a:t>
            </a: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condicional composta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Essa estrutura é para os casos em que precisamos executar determinadas instruções caso a condição seja verdadeira, e outras instruções caso seja falsa.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composta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“falso”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composta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191490" y="15958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class ExemploCondicaoComposta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int idade = 18;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if(idade &gt;= 18)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System.out.println(“Maior de idade”);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System.out.println(“Menor de idade”);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3 valores e diga qual o maior valor entre eles e qual o menor valor entre eles.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ano e diga se esse ano é bissexto ou não. Sabe-se que a fórmula para saber se um ano é bissexto é a seguinte: </a:t>
            </a:r>
            <a:r>
              <a:rPr b="1" lang="pt-BR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ano%4 == 0 &amp;&amp; ano%100 != 0 || ano%400 == 0</a:t>
            </a: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uma letra: F (Feminino) ou M (Masculino). Após obter a letra, escrevana tela Feminino se a pessoa digitou a letra F, e Masculino e a pessoa digitou a letra M.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obtenha uma letra e informe na tela se essa letra é uma vogal ou uma consoante.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AutoNum type="arabicPeriod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leia o preço de 1 produto de 3 lojas diferentes e mostre na tela qual das lojas você deveria comprar o produto.</a:t>
            </a: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3 números e apresente-os em ordem crescente.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3 notas, e calcule a média e apresente: Aprovado, caso a média seja maior do que 7 e Reprovado, caso a nota seja menor do que 7.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receba a idade de uma pessoa e mostre na saída em qual categoria ela se encontra: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10-14 - infantil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15-17 - juvenil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18-25 - adulto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do Java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instalação é bem simples, não precisa ser configurado nada, apenas seguir as orientações de instalação.</a:t>
            </a: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9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pergunte o preço de um produto e em quantas vezes irá ser pago o produto.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0 		= 20% de desconto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1 até 5 = 5% de acréscimo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6 até 10 = 15% de acréscimo</a:t>
            </a: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</a:p>
        </p:txBody>
      </p:sp>
      <p:grpSp>
        <p:nvGrpSpPr>
          <p:cNvPr id="561" name="Shape 561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562" name="Shape 562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latin typeface="Questrial"/>
                  <a:ea typeface="Questrial"/>
                  <a:cs typeface="Questrial"/>
                  <a:sym typeface="Questrial"/>
                </a:rPr>
                <a:t>Tomada de decisão por seleção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72" name="Shape 572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37485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Desvio condicional encadeado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encadeado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As estruturas condicionais podem ser encadeadas, ou seja, podemos colocar outras estruturas condicionais dentro de uma estrutura “Se” ou “Senão”.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encadeada em Java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if(&lt;expressão boolean OU valor booleano&gt;)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pt-BR" sz="1600">
                <a:solidFill>
                  <a:srgbClr val="FF0000"/>
                </a:solidFill>
              </a:rPr>
              <a:t>// instruções do bloco “verdadeiro dentro de outro bloco verdadeiro”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“falso”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encadeado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public class ExemploCondicoesAninhadas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int x = 7;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if(x + 5 &gt; 0)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if(x &gt; 0) {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System.out.println(“positivo”);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 else {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System.out.println(“negativo”);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System.out.println(“Soma maior”);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 else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System.out.println(“Soma menor”);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191490" y="24340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Quando temos várias condições para uma mesma variável do programa, ao invés de encadear estruturas condicionais, podemos utilizar uma outra estrutura para fazer múltiplas verificações.</a:t>
            </a: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1191490" y="15958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tomada de decisão por seleção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switch (&lt;variável&gt;)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case &lt;valor&gt; :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break;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case &lt;valor&gt; :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break;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default: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public class ExemploSelecaoMultipla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int x = 2;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switch (x) {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0: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0”);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1: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1”);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2: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2”);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default: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inválida”);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Um funcionário irá receber um aumento de acordo com o seu plano 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trabalho, de acordo com a tabela abaixo: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Plano 		Aumento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A 			10%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B 			15%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 			20%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o plano de trabalho e o salário atual de um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funcionário e calcula e imprime o seu novo salário. Use o comando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switch.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um número entre 0 e 10, e escreva este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número por extenso. Use o comando switch.</a:t>
            </a: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Crie</a:t>
            </a:r>
            <a:r>
              <a:rPr b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uma calculadora usando a instrução SWITCH, que pergunte qual das operações básicas quer fazer (+, -, * e /), em seguida peça os dois números e mostre o resultado da operação matemática entre eles.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número de 0 até 5 e escreva ess número por extenso.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número de 1 até 12 e retorne o mês e a quantidade de dias que esse número representa. Lembre-se dos anos bissextos (Fevereiro possui 29 dias).</a:t>
            </a: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623" name="Shape 623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</a:t>
              </a:r>
              <a:r>
                <a:rPr lang="pt-BR" sz="2400">
                  <a:latin typeface="Questrial"/>
                  <a:ea typeface="Questrial"/>
                  <a:cs typeface="Questrial"/>
                  <a:sym typeface="Questrial"/>
                </a:rPr>
                <a:t>Repetição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latin typeface="Questrial"/>
                  <a:ea typeface="Questrial"/>
                  <a:cs typeface="Questrial"/>
                  <a:sym typeface="Questrial"/>
                </a:rPr>
                <a:t>Tomada de decisão por seleção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33" name="Shape 633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7485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Desvio condicional encadeado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o Java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1º copiem o caminho que o jdk está instalado;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960875"/>
            <a:ext cx="10301400" cy="3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2º clique no iniciar e busque por: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 definicões de sistema avançadas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650" y="3179125"/>
            <a:ext cx="6124800" cy="3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