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y="6858000" cx="12193575"/>
  <p:notesSz cx="6858000" cy="9144000"/>
  <p:embeddedFontLst>
    <p:embeddedFont>
      <p:font typeface="Raleway"/>
      <p:regular r:id="rId104"/>
      <p:bold r:id="rId105"/>
      <p:italic r:id="rId106"/>
      <p:boldItalic r:id="rId107"/>
    </p:embeddedFont>
    <p:embeddedFont>
      <p:font typeface="Basic"/>
      <p:regular r:id="rId108"/>
    </p:embeddedFont>
    <p:embeddedFont>
      <p:font typeface="Garamond"/>
      <p:regular r:id="rId109"/>
      <p:bold r:id="rId110"/>
      <p:italic r:id="rId111"/>
      <p:boldItalic r:id="rId112"/>
    </p:embeddedFont>
    <p:embeddedFont>
      <p:font typeface="Tinos"/>
      <p:regular r:id="rId113"/>
      <p:bold r:id="rId114"/>
      <p:italic r:id="rId115"/>
      <p:boldItalic r:id="rId116"/>
    </p:embeddedFont>
    <p:embeddedFont>
      <p:font typeface="Questrial"/>
      <p:regular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aleway-boldItalic.fntdata"/><Relationship Id="rId106" Type="http://schemas.openxmlformats.org/officeDocument/2006/relationships/font" Target="fonts/Raleway-italic.fntdata"/><Relationship Id="rId105" Type="http://schemas.openxmlformats.org/officeDocument/2006/relationships/font" Target="fonts/Raleway-bold.fntdata"/><Relationship Id="rId104" Type="http://schemas.openxmlformats.org/officeDocument/2006/relationships/font" Target="fonts/Raleway-regular.fntdata"/><Relationship Id="rId109" Type="http://schemas.openxmlformats.org/officeDocument/2006/relationships/font" Target="fonts/Garamond-regular.fntdata"/><Relationship Id="rId108" Type="http://schemas.openxmlformats.org/officeDocument/2006/relationships/font" Target="fonts/Basic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7" Type="http://schemas.openxmlformats.org/officeDocument/2006/relationships/font" Target="fonts/Questrial-regular.fntdata"/><Relationship Id="rId116" Type="http://schemas.openxmlformats.org/officeDocument/2006/relationships/font" Target="fonts/Tinos-boldItalic.fntdata"/><Relationship Id="rId115" Type="http://schemas.openxmlformats.org/officeDocument/2006/relationships/font" Target="fonts/Tinos-italic.fntdata"/><Relationship Id="rId15" Type="http://schemas.openxmlformats.org/officeDocument/2006/relationships/slide" Target="slides/slide11.xml"/><Relationship Id="rId110" Type="http://schemas.openxmlformats.org/officeDocument/2006/relationships/font" Target="fonts/Garamond-bold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Tinos-bold.fntdata"/><Relationship Id="rId18" Type="http://schemas.openxmlformats.org/officeDocument/2006/relationships/slide" Target="slides/slide14.xml"/><Relationship Id="rId113" Type="http://schemas.openxmlformats.org/officeDocument/2006/relationships/font" Target="fonts/Tinos-regular.fntdata"/><Relationship Id="rId112" Type="http://schemas.openxmlformats.org/officeDocument/2006/relationships/font" Target="fonts/Garamond-boldItalic.fntdata"/><Relationship Id="rId111" Type="http://schemas.openxmlformats.org/officeDocument/2006/relationships/font" Target="fonts/Garamond-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-11798300" y="-11796710"/>
            <a:ext cx="11795125" cy="12488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1637" cy="411003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-11798300" y="-11796710"/>
            <a:ext cx="11795125" cy="12488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838308" y="1517566"/>
            <a:ext cx="9145199" cy="238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838308" y="3905166"/>
            <a:ext cx="9145199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826441" y="1485116"/>
            <a:ext cx="91868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213877" y="-206988"/>
            <a:ext cx="2412299" cy="91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7134728" y="1956474"/>
            <a:ext cx="5811899" cy="262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800065" y="-596524"/>
            <a:ext cx="5811899" cy="77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794477" y="1283165"/>
            <a:ext cx="8604600" cy="1325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Questrial"/>
              <a:buNone/>
              <a:defRPr b="1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794477" y="2847316"/>
            <a:ext cx="8604600" cy="3031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254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1958" y="1709739"/>
            <a:ext cx="105171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1958" y="4589464"/>
            <a:ext cx="10517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826441" y="1485116"/>
            <a:ext cx="91868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838308" y="1825625"/>
            <a:ext cx="51821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6173003" y="1825625"/>
            <a:ext cx="5182199" cy="435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839895" y="365125"/>
            <a:ext cx="1051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39898" y="1681163"/>
            <a:ext cx="5158499" cy="82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839898" y="2505075"/>
            <a:ext cx="5158499" cy="36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173003" y="1681163"/>
            <a:ext cx="5184000" cy="82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173003" y="2505075"/>
            <a:ext cx="5184000" cy="36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826441" y="1485116"/>
            <a:ext cx="91868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9898" y="457200"/>
            <a:ext cx="39326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39898" y="2057400"/>
            <a:ext cx="3932699" cy="38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39898" y="457200"/>
            <a:ext cx="39326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5183862" y="987425"/>
            <a:ext cx="6173099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839898" y="2057400"/>
            <a:ext cx="3932699" cy="38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nos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02.pn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/>
          <p:cNvPicPr preferRelativeResize="0"/>
          <p:nvPr/>
        </p:nvPicPr>
        <p:blipFill rotWithShape="1">
          <a:blip r:embed="rId1">
            <a:alphaModFix/>
          </a:blip>
          <a:srcRect b="10357" l="-29" r="557" t="5777"/>
          <a:stretch/>
        </p:blipFill>
        <p:spPr>
          <a:xfrm>
            <a:off x="0" y="0"/>
            <a:ext cx="12192000" cy="69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838308" y="365126"/>
            <a:ext cx="10517100" cy="58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1826441" y="1485116"/>
            <a:ext cx="91868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  <a:defRPr b="1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1826441" y="3180310"/>
            <a:ext cx="9186899" cy="241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838308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4039126" y="6356351"/>
            <a:ext cx="41153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611721" y="6356351"/>
            <a:ext cx="27434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5030" y="6108885"/>
            <a:ext cx="1661998" cy="8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7091" y="92321"/>
            <a:ext cx="832799" cy="832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apoioinformatica.inf.br/produtos/visual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0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10356" l="-25" r="555" t="5781"/>
          <a:stretch/>
        </p:blipFill>
        <p:spPr>
          <a:xfrm>
            <a:off x="0" y="0"/>
            <a:ext cx="12192000" cy="69151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5907" y="0"/>
            <a:ext cx="12192000" cy="6858000"/>
          </a:xfrm>
          <a:prstGeom prst="rect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4232598" y="3052443"/>
            <a:ext cx="6343540" cy="955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A35F"/>
              </a:buClr>
              <a:buSzPct val="25000"/>
              <a:buFont typeface="Questrial"/>
              <a:buNone/>
            </a:pPr>
            <a:r>
              <a:rPr b="1" i="0" lang="pt-BR" sz="6000" u="none" cap="none" strike="noStrike">
                <a:solidFill>
                  <a:srgbClr val="FBEF6D"/>
                </a:solidFill>
                <a:latin typeface="Questrial"/>
                <a:ea typeface="Questrial"/>
                <a:cs typeface="Questrial"/>
                <a:sym typeface="Questrial"/>
              </a:rPr>
              <a:t>PROGRAMADOR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440344" y="3977898"/>
            <a:ext cx="4629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250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Questrial"/>
                <a:ea typeface="Questrial"/>
                <a:cs typeface="Questrial"/>
                <a:sym typeface="Questrial"/>
              </a:rPr>
              <a:t>ALGORITMOS E LÓGICA DE PROGRAMAÇÃO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0202" y="-120732"/>
            <a:ext cx="1971798" cy="102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3510" y="5541648"/>
            <a:ext cx="1238396" cy="123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Passos na concepção do algoritmo: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Analisar o problema;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Identificar os dados de entrada;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Identificar os dados de saída;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Verificar o que é preciso para transformar a entrada no dado de saída;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Utilização da estratégia dividir para conquistar;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Analisar as regras e restrições necessárias;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Realizar os processamentos necessários;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Garantir ausência de ambiguidade;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Construir o algoritmo;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Testar;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Executar;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Existem diversos tipos de algoritmos diferentes.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Vamos aprender os seguintes: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Linguagem Natural;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Fluxograma;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Português Estruturado;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255594" y="1362867"/>
            <a:ext cx="8993355" cy="5495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Os algoritmos são escritos em nossa linguagem natural (Português):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Entrada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ingredientes;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Saída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bolo;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receita;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Bata as claras em neve e reserve;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Misture as gemas, a margarina e o açúcar até obter uma massa homogênea;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Acrescente o leite e a farinha de trigo aos poucossem parar de bater;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Por último, adicione as claras em neve e o fermento;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Despeje a massa em uma forma grande de furo central untada e enfarinhada;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Asse em forno médio (180º C), preaquecido, por 40 minutos ou ao furar com um garfo e este saia limpo;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3403973" y="407925"/>
            <a:ext cx="538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LINGUAGEM NATURAL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403973" y="407925"/>
            <a:ext cx="5385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LINGUAGEM NATURAL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337480" y="1417461"/>
            <a:ext cx="9075242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Problema: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Somar 2 valores;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Entradas: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 valores reais, num1 e num2;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Saídas: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soma: soma = num1 + num2;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Início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Ler num1, num2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Calcular a soma de num1 e num 2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soma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1794475" y="1276432"/>
            <a:ext cx="8604600" cy="11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Representação gráfica que emprega formas geométricas padronizadas para indicar as diversas ações e decisões que devem ser executadas para resolver o problema.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092" y="2405050"/>
            <a:ext cx="4426705" cy="38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4142648" y="393175"/>
            <a:ext cx="361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FLUXOGRAMA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1160059" y="1391032"/>
            <a:ext cx="3405052" cy="1563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Exemplo de um algoritmo em fluxograma.</a:t>
            </a:r>
          </a:p>
        </p:txBody>
      </p:sp>
      <p:sp>
        <p:nvSpPr>
          <p:cNvPr id="240" name="Shape 240"/>
          <p:cNvSpPr/>
          <p:nvPr/>
        </p:nvSpPr>
        <p:spPr>
          <a:xfrm>
            <a:off x="4947301" y="1391032"/>
            <a:ext cx="1487608" cy="504590"/>
          </a:xfrm>
          <a:prstGeom prst="flowChartTerminator">
            <a:avLst/>
          </a:prstGeom>
          <a:solidFill>
            <a:srgbClr val="FFFF00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</a:p>
        </p:txBody>
      </p:sp>
      <p:sp>
        <p:nvSpPr>
          <p:cNvPr id="241" name="Shape 241"/>
          <p:cNvSpPr/>
          <p:nvPr/>
        </p:nvSpPr>
        <p:spPr>
          <a:xfrm>
            <a:off x="4947301" y="2172225"/>
            <a:ext cx="1487608" cy="450335"/>
          </a:xfrm>
          <a:prstGeom prst="flowChartProcess">
            <a:avLst/>
          </a:prstGeom>
          <a:solidFill>
            <a:srgbClr val="FFFF66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Abrir forno</a:t>
            </a:r>
          </a:p>
        </p:txBody>
      </p:sp>
      <p:sp>
        <p:nvSpPr>
          <p:cNvPr id="242" name="Shape 242"/>
          <p:cNvSpPr/>
          <p:nvPr/>
        </p:nvSpPr>
        <p:spPr>
          <a:xfrm>
            <a:off x="4888542" y="2954721"/>
            <a:ext cx="1624084" cy="1008104"/>
          </a:xfrm>
          <a:prstGeom prst="flowChartDecision">
            <a:avLst/>
          </a:prstGeom>
          <a:solidFill>
            <a:srgbClr val="FFFF99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Forno acesso?</a:t>
            </a:r>
          </a:p>
        </p:txBody>
      </p:sp>
      <p:sp>
        <p:nvSpPr>
          <p:cNvPr id="243" name="Shape 243"/>
          <p:cNvSpPr/>
          <p:nvPr/>
        </p:nvSpPr>
        <p:spPr>
          <a:xfrm>
            <a:off x="3563285" y="3963726"/>
            <a:ext cx="1459142" cy="528618"/>
          </a:xfrm>
          <a:prstGeom prst="flowChartProcess">
            <a:avLst/>
          </a:prstGeom>
          <a:solidFill>
            <a:srgbClr val="FFFF66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Botar Lenha</a:t>
            </a:r>
          </a:p>
        </p:txBody>
      </p:sp>
      <p:sp>
        <p:nvSpPr>
          <p:cNvPr id="244" name="Shape 244"/>
          <p:cNvSpPr/>
          <p:nvPr/>
        </p:nvSpPr>
        <p:spPr>
          <a:xfrm>
            <a:off x="6510037" y="3953726"/>
            <a:ext cx="1459141" cy="538618"/>
          </a:xfrm>
          <a:prstGeom prst="flowChartProcess">
            <a:avLst/>
          </a:prstGeom>
          <a:solidFill>
            <a:srgbClr val="FFFF66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Acender Fogo</a:t>
            </a:r>
          </a:p>
        </p:txBody>
      </p:sp>
      <p:sp>
        <p:nvSpPr>
          <p:cNvPr id="245" name="Shape 245"/>
          <p:cNvSpPr/>
          <p:nvPr/>
        </p:nvSpPr>
        <p:spPr>
          <a:xfrm>
            <a:off x="4984864" y="4971830"/>
            <a:ext cx="1487608" cy="450335"/>
          </a:xfrm>
          <a:prstGeom prst="flowChartProcess">
            <a:avLst/>
          </a:prstGeom>
          <a:solidFill>
            <a:srgbClr val="FFFF66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Assar pão</a:t>
            </a:r>
          </a:p>
        </p:txBody>
      </p:sp>
      <p:sp>
        <p:nvSpPr>
          <p:cNvPr id="246" name="Shape 246"/>
          <p:cNvSpPr/>
          <p:nvPr/>
        </p:nvSpPr>
        <p:spPr>
          <a:xfrm>
            <a:off x="4984864" y="5683987"/>
            <a:ext cx="1487608" cy="504590"/>
          </a:xfrm>
          <a:prstGeom prst="flowChartTerminator">
            <a:avLst/>
          </a:prstGeom>
          <a:solidFill>
            <a:srgbClr val="FFFF00"/>
          </a:solidFill>
          <a:ln cap="flat" cmpd="sng" w="25400">
            <a:solidFill>
              <a:srgbClr val="FBEF6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</a:p>
        </p:txBody>
      </p:sp>
      <p:cxnSp>
        <p:nvCxnSpPr>
          <p:cNvPr id="247" name="Shape 247"/>
          <p:cNvCxnSpPr>
            <a:stCxn id="240" idx="2"/>
            <a:endCxn id="241" idx="0"/>
          </p:cNvCxnSpPr>
          <p:nvPr/>
        </p:nvCxnSpPr>
        <p:spPr>
          <a:xfrm>
            <a:off x="5691105" y="1895622"/>
            <a:ext cx="0" cy="276600"/>
          </a:xfrm>
          <a:prstGeom prst="straightConnector1">
            <a:avLst/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8" name="Shape 248"/>
          <p:cNvCxnSpPr>
            <a:stCxn id="242" idx="1"/>
            <a:endCxn id="243" idx="0"/>
          </p:cNvCxnSpPr>
          <p:nvPr/>
        </p:nvCxnSpPr>
        <p:spPr>
          <a:xfrm flipH="1">
            <a:off x="4292742" y="3458773"/>
            <a:ext cx="595800" cy="504900"/>
          </a:xfrm>
          <a:prstGeom prst="bentConnector2">
            <a:avLst/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9" name="Shape 249"/>
          <p:cNvCxnSpPr>
            <a:stCxn id="242" idx="3"/>
            <a:endCxn id="244" idx="0"/>
          </p:cNvCxnSpPr>
          <p:nvPr/>
        </p:nvCxnSpPr>
        <p:spPr>
          <a:xfrm>
            <a:off x="6512627" y="3458773"/>
            <a:ext cx="726899" cy="495000"/>
          </a:xfrm>
          <a:prstGeom prst="bentConnector2">
            <a:avLst/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0" name="Shape 250"/>
          <p:cNvCxnSpPr>
            <a:stCxn id="241" idx="2"/>
            <a:endCxn id="242" idx="0"/>
          </p:cNvCxnSpPr>
          <p:nvPr/>
        </p:nvCxnSpPr>
        <p:spPr>
          <a:xfrm>
            <a:off x="5691105" y="2622560"/>
            <a:ext cx="9600" cy="332100"/>
          </a:xfrm>
          <a:prstGeom prst="straightConnector1">
            <a:avLst/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1" name="Shape 251"/>
          <p:cNvCxnSpPr/>
          <p:nvPr/>
        </p:nvCxnSpPr>
        <p:spPr>
          <a:xfrm>
            <a:off x="4292857" y="4502345"/>
            <a:ext cx="2946899" cy="599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>
            <a:endCxn id="245" idx="0"/>
          </p:cNvCxnSpPr>
          <p:nvPr/>
        </p:nvCxnSpPr>
        <p:spPr>
          <a:xfrm>
            <a:off x="5728668" y="4727630"/>
            <a:ext cx="0" cy="244200"/>
          </a:xfrm>
          <a:prstGeom prst="straightConnector1">
            <a:avLst/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53" name="Shape 253"/>
          <p:cNvCxnSpPr>
            <a:stCxn id="245" idx="2"/>
            <a:endCxn id="246" idx="0"/>
          </p:cNvCxnSpPr>
          <p:nvPr/>
        </p:nvCxnSpPr>
        <p:spPr>
          <a:xfrm>
            <a:off x="5728668" y="5422166"/>
            <a:ext cx="0" cy="261900"/>
          </a:xfrm>
          <a:prstGeom prst="straightConnector1">
            <a:avLst/>
          </a:prstGeom>
          <a:noFill/>
          <a:ln cap="flat" cmpd="sng" w="9525">
            <a:solidFill>
              <a:srgbClr val="509C34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54" name="Shape 254"/>
          <p:cNvSpPr txBox="1"/>
          <p:nvPr/>
        </p:nvSpPr>
        <p:spPr>
          <a:xfrm>
            <a:off x="4193226" y="3185561"/>
            <a:ext cx="561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803656" y="3173910"/>
            <a:ext cx="561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</a:p>
        </p:txBody>
      </p:sp>
      <p:sp>
        <p:nvSpPr>
          <p:cNvPr id="256" name="Shape 256"/>
          <p:cNvSpPr txBox="1"/>
          <p:nvPr>
            <p:ph type="title"/>
          </p:nvPr>
        </p:nvSpPr>
        <p:spPr>
          <a:xfrm>
            <a:off x="4142648" y="393175"/>
            <a:ext cx="361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FLUXOGRAMA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Utiliza uma linguagem intermediária entre a linguagem natural e a linguagem de programação para realizarmos a representação de algoritmos.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início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&lt;instruções&gt;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&lt;teste&gt; então</a:t>
            </a:r>
          </a:p>
          <a:p>
            <a:pPr indent="-76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&lt;instruções&gt;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senão</a:t>
            </a:r>
          </a:p>
          <a:p>
            <a:pPr indent="-76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&lt;instruções&gt;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fim_se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2817174" y="495700"/>
            <a:ext cx="7104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PORTUGUÊS ESTRUTURADO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início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num1, num2, resultado: inteiro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escreva(“Digite um valor para o primeiro número: ”)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leia (num1)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escreva(“Digite um valor para o segundo número: ”)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leia (num2)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resultado     &lt;-       num1 + num2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escrever(resultado)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fim;</a:t>
            </a:r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2817174" y="495700"/>
            <a:ext cx="7104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PORTUGUÊS ESTRUTURADO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Façam a representação dos exercícios abaixo nos modelos: linguagem natural, fluxograma e português estruturado.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para armazenar o valor 20 em uma variável X e o valor 5 em uma variável Y. A seguir, armazenar a soma do valor de X com o de Y em uma variável Z. Escrever (na tela) o valor armazenado em X, em Y e em Z.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para armazenar o valor 4 em uma variável A e o valor 3 em uma variável B. A seguir, armazenar a soma de A com B em uma variável C e a subtração de A com B em uma variável D. Escrever o valor de A, B, C e D e também escrever a mensagem 'Fim do Algoritmo'.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Façam a representação dos exercícios abaixo nos modelos: linguagem natural, fluxograma e português estruturado.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3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Criar um algoritmo que leia a idade de 5 pessoas e apresente a idade média delas.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0" name="Shape 280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-140784"/>
            <a:ext cx="12193588" cy="70690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014577" y="1824460"/>
            <a:ext cx="33428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INTRODUÇÃO A COMPUTAÇÃO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E SISTEMAS OPERACIONAIS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398426" y="1629362"/>
            <a:ext cx="3126344" cy="101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TILIZAÇÃO DE CMD 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TERMINAL (COMANDOS NO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WINDOWS E LINUX)</a:t>
            </a:r>
          </a:p>
        </p:txBody>
      </p:sp>
      <p:sp>
        <p:nvSpPr>
          <p:cNvPr id="103" name="Shape 103"/>
          <p:cNvSpPr/>
          <p:nvPr/>
        </p:nvSpPr>
        <p:spPr>
          <a:xfrm>
            <a:off x="4323216" y="405732"/>
            <a:ext cx="725599" cy="7255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707150" y="405732"/>
            <a:ext cx="725599" cy="7255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961398" y="5091542"/>
            <a:ext cx="33346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INSTALAÇÃO E CONFIGURAÇÃO DO JAVA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6513712" y="4360239"/>
            <a:ext cx="312283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</a:t>
            </a:r>
            <a:b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pt-BR" sz="3959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DO MÓDULO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9232" y="5799428"/>
            <a:ext cx="1128802" cy="11288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Shape 108"/>
          <p:cNvGrpSpPr/>
          <p:nvPr/>
        </p:nvGrpSpPr>
        <p:grpSpPr>
          <a:xfrm>
            <a:off x="1763429" y="230994"/>
            <a:ext cx="8400040" cy="1398364"/>
            <a:chOff x="17767" y="285417"/>
            <a:chExt cx="8400040" cy="1398364"/>
          </a:xfrm>
        </p:grpSpPr>
        <p:sp>
          <p:nvSpPr>
            <p:cNvPr id="109" name="Shape 109"/>
            <p:cNvSpPr/>
            <p:nvPr/>
          </p:nvSpPr>
          <p:spPr>
            <a:xfrm>
              <a:off x="31405" y="285417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Introdução à lógica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2156471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Modelo utilizado no curso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4351132" y="335673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4259328" y="814425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259328" y="814425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6461192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24705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451642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6451642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Tipos de dados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749782" y="2161168"/>
            <a:ext cx="8400040" cy="1401761"/>
            <a:chOff x="17767" y="285417"/>
            <a:chExt cx="8400040" cy="1401761"/>
          </a:xfrm>
        </p:grpSpPr>
        <p:sp>
          <p:nvSpPr>
            <p:cNvPr id="122" name="Shape 122"/>
            <p:cNvSpPr/>
            <p:nvPr/>
          </p:nvSpPr>
          <p:spPr>
            <a:xfrm>
              <a:off x="31405" y="285417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2156471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4308830" y="339070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322489" y="769274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4322489" y="769274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Vetor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6461192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24705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451642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6451642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Matriz</a:t>
              </a:r>
            </a:p>
          </p:txBody>
        </p:sp>
      </p:grpSp>
      <p:sp>
        <p:nvSpPr>
          <p:cNvPr id="134" name="Shape 134"/>
          <p:cNvSpPr/>
          <p:nvPr/>
        </p:nvSpPr>
        <p:spPr>
          <a:xfrm>
            <a:off x="1765396" y="4097376"/>
            <a:ext cx="1956616" cy="1348108"/>
          </a:xfrm>
          <a:prstGeom prst="roundRect">
            <a:avLst>
              <a:gd fmla="val 16667" name="adj"/>
            </a:avLst>
          </a:prstGeom>
          <a:solidFill>
            <a:srgbClr val="FBEF6D"/>
          </a:solidFill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910686" y="4322100"/>
            <a:ext cx="166502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Programação estruturada ou modular</a:t>
            </a:r>
          </a:p>
        </p:txBody>
      </p:sp>
      <p:sp>
        <p:nvSpPr>
          <p:cNvPr id="136" name="Shape 136"/>
          <p:cNvSpPr/>
          <p:nvPr/>
        </p:nvSpPr>
        <p:spPr>
          <a:xfrm>
            <a:off x="2961398" y="76969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5108037" y="76969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38" name="Shape 138"/>
          <p:cNvSpPr/>
          <p:nvPr/>
        </p:nvSpPr>
        <p:spPr>
          <a:xfrm>
            <a:off x="7275592" y="76969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39" name="Shape 139"/>
          <p:cNvSpPr/>
          <p:nvPr/>
        </p:nvSpPr>
        <p:spPr>
          <a:xfrm>
            <a:off x="9423613" y="76969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40" name="Shape 140"/>
          <p:cNvSpPr/>
          <p:nvPr/>
        </p:nvSpPr>
        <p:spPr>
          <a:xfrm>
            <a:off x="2961398" y="271937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141" name="Shape 141"/>
          <p:cNvSpPr/>
          <p:nvPr/>
        </p:nvSpPr>
        <p:spPr>
          <a:xfrm>
            <a:off x="5108037" y="271937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142" name="Shape 142"/>
          <p:cNvSpPr/>
          <p:nvPr/>
        </p:nvSpPr>
        <p:spPr>
          <a:xfrm>
            <a:off x="7275592" y="271937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43" name="Shape 143"/>
          <p:cNvSpPr/>
          <p:nvPr/>
        </p:nvSpPr>
        <p:spPr>
          <a:xfrm>
            <a:off x="9423613" y="2719375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144" name="Shape 144"/>
          <p:cNvSpPr/>
          <p:nvPr/>
        </p:nvSpPr>
        <p:spPr>
          <a:xfrm>
            <a:off x="3006473" y="4622182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Qual o modelo acharam o mais fácil?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86" name="Shape 286"/>
          <p:cNvGrpSpPr/>
          <p:nvPr/>
        </p:nvGrpSpPr>
        <p:grpSpPr>
          <a:xfrm>
            <a:off x="1372762" y="2702256"/>
            <a:ext cx="2238539" cy="2257450"/>
            <a:chOff x="1158732" y="4980480"/>
            <a:chExt cx="7199312" cy="6588258"/>
          </a:xfrm>
        </p:grpSpPr>
        <p:sp>
          <p:nvSpPr>
            <p:cNvPr id="287" name="Shape 287"/>
            <p:cNvSpPr/>
            <p:nvPr/>
          </p:nvSpPr>
          <p:spPr>
            <a:xfrm>
              <a:off x="2602772" y="4980480"/>
              <a:ext cx="4608017" cy="4088236"/>
            </a:xfrm>
            <a:prstGeom prst="rect">
              <a:avLst/>
            </a:prstGeom>
            <a:solidFill>
              <a:srgbClr val="FBEF6D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Basic"/>
                <a:buNone/>
              </a:pPr>
              <a:r>
                <a:rPr b="0" i="0" lang="pt-BR" sz="5750" u="none" cap="none" strike="noStrike">
                  <a:solidFill>
                    <a:schemeClr val="lt1"/>
                  </a:solidFill>
                  <a:latin typeface="Basic"/>
                  <a:ea typeface="Basic"/>
                  <a:cs typeface="Basic"/>
                  <a:sym typeface="Basic"/>
                </a:rPr>
                <a:t>a</a:t>
              </a: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1158732" y="9682453"/>
              <a:ext cx="7199312" cy="1886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4572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Linguagem  natural?</a:t>
              </a:r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4902004" y="2702255"/>
            <a:ext cx="2238047" cy="2002409"/>
            <a:chOff x="8841621" y="6021203"/>
            <a:chExt cx="7199312" cy="5843932"/>
          </a:xfrm>
        </p:grpSpPr>
        <p:sp>
          <p:nvSpPr>
            <p:cNvPr id="290" name="Shape 290"/>
            <p:cNvSpPr/>
            <p:nvPr/>
          </p:nvSpPr>
          <p:spPr>
            <a:xfrm>
              <a:off x="10478710" y="6021203"/>
              <a:ext cx="4457367" cy="4088235"/>
            </a:xfrm>
            <a:prstGeom prst="rect">
              <a:avLst/>
            </a:prstGeom>
            <a:solidFill>
              <a:srgbClr val="FBEF6D">
                <a:alpha val="74901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Basic"/>
                <a:buNone/>
              </a:pPr>
              <a:r>
                <a:rPr b="0" i="0" lang="pt-BR" sz="5750" u="none" cap="none" strike="noStrike">
                  <a:solidFill>
                    <a:schemeClr val="lt1"/>
                  </a:solidFill>
                  <a:latin typeface="Basic"/>
                  <a:ea typeface="Basic"/>
                  <a:cs typeface="Basic"/>
                  <a:sym typeface="Basic"/>
                </a:rPr>
                <a:t>)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8841621" y="10787259"/>
              <a:ext cx="7199312" cy="1077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Fluxograma?</a:t>
              </a: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8582246" y="2702255"/>
            <a:ext cx="2238539" cy="2176957"/>
            <a:chOff x="16511587" y="6164283"/>
            <a:chExt cx="7199312" cy="6353343"/>
          </a:xfrm>
        </p:grpSpPr>
        <p:sp>
          <p:nvSpPr>
            <p:cNvPr id="293" name="Shape 293"/>
            <p:cNvSpPr/>
            <p:nvPr/>
          </p:nvSpPr>
          <p:spPr>
            <a:xfrm>
              <a:off x="17791520" y="6164283"/>
              <a:ext cx="4563120" cy="4088235"/>
            </a:xfrm>
            <a:prstGeom prst="rect">
              <a:avLst/>
            </a:prstGeom>
            <a:solidFill>
              <a:srgbClr val="FFFF66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Basic"/>
                <a:buNone/>
              </a:pPr>
              <a:r>
                <a:rPr b="0" i="0" lang="pt-BR" sz="5750" u="none" cap="none" strike="noStrike">
                  <a:solidFill>
                    <a:schemeClr val="lt1"/>
                  </a:solidFill>
                  <a:latin typeface="Basic"/>
                  <a:ea typeface="Basic"/>
                  <a:cs typeface="Basic"/>
                  <a:sym typeface="Basic"/>
                </a:rPr>
                <a:t>I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16511587" y="10631342"/>
              <a:ext cx="7199312" cy="1886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Português estruturado</a:t>
              </a:r>
            </a:p>
          </p:txBody>
        </p:sp>
      </p:grpSp>
      <p:sp>
        <p:nvSpPr>
          <p:cNvPr id="295" name="Shape 295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2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295400" y="1960372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302" name="Shape 302"/>
          <p:cNvGrpSpPr/>
          <p:nvPr/>
        </p:nvGrpSpPr>
        <p:grpSpPr>
          <a:xfrm>
            <a:off x="2022736" y="2414468"/>
            <a:ext cx="8404148" cy="1375407"/>
            <a:chOff x="17767" y="285417"/>
            <a:chExt cx="8404148" cy="1375407"/>
          </a:xfrm>
        </p:grpSpPr>
        <p:sp>
          <p:nvSpPr>
            <p:cNvPr id="303" name="Shape 303"/>
            <p:cNvSpPr/>
            <p:nvPr/>
          </p:nvSpPr>
          <p:spPr>
            <a:xfrm>
              <a:off x="31405" y="285417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Modelo utilizado no curso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56471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183785" y="71913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2183785" y="71913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Visualg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4308830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336126" y="773727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4336126" y="773727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Comentário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6461192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24705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465300" y="773727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6465300" y="773727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Tipo de dados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3272943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6" name="Shape 316"/>
          <p:cNvSpPr/>
          <p:nvPr/>
        </p:nvSpPr>
        <p:spPr>
          <a:xfrm>
            <a:off x="5419582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17" name="Shape 317"/>
          <p:cNvSpPr/>
          <p:nvPr/>
        </p:nvSpPr>
        <p:spPr>
          <a:xfrm>
            <a:off x="7587139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18" name="Shape 318"/>
          <p:cNvSpPr/>
          <p:nvPr/>
        </p:nvSpPr>
        <p:spPr>
          <a:xfrm>
            <a:off x="9735159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2449075" y="430250"/>
            <a:ext cx="7635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MODELO UTILIZADO NO CURSO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Não existe um consenso sobre qual a melhor maneira de representar um algoritmo.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Adotaremos o português estruturado para representar nossos algoritmos.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Essa forma de representação tem a vantagem de o algoritmo ser escrito de uma forma que está próxima de uma linguagem de programação.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Para já os familiarizarmos com alguma ferrament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de desenvolvimento, vamos utilizar o visualg: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sng" cap="none" strike="noStrike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http://www.apoioinformatica.inf.br/produtos/visualg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954925" y="426875"/>
            <a:ext cx="233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VISUALG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794475" y="14288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Abrir o programa visualg que instalaram anteriormente.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Digitar o algoritmo abaixo: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algoritmo "OlaMundo"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Escreva("Olá Mundo!")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Escreva("Tudo na mesma linha com o Escreva.")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Escreval("Com o Escreval pula linha.")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Escreval("Nova linha.")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Após digitar todo o algoritmo como o exemplo acima, pressione a tecla F9 que é a tecla responsável por executar o algoritmo.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que foi apresentado no console do programa?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Se foi digitado tudo correto, e não ocorreu nenhum erro o resultado obtido foi igual as mensagens abaixo: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"Olá Mundo!Tudo na mesma linha com o Escreva.Com o Escreval pula linha."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“Nova linha."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comando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escreve o que vocês mandarem ele escrever no console.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 comando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Escreval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escreve o que vocês mandarem ele escrever no console e após escrever pula uma linha.</a:t>
            </a:r>
          </a:p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x="4954925" y="426875"/>
            <a:ext cx="233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VISUALG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algoritmo "OlaMundo"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nome : caractere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pt-BR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Escreva("Digite o seu nome: 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leia(nome)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Escreval(nome)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Agora aprendemos como solicitar que o usuário digite informações pelo teclado.</a:t>
            </a:r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4954925" y="426875"/>
            <a:ext cx="233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VISUALG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4606800" y="449825"/>
            <a:ext cx="2877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IDENTAÇÃO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algoritmo "OlaMundo"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Escreva("Olá Mundo!")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Escreva("Tudo na mesma linha com o Escreva.")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Escreval("Com o Escreval pula linha.")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Escreval("Nova linha.")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código como apresentado acima fica mais fácil de se entender.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Isso se chama identação de código.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É sempre bom implementarmos nossos códigos com identação, para termos mais clareza ao analisarmos o código.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4502375" y="426900"/>
            <a:ext cx="335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COMENTÁRIO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693325" y="1581225"/>
            <a:ext cx="91581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Comentários são muito importantes em seus programas. Eles são utilizados quando vocês desejam deixar algo comentado no código para que outras pessoas vejam no futuro, ou mesmo vocês.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Também é utilizado quando desejamos comentar temporariamente alguma parte do código.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//Escreva(“Esta linha estará comentada, portanto não será executada.”)</a:t>
            </a: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4178573" y="440425"/>
            <a:ext cx="416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TIPOS DE DADOS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794500" y="1276498"/>
            <a:ext cx="8604600" cy="58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"TiposDados"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nome : caractere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idade : inteiro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salario : real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masculino : logico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nome &lt;- "Maria"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idade &lt;- 18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salario &lt;- 100,00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masculino &lt;- falso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escreval("Nome: ", nome)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escreval("Idade: ", idade)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escreval("Salario: ", salario)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escreval("Masculino?: ", masculino)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Todo programa deve permitir de alguma forma a entrada e saída de dados do mundo exterior.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Os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dados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são elementos do mundo exterior representados no computador.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Eles podem ser classificados em 3 tipos: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Primitivos;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Básicos: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Numéricos (valores inteiros e reais);</a:t>
            </a: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Caracteres (valores alfabéticos ou alfanuméricos);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Lógicos (valores dos tipos falsos ou verdadeiros);</a:t>
            </a: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4178573" y="440425"/>
            <a:ext cx="416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TIPOS DE DADOS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1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295400" y="1933075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2022736" y="2414468"/>
            <a:ext cx="8400040" cy="1401761"/>
            <a:chOff x="17767" y="285417"/>
            <a:chExt cx="8400040" cy="1401761"/>
          </a:xfrm>
        </p:grpSpPr>
        <p:sp>
          <p:nvSpPr>
            <p:cNvPr id="152" name="Shape 152"/>
            <p:cNvSpPr/>
            <p:nvPr/>
          </p:nvSpPr>
          <p:spPr>
            <a:xfrm>
              <a:off x="31405" y="285417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7767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Introdução à lógica</a:t>
              </a:r>
            </a:p>
          </p:txBody>
        </p:sp>
        <p:sp>
          <p:nvSpPr>
            <p:cNvPr id="155" name="Shape 155"/>
            <p:cNvSpPr/>
            <p:nvPr/>
          </p:nvSpPr>
          <p:spPr>
            <a:xfrm>
              <a:off x="2156471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2183766" y="637241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Linguagem Natural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4308830" y="339070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4254242" y="634422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4254242" y="634422"/>
              <a:ext cx="1956616" cy="620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84900" rIns="184900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Garamond"/>
                <a:buNone/>
              </a:pPr>
              <a:r>
                <a:rPr b="0" i="0" lang="pt-BR" sz="2600" u="none" cap="none" strike="noStrike">
                  <a:solidFill>
                    <a:srgbClr val="7F7F7F"/>
                  </a:solidFill>
                  <a:latin typeface="Garamond"/>
                  <a:ea typeface="Garamond"/>
                  <a:cs typeface="Garamond"/>
                  <a:sym typeface="Garamond"/>
                </a:rPr>
                <a:t>Fluxograma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6461192" y="312716"/>
              <a:ext cx="1956616" cy="134810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24705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451642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451642" y="705485"/>
              <a:ext cx="1956616" cy="7259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Português Estruturado</a:t>
              </a:r>
            </a:p>
          </p:txBody>
        </p:sp>
      </p:grpSp>
      <p:sp>
        <p:nvSpPr>
          <p:cNvPr id="164" name="Shape 164"/>
          <p:cNvSpPr/>
          <p:nvPr/>
        </p:nvSpPr>
        <p:spPr>
          <a:xfrm>
            <a:off x="3272943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65" name="Shape 165"/>
          <p:cNvSpPr/>
          <p:nvPr/>
        </p:nvSpPr>
        <p:spPr>
          <a:xfrm>
            <a:off x="5419582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166" name="Shape 166"/>
          <p:cNvSpPr/>
          <p:nvPr/>
        </p:nvSpPr>
        <p:spPr>
          <a:xfrm>
            <a:off x="7587139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67" name="Shape 167"/>
          <p:cNvSpPr/>
          <p:nvPr/>
        </p:nvSpPr>
        <p:spPr>
          <a:xfrm>
            <a:off x="9735159" y="2967334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5069587" y="421500"/>
            <a:ext cx="205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INTEIRO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todos os valores inteiros positivos e negativos.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28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87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2016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-48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-127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Iremos fazer referência a esse tipo de dado como inteiro nos algoritmos.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Esse tipo de dados é utilizado principalmente em operações de cálculos.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5326274" y="520625"/>
            <a:ext cx="146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REAL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todos os valores positivos e negativos tanto os inteiros quanto os fracionados.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28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87.5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-48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-127.98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Iremos fazer referência a esse tipo de dado como real nos algoritmos.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Esse tipo de dados é utilizado principalmente em operações de cálculos.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4502375" y="407325"/>
            <a:ext cx="3179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CARACTERE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os caracteres delimitados pelo símbolo “”.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representados por: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Letras (de A até Z);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Números (de 0 até 9);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Símbolos (todos os símbolos imprimíveis existentes no teclado);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“Programação”;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“Avenida Jornalista Rubens de Arruda Ramos, Beira Mar, 32  - Apto. 1”;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Iremos fazer referência a esse tipo de dado como caractere nos algoritmos.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Esse tipo de dados são geralmente utilizados em entradas e saídas de dados no sentido de obter ou apresentar uma mensagem.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5059374" y="545575"/>
            <a:ext cx="199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LÓGICO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os dados com valores sim ou não, verdadeiro ou falso, 1 ou 0.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Apenas 1 dos valores pode ser escolhido para ser armazenado.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representados por: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verdadeiro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falso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Iremos fazer referência a esse tipo de dado como logico nos algoritmos.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Esse tipo de dados é utilizado principalmente em operações de cálculos.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que acontece se for incluído um valor real em uma variável inteira?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Qual seria o tipo de variável correto para armazenar os seguintes dados: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sua idade.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área da sua casa.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número de estrelas no céu.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endereço da sua casa.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declarando 4 variáveis de tipos diferentes.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Obtendo 2 notas do teclado, calcule a média delas e apresente a média na tela.</a:t>
            </a:r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5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Obtenha o nome, telefone, endereço e idade de uma pessoa. Após armazenar os dados nas variáveis, apresent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os dados na tela.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5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Calcule o valor de cada expressão abaixo e indique o tipo do resultado (inteiro ou real), onde b = 1 e c = 2: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(20 - 15)/(2 * b)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20 - 15/(2 * c)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2*5/20 + 30/15*2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2*(5/20) + 30/(15*2)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23 div 4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23 mod 4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35 div 6 + 2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35 div 6 - 2</a:t>
            </a:r>
          </a:p>
        </p:txBody>
      </p:sp>
      <p:sp>
        <p:nvSpPr>
          <p:cNvPr id="402" name="Shape 402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7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Qual é o resultado das operações quando o algoritmo encontrar as seguintes linhas: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(“mario” = “maria”)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(2 + 4 = 6)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(10 - 4 &gt; 7)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((2*3)&gt;(3*2))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(n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ao</a:t>
            </a: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(“a” &gt; “A”))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7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que calcule a área de um triângulo, considerando a fórmula 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rea &lt;- (base * altura) div 2. Utilize as variáveis area, base e altura e os operadores aritméticos de multiplicação e divisão.</a:t>
            </a:r>
          </a:p>
        </p:txBody>
      </p:sp>
      <p:sp>
        <p:nvSpPr>
          <p:cNvPr id="408" name="Shape 408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9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que leia uma temperatura em graus Celsius e apresente-a convertida em graus Fahrenheit. A fórmula de conversão é: </a:t>
            </a: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 &lt;- ( c * 1.8) + 32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, na qual f é a temperatura em Fahrenheit e c é a temperatura em Celsius.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9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que leia dois valores para as variáveis A e B e efetue a troca dos valores de forma que a variável A passe a possuir o valor da variável B e a variável B passe a possuir o valor da variável A. Apresent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ar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os valores trocados.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9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que leia a velocidade de um veículo em km/h e calcule e imprima a velocidade em m/s (metros por segundo).</a:t>
            </a:r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12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Faça um algoritmo que calcule a quantidade de litros de combustível gasta em uma viagem, utilizando um automóvel que faz 12Km por litro. Para obter o cálculo, o usuário deve fornecer o tempo gasto na viagem e a velocidade média durante ela. Desta forma, será possível obter a distância percorrida com a fórmula distancia &lt;- tempo * velocidade. Tendo o valor da distância, basta calcular a quantidade de litros de combustível utilizada na viagem com a fórmula: litros = distancia div 12. O programa deve apresentar os valores da velocidade média, tempo gasto na viagem, a distância percorrida e a quantidade de litros utilizada na viagem. </a:t>
            </a:r>
          </a:p>
        </p:txBody>
      </p:sp>
      <p:sp>
        <p:nvSpPr>
          <p:cNvPr id="420" name="Shape 420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3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295400" y="175313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2180939" y="2159088"/>
            <a:ext cx="8177709" cy="3489720"/>
            <a:chOff x="297547" y="5"/>
            <a:chExt cx="8177709" cy="3489720"/>
          </a:xfrm>
        </p:grpSpPr>
        <p:sp>
          <p:nvSpPr>
            <p:cNvPr id="428" name="Shape 428"/>
            <p:cNvSpPr/>
            <p:nvPr/>
          </p:nvSpPr>
          <p:spPr>
            <a:xfrm>
              <a:off x="2932001" y="5"/>
              <a:ext cx="2647405" cy="1824061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 flipH="1">
              <a:off x="313850" y="1171750"/>
              <a:ext cx="117861" cy="114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313850" y="1171750"/>
              <a:ext cx="117861" cy="114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97547" y="2055539"/>
              <a:ext cx="2241875" cy="1434186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066469" y="360367"/>
              <a:ext cx="2647405" cy="982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 txBox="1"/>
            <p:nvPr/>
          </p:nvSpPr>
          <p:spPr>
            <a:xfrm>
              <a:off x="3066469" y="360367"/>
              <a:ext cx="2647405" cy="982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6153191" y="1986496"/>
              <a:ext cx="2241875" cy="1434186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5827851" y="2368721"/>
              <a:ext cx="2647405" cy="839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 txBox="1"/>
            <p:nvPr/>
          </p:nvSpPr>
          <p:spPr>
            <a:xfrm>
              <a:off x="5827851" y="2368721"/>
              <a:ext cx="2647405" cy="839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    Desvio condicional composto</a:t>
              </a:r>
            </a:p>
          </p:txBody>
        </p:sp>
      </p:grpSp>
      <p:sp>
        <p:nvSpPr>
          <p:cNvPr id="437" name="Shape 437"/>
          <p:cNvSpPr/>
          <p:nvPr/>
        </p:nvSpPr>
        <p:spPr>
          <a:xfrm>
            <a:off x="6807713" y="3124776"/>
            <a:ext cx="84868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38" name="Shape 438"/>
          <p:cNvSpPr/>
          <p:nvPr/>
        </p:nvSpPr>
        <p:spPr>
          <a:xfrm>
            <a:off x="3752382" y="5045046"/>
            <a:ext cx="79232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439" name="Shape 439"/>
          <p:cNvSpPr/>
          <p:nvPr/>
        </p:nvSpPr>
        <p:spPr>
          <a:xfrm>
            <a:off x="9525121" y="4946583"/>
            <a:ext cx="1026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2224584" y="4423467"/>
            <a:ext cx="21972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Simples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Todos temos que utilizar a lógica, principalmente profissionais de TI;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Não iremos aprender a pensar, mas sim desenvolver e aperfeiçoar melhor esta técnica;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Lembre-se para isso você deve ser persistente praticar constantemente;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Isso fará com que você aprenda cada vez mais;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Para aplicarmos a lógica vamos aprender um pouco sobre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que é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Algoritmo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?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Quando ouvimos a primeira vez algoritmo logo pensamos que sabemos o que é.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lembra uma palavra que estamos acostumados a ouvir desde criança: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Algarismo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coisas totalmente diferente Algoritmo e Algarismo;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type="title"/>
          </p:nvPr>
        </p:nvSpPr>
        <p:spPr>
          <a:xfrm>
            <a:off x="2017900" y="403950"/>
            <a:ext cx="7338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CONTROLE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"EstruturaControle"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num1, num2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 &lt;- 1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num2 &lt;- 2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num1 &gt; num2 entao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1 é maior do que número 2")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senao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2 é maior do que número 1")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2017900" y="403950"/>
            <a:ext cx="7338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CONTROLE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tivermos 2 caminhos a seguir no código. O que fazer?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Quando vamos atravessar uma rua precisamos tomar uma decisão.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 será que podemos sempre atravessar a rua e confiar que nunca estará vindo um carro?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É necessário entendermos o que significa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condição 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decisão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Condição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algo imposto e aceito ou não.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Decisão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 efeito de uma tomada de decisão com base na condição imposta.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Essa estrutura de controle é também conhecida como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controle de fluxo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ou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desvio condicional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2017900" y="403950"/>
            <a:ext cx="7338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CONTROLE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Há vários tipos de desvios condicionais: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simples.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composto.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Desvio condicional encadeado.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Tomada de decisão por seleção.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2017900" y="403950"/>
            <a:ext cx="803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SIMPLES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"CondicionalSimples"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num1, num2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 &lt;- 1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num2 &lt;- 2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num1 &gt; num2 entao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1 é maior do que número 2")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Nesse exemplo, podemos ver que caso a condição seja verdadeira, é executado o(s) trecho(s) de código que estiverem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então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Após a execução ou não desse bloco de instruções, são executadas as eventuais instruções que existem após o comando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</p:txBody>
      </p:sp>
      <p:sp>
        <p:nvSpPr>
          <p:cNvPr id="470" name="Shape 470"/>
          <p:cNvSpPr txBox="1"/>
          <p:nvPr>
            <p:ph type="title"/>
          </p:nvPr>
        </p:nvSpPr>
        <p:spPr>
          <a:xfrm>
            <a:off x="2017900" y="403950"/>
            <a:ext cx="803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SIMPLES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"CondicionalComposto"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num1, num2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 &lt;- 1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num2 &lt;- 2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num1 &gt; num2 entao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1 é maior do que número 2")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senao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2 é maior do que número 1")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x="2017900" y="403950"/>
            <a:ext cx="825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</a:t>
            </a:r>
            <a:r>
              <a:rPr lang="pt-BR"/>
              <a:t>COMPOSTO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Nesse exemplo, podemos ver que caso a condição seja verdadeira, é executado o(s) trecho(s) de código que estiverem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então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senão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Caso a condição seja falsa, é 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executado o(s) trecho(s) de código que estiverem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senão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Após a execução ou não desse bloco de instruções, são executadas as eventuais instruções que existem após o comando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2" name="Shape 482"/>
          <p:cNvSpPr txBox="1"/>
          <p:nvPr>
            <p:ph type="title"/>
          </p:nvPr>
        </p:nvSpPr>
        <p:spPr>
          <a:xfrm>
            <a:off x="2017900" y="403950"/>
            <a:ext cx="825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</a:t>
            </a:r>
            <a:r>
              <a:rPr lang="pt-BR"/>
              <a:t>COMPOSTO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1794475" y="14288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leia o nome e as três notas obtidas por um aluno durante o semestre. Calcular a sua média (aritmética), informar o nome e sua menção aprovado (media &gt;= 7), Reprovado (media &lt; 7).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leia dois valores inteiros distintos e informe qual é o maior.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Elabore um algoritmo que leia dois números inteiros e mostre o resultado da diferença do maior valor pelo menor.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Elabore um algoritmo que leia 5 valores inteiros e apresente na tela o maior e o menor deles.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que leia um número e mostre uma mensagem indicando se este número é par ou ímpar e se é positivo ou negativo.</a:t>
            </a:r>
          </a:p>
        </p:txBody>
      </p:sp>
      <p:sp>
        <p:nvSpPr>
          <p:cNvPr id="488" name="Shape 488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lê um valor em reais e calcule qual o menor número possível de notas de 100, 50, 10, 5 e 1 em que o valor lido pode ser decomposto. Escrever o valor lido e a relação de notas necessárias.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 determinado Estado, para transferências de veículos, o DETRAN cobra uma taxa de 1% para carros fabricados antes de 1990 e uma taxa de 1.5% para os fabricados de 1990 em diante, taxa est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á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incidindo sobre o valor de tabela do carro. O algoritmo abaixo lê o ano e o preço do carro e a seguir calcula e imprime imposto a ser pago.</a:t>
            </a:r>
          </a:p>
        </p:txBody>
      </p:sp>
      <p:sp>
        <p:nvSpPr>
          <p:cNvPr id="494" name="Shape 494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4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295400" y="175313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501" name="Shape 501"/>
          <p:cNvGrpSpPr/>
          <p:nvPr/>
        </p:nvGrpSpPr>
        <p:grpSpPr>
          <a:xfrm>
            <a:off x="1815153" y="3990405"/>
            <a:ext cx="5436958" cy="1820042"/>
            <a:chOff x="0" y="428339"/>
            <a:chExt cx="5436958" cy="1820042"/>
          </a:xfrm>
        </p:grpSpPr>
        <p:sp>
          <p:nvSpPr>
            <p:cNvPr id="502" name="Shape 502"/>
            <p:cNvSpPr/>
            <p:nvPr/>
          </p:nvSpPr>
          <p:spPr>
            <a:xfrm>
              <a:off x="0" y="428339"/>
              <a:ext cx="2641571" cy="1820042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 flipH="1">
              <a:off x="1690624" y="540091"/>
              <a:ext cx="117602" cy="114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690625" y="540091"/>
              <a:ext cx="117602" cy="114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3200024" y="683549"/>
              <a:ext cx="2236934" cy="1408858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281437" y="750222"/>
              <a:ext cx="1998824" cy="837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3281437" y="750222"/>
              <a:ext cx="1998824" cy="837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Repetição com interrupção início</a:t>
              </a:r>
            </a:p>
          </p:txBody>
        </p:sp>
      </p:grpSp>
      <p:sp>
        <p:nvSpPr>
          <p:cNvPr id="508" name="Shape 508"/>
          <p:cNvSpPr/>
          <p:nvPr/>
        </p:nvSpPr>
        <p:spPr>
          <a:xfrm>
            <a:off x="3630694" y="4731141"/>
            <a:ext cx="79118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09" name="Shape 509"/>
          <p:cNvSpPr/>
          <p:nvPr/>
        </p:nvSpPr>
        <p:spPr>
          <a:xfrm>
            <a:off x="6598261" y="4988753"/>
            <a:ext cx="59670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510" name="Shape 510"/>
          <p:cNvSpPr/>
          <p:nvPr/>
        </p:nvSpPr>
        <p:spPr>
          <a:xfrm>
            <a:off x="8858302" y="5172501"/>
            <a:ext cx="513051" cy="190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1892747" y="4351771"/>
            <a:ext cx="21972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</a:t>
            </a:r>
          </a:p>
        </p:txBody>
      </p:sp>
      <p:grpSp>
        <p:nvGrpSpPr>
          <p:cNvPr id="512" name="Shape 512"/>
          <p:cNvGrpSpPr/>
          <p:nvPr/>
        </p:nvGrpSpPr>
        <p:grpSpPr>
          <a:xfrm>
            <a:off x="1815152" y="1753130"/>
            <a:ext cx="8115988" cy="1746739"/>
            <a:chOff x="0" y="0"/>
            <a:chExt cx="8115988" cy="1746739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2535181" cy="1746739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 flipH="1">
              <a:off x="300546" y="569183"/>
              <a:ext cx="112866" cy="109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0545" y="569183"/>
              <a:ext cx="112866" cy="109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3207416" y="201347"/>
              <a:ext cx="2146842" cy="1373390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0" y="591987"/>
              <a:ext cx="2535181" cy="652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0" y="591987"/>
              <a:ext cx="2535181" cy="652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Controle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5969146" y="230238"/>
              <a:ext cx="2146842" cy="1373390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905835" y="405950"/>
              <a:ext cx="2535181" cy="803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905835" y="405950"/>
              <a:ext cx="2535181" cy="803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    Desvio condicional encadeado</a:t>
              </a:r>
            </a:p>
          </p:txBody>
        </p:sp>
      </p:grpSp>
      <p:sp>
        <p:nvSpPr>
          <p:cNvPr id="522" name="Shape 522"/>
          <p:cNvSpPr/>
          <p:nvPr/>
        </p:nvSpPr>
        <p:spPr>
          <a:xfrm>
            <a:off x="3752382" y="2589849"/>
            <a:ext cx="79118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7957781" y="2128183"/>
            <a:ext cx="146031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Tomada de decisão por seleção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6598261" y="2759125"/>
            <a:ext cx="65384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371353" y="2696755"/>
            <a:ext cx="65384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Os algoritmos são escritos de maneira precisa, em linguagem quase informal.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 são conceitos simples utilizados por nós diariamente;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Pois todos os dias utilizamos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algoritmos digitais;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Acessamos sites de busca;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Lemos e-mails;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Realizamos compras;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Acessamos redes sociais;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Todos os aplicativos que utilizamos em nossos celulares;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Aplicativos em sua SmartTv;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Todos esses sistemas existem por conta dos algoritmos;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1679225" y="403950"/>
            <a:ext cx="933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ENCADEADO</a:t>
            </a: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1794475" y="13526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"CondicionalEncadeado"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num1, num2 : inteiro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num1 &lt;- 1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num2 &lt;- 2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num1 &gt; num2 entao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1 é maior do que número 2")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senao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escreval("Número 2 é maior do que número 1")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se num2 MOD 2 = 0 entao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escreval("Número 2 é um número par.")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Nesse caso, a diferença é que podemos acrescentar quantas condicionais quisermos dentro de outra condicional.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Podemos combinar várias condicionais, gerando uma gama maior de possibilidades.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Dessa forma podemos ter tomadas de decisão encadeadas utilizando tomada de decisão simples em conjunto com tomadas de decisão composta.</a:t>
            </a:r>
          </a:p>
        </p:txBody>
      </p:sp>
      <p:sp>
        <p:nvSpPr>
          <p:cNvPr id="537" name="Shape 537"/>
          <p:cNvSpPr txBox="1"/>
          <p:nvPr>
            <p:ph type="title"/>
          </p:nvPr>
        </p:nvSpPr>
        <p:spPr>
          <a:xfrm>
            <a:off x="1679225" y="403950"/>
            <a:ext cx="933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DESVIO CONDICIONAL ENCADEADO</a:t>
            </a:r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1794474" y="503425"/>
            <a:ext cx="931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TOMADA DE DECISÃO POR SELEÇÃO</a:t>
            </a: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1794475" y="1637075"/>
            <a:ext cx="86046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"DecisaoSelecao"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nota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nota &lt;- 7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escolha nota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caso 0,1,2,3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escreval("Reprovado.")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caso 5 ate 7,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escreval("Em recuperação.")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caso 8 ate 10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escreval("Aprovado")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outrocaso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escreval("Nota inválida.")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fimescolha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Colocamos várias opções e vários comandos dentro do comando escolha, todas as possibilidades de rumo que nossos programas possam tomar.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escolha vai funcionar como um interruptor, pois dependendo da entrada que você der a ele, ele vai acionar somente certo(s) comando(s) dentre os que você disponibilizou.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É como se você criasse um menu, ou cardápio, e com o escolha você escolhesse o que vai querer.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9" name="Shape 549"/>
          <p:cNvSpPr txBox="1"/>
          <p:nvPr>
            <p:ph type="title"/>
          </p:nvPr>
        </p:nvSpPr>
        <p:spPr>
          <a:xfrm>
            <a:off x="1794474" y="503425"/>
            <a:ext cx="931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TOMADA DE DECISÃO POR SELEÇÃO</a:t>
            </a:r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1794475" y="12764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que devemos fazer para imprimir uma sequência numérica, por exemplo de 1 até 100?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Escreva(“1”)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Escreva(“2”)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Escreva(“3”)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Escreva(“4”)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Escreva(“5”)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Escreva(“6”)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Escreva(“7”)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Escreva(“8”)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Escreva(“9”)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Isto está correto?</a:t>
            </a:r>
          </a:p>
        </p:txBody>
      </p:sp>
      <p:sp>
        <p:nvSpPr>
          <p:cNvPr id="555" name="Shape 555"/>
          <p:cNvSpPr txBox="1"/>
          <p:nvPr>
            <p:ph type="title"/>
          </p:nvPr>
        </p:nvSpPr>
        <p:spPr>
          <a:xfrm>
            <a:off x="2103325" y="433575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</a:t>
            </a:r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1794475" y="12764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Quanto tempo iremos perder fazendo o algoritmo dessa forma?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 quanto código duplicado teremos?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Quando precisarmos realizar uma repetição de um código, podemos utilizar as estruturas de repetição: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Repetição com interrupção início;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Repetição com interrupção no fim;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Repetição com variável de controle;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</a:p>
        </p:txBody>
      </p:sp>
      <p:sp>
        <p:nvSpPr>
          <p:cNvPr id="561" name="Shape 561"/>
          <p:cNvSpPr txBox="1"/>
          <p:nvPr>
            <p:ph type="title"/>
          </p:nvPr>
        </p:nvSpPr>
        <p:spPr>
          <a:xfrm>
            <a:off x="2103325" y="433575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</a:t>
            </a:r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1684875" y="708750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 COM INTERRUPÇÃO NO INÍCIO</a:t>
            </a: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"EstruturaRepeticao"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count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enquanto count &lt;= 100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Escreval(count)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count &lt;- count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fimenquanto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1684875" y="708750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 COM INTERRUPÇÃO NO INÍCIO</a:t>
            </a:r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Enquanto o resultado da condição for verdadeiro irá continuar executando o código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faca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fimenquanto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1794475" y="14288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leia o nome e as 4 notas do semestre de um aluno. Calcular a média, informar o nome e: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Aprovado (media &gt;= 7);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Reprovado (media &lt;= 3)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Recuperação (media de 3.1 a 6.9).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2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empresa “Flor do campo” faz o pagamento de seus funcionários por hora. Faça um algoritmo que calcule e exiba o salário de um funcionário (obter nome, horas trabalhadas e nível do funcionário). Sabendo que o valor da hora segue a tabela abaixo: 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Funcionário Nível Junior R$12,00 por hora 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Funcionário Nível Pleno R$25,00 por hora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Funcionário Nível Senior R$50,00 por hora</a:t>
            </a:r>
          </a:p>
        </p:txBody>
      </p:sp>
      <p:sp>
        <p:nvSpPr>
          <p:cNvPr id="579" name="Shape 579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3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Dados três valores A, B e C, verifique se eles podem ser os comprimentos dos lados de um triângulo, se forem, verificar o tipo do triângulo. Se os lados não formarem um triângulo, escrever uma mensagem.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comprimento de cada lado em um triângulo é menor que a soma dos outros dois lados;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Equiláteros: tem os comprimentos dos três lados iguais;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Isósceles: tem os comprimentos de dois lados iguais;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Escaleno: tem os comprimentos dos três lados diferentes</a:t>
            </a:r>
          </a:p>
        </p:txBody>
      </p:sp>
      <p:sp>
        <p:nvSpPr>
          <p:cNvPr id="585" name="Shape 585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são conjuntos de passos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finitos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organizados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que, quando executados, resolvem um determinado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problema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Para resolver um problema através de um computador é necessário encontrar em primeiro lugar uma maneira de descrevê-lo de uma forma clara e precisa.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É necessário também que seja encontrada uma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sequência de passos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que leve a solução do problema.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necessidade de uma rede social fez surgir o Facebook;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Em nosso dia a dia, quando resolvemos fazer um bolo e seguimos uma receita, estamos utilizando de um algoritmo: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 receita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;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4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Uma empresa realizará um ajuste salarial variável de acordo com o cargo, conforme a tabela abaixo. Escreva um algoritmo que leia o salário e o cargo de um funcionário e calcule o novo salário. Se o funcionário for de um cargo diferente dos apresentados na tabela, ele deverá então receber 40% de aumento. Mostre o salário antigo, o novo salário e a diferença.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Código 	Cargo 				Percentual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1 		Estagiário 				10%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2 		Desenvolvedor 		20%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3 		Analista 				30%</a:t>
            </a:r>
          </a:p>
        </p:txBody>
      </p:sp>
      <p:sp>
        <p:nvSpPr>
          <p:cNvPr id="591" name="Shape 591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5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Uma seguradora concederá um desconto especial para alguns clientes. Faça um algoritmo que leia o valor do seguro de um cliente e calcule o valor de desconto de acordo com a tabela abaixo. Mostre uma mensagem informando o valor do desconto.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Valor o seguro de 0 a 800 nenhum desconto de 801 a 1000 5% de desconto de 1001 a 1500 10% de desconto acima de 1501 15% de desconto.</a:t>
            </a:r>
          </a:p>
        </p:txBody>
      </p:sp>
      <p:sp>
        <p:nvSpPr>
          <p:cNvPr id="597" name="Shape 597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Somar os valores digitados enquanto o valor for par. No fim do algoritmo apresentar os valores da soma.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Entre com 1 valor n e calcule e apresente o valor da tabuada de 1 até esse valor n, conforme o exemplo abaixo: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 x n = n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 x n = 2n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 x n = 3n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8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leia valores para m e n e que calcule a soma dos valores entre o menor valor de m e n e o maior valor.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8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apresente os valores divisíveis por 10 de 100 até 1000.</a:t>
            </a:r>
          </a:p>
        </p:txBody>
      </p:sp>
      <p:sp>
        <p:nvSpPr>
          <p:cNvPr id="603" name="Shape 603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/>
        </p:nvSpPr>
        <p:spPr>
          <a:xfrm>
            <a:off x="1295400" y="855883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5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295400" y="1753130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610" name="Shape 610"/>
          <p:cNvGrpSpPr/>
          <p:nvPr/>
        </p:nvGrpSpPr>
        <p:grpSpPr>
          <a:xfrm>
            <a:off x="2180939" y="2159088"/>
            <a:ext cx="8177709" cy="3489720"/>
            <a:chOff x="297547" y="5"/>
            <a:chExt cx="8177709" cy="3489720"/>
          </a:xfrm>
        </p:grpSpPr>
        <p:sp>
          <p:nvSpPr>
            <p:cNvPr id="611" name="Shape 611"/>
            <p:cNvSpPr/>
            <p:nvPr/>
          </p:nvSpPr>
          <p:spPr>
            <a:xfrm>
              <a:off x="2932001" y="5"/>
              <a:ext cx="2647405" cy="1824061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 flipH="1">
              <a:off x="313850" y="1171750"/>
              <a:ext cx="117861" cy="114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 txBox="1"/>
            <p:nvPr/>
          </p:nvSpPr>
          <p:spPr>
            <a:xfrm>
              <a:off x="313850" y="1171750"/>
              <a:ext cx="117861" cy="114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56025" rIns="256025" tIns="256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297547" y="2055539"/>
              <a:ext cx="2241875" cy="1434186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943656" y="474597"/>
              <a:ext cx="2647405" cy="982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 txBox="1"/>
            <p:nvPr/>
          </p:nvSpPr>
          <p:spPr>
            <a:xfrm>
              <a:off x="2943656" y="474597"/>
              <a:ext cx="2647405" cy="982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Estrutura de repetição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3191" y="1986496"/>
              <a:ext cx="2241875" cy="1434186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827851" y="2265718"/>
              <a:ext cx="2647405" cy="839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 txBox="1"/>
            <p:nvPr/>
          </p:nvSpPr>
          <p:spPr>
            <a:xfrm>
              <a:off x="5827851" y="2265718"/>
              <a:ext cx="2647405" cy="839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    Repetição com variável de controle</a:t>
              </a:r>
            </a:p>
          </p:txBody>
        </p:sp>
      </p:grpSp>
      <p:sp>
        <p:nvSpPr>
          <p:cNvPr id="620" name="Shape 620"/>
          <p:cNvSpPr/>
          <p:nvPr/>
        </p:nvSpPr>
        <p:spPr>
          <a:xfrm>
            <a:off x="6807713" y="3124776"/>
            <a:ext cx="84868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621" name="Shape 621"/>
          <p:cNvSpPr/>
          <p:nvPr/>
        </p:nvSpPr>
        <p:spPr>
          <a:xfrm>
            <a:off x="3752382" y="5045046"/>
            <a:ext cx="79232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</a:p>
        </p:txBody>
      </p:sp>
      <p:sp>
        <p:nvSpPr>
          <p:cNvPr id="622" name="Shape 622"/>
          <p:cNvSpPr/>
          <p:nvPr/>
        </p:nvSpPr>
        <p:spPr>
          <a:xfrm>
            <a:off x="9525121" y="4946583"/>
            <a:ext cx="1026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3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2210936" y="4424798"/>
            <a:ext cx="21972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0" i="0" lang="pt-BR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Repetição com interrupção no fim</a:t>
            </a:r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1684875" y="708750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 COM INTERRUPÇÃO NO FIM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"RepeticaoInterrupcaoFim"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count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repita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Escreval(count)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count &lt;- count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ate count &gt; 100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1684875" y="708750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 COM INTERRUPÇÃO NO FIM</a:t>
            </a:r>
          </a:p>
        </p:txBody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Enquanto o resultado da condição for falso irá continuar executando o código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repita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ate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1684875" y="708750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 COM VARIÁVEL DE CONTROLE</a:t>
            </a:r>
          </a:p>
        </p:txBody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"RepeticaoVariavelControle"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i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para i de 0 ate 100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Escreval(i)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684875" y="708750"/>
            <a:ext cx="7986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ESTRUTURA DE REPETIÇÃO COM INTERRUPÇÃO NO FIM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Enquanto o resultado o valor da variável não chegar até o valor informado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ate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irá continuar executando o código entre os comandos 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faca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r>
              <a:rPr b="1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fimpara</a:t>
            </a: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apresente os valores de 100 até 1.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algoritmo que leia um número e mostre a fatorial desse número. (N * N - 1 * N - 2 * ... * N - N)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Foi feito uma pesquisa com 5 pessoas de uma cidade e coletados os seguintes dados:  </a:t>
            </a:r>
          </a:p>
          <a:p>
            <a:pPr indent="-152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sexo: M (masculino) e F (feminino)</a:t>
            </a:r>
          </a:p>
          <a:p>
            <a:pPr indent="-152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cor dos olhos: A (azuis), V (verdes) e C (castanhos)</a:t>
            </a:r>
          </a:p>
          <a:p>
            <a:pPr indent="-1524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idade</a:t>
            </a:r>
          </a:p>
          <a:p>
            <a:pPr indent="3810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Deseja-se saber:</a:t>
            </a:r>
          </a:p>
          <a:p>
            <a:pPr indent="-3810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arenR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maior idade do grupo</a:t>
            </a:r>
          </a:p>
          <a:p>
            <a:pPr indent="-3810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arenR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quantidade de indivíduos do sexo feminino, cuja idade está entre 18 e 35 anos e que tenham olhos azuis.</a:t>
            </a:r>
          </a:p>
        </p:txBody>
      </p:sp>
      <p:sp>
        <p:nvSpPr>
          <p:cNvPr id="653" name="Shape 653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4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leia 2 valores X e Y e que calcule X na potência Y.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4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Faça um programa que obtenha a idade de 10 pessoa. Calcule e apresente a idade média das 10 pessoas, a maior idade e a menor idade.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4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Obtenha o valor de um produto e apresente o valor das parcelas.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Dado que em 1 parcela: 10% de desconto, de 2 até 5 parcelas 5% de acréscimo e de 6 até 10 parcelas 10% de acréscimo.</a:t>
            </a:r>
          </a:p>
        </p:txBody>
      </p:sp>
      <p:sp>
        <p:nvSpPr>
          <p:cNvPr id="659" name="Shape 659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Uma outra rotina no nosso cotidiano: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Atravessar a rua</a:t>
            </a: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AtravessarRua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Olhar para a direita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Olhar para a esquerda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estiver vindo carro</a:t>
            </a:r>
          </a:p>
          <a:p>
            <a:pPr indent="-76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Não atravesse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Senão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Atravesse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Fim-se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Fim-Algoritmo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7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dado o nome e o seu salário bruto de um funcionário considere: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salário bruto teve um reajuste de 38%.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funcionário receberá uma gratificação de 20% do salário bruto.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Salário total é descontado em 15%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Imprimir Nome, idade e cargo.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Imprimir o salário bruto.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Imprimir o salário líquido.</a:t>
            </a:r>
          </a:p>
        </p:txBody>
      </p:sp>
      <p:sp>
        <p:nvSpPr>
          <p:cNvPr id="665" name="Shape 665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6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1295400" y="1933075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672" name="Shape 672"/>
          <p:cNvGrpSpPr/>
          <p:nvPr/>
        </p:nvGrpSpPr>
        <p:grpSpPr>
          <a:xfrm>
            <a:off x="4495751" y="2476859"/>
            <a:ext cx="3200475" cy="2050197"/>
            <a:chOff x="2490783" y="347809"/>
            <a:chExt cx="3200475" cy="2050197"/>
          </a:xfrm>
        </p:grpSpPr>
        <p:sp>
          <p:nvSpPr>
            <p:cNvPr id="673" name="Shape 673"/>
            <p:cNvSpPr/>
            <p:nvPr/>
          </p:nvSpPr>
          <p:spPr>
            <a:xfrm>
              <a:off x="2490783" y="347809"/>
              <a:ext cx="3200475" cy="2050197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921573" y="1029162"/>
              <a:ext cx="2338895" cy="867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2921573" y="1029162"/>
              <a:ext cx="2338895" cy="867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0675" rIns="170675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24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Vetor</a:t>
              </a:r>
            </a:p>
          </p:txBody>
        </p:sp>
      </p:grpSp>
      <p:sp>
        <p:nvSpPr>
          <p:cNvPr id="676" name="Shape 676"/>
          <p:cNvSpPr/>
          <p:nvPr/>
        </p:nvSpPr>
        <p:spPr>
          <a:xfrm>
            <a:off x="6875953" y="3592076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type="title"/>
          </p:nvPr>
        </p:nvSpPr>
        <p:spPr>
          <a:xfrm>
            <a:off x="5225573" y="517250"/>
            <a:ext cx="198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</a:p>
        </p:txBody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"Vetor"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nota1, nota2, nota3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Escreval("Nota 1: 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leia(nota1)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Escreval("Nota 2: 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leia(nota2)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Escreval("Nota 3: 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leia(nota3)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Escreval(nota1)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Escreval(nota2)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Escreval(nota3)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"Vetor"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notas : vetor [0..2] de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i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para i de 0 ate 2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Escreval("Digite a nota: 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leia(notas[i])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para i de 0 ate 2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Escreval(notas[i])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  <p:sp>
        <p:nvSpPr>
          <p:cNvPr id="688" name="Shape 688"/>
          <p:cNvSpPr txBox="1"/>
          <p:nvPr>
            <p:ph type="title"/>
          </p:nvPr>
        </p:nvSpPr>
        <p:spPr>
          <a:xfrm>
            <a:off x="5225573" y="517250"/>
            <a:ext cx="198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</a:p>
        </p:txBody>
      </p:sp>
    </p:spTree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Vetor são estruturas de dados simples que podem nos ajudar muito quando utilizamos variáveis de um mesmo tipo.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Ex: Lista de cidade por estado.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 vetor é um tipo homogêneo, o que significa isso?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	Armazenam apenas valores do mesmo tipo.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Vetor deve iniciar sempre no índice 0, porém no visualg aceita que inicie em qualquer posição.</a:t>
            </a:r>
          </a:p>
        </p:txBody>
      </p:sp>
      <p:sp>
        <p:nvSpPr>
          <p:cNvPr id="694" name="Shape 694"/>
          <p:cNvSpPr txBox="1"/>
          <p:nvPr>
            <p:ph type="title"/>
          </p:nvPr>
        </p:nvSpPr>
        <p:spPr>
          <a:xfrm>
            <a:off x="5225573" y="517250"/>
            <a:ext cx="1980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VETOR</a:t>
            </a:r>
          </a:p>
        </p:txBody>
      </p:sp>
    </p:spTree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possua um vetor inteiro de 5 posições com os dados fornecidos pelo usuário. Após preencher o vetor apresentar a posição e o valor preenchido na posição.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armazene em um vetor o quadrado dos números ímpares de 1 a 10. Imprima todos os valores armazenados.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receba 10 números obtidos do usuário e armazene em um vetor a metade de cada número. Imprima todos os valores armazenados.</a:t>
            </a:r>
          </a:p>
        </p:txBody>
      </p:sp>
      <p:sp>
        <p:nvSpPr>
          <p:cNvPr id="700" name="Shape 700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4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3) Faça um procedimento que recebe a idade de um nadador por parâmetro e retorna , também por parâmetro, a categoria desse nadador de acordo com a tabela abaixo: 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Idade -	Categoria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5 a 7 anos - Infantil 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8 a 10 anos - Infantil B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11-13 anos - Juvenil A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14-17 anos - Juvenil B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lphaLcPeriod"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Maiores de 18 anos (inclusive) - Adulto</a:t>
            </a:r>
          </a:p>
        </p:txBody>
      </p:sp>
      <p:sp>
        <p:nvSpPr>
          <p:cNvPr id="706" name="Shape 706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7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1295400" y="1933075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713" name="Shape 713"/>
          <p:cNvGrpSpPr/>
          <p:nvPr/>
        </p:nvGrpSpPr>
        <p:grpSpPr>
          <a:xfrm>
            <a:off x="4495751" y="2476859"/>
            <a:ext cx="3200475" cy="2050197"/>
            <a:chOff x="2490783" y="347809"/>
            <a:chExt cx="3200475" cy="2050197"/>
          </a:xfrm>
        </p:grpSpPr>
        <p:sp>
          <p:nvSpPr>
            <p:cNvPr id="714" name="Shape 714"/>
            <p:cNvSpPr/>
            <p:nvPr/>
          </p:nvSpPr>
          <p:spPr>
            <a:xfrm>
              <a:off x="2490783" y="347809"/>
              <a:ext cx="3200475" cy="2050197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921573" y="1029162"/>
              <a:ext cx="2338895" cy="867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 txBox="1"/>
            <p:nvPr/>
          </p:nvSpPr>
          <p:spPr>
            <a:xfrm>
              <a:off x="2921573" y="1029162"/>
              <a:ext cx="2338895" cy="867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0675" rIns="170675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24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Matriz</a:t>
              </a:r>
            </a:p>
          </p:txBody>
        </p:sp>
      </p:grpSp>
      <p:sp>
        <p:nvSpPr>
          <p:cNvPr id="717" name="Shape 717"/>
          <p:cNvSpPr/>
          <p:nvPr/>
        </p:nvSpPr>
        <p:spPr>
          <a:xfrm>
            <a:off x="6875953" y="3592076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</p:spTree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5112523" y="517250"/>
            <a:ext cx="201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MATRIZ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1794475" y="13380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"Matriz"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notas : vetor [0..2, 0..1] de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l, c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para l de 0 ate 2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para c de 0 ate 1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Escreval("Digite a nota [", l, "][", c, "]")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leia(notas[l, c])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para l de 0 ate 2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para c de 0 ate 1 passo 1 faca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     Escreval("Digite a nota [", l, "][", c, "] = ", notas[l, c])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fimpara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19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idx="1" type="body"/>
          </p:nvPr>
        </p:nvSpPr>
        <p:spPr>
          <a:xfrm>
            <a:off x="1794475" y="18714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Matriz pode se dizer que é uma lista de vetores.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Ex: Lista agenda de compromissos.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 matriz é um tipo de dado homogêneo.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Matriz deve iniciar sempre no índice 0, porém o visualg aceita que inicie em qualquer posição assim como no vetor.</a:t>
            </a:r>
          </a:p>
        </p:txBody>
      </p:sp>
      <p:sp>
        <p:nvSpPr>
          <p:cNvPr id="729" name="Shape 729"/>
          <p:cNvSpPr txBox="1"/>
          <p:nvPr>
            <p:ph type="title"/>
          </p:nvPr>
        </p:nvSpPr>
        <p:spPr>
          <a:xfrm>
            <a:off x="5112523" y="517250"/>
            <a:ext cx="2011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MATRIZ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Problemas relacionados a lógica são os erros mais difíceis de localizar.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Esses erros não são apresentados durante a criação, mas sim durante a execução.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 que pode nos causar uma dor de cabeça para descobrir onde encontra-se o erro.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crie uma matriz de 4 x 4 preencha os valores da matriz com informações do usuário e após verifique qual o maior valor e qual o menor valor presente na matriz.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multiplique os valores de 2 matrizes 2 x 2.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preencha os valores de uma matriz 5 x 5 e após a matriz estar preenchida deve apresentar os valores da diagonal da matriz. Começando pelo valor na posição 0 x 0.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preencha os valores de uma matriz 5x5. Após a matriz estar preenchida realizar a soma de todos os elementos da matriz e apresentar o resultado na tela.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Crie um algoritmo que armazenará 5 notas de 10 alunos em uma matriz.</a:t>
            </a:r>
          </a:p>
        </p:txBody>
      </p:sp>
      <p:sp>
        <p:nvSpPr>
          <p:cNvPr id="735" name="Shape 735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Escrever um algoritmo que crie uma matriz de 4 x 4 preencha os valores da matriz com informações do usuário e obtenha o número de uma linha do usuário para realizar a soma dos valores da linha informada.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Crie uma matriz onde cada elemento terá o valor da soma dos seus índices: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0 x 0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0 x 1 =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41" name="Shape 741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8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295400" y="1933075"/>
            <a:ext cx="9601200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748" name="Shape 748"/>
          <p:cNvGrpSpPr/>
          <p:nvPr/>
        </p:nvGrpSpPr>
        <p:grpSpPr>
          <a:xfrm>
            <a:off x="2918198" y="2575550"/>
            <a:ext cx="6337909" cy="1753107"/>
            <a:chOff x="844990" y="289688"/>
            <a:chExt cx="6337909" cy="1753107"/>
          </a:xfrm>
        </p:grpSpPr>
        <p:sp>
          <p:nvSpPr>
            <p:cNvPr id="749" name="Shape 749"/>
            <p:cNvSpPr/>
            <p:nvPr/>
          </p:nvSpPr>
          <p:spPr>
            <a:xfrm>
              <a:off x="858654" y="289688"/>
              <a:ext cx="2544423" cy="1753107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844990" y="635235"/>
              <a:ext cx="2544423" cy="94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 txBox="1"/>
            <p:nvPr/>
          </p:nvSpPr>
          <p:spPr>
            <a:xfrm>
              <a:off x="844990" y="635235"/>
              <a:ext cx="2544423" cy="94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0675" rIns="170675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Garamond"/>
                <a:buNone/>
              </a:pPr>
              <a:r>
                <a:rPr b="0" i="0" lang="pt-BR" sz="2400" u="none" cap="none" strike="noStrike">
                  <a:solidFill>
                    <a:srgbClr val="7F7F7F"/>
                  </a:solidFill>
                  <a:latin typeface="Garamond"/>
                  <a:ea typeface="Garamond"/>
                  <a:cs typeface="Garamond"/>
                  <a:sym typeface="Garamond"/>
                </a:rPr>
                <a:t>Procedimentos e funções</a:t>
              </a:r>
            </a:p>
          </p:txBody>
        </p:sp>
        <p:sp>
          <p:nvSpPr>
            <p:cNvPr id="752" name="Shape 752"/>
            <p:cNvSpPr/>
            <p:nvPr/>
          </p:nvSpPr>
          <p:spPr>
            <a:xfrm>
              <a:off x="4604075" y="289688"/>
              <a:ext cx="2544423" cy="1753107"/>
            </a:xfrm>
            <a:prstGeom prst="roundRect">
              <a:avLst>
                <a:gd fmla="val 16667" name="adj"/>
              </a:avLst>
            </a:prstGeom>
            <a:solidFill>
              <a:srgbClr val="FFFF99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638476" y="730710"/>
              <a:ext cx="2544423" cy="94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 txBox="1"/>
            <p:nvPr/>
          </p:nvSpPr>
          <p:spPr>
            <a:xfrm>
              <a:off x="4638476" y="730710"/>
              <a:ext cx="2544423" cy="94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0675" rIns="170675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Garamond"/>
                <a:buNone/>
              </a:pPr>
              <a:r>
                <a:rPr b="0" i="0" lang="pt-BR" sz="2400" u="none" cap="none" strike="noStrike">
                  <a:solidFill>
                    <a:srgbClr val="7F7F7F"/>
                  </a:solidFill>
                  <a:latin typeface="Garamond"/>
                  <a:ea typeface="Garamond"/>
                  <a:cs typeface="Garamond"/>
                  <a:sym typeface="Garamond"/>
                </a:rPr>
                <a:t>Escopo de variáveis</a:t>
              </a:r>
            </a:p>
          </p:txBody>
        </p:sp>
      </p:grpSp>
      <p:sp>
        <p:nvSpPr>
          <p:cNvPr id="755" name="Shape 755"/>
          <p:cNvSpPr/>
          <p:nvPr/>
        </p:nvSpPr>
        <p:spPr>
          <a:xfrm>
            <a:off x="4559367" y="3306803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756" name="Shape 756"/>
          <p:cNvSpPr/>
          <p:nvPr/>
        </p:nvSpPr>
        <p:spPr>
          <a:xfrm>
            <a:off x="8437606" y="3418260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 spd="med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2736925" y="488925"/>
            <a:ext cx="8252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PROCEDIMENTOS E FUNÇÕES</a:t>
            </a: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"Procedimento"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num1, num2, resultado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num1 + num2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num1 + num2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idx="1" type="body"/>
          </p:nvPr>
        </p:nvSpPr>
        <p:spPr>
          <a:xfrm>
            <a:off x="1794475" y="13380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"Procedimento"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num1, num2, resultado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procedimento soma()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num1 + num2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fimprocedimento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soma()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soma()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  <p:sp>
        <p:nvSpPr>
          <p:cNvPr id="768" name="Shape 768"/>
          <p:cNvSpPr txBox="1"/>
          <p:nvPr>
            <p:ph type="title"/>
          </p:nvPr>
        </p:nvSpPr>
        <p:spPr>
          <a:xfrm>
            <a:off x="2736925" y="488925"/>
            <a:ext cx="8252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PROCEDIMENTOS E FUNÇÕES</a:t>
            </a:r>
          </a:p>
        </p:txBody>
      </p:sp>
    </p:spTree>
  </p:cSld>
  <p:clrMapOvr>
    <a:masterClrMapping/>
  </p:clrMapOvr>
  <p:transition spd="med"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idx="1" type="body"/>
          </p:nvPr>
        </p:nvSpPr>
        <p:spPr>
          <a:xfrm>
            <a:off x="1794475" y="13380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"Funcao"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num1, num2: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funcao soma()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retorne num1 + num2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fimfuncao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Escreval(soma())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Escreval(soma())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4" name="Shape 774"/>
          <p:cNvSpPr txBox="1"/>
          <p:nvPr>
            <p:ph type="title"/>
          </p:nvPr>
        </p:nvSpPr>
        <p:spPr>
          <a:xfrm>
            <a:off x="2736925" y="488925"/>
            <a:ext cx="8252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PROCEDIMENTOS E FUNÇÕES</a:t>
            </a:r>
          </a:p>
        </p:txBody>
      </p:sp>
    </p:spTree>
  </p:cSld>
  <p:clrMapOvr>
    <a:masterClrMapping/>
  </p:clrMapOvr>
  <p:transition spd="med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Procedimento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São trechos de códigos que são executados quando o procedimento é chamado. Procedimento seria uma ordem sem a necessidade de um retorno.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Função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É um tipo de procedimento especial que após a chamada dele, é obrigatório um retorno.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Vantagens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Reutilização de código.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Legibilidade do código.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Divisão do código em parte coerentes.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Maior facilidade para testes separados.</a:t>
            </a:r>
          </a:p>
        </p:txBody>
      </p:sp>
      <p:sp>
        <p:nvSpPr>
          <p:cNvPr id="780" name="Shape 780"/>
          <p:cNvSpPr txBox="1"/>
          <p:nvPr>
            <p:ph type="title"/>
          </p:nvPr>
        </p:nvSpPr>
        <p:spPr>
          <a:xfrm>
            <a:off x="2736925" y="488925"/>
            <a:ext cx="8252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PROCEDIMENTOS E FUNÇÕES</a:t>
            </a:r>
          </a:p>
        </p:txBody>
      </p:sp>
    </p:spTree>
  </p:cSld>
  <p:clrMapOvr>
    <a:masterClrMapping/>
  </p:clrMapOvr>
  <p:transition spd="med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2889036" y="488925"/>
            <a:ext cx="64154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ESCOPO DE VARIÁVEIS</a:t>
            </a:r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1794475" y="13380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"Escopo"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num1, num2, resultado: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funcao soma()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resultado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num1 + num2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retorne resultado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fimfuncao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soma()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</p:spTree>
  </p:cSld>
  <p:clrMapOvr>
    <a:masterClrMapping/>
  </p:clrMapOvr>
  <p:transition spd="med"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Variável global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Pode ser utilizada pelo programa principal e por todos os procedimentos e funções pertencentes a ele.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Variável local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Pode ser utilizada apenas pelo procedimento ou função que a criou.</a:t>
            </a:r>
          </a:p>
        </p:txBody>
      </p:sp>
      <p:sp>
        <p:nvSpPr>
          <p:cNvPr id="792" name="Shape 792"/>
          <p:cNvSpPr txBox="1"/>
          <p:nvPr>
            <p:ph type="title"/>
          </p:nvPr>
        </p:nvSpPr>
        <p:spPr>
          <a:xfrm>
            <a:off x="2889036" y="488925"/>
            <a:ext cx="64154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ESCOPO DE VARIÁVEIS</a:t>
            </a:r>
          </a:p>
        </p:txBody>
      </p:sp>
    </p:spTree>
  </p:cSld>
  <p:clrMapOvr>
    <a:masterClrMapping/>
  </p:clrMapOvr>
  <p:transition spd="med"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irá obter a quantidade de lado e escreverá no console: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3 lados - Triângulo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4 lados - Quadrado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5 lados - Pentágono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Mais do que 5 ou menos do que 3 dados inválidos.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2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de um calculadora, que irá solicitar ao usuário qual operação deseja realizar. De acordo com a operação desejada será chamado um procedimento diferente que obterá 2 valores, realizará o c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á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lculo da operação informado e escreverá o resultado.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2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uma função que retorna o número maior de 2 números obtidos do usuário.</a:t>
            </a:r>
          </a:p>
        </p:txBody>
      </p:sp>
      <p:sp>
        <p:nvSpPr>
          <p:cNvPr id="798" name="Shape 798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1794475" y="15812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 algoritmo a seguir está correto? Por quê?</a:t>
            </a:r>
          </a:p>
          <a:p>
            <a:pPr indent="-76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AtravessarRua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Olhar para a esquerda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Olhar para a direita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 não estiver vindo carro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	Não atravesse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enão</a:t>
            </a:r>
          </a:p>
          <a:p>
            <a:pPr indent="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Atravesse</a:t>
            </a:r>
          </a:p>
          <a:p>
            <a:pPr indent="-76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Fim-se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Fim-Algoritmo</a:t>
            </a:r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2993850" y="531400"/>
            <a:ext cx="579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INTRODUÇÃO A LÓGICA</a:t>
            </a:r>
          </a:p>
        </p:txBody>
      </p:sp>
    </p:spTree>
  </p:cSld>
  <p:clrMapOvr>
    <a:masterClrMapping/>
  </p:clrMapOvr>
  <p:transition spd="med"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4"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Crie um menu com as opções: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1 - Inserir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2 - Exibir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3 - Sair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Crie um procedimento para inserir e um para exibir conteúdo do vetor e ao digitar a opção 3 deve parar de executar o algoritmo.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5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com 2 procedimentos, um para preencher o vetor de 10 posições e outro que realize a soma dos valores des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 vetor e apresente o valor na tela.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5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Calcular a soma dos números ímpares de um intervalo informado pelo usuário.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5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uma função que retornará se o número informado pelo usuário é par ou ímpar.</a:t>
            </a:r>
          </a:p>
        </p:txBody>
      </p:sp>
      <p:sp>
        <p:nvSpPr>
          <p:cNvPr id="804" name="Shape 804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/>
        </p:nvSpPr>
        <p:spPr>
          <a:xfrm>
            <a:off x="1295400" y="982662"/>
            <a:ext cx="9601200" cy="130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Questrial"/>
              <a:buNone/>
            </a:pPr>
            <a:r>
              <a:rPr b="1" i="0" lang="pt-BR" sz="4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Conteúdo Aula 9</a:t>
            </a:r>
          </a:p>
        </p:txBody>
      </p:sp>
      <p:sp>
        <p:nvSpPr>
          <p:cNvPr id="810" name="Shape 810"/>
          <p:cNvSpPr txBox="1"/>
          <p:nvPr/>
        </p:nvSpPr>
        <p:spPr>
          <a:xfrm>
            <a:off x="1310183" y="1933075"/>
            <a:ext cx="9586415" cy="3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Garamond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811" name="Shape 811"/>
          <p:cNvGrpSpPr/>
          <p:nvPr/>
        </p:nvGrpSpPr>
        <p:grpSpPr>
          <a:xfrm>
            <a:off x="2176141" y="2129050"/>
            <a:ext cx="8250746" cy="1754287"/>
            <a:chOff x="171172" y="0"/>
            <a:chExt cx="8250746" cy="1754287"/>
          </a:xfrm>
        </p:grpSpPr>
        <p:sp>
          <p:nvSpPr>
            <p:cNvPr id="812" name="Shape 812"/>
            <p:cNvSpPr/>
            <p:nvPr/>
          </p:nvSpPr>
          <p:spPr>
            <a:xfrm>
              <a:off x="175269" y="0"/>
              <a:ext cx="2544423" cy="1753107"/>
            </a:xfrm>
            <a:prstGeom prst="roundRect">
              <a:avLst>
                <a:gd fmla="val 16667" name="adj"/>
              </a:avLst>
            </a:prstGeom>
            <a:solidFill>
              <a:srgbClr val="FBEF6D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71172" y="423452"/>
              <a:ext cx="2544423" cy="59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 txBox="1"/>
            <p:nvPr/>
          </p:nvSpPr>
          <p:spPr>
            <a:xfrm>
              <a:off x="171172" y="423452"/>
              <a:ext cx="2544423" cy="593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Utilização de parâmetros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2938748" y="1180"/>
              <a:ext cx="2544423" cy="1753107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74901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974242" y="423199"/>
              <a:ext cx="2544423" cy="94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 txBox="1"/>
            <p:nvPr/>
          </p:nvSpPr>
          <p:spPr>
            <a:xfrm>
              <a:off x="2974242" y="423199"/>
              <a:ext cx="2544423" cy="94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Recursividade</a:t>
              </a:r>
            </a:p>
          </p:txBody>
        </p:sp>
        <p:sp>
          <p:nvSpPr>
            <p:cNvPr id="818" name="Shape 818"/>
            <p:cNvSpPr/>
            <p:nvPr/>
          </p:nvSpPr>
          <p:spPr>
            <a:xfrm>
              <a:off x="5877496" y="0"/>
              <a:ext cx="2544423" cy="1753107"/>
            </a:xfrm>
            <a:prstGeom prst="roundRect">
              <a:avLst>
                <a:gd fmla="val 16667" name="adj"/>
              </a:avLst>
            </a:prstGeom>
            <a:solidFill>
              <a:srgbClr val="FBEF6D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5666730" y="419531"/>
              <a:ext cx="2544423" cy="806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 txBox="1"/>
            <p:nvPr/>
          </p:nvSpPr>
          <p:spPr>
            <a:xfrm>
              <a:off x="5666730" y="419531"/>
              <a:ext cx="2544423" cy="806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28000" rIns="128000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Questrial"/>
                <a:buNone/>
              </a:pPr>
              <a:r>
                <a:rPr b="0" i="0" lang="pt-BR" sz="1800" u="none" cap="none" strike="noStrike">
                  <a:solidFill>
                    <a:srgbClr val="7F7F7F"/>
                  </a:solidFill>
                  <a:latin typeface="Questrial"/>
                  <a:ea typeface="Questrial"/>
                  <a:cs typeface="Questrial"/>
                  <a:sym typeface="Questrial"/>
                </a:rPr>
                <a:t>Refinamento sucessivo</a:t>
              </a:r>
            </a:p>
          </p:txBody>
        </p:sp>
      </p:grpSp>
      <p:sp>
        <p:nvSpPr>
          <p:cNvPr id="821" name="Shape 821"/>
          <p:cNvSpPr/>
          <p:nvPr/>
        </p:nvSpPr>
        <p:spPr>
          <a:xfrm>
            <a:off x="3941683" y="3130410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22" name="Shape 822"/>
          <p:cNvSpPr/>
          <p:nvPr/>
        </p:nvSpPr>
        <p:spPr>
          <a:xfrm>
            <a:off x="6683502" y="3117816"/>
            <a:ext cx="10261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23" name="Shape 823"/>
          <p:cNvSpPr/>
          <p:nvPr/>
        </p:nvSpPr>
        <p:spPr>
          <a:xfrm>
            <a:off x="9670979" y="3104524"/>
            <a:ext cx="91578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b="0" i="0" lang="pt-BR" sz="5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</p:spTree>
  </p:cSld>
  <p:clrMapOvr>
    <a:masterClrMapping/>
  </p:clrMapOvr>
  <p:transition spd="med"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idx="1" type="body"/>
          </p:nvPr>
        </p:nvSpPr>
        <p:spPr>
          <a:xfrm>
            <a:off x="1794475" y="13380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"Parametros"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num1, num2, resultado: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funcao soma(numero1, numero2 : inteiro)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resultado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numero1 + numero2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retorne resultado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fimfuncao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num1 &lt;- 1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num2 &lt;- 2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soma(num1, num2)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Escreval(resultado)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</p:txBody>
      </p:sp>
      <p:sp>
        <p:nvSpPr>
          <p:cNvPr id="829" name="Shape 829"/>
          <p:cNvSpPr txBox="1"/>
          <p:nvPr>
            <p:ph type="title"/>
          </p:nvPr>
        </p:nvSpPr>
        <p:spPr>
          <a:xfrm>
            <a:off x="2713672" y="459300"/>
            <a:ext cx="8379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UTILIZAÇÃO DE PARÂMETROS</a:t>
            </a:r>
          </a:p>
        </p:txBody>
      </p:sp>
    </p:spTree>
  </p:cSld>
  <p:clrMapOvr>
    <a:masterClrMapping/>
  </p:clrMapOvr>
  <p:transition spd="med"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Parâmetros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São valores que são passados de uma função/procedimento para outro, a fim de tentar evitar problemas com a utilização de variáveis globais.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Esses parâmetros são variáveis, portanto deve ser informado um tipo de dados a eles.</a:t>
            </a:r>
          </a:p>
        </p:txBody>
      </p:sp>
      <p:sp>
        <p:nvSpPr>
          <p:cNvPr id="835" name="Shape 835"/>
          <p:cNvSpPr txBox="1"/>
          <p:nvPr>
            <p:ph type="title"/>
          </p:nvPr>
        </p:nvSpPr>
        <p:spPr>
          <a:xfrm>
            <a:off x="2713672" y="459300"/>
            <a:ext cx="8379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UTILIZAÇÃO DE PARÂMETROS</a:t>
            </a:r>
          </a:p>
        </p:txBody>
      </p:sp>
    </p:spTree>
  </p:cSld>
  <p:clrMapOvr>
    <a:masterClrMapping/>
  </p:clrMapOvr>
  <p:transition spd="med"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1794475" y="13380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 "Fatorial"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 resultado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funcao fatorial(numero :inteiro) : inteiro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se numero = 1 entao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retorne numero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senao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   retorne numero * fatorial(numero - 1)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fimfuncao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inicio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resultado &lt;- fatorial(4)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     escreva("O fatorial de ", 4," é ", resultado)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fimalgoritmo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1" name="Shape 841"/>
          <p:cNvSpPr txBox="1"/>
          <p:nvPr>
            <p:ph type="title"/>
          </p:nvPr>
        </p:nvSpPr>
        <p:spPr>
          <a:xfrm>
            <a:off x="4038225" y="488925"/>
            <a:ext cx="3984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RECURSIVIDADE</a:t>
            </a:r>
          </a:p>
        </p:txBody>
      </p:sp>
    </p:spTree>
  </p:cSld>
  <p:clrMapOvr>
    <a:masterClrMapping/>
  </p:clrMapOvr>
  <p:transition spd="med"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Quando o problema que encontramos possui a mesma solução dos subproblemas encontrados, adotamos a solução como sendo a recursividade.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Na recursividade o processamento para quando o caso base for atingido, por exemplo na fatorial o caso base pode ser o valor ser 1, pois sabes o resultado, fatorial de 1 é 1.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Ex: Fatorial, Potência, Tabuada, utilização de estrutura de árvores em geral.</a:t>
            </a:r>
          </a:p>
        </p:txBody>
      </p:sp>
      <p:sp>
        <p:nvSpPr>
          <p:cNvPr id="847" name="Shape 847"/>
          <p:cNvSpPr txBox="1"/>
          <p:nvPr>
            <p:ph type="title"/>
          </p:nvPr>
        </p:nvSpPr>
        <p:spPr>
          <a:xfrm>
            <a:off x="4038225" y="488925"/>
            <a:ext cx="39845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RECURSIVIDADE</a:t>
            </a:r>
          </a:p>
        </p:txBody>
      </p:sp>
    </p:spTree>
  </p:cSld>
  <p:clrMapOvr>
    <a:masterClrMapping/>
  </p:clrMapOvr>
  <p:transition spd="med"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Também conhecida como </a:t>
            </a: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dividir para conquistar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Essa técnica é utilizada dividindo um problema em pequenos problemas e após todos estarem resolvidos, todos são integrados.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Qual o problema encontrado?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Pegar 1 co</a:t>
            </a:r>
            <a:r>
              <a:rPr lang="pt-BR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de água.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Refinando o primeiro nível.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Pegar 1 copo.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Encher ele com água.</a:t>
            </a:r>
          </a:p>
        </p:txBody>
      </p:sp>
      <p:sp>
        <p:nvSpPr>
          <p:cNvPr id="853" name="Shape 853"/>
          <p:cNvSpPr txBox="1"/>
          <p:nvPr>
            <p:ph type="title"/>
          </p:nvPr>
        </p:nvSpPr>
        <p:spPr>
          <a:xfrm>
            <a:off x="2889036" y="488925"/>
            <a:ext cx="64154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REFINAMENTO SUCESSIVO</a:t>
            </a:r>
          </a:p>
        </p:txBody>
      </p:sp>
    </p:spTree>
  </p:cSld>
  <p:clrMapOvr>
    <a:masterClrMapping/>
  </p:clrMapOvr>
  <p:transition spd="med"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1794475" y="1566600"/>
            <a:ext cx="8604600" cy="48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Refinamos mais um pouco.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Pegar o copo.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Colocar o copo no filtro.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Pressionar o botão para a água sair.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Encher o copo com água.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 assim continua, sempre tentando minimizar cada vez mais os nossos problemas para conseguir resolver todos com mais precisão.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</a:p>
        </p:txBody>
      </p:sp>
      <p:sp>
        <p:nvSpPr>
          <p:cNvPr id="859" name="Shape 859"/>
          <p:cNvSpPr txBox="1"/>
          <p:nvPr>
            <p:ph type="title"/>
          </p:nvPr>
        </p:nvSpPr>
        <p:spPr>
          <a:xfrm>
            <a:off x="2889036" y="488925"/>
            <a:ext cx="6415499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REFINAMENTO SUCESSIVO</a:t>
            </a:r>
          </a:p>
        </p:txBody>
      </p:sp>
    </p:spTree>
  </p:cSld>
  <p:clrMapOvr>
    <a:masterClrMapping/>
  </p:clrMapOvr>
  <p:transition spd="med"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com uma função que receba por parâmetro um número e retorne se este número é par ou ímpar.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receba 2 notas por parâmetro, calcule a média das notas e escreva “Parabéns você foi aprovado!”, caso a média seja maior do que 7.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uma função para retornar a soma dos valores de 0 até o valor informado pelo usuário. Utilize função recursiva para realizar esse algoritmo.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Utilizando função recursiva, faça o cálculo da potência de um número. Deve ser obtido do usuário o número e a potência.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Escreva um algoritmo que da um vetor de 5 posições preenchido, retorne qual o índice que se encontra um elemento solicitado pelo usuário. Caso esse valor não exista retornar -1.</a:t>
            </a:r>
          </a:p>
        </p:txBody>
      </p:sp>
      <p:sp>
        <p:nvSpPr>
          <p:cNvPr id="865" name="Shape 865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1794475" y="1505033"/>
            <a:ext cx="86046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AutoNum type="arabicPeriod" startAt="6"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Crie um algoritmo para apresentar a tabuada, dado que que a função receberá qual o valor n que será feita a tabuada com base nesse valor: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 * N = 1N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 * N = 2N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 * N = 3N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…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i="0" lang="pt-BR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Utilize recursividade para trabalhar com esses valores.</a:t>
            </a:r>
          </a:p>
        </p:txBody>
      </p:sp>
      <p:sp>
        <p:nvSpPr>
          <p:cNvPr id="871" name="Shape 871"/>
          <p:cNvSpPr txBox="1"/>
          <p:nvPr>
            <p:ph type="title"/>
          </p:nvPr>
        </p:nvSpPr>
        <p:spPr>
          <a:xfrm>
            <a:off x="4444349" y="540175"/>
            <a:ext cx="3131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Questrial"/>
              <a:buNone/>
            </a:pPr>
            <a:r>
              <a:rPr b="1" i="0" lang="pt-BR" sz="3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EXERCÍCIOS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