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12193575"/>
  <p:notesSz cx="6858000" cy="9144000"/>
  <p:embeddedFontLst>
    <p:embeddedFont>
      <p:font typeface="Raleway"/>
      <p:regular r:id="rId57"/>
      <p:bold r:id="rId58"/>
      <p:italic r:id="rId59"/>
      <p:boldItalic r:id="rId60"/>
    </p:embeddedFont>
    <p:embeddedFont>
      <p:font typeface="Garamond"/>
      <p:regular r:id="rId61"/>
      <p:bold r:id="rId62"/>
      <p:italic r:id="rId63"/>
      <p:boldItalic r:id="rId64"/>
    </p:embeddedFont>
    <p:embeddedFont>
      <p:font typeface="Tinos"/>
      <p:regular r:id="rId65"/>
      <p:bold r:id="rId66"/>
      <p:italic r:id="rId67"/>
      <p:boldItalic r:id="rId68"/>
    </p:embeddedFont>
    <p:embeddedFont>
      <p:font typeface="Questrial"/>
      <p:regular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ACDDDD5-00FA-4152-A1DE-CDCBB6449850}">
  <a:tblStyle styleId="{CACDDDD5-00FA-4152-A1DE-CDCBB644985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E7"/>
          </a:solidFill>
        </a:fill>
      </a:tcStyle>
    </a:wholeTbl>
    <a:band1H>
      <a:tcStyle>
        <a:fill>
          <a:solidFill>
            <a:srgbClr val="CFDECC"/>
          </a:solidFill>
        </a:fill>
      </a:tcStyle>
    </a:band1H>
    <a:band1V>
      <a:tcStyle>
        <a:fill>
          <a:solidFill>
            <a:srgbClr val="CFDECC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Garamond-bold.fntdata"/><Relationship Id="rId61" Type="http://schemas.openxmlformats.org/officeDocument/2006/relationships/font" Target="fonts/Garamond-regular.fntdata"/><Relationship Id="rId20" Type="http://schemas.openxmlformats.org/officeDocument/2006/relationships/slide" Target="slides/slide15.xml"/><Relationship Id="rId64" Type="http://schemas.openxmlformats.org/officeDocument/2006/relationships/font" Target="fonts/Garamond-boldItalic.fntdata"/><Relationship Id="rId63" Type="http://schemas.openxmlformats.org/officeDocument/2006/relationships/font" Target="fonts/Garamond-italic.fntdata"/><Relationship Id="rId22" Type="http://schemas.openxmlformats.org/officeDocument/2006/relationships/slide" Target="slides/slide17.xml"/><Relationship Id="rId66" Type="http://schemas.openxmlformats.org/officeDocument/2006/relationships/font" Target="fonts/Tinos-bold.fntdata"/><Relationship Id="rId21" Type="http://schemas.openxmlformats.org/officeDocument/2006/relationships/slide" Target="slides/slide16.xml"/><Relationship Id="rId65" Type="http://schemas.openxmlformats.org/officeDocument/2006/relationships/font" Target="fonts/Tinos-regular.fntdata"/><Relationship Id="rId24" Type="http://schemas.openxmlformats.org/officeDocument/2006/relationships/slide" Target="slides/slide19.xml"/><Relationship Id="rId68" Type="http://schemas.openxmlformats.org/officeDocument/2006/relationships/font" Target="fonts/Tinos-boldItalic.fntdata"/><Relationship Id="rId23" Type="http://schemas.openxmlformats.org/officeDocument/2006/relationships/slide" Target="slides/slide18.xml"/><Relationship Id="rId67" Type="http://schemas.openxmlformats.org/officeDocument/2006/relationships/font" Target="fonts/Tinos-italic.fntdata"/><Relationship Id="rId60" Type="http://schemas.openxmlformats.org/officeDocument/2006/relationships/font" Target="fonts/Raleway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Questrial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aleway-italic.fntdata"/><Relationship Id="rId14" Type="http://schemas.openxmlformats.org/officeDocument/2006/relationships/slide" Target="slides/slide9.xml"/><Relationship Id="rId58" Type="http://schemas.openxmlformats.org/officeDocument/2006/relationships/font" Target="fonts/Raleway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" name="Shape 5"/>
          <p:cNvSpPr/>
          <p:nvPr>
            <p:ph idx="2" type="sldImg"/>
          </p:nvPr>
        </p:nvSpPr>
        <p:spPr>
          <a:xfrm>
            <a:off x="-11798300" y="-11796710"/>
            <a:ext cx="11795125" cy="124888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1637" cy="4110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838308" y="1517566"/>
            <a:ext cx="9145200" cy="238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838308" y="3905166"/>
            <a:ext cx="91452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9898" y="457200"/>
            <a:ext cx="3932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183862" y="987425"/>
            <a:ext cx="6173099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839898" y="2057400"/>
            <a:ext cx="39327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39898" y="457200"/>
            <a:ext cx="3932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5183862" y="987425"/>
            <a:ext cx="6173099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39898" y="2057400"/>
            <a:ext cx="39327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826441" y="1485116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5213877" y="-206988"/>
            <a:ext cx="2412300" cy="9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 rot="5400000">
            <a:off x="7134728" y="1956475"/>
            <a:ext cx="5811900" cy="26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1800064" y="-596525"/>
            <a:ext cx="5811900" cy="7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794477" y="1283165"/>
            <a:ext cx="8604600" cy="132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b="1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794477" y="2847316"/>
            <a:ext cx="8604600" cy="30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54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1958" y="1709739"/>
            <a:ext cx="105171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6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1958" y="4589464"/>
            <a:ext cx="105171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579553" y="536068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838308" y="1825625"/>
            <a:ext cx="5182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173003" y="1825625"/>
            <a:ext cx="5182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839895" y="365125"/>
            <a:ext cx="10517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39898" y="1681163"/>
            <a:ext cx="5158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839898" y="2505075"/>
            <a:ext cx="51585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6173003" y="1681163"/>
            <a:ext cx="5184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6173003" y="2505075"/>
            <a:ext cx="51840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826441" y="1485116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Layout Personalizad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ayout Personalizad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08.png"/><Relationship Id="rId2" Type="http://schemas.openxmlformats.org/officeDocument/2006/relationships/image" Target="../media/image00.png"/><Relationship Id="rId3" Type="http://schemas.openxmlformats.org/officeDocument/2006/relationships/image" Target="../media/image0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8"/>
          <p:cNvPicPr preferRelativeResize="0"/>
          <p:nvPr/>
        </p:nvPicPr>
        <p:blipFill rotWithShape="1">
          <a:blip r:embed="rId1">
            <a:alphaModFix/>
          </a:blip>
          <a:srcRect b="10357" l="-29" r="557" t="5778"/>
          <a:stretch/>
        </p:blipFill>
        <p:spPr>
          <a:xfrm>
            <a:off x="0" y="0"/>
            <a:ext cx="12192000" cy="69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941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38308" y="365126"/>
            <a:ext cx="10517100" cy="58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1826441" y="1485116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826441" y="3180310"/>
            <a:ext cx="9186900" cy="24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65030" y="6108885"/>
            <a:ext cx="1662000" cy="86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3 PRATICAS EM LINGUAGEM.png" id="17" name="Shape 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1700" y="92325"/>
            <a:ext cx="832800" cy="832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Relationship Id="rId4" Type="http://schemas.openxmlformats.org/officeDocument/2006/relationships/image" Target="../media/image00.png"/><Relationship Id="rId5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oracle.com/technetwork/java/javase/downloads/jdk8-downloads-2133151.html?ssSourceSiteId=otnpt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10356" l="-25" r="555" t="5781"/>
          <a:stretch/>
        </p:blipFill>
        <p:spPr>
          <a:xfrm>
            <a:off x="0" y="0"/>
            <a:ext cx="12192000" cy="691514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55907" y="0"/>
            <a:ext cx="12192000" cy="6858000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>
            <p:ph type="ctrTitle"/>
          </p:nvPr>
        </p:nvSpPr>
        <p:spPr>
          <a:xfrm>
            <a:off x="4232598" y="3052443"/>
            <a:ext cx="6343540" cy="9556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A35F"/>
              </a:buClr>
              <a:buSzPct val="25000"/>
              <a:buFont typeface="Questrial"/>
              <a:buNone/>
            </a:pPr>
            <a:r>
              <a:rPr b="1" i="0" lang="pt-BR" sz="6000" u="none" cap="none" strike="noStrike">
                <a:solidFill>
                  <a:srgbClr val="30B1E6"/>
                </a:solidFill>
                <a:latin typeface="Questrial"/>
                <a:ea typeface="Questrial"/>
                <a:cs typeface="Questrial"/>
                <a:sym typeface="Questrial"/>
              </a:rPr>
              <a:t>PROGRAMADOR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4440344" y="3977898"/>
            <a:ext cx="55225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Questrial"/>
                <a:ea typeface="Questrial"/>
                <a:cs typeface="Questrial"/>
                <a:sym typeface="Questrial"/>
              </a:rPr>
              <a:t>PRÁTICAS DE LINGUAGEM PROGRAMAÇÃO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0202" y="-120732"/>
            <a:ext cx="1971798" cy="10204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3 PRATICAS EM LINGUAGEM.png" id="103" name="Shape 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4150" y="5759841"/>
            <a:ext cx="1155300" cy="11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3º clique no botão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Variáveis de ambiente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2625" y="3460100"/>
            <a:ext cx="54483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30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4º clique no botão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Novo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nas variáveis do sistema;</a:t>
            </a:r>
          </a:p>
        </p:txBody>
      </p:sp>
      <p:pic>
        <p:nvPicPr>
          <p:cNvPr id="223" name="Shape 223"/>
          <p:cNvPicPr preferRelativeResize="0"/>
          <p:nvPr/>
        </p:nvPicPr>
        <p:blipFill/>
        <p:spPr>
          <a:xfrm>
            <a:off x="3558375" y="3387500"/>
            <a:ext cx="5076825" cy="23431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30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5º preencha o campo: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Nome da variável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com o valor: 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JAVA_HOME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e no campo: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Valor da variável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preencha com 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caminho do jdk que copiamos anteriormente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</p:txBody>
      </p:sp>
      <p:pic>
        <p:nvPicPr>
          <p:cNvPr id="230" name="Shape 230"/>
          <p:cNvPicPr preferRelativeResize="0"/>
          <p:nvPr/>
        </p:nvPicPr>
        <p:blipFill/>
        <p:spPr>
          <a:xfrm>
            <a:off x="3567112" y="3930112"/>
            <a:ext cx="5057775" cy="212407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30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6º edite a variável de sistema já existente: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Path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’;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2812" y="3589450"/>
            <a:ext cx="508634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6º deve ser acrescentado no fim do campo: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Valor da variável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que já existe o caracter: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caso não exista e após o: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acrescente o seguinte texto: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%JAVA_HOME%\bin;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’;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2812" y="3932350"/>
            <a:ext cx="5086349" cy="20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Testando novamente o Java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Abra o prompt de comando: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 -version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javac -version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Principais aplicativos para desenvolvimento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JEdit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Netbeans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Eclipse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Notepad++;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Principais aplicativos para desenvolvimento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 que nos facilita no momento do desenvolvimento quando utilizamos um editor de código de uma linguagem ao invés de um bloco de notas: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Identação automática do código;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Facilidade na observação de erros como falta de '}' em uma linha.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Diferenciação de cores em palavras reservadas da linguagem.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Auto-completar palavras, instruções.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Os editores servem apenas para a edição do código mesmo, para as demais tarefas como compilação precisamos de outras ferramentas específicas.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Compiladores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Compilador é um programa que faz a análise do código e transforma esse código em uma outra linguagem mais próxima da linguagem de máquina.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Em java a compilação gera um arquivo intermediário chamado de bytecode (.class), ao invés de um arquivo com o código de máquina.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Durante o processo de compilação conseguimos eliminar diversos erros: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Caracteres inválidos;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Nomes de variáveis, funções e procedimentos inválidos;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Sequência de comandos inválida: ausência de delimitadores '{}';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Tipos e quantidades de parâmetros, retornos de funções, etc.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Interpretadores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Os interpretadores tem a função de traduzir em tempo de execução linha a linha para código de máquina.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Algumas linguagens não possui o compilador, apenas interpretadores tais como: JavaScript, Basic, Perls,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Em linguagens apenas interpretadas, os erros só podem ser visualizados durante a execução do programa.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Apesar de o Java ser uma linguagem compilada, ela também é uma linguagem interpretada, o código .class tem que ser interpretado para a linguagem de máquina.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2454680" y="2300437"/>
            <a:ext cx="3948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INTRODUÇÃO A COMPUTAÇÃO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E SISTEMAS OPERACIONAIS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451624" y="2114199"/>
            <a:ext cx="3693299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TILIZAÇÃO DE CMD 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TERMINAL (COMANDOS NO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WINDOWS E LINUX)</a:t>
            </a:r>
          </a:p>
        </p:txBody>
      </p:sp>
      <p:sp>
        <p:nvSpPr>
          <p:cNvPr id="110" name="Shape 110"/>
          <p:cNvSpPr/>
          <p:nvPr/>
        </p:nvSpPr>
        <p:spPr>
          <a:xfrm>
            <a:off x="4000421" y="946139"/>
            <a:ext cx="857100" cy="69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7997468" y="946139"/>
            <a:ext cx="857100" cy="69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391864" y="5419143"/>
            <a:ext cx="39387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INSTALAÇÃO E CONFIGURAÇÃO DO JAVA</a:t>
            </a:r>
          </a:p>
        </p:txBody>
      </p:sp>
      <p:sp>
        <p:nvSpPr>
          <p:cNvPr id="113" name="Shape 113"/>
          <p:cNvSpPr txBox="1"/>
          <p:nvPr>
            <p:ph idx="4294967295" type="title"/>
          </p:nvPr>
        </p:nvSpPr>
        <p:spPr>
          <a:xfrm>
            <a:off x="7383824" y="4652625"/>
            <a:ext cx="31128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959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</a:t>
            </a:r>
            <a:br>
              <a:rPr b="1" i="0" lang="pt-BR" sz="3959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pt-BR" sz="3959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DO MÓDULO</a:t>
            </a:r>
          </a:p>
        </p:txBody>
      </p:sp>
      <p:grpSp>
        <p:nvGrpSpPr>
          <p:cNvPr id="114" name="Shape 114"/>
          <p:cNvGrpSpPr/>
          <p:nvPr/>
        </p:nvGrpSpPr>
        <p:grpSpPr>
          <a:xfrm>
            <a:off x="977525" y="723750"/>
            <a:ext cx="9922133" cy="1381227"/>
            <a:chOff x="18342" y="227181"/>
            <a:chExt cx="8399334" cy="1446917"/>
          </a:xfrm>
        </p:grpSpPr>
        <p:sp>
          <p:nvSpPr>
            <p:cNvPr id="115" name="Shape 115"/>
            <p:cNvSpPr/>
            <p:nvPr/>
          </p:nvSpPr>
          <p:spPr>
            <a:xfrm>
              <a:off x="30667" y="316720"/>
              <a:ext cx="1899000" cy="13086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8342" y="437616"/>
              <a:ext cx="18990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18342" y="437616"/>
              <a:ext cx="18990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Instalação e configuração do Java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216897" y="343217"/>
              <a:ext cx="1899000" cy="13086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024883" y="303377"/>
              <a:ext cx="21465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2118401" y="227181"/>
              <a:ext cx="20529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Principais aplicativos para desenvolvimento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4470678" y="365499"/>
              <a:ext cx="1899000" cy="1308599"/>
            </a:xfrm>
            <a:prstGeom prst="roundRect">
              <a:avLst>
                <a:gd fmla="val 16667" name="adj"/>
              </a:avLst>
            </a:prstGeom>
            <a:solidFill>
              <a:srgbClr val="30B1E6">
                <a:alpha val="498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369819" y="707477"/>
              <a:ext cx="1899000" cy="602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4369819" y="707477"/>
              <a:ext cx="1899000" cy="602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Comentário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6518676" y="343217"/>
              <a:ext cx="1898999" cy="1308600"/>
            </a:xfrm>
            <a:prstGeom prst="roundRect">
              <a:avLst>
                <a:gd fmla="val 16667" name="adj"/>
              </a:avLst>
            </a:prstGeom>
            <a:solidFill>
              <a:srgbClr val="81DCF9">
                <a:alpha val="2471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509407" y="724433"/>
              <a:ext cx="18990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6509407" y="724433"/>
              <a:ext cx="18990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Tipos de dados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955850" y="2621857"/>
            <a:ext cx="9927824" cy="1338208"/>
            <a:chOff x="13640" y="285417"/>
            <a:chExt cx="8404152" cy="1401853"/>
          </a:xfrm>
        </p:grpSpPr>
        <p:sp>
          <p:nvSpPr>
            <p:cNvPr id="128" name="Shape 128"/>
            <p:cNvSpPr/>
            <p:nvPr/>
          </p:nvSpPr>
          <p:spPr>
            <a:xfrm>
              <a:off x="31405" y="285417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3639" y="480672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13639" y="480672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Utilização de variáveis e constantes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2156471" y="312716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83766" y="637241"/>
              <a:ext cx="1956599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2183766" y="637241"/>
              <a:ext cx="1956599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Estrutura de repetição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08830" y="339070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30B1E6">
                <a:alpha val="498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283141" y="650464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4283141" y="650464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Estrutura de repetição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6461192" y="312716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81DCF9">
                <a:alpha val="2471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451642" y="705485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6451642" y="705485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Vetor</a:t>
              </a:r>
            </a:p>
          </p:txBody>
        </p:sp>
      </p:grpSp>
      <p:sp>
        <p:nvSpPr>
          <p:cNvPr id="140" name="Shape 140"/>
          <p:cNvSpPr/>
          <p:nvPr/>
        </p:nvSpPr>
        <p:spPr>
          <a:xfrm>
            <a:off x="979167" y="4470128"/>
            <a:ext cx="2310900" cy="1287000"/>
          </a:xfrm>
          <a:prstGeom prst="roundRect">
            <a:avLst>
              <a:gd fmla="val 16667" name="adj"/>
            </a:avLst>
          </a:prstGeom>
          <a:solidFill>
            <a:srgbClr val="0989B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521090" y="4935788"/>
            <a:ext cx="1966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Matriz</a:t>
            </a:r>
          </a:p>
        </p:txBody>
      </p:sp>
      <p:sp>
        <p:nvSpPr>
          <p:cNvPr id="142" name="Shape 142"/>
          <p:cNvSpPr/>
          <p:nvPr/>
        </p:nvSpPr>
        <p:spPr>
          <a:xfrm>
            <a:off x="2391864" y="1293573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43" name="Shape 143"/>
          <p:cNvSpPr/>
          <p:nvPr/>
        </p:nvSpPr>
        <p:spPr>
          <a:xfrm>
            <a:off x="5003638" y="1064973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44" name="Shape 144"/>
          <p:cNvSpPr/>
          <p:nvPr/>
        </p:nvSpPr>
        <p:spPr>
          <a:xfrm>
            <a:off x="7487719" y="1293573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45" name="Shape 145"/>
          <p:cNvSpPr/>
          <p:nvPr/>
        </p:nvSpPr>
        <p:spPr>
          <a:xfrm>
            <a:off x="10024925" y="1293573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46" name="Shape 146"/>
          <p:cNvSpPr/>
          <p:nvPr/>
        </p:nvSpPr>
        <p:spPr>
          <a:xfrm>
            <a:off x="2391864" y="3154708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7" name="Shape 147"/>
          <p:cNvSpPr/>
          <p:nvPr/>
        </p:nvSpPr>
        <p:spPr>
          <a:xfrm>
            <a:off x="4927438" y="3154708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48" name="Shape 148"/>
          <p:cNvSpPr/>
          <p:nvPr/>
        </p:nvSpPr>
        <p:spPr>
          <a:xfrm>
            <a:off x="7487719" y="3154708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49" name="Shape 149"/>
          <p:cNvSpPr/>
          <p:nvPr/>
        </p:nvSpPr>
        <p:spPr>
          <a:xfrm>
            <a:off x="10024925" y="3154708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50" name="Shape 150"/>
          <p:cNvSpPr/>
          <p:nvPr/>
        </p:nvSpPr>
        <p:spPr>
          <a:xfrm>
            <a:off x="2445106" y="4971100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51" name="Shape 151"/>
          <p:cNvSpPr/>
          <p:nvPr/>
        </p:nvSpPr>
        <p:spPr>
          <a:xfrm>
            <a:off x="3471499" y="4457236"/>
            <a:ext cx="2310900" cy="1287000"/>
          </a:xfrm>
          <a:prstGeom prst="roundRect">
            <a:avLst>
              <a:gd fmla="val 16667" name="adj"/>
            </a:avLst>
          </a:prstGeom>
          <a:solidFill>
            <a:srgbClr val="0099FF">
              <a:alpha val="74900"/>
            </a:srgbClr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3458331" y="4528209"/>
            <a:ext cx="19668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Programação estruturada ou modular</a:t>
            </a:r>
          </a:p>
        </p:txBody>
      </p:sp>
      <p:sp>
        <p:nvSpPr>
          <p:cNvPr id="153" name="Shape 153"/>
          <p:cNvSpPr/>
          <p:nvPr/>
        </p:nvSpPr>
        <p:spPr>
          <a:xfrm>
            <a:off x="4723646" y="4959871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Escrevendo seu 1º programa em java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Copie o trecho de código abaixo e salve o arquivo com o nome: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OlaMundo.java</a:t>
            </a: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public class OlaMundo {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		public static void main(String args[]) {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			System.out.println(“Ola turma!”);</a:t>
            </a:r>
          </a:p>
          <a:p>
            <a:pPr indent="-10159" lvl="0" marL="4800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	}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Compilação e execução no Java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Utilizando o prompt de commando, acesse o local no qual você salvou seu arquivo .java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Compilação: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javac OlaMundo.java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Execução: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 OlaMundo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295400" y="67785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Comentários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295400" y="1837001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Ocasionalmente precisamos documentar instruções do desenvolvimento, para que outros programadores saibam o que está sendo feito em determinados módulos.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Temos 2 tipos de comentários: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Comentários inline '//':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A linha toda é comentada.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Comentários Multiline '/* */':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/* Múltiplas linhas para comentário,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Utilizado para textos longos.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*/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aramond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1295400" y="67785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Comentários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295400" y="1837001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Especificamente em Java, podemos criar o JavaDoc, que são comentários que depois podemos gerar um arquivo com uma documentação de nossas classes.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/**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Tudo que eu digitar aqui dentro será depois gerado um arquivo.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*/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Dos: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javadoc src/* -d Docs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 → Generate Javadoc... → seleciono o java doc dentro do bin do java e mando exportar.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2</a:t>
            </a:r>
          </a:p>
        </p:txBody>
      </p:sp>
      <p:grpSp>
        <p:nvGrpSpPr>
          <p:cNvPr id="304" name="Shape 304"/>
          <p:cNvGrpSpPr/>
          <p:nvPr/>
        </p:nvGrpSpPr>
        <p:grpSpPr>
          <a:xfrm>
            <a:off x="1589332" y="2414468"/>
            <a:ext cx="8408259" cy="2414030"/>
            <a:chOff x="0" y="285417"/>
            <a:chExt cx="8408259" cy="2414030"/>
          </a:xfrm>
        </p:grpSpPr>
        <p:sp>
          <p:nvSpPr>
            <p:cNvPr id="305" name="Shape 305"/>
            <p:cNvSpPr/>
            <p:nvPr/>
          </p:nvSpPr>
          <p:spPr>
            <a:xfrm>
              <a:off x="31405" y="285417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0" y="475329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0" y="475329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156471" y="312716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1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183766" y="637241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2183766" y="637241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308830" y="339070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30B1E6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4234303" y="539256"/>
              <a:ext cx="1956616" cy="620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4234303" y="539256"/>
              <a:ext cx="1956616" cy="620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13350" rIns="213350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 flipH="1" rot="10800000">
              <a:off x="3950226" y="2224159"/>
              <a:ext cx="1956616" cy="475289"/>
            </a:xfrm>
            <a:prstGeom prst="roundRect">
              <a:avLst>
                <a:gd fmla="val 16667" name="adj"/>
              </a:avLst>
            </a:prstGeom>
            <a:solidFill>
              <a:schemeClr val="lt2">
                <a:alpha val="24705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51642" y="487279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x="6451642" y="487279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317" name="Shape 317"/>
          <p:cNvSpPr/>
          <p:nvPr/>
        </p:nvSpPr>
        <p:spPr>
          <a:xfrm>
            <a:off x="4962369" y="2967334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8" name="Shape 318"/>
          <p:cNvSpPr/>
          <p:nvPr/>
        </p:nvSpPr>
        <p:spPr>
          <a:xfrm>
            <a:off x="7129925" y="2967334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3555537" y="2316033"/>
            <a:ext cx="2146403" cy="1056830"/>
            <a:chOff x="2024883" y="303377"/>
            <a:chExt cx="2146403" cy="1056830"/>
          </a:xfrm>
        </p:grpSpPr>
        <p:sp>
          <p:nvSpPr>
            <p:cNvPr id="320" name="Shape 320"/>
            <p:cNvSpPr/>
            <p:nvPr/>
          </p:nvSpPr>
          <p:spPr>
            <a:xfrm>
              <a:off x="2024883" y="303377"/>
              <a:ext cx="2146403" cy="704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2024883" y="655654"/>
              <a:ext cx="2146403" cy="704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Tipos de dados</a:t>
              </a:r>
            </a:p>
          </p:txBody>
        </p:sp>
      </p:grpSp>
      <p:sp>
        <p:nvSpPr>
          <p:cNvPr id="322" name="Shape 322"/>
          <p:cNvSpPr txBox="1"/>
          <p:nvPr/>
        </p:nvSpPr>
        <p:spPr>
          <a:xfrm>
            <a:off x="5695035" y="2584886"/>
            <a:ext cx="2146403" cy="704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Utilização de variáveis e constantes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dados, constantes e variáveis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191490" y="2510273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guardar as informações que serão processadas durante a execução do programa, é necessário reservar espaços na memória do computador (variáveis).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Variáveis são espaços de memória alocados para guardar informações obtidas pelo usuário ou pelo próprio computador.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valores das variáveis podem ser alterados várias vezes.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momentos que essa informação não deve ser alterada, nesse caso chamamos essa variável de constante.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dados, constantes e variáveis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191490" y="2510273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codigo = 5; //Certo? Errado?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 codigo = 10;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codigo = 20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realizar a utilização de variáveis ou constantes, precisamos primeiro declarar elas.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trabalharemos com informações diferentes, não apenas valores inteiros, reais, literais, etc, necessitados da definição de um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tipo de dado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dados, constantes e variáveis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1191490" y="2510273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 definição do tipo de dado, precisa primeiramente saber quais serão os dados armazena</a:t>
            </a:r>
            <a:r>
              <a:rPr lang="pt-BR" sz="2400"/>
              <a:t>dos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nes</a:t>
            </a:r>
            <a:r>
              <a:rPr lang="pt-BR" sz="2400"/>
              <a:t>t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variável.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das razões para utilizarmos o tipo de dado é a otimização do uso de memória.</a:t>
            </a: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296187" y="2510273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Numérico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Inteiro: 100; 200; 20; 30; 1.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Real: 10,7; 200,0; 0,06.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Literal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Valores alfanuméricos, em forma de texto: “100,5”, “Hoje o dia está lindo.”; “R$10,00”; “10 Reais.”.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Lógico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Armazena valores do tipo: “Verdadeiro” e “Falso”.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296187" y="2510273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Shape 353"/>
          <p:cNvGraphicFramePr/>
          <p:nvPr/>
        </p:nvGraphicFramePr>
        <p:xfrm>
          <a:off x="2076450" y="298076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{CACDDDD5-00FA-4152-A1DE-CDCBB6449850}</a:tableStyleId>
              </a:tblPr>
              <a:tblGrid>
                <a:gridCol w="831975"/>
                <a:gridCol w="1844375"/>
                <a:gridCol w="3071500"/>
                <a:gridCol w="3072325"/>
              </a:tblGrid>
              <a:tr h="72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Tipo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Memória consumida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Valor Mínimo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Valor Máximo</a:t>
                      </a:r>
                    </a:p>
                  </a:txBody>
                  <a:tcPr marT="0" marB="0" marR="0" marL="0" anchor="ctr"/>
                </a:tc>
              </a:tr>
              <a:tr h="35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byte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1 byte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-128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127</a:t>
                      </a:r>
                    </a:p>
                  </a:txBody>
                  <a:tcPr marT="0" marB="0" marR="0" marL="0" anchor="ctr"/>
                </a:tc>
              </a:tr>
              <a:tr h="35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short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2 byte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-32.768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32.767</a:t>
                      </a:r>
                    </a:p>
                  </a:txBody>
                  <a:tcPr marT="0" marB="0" marR="0" marL="0" anchor="ctr"/>
                </a:tc>
              </a:tr>
              <a:tr h="35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int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4 bytes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-2.147.483.648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2.147.483.647</a:t>
                      </a:r>
                    </a:p>
                  </a:txBody>
                  <a:tcPr marT="0" marB="0" marR="0" marL="0" anchor="ctr"/>
                </a:tc>
              </a:tr>
              <a:tr h="460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long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8 bytes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-9.223.372.036.854.775.808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9.223.372.036.854.775.807</a:t>
                      </a: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354" name="Shape 354"/>
          <p:cNvSpPr/>
          <p:nvPr/>
        </p:nvSpPr>
        <p:spPr>
          <a:xfrm>
            <a:off x="1993319" y="2279441"/>
            <a:ext cx="2101856" cy="461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Tipos inteiros: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1</a:t>
            </a:r>
          </a:p>
        </p:txBody>
      </p:sp>
      <p:grpSp>
        <p:nvGrpSpPr>
          <p:cNvPr id="159" name="Shape 159"/>
          <p:cNvGrpSpPr/>
          <p:nvPr/>
        </p:nvGrpSpPr>
        <p:grpSpPr>
          <a:xfrm>
            <a:off x="2559150" y="2299579"/>
            <a:ext cx="8408242" cy="1516741"/>
            <a:chOff x="0" y="170529"/>
            <a:chExt cx="8408242" cy="1516741"/>
          </a:xfrm>
        </p:grpSpPr>
        <p:sp>
          <p:nvSpPr>
            <p:cNvPr id="160" name="Shape 160"/>
            <p:cNvSpPr/>
            <p:nvPr/>
          </p:nvSpPr>
          <p:spPr>
            <a:xfrm>
              <a:off x="31405" y="285417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0" y="47532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0" y="17052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Instalação e configuração do Java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2156471" y="312716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1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308830" y="339070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30B1E6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234303" y="539256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451642" y="48727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4310503" y="615456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77800" rIns="177800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Garamond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Comentários</a:t>
              </a:r>
            </a:p>
          </p:txBody>
        </p:sp>
      </p:grpSp>
      <p:sp>
        <p:nvSpPr>
          <p:cNvPr id="168" name="Shape 168"/>
          <p:cNvSpPr txBox="1"/>
          <p:nvPr/>
        </p:nvSpPr>
        <p:spPr>
          <a:xfrm>
            <a:off x="4595200" y="2299575"/>
            <a:ext cx="21816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Principais aplicativos para desenvolvimento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025600" y="2892925"/>
            <a:ext cx="83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54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892000" y="2892925"/>
            <a:ext cx="83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54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8235400" y="2892925"/>
            <a:ext cx="83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5400">
                <a:solidFill>
                  <a:schemeClr val="dk1"/>
                </a:solidFill>
              </a:rPr>
              <a:t>3</a:t>
            </a: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96187" y="2510273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1993319" y="2279441"/>
            <a:ext cx="1776447" cy="461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Tipos reais:</a:t>
            </a:r>
          </a:p>
        </p:txBody>
      </p:sp>
      <p:graphicFrame>
        <p:nvGraphicFramePr>
          <p:cNvPr id="362" name="Shape 362"/>
          <p:cNvGraphicFramePr/>
          <p:nvPr/>
        </p:nvGraphicFramePr>
        <p:xfrm>
          <a:off x="1993319" y="29655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{CACDDDD5-00FA-4152-A1DE-CDCBB6449850}</a:tableStyleId>
              </a:tblPr>
              <a:tblGrid>
                <a:gridCol w="615175"/>
                <a:gridCol w="1301575"/>
                <a:gridCol w="2362800"/>
                <a:gridCol w="2369725"/>
                <a:gridCol w="2254000"/>
              </a:tblGrid>
              <a:tr h="101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Tipo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Memória consumida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Valor Mínimo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Valor Máximo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Precisão</a:t>
                      </a:r>
                    </a:p>
                  </a:txBody>
                  <a:tcPr marT="0" marB="0" marR="0" marL="0" anchor="ctr"/>
                </a:tc>
              </a:tr>
              <a:tr h="32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float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4 bytes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-3,4028E + 38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3,4028E + 38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6 -7 dígitos</a:t>
                      </a:r>
                    </a:p>
                  </a:txBody>
                  <a:tcPr marT="0" marB="0" marR="0" marL="0" anchor="ctr"/>
                </a:tc>
              </a:tr>
              <a:tr h="67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double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8 bytes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-1,7976E + 308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1,7976E + 308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15 dígitos</a:t>
                      </a: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296187" y="2167360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literais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tipo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ocupa 2 bytes, o que torna o Java ideal para programar em línguas que utilizam caracteres diferentes do padrão ASCII.</a:t>
            </a: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padrão ASCII utiliza apenas um byte que fornece 256 letras diferentes, mas o padrão utilizado em Java (ISO) nos dá a possibilidade de até 65.536 caracteres diferentes.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que seja armazenado um único caractere (letra, símbolo, etc).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literais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 utilização de um conjunto de caracteres (palavras, frases, etc), deve-se utilizar a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 letra = ‘Palavra’; //esta correto isso?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 palavra = “Teste”;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char letraCorreta = ‘A’;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Outro detalhe importante, quando utilizamos String, o conteúdo armazenado nessa variável fica entre aspas duplas (“”) já quando utilizamos char, o conteúdo fica entre aspas simples (‘’).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lógico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tipo de dado boolean nos permite armazenar apenas 2 valores true ou false (Verdadeiro/Falso).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esse tipo de dados podemos armazena</a:t>
            </a:r>
            <a:r>
              <a:rPr lang="pt-BR" sz="2400"/>
              <a:t>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valores lógicos sendo possível esses valores serem resultantes de expressões lógicas.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boolean isFeminino = true;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boolean isPar = 4%2 == 0;</a:t>
            </a: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Além dos tipos primitivos que vimos anteriormente, podemos criar nossos próprios tipos de dados, são chamadas estruturas de dados, ou tipos de dados compostos.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Constantes e variáveis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Constantes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Constante como o próprio nome já diz, é algo constante, fixo que não pode ser alterado.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 valor não poderá ser alterado durante a execução do sistema.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Maior idade no Brasil hoje é 18 anos, esse valor durante a execução do sistema não deve ser alterado em momento algum.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final int MAIOR_IDADE = 18;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final boolean IS_ATIVO = true;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final String PESSOA_FISICA = “PF”;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final char SEXO_FEMININO = ‘F’</a:t>
            </a: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Constantes e variáveis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Variáveis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contrário das constantes, as variáveis podem ser alteradas durante a execução do programa, isso é normal acontecer.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double saldo = 200.00;</a:t>
            </a: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int qtd = 10;</a:t>
            </a: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boolean i</a:t>
            </a:r>
            <a:r>
              <a:rPr b="1" lang="pt-BR" sz="2400">
                <a:solidFill>
                  <a:srgbClr val="2A4F1C"/>
                </a:solidFill>
              </a:rPr>
              <a:t>s</a:t>
            </a: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Feminino = true;</a:t>
            </a: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char tipoEmpresa = ‘F’;</a:t>
            </a: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 nome = “Maria”;</a:t>
            </a: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Saldo = 1000.00;</a:t>
            </a: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Constantes e variáveis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1191490" y="2510273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guardar as informações que serão processadas durante a execução do programa, é necessário reservar espaços de memória no computador (variáveis).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Variáveis são espaços de memória alocados para guardar informações obtidas pelo próprio computador ou pelo usuário.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 variável pode ser alterada várias vezes, seja decorrente a cálculos feitos pelo sistema, ou pelo usuário que alterou o valor.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casos em que essa informação não deve ser alterada, nesse caso chamamos essa variável de constante.</a:t>
            </a: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Constantes e variáveis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191490" y="2510273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utilizar variáveis ou constantes, precisamos primeiro declarar elas.</a:t>
            </a:r>
          </a:p>
          <a:p>
            <a:pPr indent="45720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codigo = 10;</a:t>
            </a:r>
          </a:p>
          <a:p>
            <a:pPr indent="45720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codigo = 20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iremos trabalhar com dados diferente não apenas valores inteiros, necessitados da definição de um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tipo de dado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 definição do tipo de dado, precisa primeiramente saber quais dados serão armazena</a:t>
            </a:r>
            <a:r>
              <a:rPr lang="pt-BR" sz="2400"/>
              <a:t>dos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nes</a:t>
            </a:r>
            <a:r>
              <a:rPr lang="pt-BR" sz="2400"/>
              <a:t>t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variável.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das razões para utilizarmos o tipo de dado é a otimização do uso de memória.</a:t>
            </a: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Identificadores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nomes das variáveis (identificadores) são muito importantes para o entendimento do programa durante o desenvolvimento.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muito importante que os nomes das variáveis sejam sempre o mais claro possível.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Nome de uma variável que irá armazenar o nome de uma empresa: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 nome;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	Sring nomeEmpresa;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Instalação e configuração do Java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296187" y="2510273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09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5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Instalar o Java? Para que? Já tenho o Java instalado.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 java que temos instalado em nossas máquinas é a JVM (Java Virtual Machine);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 JVM é o interpretador Java que é chamado sempre que mandamos executar alguma aplicação em Java;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Módulo de segurança dos bancos;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Sim, precisamos instalar o Java (JDK), sem ele não conseguimos desenvolver em Java;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É através dele que realizamos a compilação do nosso código e a execução;</a:t>
            </a:r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Identificadores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é uma linguagem case-sensitive, o que é isso?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diferencia as letras maiúsculas e minúsculas.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					String datadecriacao;</a:t>
            </a: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String dataDeCriacao;</a:t>
            </a: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String DataDeCricao;</a:t>
            </a: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String datadeCriacao;</a:t>
            </a: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String dataDecricao;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Desta forma devemos ter muito cuidado quando definimos nossos identificadores.</a:t>
            </a: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Identificadores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Nos identificadores é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permitido a utilização de: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Letras de A a Z (maiúsculas e minúsculas).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_ (underline)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$ (cifrão)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Números de 0 a 9, somente após o 2º caractere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exemploResidencial		dataDeNascimento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contador1					STATUS_RESERVA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_valor							PF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$salario</a:t>
            </a: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Identificadores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1296187" y="2181649"/>
            <a:ext cx="9601200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identificadores podem ter 1 ou mais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caractere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Devem iniciar com uma letra.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podem ter espaços em branco no meio do nome;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Devem ser o mais claro possível em relação a função que terão na variável ou constante.</a:t>
            </a: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/>
        </p:nvSpPr>
        <p:spPr>
          <a:xfrm>
            <a:off x="1295400" y="373060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Palavras reservadas do Java</a:t>
            </a: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969" y="1531775"/>
            <a:ext cx="8776059" cy="4628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Recebendo dados do usuário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1191490" y="2510273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No mundo real grande parte dos valores das variáveis são informados pelos usuários.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Além dos dados vindos dos usuário, obtermos os valores através de: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Banco de dados.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Serviços de internet.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Bibliotecas de programas.</a:t>
            </a: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Lendo dados do teclado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191490" y="2510273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Existem 2 forma mais simples de obtermos dados do usuário pelo teclado: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Scanner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(Prompt de comando)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JOtionPane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(Janelinha com interface gráfica)</a:t>
            </a:r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/>
        </p:nvSpPr>
        <p:spPr>
          <a:xfrm>
            <a:off x="1295400" y="40075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Sacanner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191490" y="1207912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Import java.util.Scanner;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public class ExemploTeclado {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public static void main(String args[]) {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String nome;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byte idade;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int numero;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boolean cadastrado;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Scanner teclado = new Scanner(System.in);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System.out.println(“Entre com o seu nome: ”);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nome = teclado.nextLine();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System.out.println(“Entre com a sua idade: ”);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idade = teclado.nextByte();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System.out.println(“Entre com o valor do emprestimo: ”);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numero = teclado.nextInt();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System.out.println(“Tem casa própria? ”);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cadastrado = teclado.nextBoolean();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/>
        </p:nvSpPr>
        <p:spPr>
          <a:xfrm>
            <a:off x="1295400" y="483881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JOptionPane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1191490" y="1595851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import javax.swing.JOptionPane;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public class ExemploTecladoJOptionPane {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public static void main(String args[]) {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String nome = JOptionPane.showInputDialog("Entre com o seu nome: ");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char sexo = JOptionPane.showInputDialog("Entre com o seu sexo(F/M): ").charAt(0);	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byte idade = Byte.parseByte(JOptionPane.showInputDialog("Entre com a sua idade: "));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int numero = Integer.parseInt(JOptionPane.showInputDialog("Entre com o valor do emprestimo: "));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JOptionPane.showMessageDialog(null, "Nome: " + nome 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				+ "\nIdade: " + idade 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				+ “\nSexo: ” + sexo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				+ "\nEmpréstimo: " + numero);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/>
        </p:nvSpPr>
        <p:spPr>
          <a:xfrm>
            <a:off x="1295400" y="553156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91490" y="1720538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Utilizando sempre o melhor tipo de dado afim de otimizar o uso da memória, façam os seguintes exercícios.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Implemente um programa para calcular a área de um trapézio, onde: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a = altura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b = base menor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B = base maior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área = (a . (b + B)) / 2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2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Faça o programa acima calcular utilizando valores reais e depois imprimir na tela duas informações: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Valor exato da área.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Valor arredondado para inteiro.</a:t>
            </a:r>
          </a:p>
        </p:txBody>
      </p:sp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/>
        </p:nvSpPr>
        <p:spPr>
          <a:xfrm>
            <a:off x="1295400" y="553156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1191490" y="1720538"/>
            <a:ext cx="9822873" cy="36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Utilizando sempre o melhor tipo de dado a fim de otimizar o uso da memória, façam os seguintes exercícios.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3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Obter o salário de 5 funcionários e informar a média salarial dos funcionários.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3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receba o valor do produto e o percentual de aumento que esse produto terá.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Garamond"/>
              <a:buAutoNum type="arabicPeriod" startAt="3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Escrever um programa para determinar o consumo médio de um automóvel sendo fornecida a distância total percorrida pelo automóvel e o total de combustível gasto</a:t>
            </a:r>
            <a:r>
              <a:rPr lang="pt-BR" sz="1000">
                <a:solidFill>
                  <a:srgbClr val="404040"/>
                </a:solidFill>
                <a:highlight>
                  <a:srgbClr val="FFFFFF"/>
                </a:highlight>
              </a:rPr>
              <a:t>.</a:t>
            </a:r>
          </a:p>
          <a:p>
            <a: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09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5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Faça o download no seguinte link: </a:t>
            </a:r>
            <a:r>
              <a:rPr b="1" i="0" lang="pt-BR" sz="2400" u="sng" cap="none" strike="noStrik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java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Selecione a opção: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Accept License Agreement</a:t>
            </a: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Verifique a versão do seu windows 32 bits(x86) ou 64 bits (x64);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Selecione a versão desejada e clique no link na coluna Download;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Download do Java</a:t>
            </a:r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Utilizando sempre o melhor tipo de dado a fim de otimizar o uso da memória, façam os seguintes exercícios.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6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Escrever um programa que leia o nome de um vendedor, o seu salário fixo e o total de vendas efetuadas por ele no mês (em dinheiro). Sabendo que este vendedor ganha 15% de comissão sobre suas vendas efetuadas, informar o seu nome, o salário fixo e salário no final do mês. 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Garamond"/>
              <a:buAutoNum type="arabicPeriod" startAt="6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Escrever um programa que leia o nome de um aluno e as notas das três provas que ele obteve no semestre. No final informar o nome do aluno e a sua média.</a:t>
            </a:r>
          </a:p>
          <a:p>
            <a: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Utilizando sempre o melhor tipo de dado a fim de otimizar o uso da memória, façam os seguintes exercícios.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Garamond"/>
              <a:buAutoNum type="arabicPeriod" startAt="8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Escrever uma programa em que leia dois valores para as variáveis A e B, e efetuar as trocas dos valores de forma que a variável A passe a possuir o valor da variável B e a variável B passe a possuir o valor da variável A. Apresentar os valores trocados.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Garamond"/>
              <a:buAutoNum type="arabicPeriod" startAt="8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Ler uma temperatura em graus Celsius e apresentá-la convertida em graus Fahrenheit. A fórmula de conversão é: F=(9*C+160) / 5, sendo F a temperatura em Fahrenheit e C a temperatura em Celsius. 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Instalação do Java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 instalação é bem simples, não precisa ser configurado nada, apenas seguir as orientações de instalação.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Testando o Java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Abra o prompt de comando: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 -version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javac -version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1º copiem o caminho que o jdk está instalado;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960875"/>
            <a:ext cx="10301299" cy="3085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295400" y="255746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2º clique no iniciar e busque por: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Ver definicões de sistema avançadas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’;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7650" y="3179125"/>
            <a:ext cx="6124774" cy="30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Custom 1">
      <a:dk1>
        <a:srgbClr val="000000"/>
      </a:dk1>
      <a:lt1>
        <a:srgbClr val="FFFFFF"/>
      </a:lt1>
      <a:dk2>
        <a:srgbClr val="455F51"/>
      </a:dk2>
      <a:lt2>
        <a:srgbClr val="FFFFFF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