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12193588" cy="6858000"/>
  <p:notesSz cx="6858000" cy="9144000"/>
  <p:embeddedFontLst>
    <p:embeddedFont>
      <p:font typeface="Tinos" panose="020B0604020202020204" charset="0"/>
      <p:regular r:id="rId54"/>
      <p:bold r:id="rId55"/>
      <p:italic r:id="rId56"/>
      <p:boldItalic r:id="rId57"/>
    </p:embeddedFont>
    <p:embeddedFont>
      <p:font typeface="Questrial" panose="020B0604020202020204" charset="0"/>
      <p:regular r:id="rId58"/>
    </p:embeddedFont>
    <p:embeddedFont>
      <p:font typeface="Raleway" panose="020B0604020202020204" charset="0"/>
      <p:regular r:id="rId59"/>
      <p:bold r:id="rId60"/>
      <p:italic r:id="rId61"/>
      <p:boldItalic r:id="rId62"/>
    </p:embeddedFont>
    <p:embeddedFont>
      <p:font typeface="Calibri" panose="020F0502020204030204" pitchFamily="34" charset="0"/>
      <p:regular r:id="rId63"/>
      <p:bold r:id="rId64"/>
      <p:italic r:id="rId65"/>
      <p:boldItalic r:id="rId66"/>
    </p:embeddedFont>
    <p:embeddedFont>
      <p:font typeface="Garamond" panose="02020404030301010803" pitchFamily="18" charset="0"/>
      <p:regular r:id="rId67"/>
      <p:bold r:id="rId68"/>
      <p:italic r:id="rId69"/>
      <p:boldItalic r:id="rId7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CDDDD5-00FA-4152-A1DE-CDCBB6449850}">
  <a:tblStyle styleId="{CACDDDD5-00FA-4152-A1DE-CDCBB6449850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9EFE7"/>
          </a:solidFill>
        </a:fill>
      </a:tcStyle>
    </a:wholeTbl>
    <a:band1H>
      <a:tcStyle>
        <a:tcBdr/>
        <a:fill>
          <a:solidFill>
            <a:srgbClr val="CFDECC"/>
          </a:solidFill>
        </a:fill>
      </a:tcStyle>
    </a:band1H>
    <a:band1V>
      <a:tcStyle>
        <a:tcBdr/>
        <a:fill>
          <a:solidFill>
            <a:srgbClr val="CFDECC"/>
          </a:solidFill>
        </a:fill>
      </a:tcStyle>
    </a:band1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0.fntdata"/><Relationship Id="rId68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66" Type="http://schemas.openxmlformats.org/officeDocument/2006/relationships/font" Target="fonts/font13.fntdata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8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64" Type="http://schemas.openxmlformats.org/officeDocument/2006/relationships/font" Target="fonts/font11.fntdata"/><Relationship Id="rId69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6.fntdata"/><Relationship Id="rId67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font" Target="fonts/font9.fntdata"/><Relationship Id="rId70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7.fntdata"/><Relationship Id="rId65" Type="http://schemas.openxmlformats.org/officeDocument/2006/relationships/font" Target="fonts/font12.fntdata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2.fntdata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" name="Shape 4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2"/>
          </p:nvPr>
        </p:nvSpPr>
        <p:spPr>
          <a:xfrm>
            <a:off x="-11798300" y="-11796710"/>
            <a:ext cx="11795125" cy="1248886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1637" cy="41100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77" name="Shape 3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43" name="Shape 4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67" name="Shape 4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73" name="Shape 4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79" name="Shape 4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838308" y="1517566"/>
            <a:ext cx="9145200" cy="2387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4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838308" y="3905166"/>
            <a:ext cx="9145200" cy="16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838308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4039126" y="6356351"/>
            <a:ext cx="41153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611721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pt-BR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9898" y="457200"/>
            <a:ext cx="3932700" cy="160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3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5183862" y="987425"/>
            <a:ext cx="6173099" cy="487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77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127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2971800" marR="0" lvl="6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429000" marR="0" lvl="7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3886200" marR="0" lvl="8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2"/>
          </p:nvPr>
        </p:nvSpPr>
        <p:spPr>
          <a:xfrm>
            <a:off x="839898" y="2057400"/>
            <a:ext cx="3932700" cy="381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838308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4039126" y="6356351"/>
            <a:ext cx="41153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611721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215900" marR="0" lvl="0" indent="-215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nos"/>
              <a:buNone/>
            </a:pPr>
            <a:fld id="{00000000-1234-1234-1234-123412341234}" type="slidenum">
              <a:rPr lang="pt-BR" sz="1000" b="0" i="0" u="none" strike="noStrike" cap="none">
                <a:solidFill>
                  <a:srgbClr val="000000"/>
                </a:solidFill>
                <a:latin typeface="Tinos"/>
                <a:ea typeface="Tinos"/>
                <a:cs typeface="Tinos"/>
                <a:sym typeface="Tinos"/>
              </a:rPr>
              <a:t>‹nº›</a:t>
            </a:fld>
            <a:endParaRPr lang="pt-BR" sz="1000" b="0" i="0" u="none" strike="noStrike" cap="none">
              <a:solidFill>
                <a:srgbClr val="000000"/>
              </a:solidFill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839898" y="457200"/>
            <a:ext cx="3932700" cy="160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3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7" name="Shape 77"/>
          <p:cNvSpPr>
            <a:spLocks noGrp="1"/>
          </p:cNvSpPr>
          <p:nvPr>
            <p:ph type="pic" idx="2"/>
          </p:nvPr>
        </p:nvSpPr>
        <p:spPr>
          <a:xfrm>
            <a:off x="5183862" y="987425"/>
            <a:ext cx="6173099" cy="487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839898" y="2057400"/>
            <a:ext cx="3932700" cy="381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838308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4039126" y="6356351"/>
            <a:ext cx="41153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611721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215900" marR="0" lvl="0" indent="-215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nos"/>
              <a:buNone/>
            </a:pPr>
            <a:fld id="{00000000-1234-1234-1234-123412341234}" type="slidenum">
              <a:rPr lang="pt-BR" sz="1000" b="0" i="0" u="none" strike="noStrike" cap="none">
                <a:solidFill>
                  <a:srgbClr val="000000"/>
                </a:solidFill>
                <a:latin typeface="Tinos"/>
                <a:ea typeface="Tinos"/>
                <a:cs typeface="Tinos"/>
                <a:sym typeface="Tinos"/>
              </a:rPr>
              <a:t>‹nº›</a:t>
            </a:fld>
            <a:endParaRPr lang="pt-BR" sz="1000" b="0" i="0" u="none" strike="noStrike" cap="none">
              <a:solidFill>
                <a:srgbClr val="000000"/>
              </a:solidFill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1826441" y="1485116"/>
            <a:ext cx="9186900" cy="13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4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 rot="5400000">
            <a:off x="5213877" y="-206988"/>
            <a:ext cx="2412300" cy="918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838308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4039126" y="6356351"/>
            <a:ext cx="41153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8611721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215900" marR="0" lvl="0" indent="-215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nos"/>
              <a:buNone/>
            </a:pPr>
            <a:fld id="{00000000-1234-1234-1234-123412341234}" type="slidenum">
              <a:rPr lang="pt-BR" sz="1000" b="0" i="0" u="none" strike="noStrike" cap="none">
                <a:solidFill>
                  <a:srgbClr val="000000"/>
                </a:solidFill>
                <a:latin typeface="Tinos"/>
                <a:ea typeface="Tinos"/>
                <a:cs typeface="Tinos"/>
                <a:sym typeface="Tinos"/>
              </a:rPr>
              <a:t>‹nº›</a:t>
            </a:fld>
            <a:endParaRPr lang="pt-BR" sz="1000" b="0" i="0" u="none" strike="noStrike" cap="none">
              <a:solidFill>
                <a:srgbClr val="000000"/>
              </a:solidFill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 rot="5400000">
            <a:off x="7134728" y="1956475"/>
            <a:ext cx="5811900" cy="262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4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 rot="5400000">
            <a:off x="1800064" y="-596525"/>
            <a:ext cx="5811900" cy="773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838308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4039126" y="6356351"/>
            <a:ext cx="41153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8611721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215900" marR="0" lvl="0" indent="-215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nos"/>
              <a:buNone/>
            </a:pPr>
            <a:fld id="{00000000-1234-1234-1234-123412341234}" type="slidenum">
              <a:rPr lang="pt-BR" sz="1000" b="0" i="0" u="none" strike="noStrike" cap="none">
                <a:solidFill>
                  <a:srgbClr val="000000"/>
                </a:solidFill>
                <a:latin typeface="Tinos"/>
                <a:ea typeface="Tinos"/>
                <a:cs typeface="Tinos"/>
                <a:sym typeface="Tinos"/>
              </a:rPr>
              <a:t>‹nº›</a:t>
            </a:fld>
            <a:endParaRPr lang="pt-BR" sz="1000" b="0" i="0" u="none" strike="noStrike" cap="none">
              <a:solidFill>
                <a:srgbClr val="000000"/>
              </a:solidFill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1794477" y="1283165"/>
            <a:ext cx="8604600" cy="13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Questrial"/>
              <a:buNone/>
              <a:defRPr sz="3600" b="1" i="0" u="none" strike="noStrike" cap="non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838308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611721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215900" marR="0" lvl="0" indent="-215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nos"/>
              <a:buNone/>
            </a:pPr>
            <a:fld id="{00000000-1234-1234-1234-123412341234}" type="slidenum">
              <a:rPr lang="pt-BR" sz="1000" b="0" i="0" u="none" strike="noStrike" cap="none">
                <a:solidFill>
                  <a:srgbClr val="000000"/>
                </a:solidFill>
                <a:latin typeface="Tinos"/>
                <a:ea typeface="Tinos"/>
                <a:cs typeface="Tinos"/>
                <a:sym typeface="Tinos"/>
              </a:rPr>
              <a:t>‹nº›</a:t>
            </a:fld>
            <a:endParaRPr lang="pt-BR" sz="1000" b="0" i="0" u="none" strike="noStrike" cap="none">
              <a:solidFill>
                <a:srgbClr val="000000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1794477" y="2847316"/>
            <a:ext cx="8604600" cy="303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838308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4039126" y="6356351"/>
            <a:ext cx="41153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611721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215900" marR="0" lvl="0" indent="-215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nos"/>
              <a:buNone/>
            </a:pPr>
            <a:fld id="{00000000-1234-1234-1234-123412341234}" type="slidenum">
              <a:rPr lang="pt-BR" sz="1000" b="0" i="0" u="none" strike="noStrike" cap="none">
                <a:solidFill>
                  <a:srgbClr val="000000"/>
                </a:solidFill>
                <a:latin typeface="Tinos"/>
                <a:ea typeface="Tinos"/>
                <a:cs typeface="Tinos"/>
                <a:sym typeface="Tinos"/>
              </a:rPr>
              <a:t>‹nº›</a:t>
            </a:fld>
            <a:endParaRPr lang="pt-BR" sz="1000" b="0" i="0" u="none" strike="noStrike" cap="none">
              <a:solidFill>
                <a:srgbClr val="000000"/>
              </a:solidFill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1958" y="1709739"/>
            <a:ext cx="10517100" cy="285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6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31958" y="4589464"/>
            <a:ext cx="10517100" cy="15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838308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4039126" y="6356351"/>
            <a:ext cx="41153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611721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pt-BR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1579553" y="536068"/>
            <a:ext cx="9186900" cy="13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4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838308" y="1825625"/>
            <a:ext cx="5182200" cy="435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6173003" y="1825625"/>
            <a:ext cx="5182200" cy="435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838308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4039126" y="6356351"/>
            <a:ext cx="41153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611721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pt-BR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839895" y="365125"/>
            <a:ext cx="10517100" cy="13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4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839898" y="1681163"/>
            <a:ext cx="5158500" cy="82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839898" y="2505075"/>
            <a:ext cx="5158500" cy="36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3"/>
          </p:nvPr>
        </p:nvSpPr>
        <p:spPr>
          <a:xfrm>
            <a:off x="6173003" y="1681163"/>
            <a:ext cx="5184000" cy="82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4"/>
          </p:nvPr>
        </p:nvSpPr>
        <p:spPr>
          <a:xfrm>
            <a:off x="6173003" y="2505075"/>
            <a:ext cx="5184000" cy="36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838308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4039126" y="6356351"/>
            <a:ext cx="41153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611721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pt-BR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1826441" y="1485116"/>
            <a:ext cx="9186900" cy="13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4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838308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039126" y="6356351"/>
            <a:ext cx="41153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611721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215900" marR="0" lvl="0" indent="-215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nos"/>
              <a:buNone/>
            </a:pPr>
            <a:fld id="{00000000-1234-1234-1234-123412341234}" type="slidenum">
              <a:rPr lang="pt-BR" sz="1000" b="0" i="0" u="none" strike="noStrike" cap="none">
                <a:solidFill>
                  <a:srgbClr val="000000"/>
                </a:solidFill>
                <a:latin typeface="Tinos"/>
                <a:ea typeface="Tinos"/>
                <a:cs typeface="Tinos"/>
                <a:sym typeface="Tinos"/>
              </a:rPr>
              <a:t>‹nº›</a:t>
            </a:fld>
            <a:endParaRPr lang="pt-BR" sz="1000" b="0" i="0" u="none" strike="noStrike" cap="none">
              <a:solidFill>
                <a:srgbClr val="000000"/>
              </a:solidFill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Layout Personalizado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838308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4039126" y="6356351"/>
            <a:ext cx="41153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611721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pt-BR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308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9126" y="6356351"/>
            <a:ext cx="41153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1721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pt-BR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hape 8"/>
          <p:cNvPicPr preferRelativeResize="0"/>
          <p:nvPr/>
        </p:nvPicPr>
        <p:blipFill rotWithShape="1">
          <a:blip r:embed="rId15">
            <a:alphaModFix/>
          </a:blip>
          <a:srcRect l="-29" t="5778" r="557" b="10357"/>
          <a:stretch/>
        </p:blipFill>
        <p:spPr>
          <a:xfrm>
            <a:off x="0" y="0"/>
            <a:ext cx="12192000" cy="69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4941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"/>
          <p:cNvSpPr/>
          <p:nvPr/>
        </p:nvSpPr>
        <p:spPr>
          <a:xfrm>
            <a:off x="838308" y="365126"/>
            <a:ext cx="10517100" cy="587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1826441" y="1485116"/>
            <a:ext cx="9186900" cy="13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4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1826441" y="3180310"/>
            <a:ext cx="9186900" cy="241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838308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4039126" y="6356351"/>
            <a:ext cx="41153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611721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pt-BR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Shape 16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265030" y="6108885"/>
            <a:ext cx="1662000" cy="86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17" descr="P3 PRATICAS EM LINGUAGEM.png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581700" y="92325"/>
            <a:ext cx="832800" cy="832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jdk8-downloads-2133151.html?ssSourceSiteId=otnp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Shape 98"/>
          <p:cNvPicPr preferRelativeResize="0"/>
          <p:nvPr/>
        </p:nvPicPr>
        <p:blipFill rotWithShape="1">
          <a:blip r:embed="rId3">
            <a:alphaModFix/>
          </a:blip>
          <a:srcRect l="-25" t="5781" r="555" b="10356"/>
          <a:stretch/>
        </p:blipFill>
        <p:spPr>
          <a:xfrm>
            <a:off x="0" y="0"/>
            <a:ext cx="12192000" cy="691514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/>
          <p:nvPr/>
        </p:nvSpPr>
        <p:spPr>
          <a:xfrm>
            <a:off x="55907" y="0"/>
            <a:ext cx="12192000" cy="6858000"/>
          </a:xfrm>
          <a:prstGeom prst="rect">
            <a:avLst/>
          </a:prstGeom>
          <a:solidFill>
            <a:schemeClr val="dk1">
              <a:alpha val="4941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ctrTitle"/>
          </p:nvPr>
        </p:nvSpPr>
        <p:spPr>
          <a:xfrm>
            <a:off x="4232598" y="3052443"/>
            <a:ext cx="6343540" cy="9556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A35F"/>
              </a:buClr>
              <a:buSzPct val="25000"/>
              <a:buFont typeface="Questrial"/>
              <a:buNone/>
            </a:pPr>
            <a:r>
              <a:rPr lang="pt-BR" sz="6000" b="1" i="0" u="none" strike="noStrike" cap="none">
                <a:solidFill>
                  <a:srgbClr val="30B1E6"/>
                </a:solidFill>
                <a:latin typeface="Questrial"/>
                <a:ea typeface="Questrial"/>
                <a:cs typeface="Questrial"/>
                <a:sym typeface="Questrial"/>
              </a:rPr>
              <a:t>PROGRAMADOR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1"/>
          </p:nvPr>
        </p:nvSpPr>
        <p:spPr>
          <a:xfrm>
            <a:off x="4440344" y="3977898"/>
            <a:ext cx="5522522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Arial"/>
              <a:buNone/>
            </a:pPr>
            <a:r>
              <a:rPr lang="pt-BR" sz="3000" b="1" i="0" u="none" strike="noStrike" cap="none">
                <a:solidFill>
                  <a:srgbClr val="F2F2F2"/>
                </a:solidFill>
                <a:latin typeface="Questrial"/>
                <a:ea typeface="Questrial"/>
                <a:cs typeface="Questrial"/>
                <a:sym typeface="Questrial"/>
              </a:rPr>
              <a:t>PRÁTICAS DE LINGUAGEM PROGRAMAÇÃO</a:t>
            </a:r>
          </a:p>
        </p:txBody>
      </p:sp>
      <p:pic>
        <p:nvPicPr>
          <p:cNvPr id="102" name="Shape 10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20202" y="-120732"/>
            <a:ext cx="1971798" cy="1020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 descr="P3 PRATICAS EM LINGUAGEM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24150" y="5759841"/>
            <a:ext cx="1155300" cy="115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/>
        </p:nvSpPr>
        <p:spPr>
          <a:xfrm>
            <a:off x="1295400" y="982662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lang="pt-BR" sz="44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Configurar o Java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1295400" y="2557460"/>
            <a:ext cx="9601200" cy="3317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0987" marR="0" lvl="0" indent="-2682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aramond"/>
              <a:buChar char="•"/>
            </a:pPr>
            <a:r>
              <a:rPr lang="pt-BR" sz="2400" b="1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3º clique no botão </a:t>
            </a:r>
            <a:r>
              <a:rPr lang="pt-BR" sz="2400" b="1" i="0" u="none" strike="noStrike" cap="non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Variáveis de ambiente</a:t>
            </a:r>
            <a:r>
              <a:rPr lang="pt-BR" sz="2400" b="1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;</a:t>
            </a:r>
          </a:p>
        </p:txBody>
      </p:sp>
      <p:pic>
        <p:nvPicPr>
          <p:cNvPr id="216" name="Shape 2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2625" y="3460100"/>
            <a:ext cx="544830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/>
        </p:nvSpPr>
        <p:spPr>
          <a:xfrm>
            <a:off x="1295400" y="982662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lang="pt-BR" sz="44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Configurar o Java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1295400" y="2557460"/>
            <a:ext cx="9601200" cy="3317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65760" marR="0" lvl="0" indent="-3530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pt-BR" sz="2400" b="1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4º clique no botão </a:t>
            </a:r>
            <a:r>
              <a:rPr lang="pt-BR" sz="2400" b="1" i="0" u="none" strike="noStrike" cap="non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Novo</a:t>
            </a:r>
            <a:r>
              <a:rPr lang="pt-BR" sz="2400" b="1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nas variáveis do sistema;</a:t>
            </a:r>
          </a:p>
        </p:txBody>
      </p:sp>
      <p:pic>
        <p:nvPicPr>
          <p:cNvPr id="223" name="Shape 223"/>
          <p:cNvPicPr preferRelativeResize="0"/>
          <p:nvPr/>
        </p:nvPicPr>
        <p:blipFill/>
        <p:spPr>
          <a:xfrm>
            <a:off x="3558375" y="3387500"/>
            <a:ext cx="5076825" cy="234315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/>
        </p:nvSpPr>
        <p:spPr>
          <a:xfrm>
            <a:off x="1295400" y="982662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lang="pt-BR" sz="44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Configurar o Java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295400" y="2557460"/>
            <a:ext cx="9601200" cy="3317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65760" marR="0" lvl="0" indent="-3530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pt-BR" sz="2400" b="1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5º preencha o campo: ‘</a:t>
            </a:r>
            <a:r>
              <a:rPr lang="pt-BR" sz="2400" b="1" i="0" u="none" strike="noStrike" cap="non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Nome da variável</a:t>
            </a:r>
            <a:r>
              <a:rPr lang="pt-BR" sz="2400" b="1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’ com o valor:  ‘</a:t>
            </a:r>
            <a:r>
              <a:rPr lang="pt-BR" sz="2400" b="1" i="0" u="none" strike="noStrike" cap="non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JAVA_HOME</a:t>
            </a:r>
            <a:r>
              <a:rPr lang="pt-BR" sz="2400" b="1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’ e no campo: ‘</a:t>
            </a:r>
            <a:r>
              <a:rPr lang="pt-BR" sz="2400" b="1" i="0" u="none" strike="noStrike" cap="non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Valor da variável</a:t>
            </a:r>
            <a:r>
              <a:rPr lang="pt-BR" sz="2400" b="1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’ preencha com o </a:t>
            </a:r>
            <a:r>
              <a:rPr lang="pt-BR" sz="2400" b="1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caminho do jdk que copiamos anteriormente</a:t>
            </a:r>
            <a:r>
              <a:rPr lang="pt-BR" sz="2400" b="1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;</a:t>
            </a:r>
          </a:p>
        </p:txBody>
      </p:sp>
      <p:pic>
        <p:nvPicPr>
          <p:cNvPr id="230" name="Shape 230"/>
          <p:cNvPicPr preferRelativeResize="0"/>
          <p:nvPr/>
        </p:nvPicPr>
        <p:blipFill/>
        <p:spPr>
          <a:xfrm>
            <a:off x="3567112" y="3930112"/>
            <a:ext cx="5057775" cy="2124074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/>
        </p:nvSpPr>
        <p:spPr>
          <a:xfrm>
            <a:off x="1295400" y="982662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lang="pt-BR" sz="44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Configurar o Java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1295400" y="2557460"/>
            <a:ext cx="9601200" cy="3317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65760" marR="0" lvl="0" indent="-3530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pt-BR" sz="2400" b="1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6º edite a variável de sistema já existente: ‘</a:t>
            </a:r>
            <a:r>
              <a:rPr lang="pt-BR" sz="2400" b="1" i="0" u="none" strike="noStrike" cap="non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Path</a:t>
            </a:r>
            <a:r>
              <a:rPr lang="pt-BR" sz="2400" b="1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’;</a:t>
            </a:r>
          </a:p>
        </p:txBody>
      </p:sp>
      <p:pic>
        <p:nvPicPr>
          <p:cNvPr id="237" name="Shape 2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52812" y="3589450"/>
            <a:ext cx="5086349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/>
        </p:nvSpPr>
        <p:spPr>
          <a:xfrm>
            <a:off x="1295400" y="982662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lang="pt-BR" sz="44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Configurar o Java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1295400" y="2557460"/>
            <a:ext cx="9601200" cy="3317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0987" marR="0" lvl="0" indent="-2682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aramond"/>
              <a:buChar char="•"/>
            </a:pPr>
            <a:r>
              <a:rPr lang="pt-BR" sz="2400" b="1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6º deve ser acrescentado no fim do campo: ‘</a:t>
            </a:r>
            <a:r>
              <a:rPr lang="pt-BR" sz="2400" b="1" i="0" u="none" strike="noStrike" cap="none" dirty="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Valor da variável</a:t>
            </a:r>
            <a:r>
              <a:rPr lang="pt-BR" sz="2400" b="1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’ que já existe o </a:t>
            </a:r>
            <a:r>
              <a:rPr lang="pt-BR" sz="2400" b="1" i="0" u="none" strike="noStrike" cap="none" dirty="0" err="1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caracter</a:t>
            </a:r>
            <a:r>
              <a:rPr lang="pt-BR" sz="2400" b="1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: ‘</a:t>
            </a:r>
            <a:r>
              <a:rPr lang="pt-BR" sz="2400" b="1" i="0" u="none" strike="noStrike" cap="none" dirty="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;</a:t>
            </a:r>
            <a:r>
              <a:rPr lang="pt-BR" sz="2400" b="1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’ caso não exista e após o: ‘</a:t>
            </a:r>
            <a:r>
              <a:rPr lang="pt-BR" sz="2400" b="1" i="0" u="none" strike="noStrike" cap="none" dirty="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;</a:t>
            </a:r>
            <a:r>
              <a:rPr lang="pt-BR" sz="2400" b="1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’ acrescente o seguinte texto: ‘</a:t>
            </a:r>
            <a:r>
              <a:rPr lang="pt-BR" sz="2400" b="1" i="0" u="none" strike="noStrike" cap="none" dirty="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%JAVA_HOME%\bin;</a:t>
            </a:r>
            <a:r>
              <a:rPr lang="pt-BR" sz="2400" b="1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’;</a:t>
            </a:r>
          </a:p>
        </p:txBody>
      </p:sp>
      <p:pic>
        <p:nvPicPr>
          <p:cNvPr id="244" name="Shape 2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52812" y="3932350"/>
            <a:ext cx="5086349" cy="209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/>
        </p:nvSpPr>
        <p:spPr>
          <a:xfrm>
            <a:off x="1295400" y="982662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lang="pt-BR" sz="44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Testando novamente o Java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1295400" y="2557460"/>
            <a:ext cx="9601200" cy="3317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0987" marR="0" lvl="0" indent="-2682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aramond"/>
              <a:buChar char="•"/>
            </a:pPr>
            <a:r>
              <a:rPr lang="pt-BR" sz="2400" b="1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Abra o </a:t>
            </a:r>
            <a:r>
              <a:rPr lang="pt-BR" sz="2400" b="1" i="0" u="none" strike="noStrike" cap="none" dirty="0" err="1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prompt</a:t>
            </a:r>
            <a:r>
              <a:rPr lang="pt-BR" sz="2400" b="1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de comando:</a:t>
            </a:r>
          </a:p>
          <a:p>
            <a: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Garamond"/>
              <a:buChar char="•"/>
            </a:pPr>
            <a:r>
              <a:rPr lang="pt-BR" sz="2400" b="1" i="0" u="none" strike="noStrike" cap="none" dirty="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java -</a:t>
            </a:r>
            <a:r>
              <a:rPr lang="pt-BR" sz="2400" b="1" i="0" u="none" strike="noStrike" cap="none" dirty="0" err="1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version</a:t>
            </a:r>
            <a:endParaRPr lang="pt-BR" sz="2400" b="1" i="0" u="none" strike="noStrike" cap="none" dirty="0">
              <a:solidFill>
                <a:srgbClr val="FF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Garamond"/>
              <a:buChar char="•"/>
            </a:pPr>
            <a:r>
              <a:rPr lang="pt-BR" sz="2400" b="1" i="0" u="none" strike="noStrike" cap="none" dirty="0" err="1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javac</a:t>
            </a:r>
            <a:r>
              <a:rPr lang="pt-BR" sz="2400" b="1" i="0" u="none" strike="noStrike" cap="none" dirty="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 -</a:t>
            </a:r>
            <a:r>
              <a:rPr lang="pt-BR" sz="2400" b="1" i="0" u="none" strike="noStrike" cap="none" dirty="0" err="1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version</a:t>
            </a:r>
            <a:endParaRPr lang="pt-BR" sz="2400" b="1" i="0" u="none" strike="noStrike" cap="none" dirty="0">
              <a:solidFill>
                <a:srgbClr val="FF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/>
        </p:nvSpPr>
        <p:spPr>
          <a:xfrm>
            <a:off x="1295400" y="982662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lang="pt-BR"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Principais aplicativos para desenvolvimento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1295400" y="2557460"/>
            <a:ext cx="9601200" cy="3317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0987" marR="0" lvl="0" indent="-2682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aramond"/>
              <a:buChar char="•"/>
            </a:pPr>
            <a:r>
              <a:rPr lang="pt-BR" sz="2400" b="1" i="0" u="none" strike="noStrike" cap="none" dirty="0" err="1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JEdit</a:t>
            </a:r>
            <a:endParaRPr lang="pt-BR" sz="2400" b="1" i="0" u="none" strike="noStrike" cap="none" dirty="0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0987" marR="0" lvl="0" indent="-2682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aramond"/>
              <a:buChar char="•"/>
            </a:pPr>
            <a:r>
              <a:rPr lang="pt-BR" sz="2400" b="1" i="0" u="none" strike="noStrike" cap="none" dirty="0" err="1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Netbeans</a:t>
            </a:r>
            <a:endParaRPr lang="pt-BR" sz="2400" b="1" i="0" u="none" strike="noStrike" cap="none" dirty="0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0987" marR="0" lvl="0" indent="-2682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aramond"/>
              <a:buChar char="•"/>
            </a:pPr>
            <a:r>
              <a:rPr lang="pt-BR" sz="2400" b="1" i="0" u="none" strike="noStrike" cap="none" dirty="0" smtClean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Eclipse</a:t>
            </a:r>
          </a:p>
          <a:p>
            <a:pPr marL="280987" marR="0" lvl="0" indent="-2682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aramond"/>
              <a:buChar char="•"/>
            </a:pPr>
            <a:r>
              <a:rPr lang="pt-BR" sz="2400" b="1" dirty="0" err="1" smtClean="0">
                <a:latin typeface="Garamond"/>
                <a:ea typeface="Garamond"/>
                <a:cs typeface="Garamond"/>
                <a:sym typeface="Garamond"/>
              </a:rPr>
              <a:t>IntelliJ</a:t>
            </a:r>
            <a:endParaRPr lang="pt-BR" sz="2400" b="1" i="0" u="none" strike="noStrike" cap="none" dirty="0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0987" marR="0" lvl="0" indent="-2682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aramond"/>
              <a:buChar char="•"/>
            </a:pPr>
            <a:r>
              <a:rPr lang="pt-BR" sz="2400" b="1" i="0" u="none" strike="noStrike" cap="none" dirty="0" err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Notepad</a:t>
            </a:r>
            <a:r>
              <a:rPr lang="pt-BR" sz="2400" b="1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++;</a:t>
            </a:r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/>
        </p:nvSpPr>
        <p:spPr>
          <a:xfrm>
            <a:off x="1295400" y="982662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lang="pt-BR"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Principais aplicativos para desenvolvimento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295400" y="2557460"/>
            <a:ext cx="9601200" cy="3317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lang="pt-BR" sz="24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O que nos facilita no momento do desenvolvimento quando utilizamos um editor de código de uma linguagem ao invés de um bloco de notas: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lang="pt-BR" sz="24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Identação automática do código;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lang="pt-BR" sz="24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Facilidade na observação de erros como falta de '}' em uma linha.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lang="pt-BR" sz="24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Diferenciação de cores em palavras reservadas da linguagem.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lang="pt-BR" sz="24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Auto-completar palavras, instruções.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lang="pt-BR" sz="24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Os editores servem apenas para a edição do código mesmo, para as demais tarefas como compilação precisamos de outras ferramentas específicas.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/>
        </p:nvSpPr>
        <p:spPr>
          <a:xfrm>
            <a:off x="1295400" y="982662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lang="pt-BR"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Compiladores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1295400" y="2557460"/>
            <a:ext cx="9601200" cy="3317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lang="pt-BR" sz="2400" b="0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Compilador é um programa que faz a análise do código e transforma esse código em uma outra linguagem mais próxima da linguagem de máquina.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lang="pt-BR" sz="2400" b="0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Em java a compilação gera um arquivo intermediário chamado de </a:t>
            </a:r>
            <a:r>
              <a:rPr lang="pt-BR" sz="2400" b="0" i="0" u="none" strike="noStrike" cap="none" dirty="0" err="1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bytecode</a:t>
            </a:r>
            <a:r>
              <a:rPr lang="pt-BR" sz="2400" b="0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(.</a:t>
            </a:r>
            <a:r>
              <a:rPr lang="pt-BR" sz="2400" b="0" i="0" u="none" strike="noStrike" cap="none" dirty="0" err="1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class</a:t>
            </a:r>
            <a:r>
              <a:rPr lang="pt-BR" sz="2400" b="0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), ao invés de um arquivo com o código de máquina.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lang="pt-BR" sz="2400" b="0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Durante o processo de compilação conseguimos eliminar diversos erros: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lang="pt-BR" sz="2400" b="0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Caracteres inválidos;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lang="pt-BR" sz="2400" b="0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Nomes de variáveis, funções e procedimentos inválidos;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lang="pt-BR" sz="2400" b="0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Sequência de comandos inválida: ausência de delimitadores '{}';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lang="pt-BR" sz="2400" b="0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Tipos e quantidades de parâmetros, retornos de funções, etc.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/>
        </p:nvSpPr>
        <p:spPr>
          <a:xfrm>
            <a:off x="1295400" y="982662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lang="pt-BR"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Interpretadores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1295400" y="2557460"/>
            <a:ext cx="9601200" cy="3317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lang="pt-BR" sz="2400" b="0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Os interpretadores tem a função de traduzir em tempo de execução linha a linha para código de máquina.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lang="pt-BR" sz="2400" b="0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Algumas linguagens não possui o compilador, apenas interpretadores tais como: </a:t>
            </a:r>
            <a:r>
              <a:rPr lang="pt-BR" sz="2400" b="0" i="0" u="none" strike="noStrike" cap="none" dirty="0" err="1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JavaScript</a:t>
            </a:r>
            <a:r>
              <a:rPr lang="pt-BR" sz="2400" b="0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, Basic, </a:t>
            </a:r>
            <a:r>
              <a:rPr lang="pt-BR" sz="2400" b="0" i="0" u="none" strike="noStrike" cap="none" dirty="0" err="1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Perls</a:t>
            </a:r>
            <a:r>
              <a:rPr lang="pt-BR" sz="2400" b="0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, etc.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lang="pt-BR" sz="2400" b="0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Em linguagens apenas interpretadas, os erros só podem ser visualizados durante a execução do programa.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lang="pt-BR" sz="2400" b="0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Apesar de o Java ser uma linguagem compilada, ela também é uma linguagem interpretada, o código .</a:t>
            </a:r>
            <a:r>
              <a:rPr lang="pt-BR" sz="2400" b="0" i="0" u="none" strike="noStrike" cap="none" dirty="0" err="1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class</a:t>
            </a:r>
            <a:r>
              <a:rPr lang="pt-BR" sz="2400" b="0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tem que ser interpretado para a linguagem de máquina.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/>
        </p:nvSpPr>
        <p:spPr>
          <a:xfrm>
            <a:off x="2454680" y="2300437"/>
            <a:ext cx="3948600" cy="675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r>
              <a:rPr lang="pt-BR"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INTRODUÇÃO A COMPUTAÇÃO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r>
              <a:rPr lang="pt-BR"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E SISTEMAS OPERACIONAIS 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6451624" y="2114199"/>
            <a:ext cx="3693299" cy="969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r>
              <a:rPr lang="pt-BR"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TILIZAÇÃO DE CMD 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r>
              <a:rPr lang="pt-BR"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TERMINAL (COMANDOS NO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r>
              <a:rPr lang="pt-BR"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WINDOWS E LINUX)</a:t>
            </a:r>
          </a:p>
        </p:txBody>
      </p:sp>
      <p:sp>
        <p:nvSpPr>
          <p:cNvPr id="110" name="Shape 110"/>
          <p:cNvSpPr/>
          <p:nvPr/>
        </p:nvSpPr>
        <p:spPr>
          <a:xfrm>
            <a:off x="4000421" y="946139"/>
            <a:ext cx="857100" cy="693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7997468" y="946139"/>
            <a:ext cx="857100" cy="693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 txBox="1"/>
          <p:nvPr/>
        </p:nvSpPr>
        <p:spPr>
          <a:xfrm>
            <a:off x="2391864" y="5419143"/>
            <a:ext cx="3938700" cy="675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r>
              <a:rPr lang="pt-BR" sz="2000" b="1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INSTALAÇÃO E CONFIGURAÇÃO DO JAVA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title" idx="4294967295"/>
          </p:nvPr>
        </p:nvSpPr>
        <p:spPr>
          <a:xfrm>
            <a:off x="7383824" y="4652625"/>
            <a:ext cx="3112800" cy="107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Questrial"/>
              <a:buNone/>
            </a:pPr>
            <a:r>
              <a:rPr lang="pt-BR" sz="3959" b="1" i="0" u="none" strike="noStrike" cap="non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CONTEÚDO </a:t>
            </a:r>
            <a:br>
              <a:rPr lang="pt-BR" sz="3959" b="1" i="0" u="none" strike="noStrike" cap="non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pt-BR" sz="3959" b="1" i="0" u="none" strike="noStrike" cap="non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DO MÓDULO</a:t>
            </a:r>
          </a:p>
        </p:txBody>
      </p:sp>
      <p:grpSp>
        <p:nvGrpSpPr>
          <p:cNvPr id="114" name="Shape 114"/>
          <p:cNvGrpSpPr/>
          <p:nvPr/>
        </p:nvGrpSpPr>
        <p:grpSpPr>
          <a:xfrm>
            <a:off x="977525" y="723750"/>
            <a:ext cx="9922133" cy="1381227"/>
            <a:chOff x="18342" y="227181"/>
            <a:chExt cx="8399334" cy="1446917"/>
          </a:xfrm>
        </p:grpSpPr>
        <p:sp>
          <p:nvSpPr>
            <p:cNvPr id="115" name="Shape 115"/>
            <p:cNvSpPr/>
            <p:nvPr/>
          </p:nvSpPr>
          <p:spPr>
            <a:xfrm>
              <a:off x="30667" y="316720"/>
              <a:ext cx="1899000" cy="1308600"/>
            </a:xfrm>
            <a:prstGeom prst="roundRect">
              <a:avLst>
                <a:gd name="adj" fmla="val 16667"/>
              </a:avLst>
            </a:prstGeom>
            <a:solidFill>
              <a:srgbClr val="0989B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8342" y="437616"/>
              <a:ext cx="1899000" cy="704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 txBox="1"/>
            <p:nvPr/>
          </p:nvSpPr>
          <p:spPr>
            <a:xfrm>
              <a:off x="18342" y="437616"/>
              <a:ext cx="1899000" cy="704700"/>
            </a:xfrm>
            <a:prstGeom prst="rect">
              <a:avLst/>
            </a:prstGeom>
            <a:noFill/>
            <a:ln>
              <a:noFill/>
            </a:ln>
          </p:spPr>
          <p:txBody>
            <a:bodyPr lIns="128000" tIns="128000" rIns="12800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Questrial"/>
                <a:buNone/>
              </a:pPr>
              <a:r>
                <a:rPr lang="pt-BR" sz="1800" b="0" i="0" u="none" strike="noStrike" cap="none" dirty="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Instalação e configuração do Java</a:t>
              </a:r>
            </a:p>
          </p:txBody>
        </p:sp>
        <p:sp>
          <p:nvSpPr>
            <p:cNvPr id="118" name="Shape 118"/>
            <p:cNvSpPr/>
            <p:nvPr/>
          </p:nvSpPr>
          <p:spPr>
            <a:xfrm>
              <a:off x="2216897" y="343217"/>
              <a:ext cx="1899000" cy="1308600"/>
            </a:xfrm>
            <a:prstGeom prst="roundRect">
              <a:avLst>
                <a:gd name="adj" fmla="val 16667"/>
              </a:avLst>
            </a:prstGeom>
            <a:solidFill>
              <a:srgbClr val="0099FF">
                <a:alpha val="74900"/>
              </a:srgb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2024883" y="303377"/>
              <a:ext cx="2146500" cy="704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 txBox="1"/>
            <p:nvPr/>
          </p:nvSpPr>
          <p:spPr>
            <a:xfrm>
              <a:off x="2118401" y="227181"/>
              <a:ext cx="2052900" cy="1015800"/>
            </a:xfrm>
            <a:prstGeom prst="rect">
              <a:avLst/>
            </a:prstGeom>
            <a:noFill/>
            <a:ln>
              <a:noFill/>
            </a:ln>
          </p:spPr>
          <p:txBody>
            <a:bodyPr lIns="128000" tIns="128000" rIns="12800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Questrial"/>
                <a:buNone/>
              </a:pPr>
              <a:r>
                <a:rPr lang="pt-BR" sz="18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Principais aplicativos para desenvolvimento</a:t>
              </a:r>
            </a:p>
          </p:txBody>
        </p:sp>
        <p:sp>
          <p:nvSpPr>
            <p:cNvPr id="121" name="Shape 121"/>
            <p:cNvSpPr/>
            <p:nvPr/>
          </p:nvSpPr>
          <p:spPr>
            <a:xfrm>
              <a:off x="4470678" y="365499"/>
              <a:ext cx="1899000" cy="1308599"/>
            </a:xfrm>
            <a:prstGeom prst="roundRect">
              <a:avLst>
                <a:gd name="adj" fmla="val 16667"/>
              </a:avLst>
            </a:prstGeom>
            <a:solidFill>
              <a:srgbClr val="30B1E6">
                <a:alpha val="49800"/>
              </a:srgb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4369819" y="707477"/>
              <a:ext cx="1899000" cy="6020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 txBox="1"/>
            <p:nvPr/>
          </p:nvSpPr>
          <p:spPr>
            <a:xfrm>
              <a:off x="4369819" y="707477"/>
              <a:ext cx="1899000" cy="602099"/>
            </a:xfrm>
            <a:prstGeom prst="rect">
              <a:avLst/>
            </a:prstGeom>
            <a:noFill/>
            <a:ln>
              <a:noFill/>
            </a:ln>
          </p:spPr>
          <p:txBody>
            <a:bodyPr lIns="128000" tIns="128000" rIns="12800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Questrial"/>
                <a:buNone/>
              </a:pPr>
              <a:r>
                <a:rPr lang="pt-BR" sz="18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Comentário</a:t>
              </a:r>
            </a:p>
          </p:txBody>
        </p:sp>
        <p:sp>
          <p:nvSpPr>
            <p:cNvPr id="124" name="Shape 124"/>
            <p:cNvSpPr/>
            <p:nvPr/>
          </p:nvSpPr>
          <p:spPr>
            <a:xfrm>
              <a:off x="6518676" y="343217"/>
              <a:ext cx="1898999" cy="1308600"/>
            </a:xfrm>
            <a:prstGeom prst="roundRect">
              <a:avLst>
                <a:gd name="adj" fmla="val 16667"/>
              </a:avLst>
            </a:prstGeom>
            <a:solidFill>
              <a:srgbClr val="81DCF9">
                <a:alpha val="24710"/>
              </a:srgb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6509407" y="724433"/>
              <a:ext cx="1899000" cy="704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 txBox="1"/>
            <p:nvPr/>
          </p:nvSpPr>
          <p:spPr>
            <a:xfrm>
              <a:off x="6509407" y="724433"/>
              <a:ext cx="1899000" cy="704700"/>
            </a:xfrm>
            <a:prstGeom prst="rect">
              <a:avLst/>
            </a:prstGeom>
            <a:noFill/>
            <a:ln>
              <a:noFill/>
            </a:ln>
          </p:spPr>
          <p:txBody>
            <a:bodyPr lIns="128000" tIns="128000" rIns="12800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Questrial"/>
                <a:buNone/>
              </a:pPr>
              <a:r>
                <a:rPr lang="pt-BR" sz="18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Tipos de dados</a:t>
              </a:r>
            </a:p>
          </p:txBody>
        </p:sp>
      </p:grpSp>
      <p:grpSp>
        <p:nvGrpSpPr>
          <p:cNvPr id="127" name="Shape 127"/>
          <p:cNvGrpSpPr/>
          <p:nvPr/>
        </p:nvGrpSpPr>
        <p:grpSpPr>
          <a:xfrm>
            <a:off x="955850" y="2621857"/>
            <a:ext cx="9927824" cy="1338208"/>
            <a:chOff x="13640" y="285417"/>
            <a:chExt cx="8404152" cy="1401853"/>
          </a:xfrm>
        </p:grpSpPr>
        <p:sp>
          <p:nvSpPr>
            <p:cNvPr id="128" name="Shape 128"/>
            <p:cNvSpPr/>
            <p:nvPr/>
          </p:nvSpPr>
          <p:spPr>
            <a:xfrm>
              <a:off x="31405" y="285417"/>
              <a:ext cx="1956600" cy="1348200"/>
            </a:xfrm>
            <a:prstGeom prst="roundRect">
              <a:avLst>
                <a:gd name="adj" fmla="val 16667"/>
              </a:avLst>
            </a:prstGeom>
            <a:solidFill>
              <a:srgbClr val="0989B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13639" y="480672"/>
              <a:ext cx="1956600" cy="726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 txBox="1"/>
            <p:nvPr/>
          </p:nvSpPr>
          <p:spPr>
            <a:xfrm>
              <a:off x="13639" y="480672"/>
              <a:ext cx="1956600" cy="726000"/>
            </a:xfrm>
            <a:prstGeom prst="rect">
              <a:avLst/>
            </a:prstGeom>
            <a:noFill/>
            <a:ln>
              <a:noFill/>
            </a:ln>
          </p:spPr>
          <p:txBody>
            <a:bodyPr lIns="128000" tIns="128000" rIns="12800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Questrial"/>
                <a:buNone/>
              </a:pPr>
              <a:r>
                <a:rPr lang="pt-BR" sz="18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Utilização de variáveis e constantes</a:t>
              </a:r>
            </a:p>
          </p:txBody>
        </p:sp>
        <p:sp>
          <p:nvSpPr>
            <p:cNvPr id="131" name="Shape 131"/>
            <p:cNvSpPr/>
            <p:nvPr/>
          </p:nvSpPr>
          <p:spPr>
            <a:xfrm>
              <a:off x="2156471" y="312716"/>
              <a:ext cx="1956600" cy="1348200"/>
            </a:xfrm>
            <a:prstGeom prst="roundRect">
              <a:avLst>
                <a:gd name="adj" fmla="val 16667"/>
              </a:avLst>
            </a:prstGeom>
            <a:solidFill>
              <a:srgbClr val="0099FF">
                <a:alpha val="74900"/>
              </a:srgb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2183766" y="637241"/>
              <a:ext cx="1956599" cy="726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 txBox="1"/>
            <p:nvPr/>
          </p:nvSpPr>
          <p:spPr>
            <a:xfrm>
              <a:off x="2183766" y="637241"/>
              <a:ext cx="1956599" cy="726000"/>
            </a:xfrm>
            <a:prstGeom prst="rect">
              <a:avLst/>
            </a:prstGeom>
            <a:noFill/>
            <a:ln>
              <a:noFill/>
            </a:ln>
          </p:spPr>
          <p:txBody>
            <a:bodyPr lIns="128000" tIns="128000" rIns="12800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Questrial"/>
                <a:buNone/>
              </a:pPr>
              <a:r>
                <a:rPr lang="pt-BR" sz="1800" b="0" i="0" u="none" strike="noStrike" cap="none" dirty="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Estrutura de </a:t>
              </a:r>
              <a:r>
                <a:rPr lang="pt-BR" sz="1800" dirty="0" smtClean="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controle</a:t>
              </a:r>
              <a:endParaRPr lang="pt-BR" sz="18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4308830" y="339070"/>
              <a:ext cx="1956600" cy="1348200"/>
            </a:xfrm>
            <a:prstGeom prst="roundRect">
              <a:avLst>
                <a:gd name="adj" fmla="val 16667"/>
              </a:avLst>
            </a:prstGeom>
            <a:solidFill>
              <a:srgbClr val="30B1E6">
                <a:alpha val="49800"/>
              </a:srgb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4283141" y="650464"/>
              <a:ext cx="1956600" cy="620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 txBox="1"/>
            <p:nvPr/>
          </p:nvSpPr>
          <p:spPr>
            <a:xfrm>
              <a:off x="4283141" y="650464"/>
              <a:ext cx="1956600" cy="620400"/>
            </a:xfrm>
            <a:prstGeom prst="rect">
              <a:avLst/>
            </a:prstGeom>
            <a:noFill/>
            <a:ln>
              <a:noFill/>
            </a:ln>
          </p:spPr>
          <p:txBody>
            <a:bodyPr lIns="128000" tIns="128000" rIns="12800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Questrial"/>
                <a:buNone/>
              </a:pPr>
              <a:r>
                <a:rPr lang="pt-BR" sz="18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Estrutura de repetição</a:t>
              </a:r>
            </a:p>
          </p:txBody>
        </p:sp>
        <p:sp>
          <p:nvSpPr>
            <p:cNvPr id="137" name="Shape 137"/>
            <p:cNvSpPr/>
            <p:nvPr/>
          </p:nvSpPr>
          <p:spPr>
            <a:xfrm>
              <a:off x="6461192" y="312716"/>
              <a:ext cx="1956600" cy="1348200"/>
            </a:xfrm>
            <a:prstGeom prst="roundRect">
              <a:avLst>
                <a:gd name="adj" fmla="val 16667"/>
              </a:avLst>
            </a:prstGeom>
            <a:solidFill>
              <a:srgbClr val="81DCF9">
                <a:alpha val="24710"/>
              </a:srgb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6451642" y="705485"/>
              <a:ext cx="1956600" cy="726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 txBox="1"/>
            <p:nvPr/>
          </p:nvSpPr>
          <p:spPr>
            <a:xfrm>
              <a:off x="6451642" y="705485"/>
              <a:ext cx="1956600" cy="726000"/>
            </a:xfrm>
            <a:prstGeom prst="rect">
              <a:avLst/>
            </a:prstGeom>
            <a:noFill/>
            <a:ln>
              <a:noFill/>
            </a:ln>
          </p:spPr>
          <p:txBody>
            <a:bodyPr lIns="128000" tIns="128000" rIns="12800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Questrial"/>
                <a:buNone/>
              </a:pPr>
              <a:r>
                <a:rPr lang="pt-BR" sz="18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Vetor</a:t>
              </a:r>
            </a:p>
          </p:txBody>
        </p:sp>
      </p:grpSp>
      <p:sp>
        <p:nvSpPr>
          <p:cNvPr id="140" name="Shape 140"/>
          <p:cNvSpPr/>
          <p:nvPr/>
        </p:nvSpPr>
        <p:spPr>
          <a:xfrm>
            <a:off x="979167" y="4470128"/>
            <a:ext cx="2310900" cy="1287000"/>
          </a:xfrm>
          <a:prstGeom prst="roundRect">
            <a:avLst>
              <a:gd name="adj" fmla="val 16667"/>
            </a:avLst>
          </a:prstGeom>
          <a:solidFill>
            <a:srgbClr val="0989B1"/>
          </a:solidFill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 txBox="1"/>
          <p:nvPr/>
        </p:nvSpPr>
        <p:spPr>
          <a:xfrm>
            <a:off x="1521090" y="4935788"/>
            <a:ext cx="1966800" cy="352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est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Matriz</a:t>
            </a:r>
          </a:p>
        </p:txBody>
      </p:sp>
      <p:sp>
        <p:nvSpPr>
          <p:cNvPr id="142" name="Shape 142"/>
          <p:cNvSpPr/>
          <p:nvPr/>
        </p:nvSpPr>
        <p:spPr>
          <a:xfrm>
            <a:off x="2391864" y="1293573"/>
            <a:ext cx="1211700" cy="88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5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43" name="Shape 143"/>
          <p:cNvSpPr/>
          <p:nvPr/>
        </p:nvSpPr>
        <p:spPr>
          <a:xfrm>
            <a:off x="5003638" y="1064973"/>
            <a:ext cx="1211700" cy="88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144" name="Shape 144"/>
          <p:cNvSpPr/>
          <p:nvPr/>
        </p:nvSpPr>
        <p:spPr>
          <a:xfrm>
            <a:off x="7487719" y="1293573"/>
            <a:ext cx="1211700" cy="88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145" name="Shape 145"/>
          <p:cNvSpPr/>
          <p:nvPr/>
        </p:nvSpPr>
        <p:spPr>
          <a:xfrm>
            <a:off x="10024925" y="1293573"/>
            <a:ext cx="1211700" cy="88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146" name="Shape 146"/>
          <p:cNvSpPr/>
          <p:nvPr/>
        </p:nvSpPr>
        <p:spPr>
          <a:xfrm>
            <a:off x="2391864" y="3154708"/>
            <a:ext cx="1211700" cy="88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5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147" name="Shape 147"/>
          <p:cNvSpPr/>
          <p:nvPr/>
        </p:nvSpPr>
        <p:spPr>
          <a:xfrm>
            <a:off x="4927438" y="3154708"/>
            <a:ext cx="1211700" cy="88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148" name="Shape 148"/>
          <p:cNvSpPr/>
          <p:nvPr/>
        </p:nvSpPr>
        <p:spPr>
          <a:xfrm>
            <a:off x="7487719" y="3154708"/>
            <a:ext cx="1211700" cy="88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5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id="149" name="Shape 149"/>
          <p:cNvSpPr/>
          <p:nvPr/>
        </p:nvSpPr>
        <p:spPr>
          <a:xfrm>
            <a:off x="10024925" y="3154708"/>
            <a:ext cx="1211700" cy="88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5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</a:p>
        </p:txBody>
      </p:sp>
      <p:sp>
        <p:nvSpPr>
          <p:cNvPr id="150" name="Shape 150"/>
          <p:cNvSpPr/>
          <p:nvPr/>
        </p:nvSpPr>
        <p:spPr>
          <a:xfrm>
            <a:off x="2445106" y="4971100"/>
            <a:ext cx="1211700" cy="88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5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</a:p>
        </p:txBody>
      </p:sp>
      <p:sp>
        <p:nvSpPr>
          <p:cNvPr id="151" name="Shape 151"/>
          <p:cNvSpPr/>
          <p:nvPr/>
        </p:nvSpPr>
        <p:spPr>
          <a:xfrm>
            <a:off x="3471499" y="4457236"/>
            <a:ext cx="2310900" cy="1287000"/>
          </a:xfrm>
          <a:prstGeom prst="roundRect">
            <a:avLst>
              <a:gd name="adj" fmla="val 16667"/>
            </a:avLst>
          </a:prstGeom>
          <a:solidFill>
            <a:srgbClr val="0099FF">
              <a:alpha val="74900"/>
            </a:srgbClr>
          </a:solidFill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 txBox="1"/>
          <p:nvPr/>
        </p:nvSpPr>
        <p:spPr>
          <a:xfrm>
            <a:off x="3458331" y="4528209"/>
            <a:ext cx="1966800" cy="88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est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Programação estruturada ou modular</a:t>
            </a:r>
          </a:p>
        </p:txBody>
      </p:sp>
      <p:sp>
        <p:nvSpPr>
          <p:cNvPr id="153" name="Shape 153"/>
          <p:cNvSpPr/>
          <p:nvPr/>
        </p:nvSpPr>
        <p:spPr>
          <a:xfrm>
            <a:off x="4723646" y="4959871"/>
            <a:ext cx="1211700" cy="88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5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/>
        </p:nvSpPr>
        <p:spPr>
          <a:xfrm>
            <a:off x="1295400" y="982662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lang="pt-BR" sz="44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Escrevendo seu 1º programa em java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1295400" y="2557460"/>
            <a:ext cx="9601200" cy="3317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" marR="0" lvl="0" indent="-101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Copie o trecho de código abaixo e salve o arquivo com o nome: </a:t>
            </a:r>
            <a:r>
              <a:rPr lang="pt-BR" sz="2400" b="1" i="0" u="none" strike="noStrike" cap="none" dirty="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OlaMundo.java</a:t>
            </a:r>
            <a:r>
              <a:rPr lang="pt-BR" sz="2400" b="1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.</a:t>
            </a:r>
          </a:p>
          <a:p>
            <a:pPr marL="22860" marR="0" lvl="0" indent="-101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1" i="0" u="none" strike="noStrike" cap="none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2860" marR="0" lvl="0" indent="-101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Garamond"/>
              <a:buNone/>
            </a:pPr>
            <a:r>
              <a:rPr lang="pt-BR" sz="2400" b="1" i="0" u="none" strike="noStrike" cap="none" dirty="0" err="1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public</a:t>
            </a:r>
            <a:r>
              <a:rPr lang="pt-BR" sz="2400" b="1" i="0" u="none" strike="noStrike" cap="none" dirty="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pt-BR" sz="2400" b="1" i="0" u="none" strike="noStrike" cap="none" dirty="0" err="1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class</a:t>
            </a:r>
            <a:r>
              <a:rPr lang="pt-BR" sz="2400" b="1" i="0" u="none" strike="noStrike" cap="none" dirty="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pt-BR" sz="2400" b="1" i="0" u="none" strike="noStrike" cap="none" dirty="0" err="1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OlaMundo</a:t>
            </a:r>
            <a:r>
              <a:rPr lang="pt-BR" sz="2400" b="1" i="0" u="none" strike="noStrike" cap="none" dirty="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 {</a:t>
            </a:r>
          </a:p>
          <a:p>
            <a:pPr marL="22860" marR="0" lvl="0" indent="-101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Garamond"/>
              <a:buNone/>
            </a:pPr>
            <a:r>
              <a:rPr lang="pt-BR" sz="2400" b="1" i="0" u="none" strike="noStrike" cap="none" dirty="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		</a:t>
            </a:r>
            <a:r>
              <a:rPr lang="pt-BR" sz="2400" b="1" i="0" u="none" strike="noStrike" cap="none" dirty="0" err="1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public</a:t>
            </a:r>
            <a:r>
              <a:rPr lang="pt-BR" sz="2400" b="1" i="0" u="none" strike="noStrike" cap="none" dirty="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pt-BR" sz="2400" b="1" i="0" u="none" strike="noStrike" cap="none" dirty="0" err="1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static</a:t>
            </a:r>
            <a:r>
              <a:rPr lang="pt-BR" sz="2400" b="1" i="0" u="none" strike="noStrike" cap="none" dirty="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pt-BR" sz="2400" b="1" i="0" u="none" strike="noStrike" cap="none" dirty="0" err="1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void</a:t>
            </a:r>
            <a:r>
              <a:rPr lang="pt-BR" sz="2400" b="1" i="0" u="none" strike="noStrike" cap="none" dirty="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pt-BR" sz="2400" b="1" i="0" u="none" strike="noStrike" cap="none" dirty="0" err="1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main</a:t>
            </a:r>
            <a:r>
              <a:rPr lang="pt-BR" sz="2400" b="1" i="0" u="none" strike="noStrike" cap="none" dirty="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(</a:t>
            </a:r>
            <a:r>
              <a:rPr lang="pt-BR" sz="2400" b="1" i="0" u="none" strike="noStrike" cap="none" dirty="0" err="1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String</a:t>
            </a:r>
            <a:r>
              <a:rPr lang="pt-BR" sz="2400" b="1" i="0" u="none" strike="noStrike" cap="none" dirty="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pt-BR" sz="2400" b="1" i="0" u="none" strike="noStrike" cap="none" dirty="0" err="1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args</a:t>
            </a:r>
            <a:r>
              <a:rPr lang="pt-BR" sz="2400" b="1" i="0" u="none" strike="noStrike" cap="none" dirty="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[]) {</a:t>
            </a:r>
          </a:p>
          <a:p>
            <a:pPr marL="22860" marR="0" lvl="0" indent="-101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Garamond"/>
              <a:buNone/>
            </a:pPr>
            <a:r>
              <a:rPr lang="pt-BR" sz="2400" b="1" i="0" u="none" strike="noStrike" cap="none" dirty="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			</a:t>
            </a:r>
            <a:r>
              <a:rPr lang="pt-BR" sz="2400" b="1" i="0" u="none" strike="noStrike" cap="none" dirty="0" err="1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System.out.println</a:t>
            </a:r>
            <a:r>
              <a:rPr lang="pt-BR" sz="2400" b="1" i="0" u="none" strike="noStrike" cap="none" dirty="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(“</a:t>
            </a:r>
            <a:r>
              <a:rPr lang="pt-BR" sz="2400" b="1" i="0" u="none" strike="noStrike" cap="none" dirty="0" err="1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Ola</a:t>
            </a:r>
            <a:r>
              <a:rPr lang="pt-BR" sz="2400" b="1" i="0" u="none" strike="noStrike" cap="none" dirty="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 turma!”);</a:t>
            </a:r>
          </a:p>
          <a:p>
            <a:pPr marL="480060" marR="0" lvl="0" indent="-101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Garamond"/>
              <a:buNone/>
            </a:pPr>
            <a:r>
              <a:rPr lang="pt-BR" sz="2400" b="1" i="0" u="none" strike="noStrike" cap="none" dirty="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	}</a:t>
            </a:r>
          </a:p>
          <a:p>
            <a:pPr marL="22860" marR="0" lvl="0" indent="-101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Garamond"/>
              <a:buNone/>
            </a:pPr>
            <a:r>
              <a:rPr lang="pt-BR" sz="2400" b="1" i="0" u="none" strike="noStrike" cap="none" dirty="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}</a:t>
            </a:r>
          </a:p>
          <a:p>
            <a:pPr marL="22860" marR="0" lvl="0" indent="-101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1" i="0" u="none" strike="noStrike" cap="none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/>
        </p:nvSpPr>
        <p:spPr>
          <a:xfrm>
            <a:off x="1295400" y="982662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lang="pt-BR" sz="44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Compilação e execução no Java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1295400" y="2557460"/>
            <a:ext cx="9601200" cy="3317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" marR="0" lvl="0" indent="-101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Utilizando o </a:t>
            </a:r>
            <a:r>
              <a:rPr lang="pt-BR" sz="2400" b="1" i="0" u="none" strike="noStrike" cap="none" dirty="0" err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prompt</a:t>
            </a:r>
            <a:r>
              <a:rPr lang="pt-BR" sz="2400" b="1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de </a:t>
            </a:r>
            <a:r>
              <a:rPr lang="pt-BR" sz="2400" b="1" i="0" u="none" strike="noStrike" cap="none" dirty="0" err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commando</a:t>
            </a:r>
            <a:r>
              <a:rPr lang="pt-BR" sz="2400" b="1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, acesse o local no qual você salvou seu arquivo .java</a:t>
            </a:r>
          </a:p>
          <a:p>
            <a:pPr marL="22860" marR="0" lvl="0" indent="-101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1" i="0" u="none" strike="noStrike" cap="none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2860" marR="0" lvl="0" indent="-101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Compilação: </a:t>
            </a:r>
            <a:r>
              <a:rPr lang="pt-BR" sz="2400" b="1" i="0" u="none" strike="noStrike" cap="none" dirty="0" err="1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javac</a:t>
            </a:r>
            <a:r>
              <a:rPr lang="pt-BR" sz="2400" b="1" i="0" u="none" strike="noStrike" cap="none" dirty="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 OlaMundo.java</a:t>
            </a:r>
          </a:p>
          <a:p>
            <a:pPr marL="22860" marR="0" lvl="0" indent="-101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1" i="0" u="none" strike="noStrike" cap="none" dirty="0">
              <a:solidFill>
                <a:srgbClr val="FF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2860" marR="0" lvl="0" indent="-101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Execução: </a:t>
            </a:r>
            <a:r>
              <a:rPr lang="pt-BR" sz="2400" b="1" i="0" u="none" strike="noStrike" cap="none" dirty="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java </a:t>
            </a:r>
            <a:r>
              <a:rPr lang="pt-BR" sz="2400" b="1" i="0" u="none" strike="noStrike" cap="none" dirty="0" err="1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OlaMundo</a:t>
            </a:r>
            <a:endParaRPr lang="pt-BR" sz="2400" b="1" i="0" u="none" strike="noStrike" cap="none" dirty="0">
              <a:solidFill>
                <a:srgbClr val="FF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/>
        </p:nvSpPr>
        <p:spPr>
          <a:xfrm>
            <a:off x="1295400" y="677852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lang="pt-BR"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Comentários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1295400" y="1837001"/>
            <a:ext cx="9601200" cy="3317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B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Ocasionalmente precisamos documentar instruções do desenvolvimento, para que outros programadores saibam o que está sendo feito em determinados módulos.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B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Temos 2 tipos de comentários: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B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Comentários inline '//':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B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lang="pt-BR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// A linha toda é comentada.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B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Comentários Multiline '/* */':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B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pt-BR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/* Múltiplas linhas para comentário,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pt-BR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	   Utilizado para textos longos.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pt-BR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	*/</a:t>
            </a:r>
          </a:p>
          <a:p>
            <a:pPr marL="280987" marR="0" lvl="0" indent="-2682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aramond"/>
              <a:buNone/>
            </a:pPr>
            <a:endParaRPr sz="2400" b="1" i="0" u="none" strike="noStrike" cap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/>
        </p:nvSpPr>
        <p:spPr>
          <a:xfrm>
            <a:off x="1295400" y="677852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lang="pt-BR"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Comentários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1295400" y="1837001"/>
            <a:ext cx="9601200" cy="3317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BR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Especificamente em Java, podemos criar o </a:t>
            </a:r>
            <a:r>
              <a:rPr lang="pt-BR" sz="2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JavaDoc</a:t>
            </a:r>
            <a:r>
              <a:rPr lang="pt-BR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que são comentários que depois podemos gerar um arquivo com uma documentação de nossas classes.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pt-BR" sz="2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/**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pt-BR" sz="2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	Tudo que eu digitar aqui dentro será depois gerado um arquivo.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pt-BR" sz="2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*/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BR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Dos: </a:t>
            </a:r>
            <a:r>
              <a:rPr lang="pt-BR" sz="24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javadoc</a:t>
            </a:r>
            <a:r>
              <a:rPr lang="pt-BR" sz="2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4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lang="pt-BR" sz="2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/* -d </a:t>
            </a:r>
            <a:r>
              <a:rPr lang="pt-BR" sz="24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Docs</a:t>
            </a:r>
            <a:endParaRPr lang="pt-BR" sz="24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Eclipse: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pt-BR" sz="2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Project → </a:t>
            </a:r>
            <a:r>
              <a:rPr lang="pt-BR" sz="24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Generate</a:t>
            </a:r>
            <a:r>
              <a:rPr lang="pt-BR" sz="2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4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Javadoc</a:t>
            </a:r>
            <a:r>
              <a:rPr lang="pt-BR" sz="2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... → seleciono o java </a:t>
            </a:r>
            <a:r>
              <a:rPr lang="pt-BR" sz="24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doc</a:t>
            </a:r>
            <a:r>
              <a:rPr lang="pt-BR" sz="2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dentro do bin do java e mando exportar.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/>
        </p:nvSpPr>
        <p:spPr>
          <a:xfrm>
            <a:off x="1295400" y="982662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Questrial"/>
              <a:buNone/>
            </a:pPr>
            <a:r>
              <a:rPr lang="pt-BR" sz="4400" b="1" i="0" u="none" strike="noStrike" cap="non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Conteúdo Aula 2</a:t>
            </a:r>
          </a:p>
        </p:txBody>
      </p:sp>
      <p:grpSp>
        <p:nvGrpSpPr>
          <p:cNvPr id="304" name="Shape 304"/>
          <p:cNvGrpSpPr/>
          <p:nvPr/>
        </p:nvGrpSpPr>
        <p:grpSpPr>
          <a:xfrm>
            <a:off x="1589332" y="2414468"/>
            <a:ext cx="8408259" cy="2414030"/>
            <a:chOff x="0" y="285417"/>
            <a:chExt cx="8408259" cy="2414030"/>
          </a:xfrm>
        </p:grpSpPr>
        <p:sp>
          <p:nvSpPr>
            <p:cNvPr id="305" name="Shape 305"/>
            <p:cNvSpPr/>
            <p:nvPr/>
          </p:nvSpPr>
          <p:spPr>
            <a:xfrm>
              <a:off x="31405" y="285417"/>
              <a:ext cx="1956616" cy="1348108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0" y="475329"/>
              <a:ext cx="1956616" cy="72590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" name="Shape 307"/>
            <p:cNvSpPr txBox="1"/>
            <p:nvPr/>
          </p:nvSpPr>
          <p:spPr>
            <a:xfrm>
              <a:off x="0" y="475329"/>
              <a:ext cx="1956616" cy="725904"/>
            </a:xfrm>
            <a:prstGeom prst="rect">
              <a:avLst/>
            </a:prstGeom>
            <a:noFill/>
            <a:ln>
              <a:noFill/>
            </a:ln>
          </p:spPr>
          <p:txBody>
            <a:bodyPr lIns="256025" tIns="256025" rIns="256025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2156471" y="312716"/>
              <a:ext cx="1956616" cy="1348108"/>
            </a:xfrm>
            <a:prstGeom prst="roundRect">
              <a:avLst>
                <a:gd name="adj" fmla="val 16667"/>
              </a:avLst>
            </a:prstGeom>
            <a:solidFill>
              <a:srgbClr val="0099FF">
                <a:alpha val="74901"/>
              </a:srgb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2183766" y="637241"/>
              <a:ext cx="1956616" cy="72590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" name="Shape 310"/>
            <p:cNvSpPr txBox="1"/>
            <p:nvPr/>
          </p:nvSpPr>
          <p:spPr>
            <a:xfrm>
              <a:off x="2183766" y="637241"/>
              <a:ext cx="1956616" cy="725904"/>
            </a:xfrm>
            <a:prstGeom prst="rect">
              <a:avLst/>
            </a:prstGeom>
            <a:noFill/>
            <a:ln>
              <a:noFill/>
            </a:ln>
          </p:spPr>
          <p:txBody>
            <a:bodyPr lIns="256025" tIns="256025" rIns="256025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3600" b="0" i="0" u="none" strike="noStrike" cap="non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4308830" y="339070"/>
              <a:ext cx="1956616" cy="1348108"/>
            </a:xfrm>
            <a:prstGeom prst="roundRect">
              <a:avLst>
                <a:gd name="adj" fmla="val 16667"/>
              </a:avLst>
            </a:prstGeom>
            <a:solidFill>
              <a:srgbClr val="30B1E6">
                <a:alpha val="49803"/>
              </a:srgb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4234303" y="539256"/>
              <a:ext cx="1956616" cy="62048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313"/>
            <p:cNvSpPr txBox="1"/>
            <p:nvPr/>
          </p:nvSpPr>
          <p:spPr>
            <a:xfrm>
              <a:off x="4234303" y="539256"/>
              <a:ext cx="1956616" cy="620488"/>
            </a:xfrm>
            <a:prstGeom prst="rect">
              <a:avLst/>
            </a:prstGeom>
            <a:noFill/>
            <a:ln>
              <a:noFill/>
            </a:ln>
          </p:spPr>
          <p:txBody>
            <a:bodyPr lIns="213350" tIns="213350" rIns="21335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 rot="10800000" flipH="1">
              <a:off x="3950226" y="2224159"/>
              <a:ext cx="1956616" cy="475289"/>
            </a:xfrm>
            <a:prstGeom prst="roundRect">
              <a:avLst>
                <a:gd name="adj" fmla="val 16667"/>
              </a:avLst>
            </a:prstGeom>
            <a:solidFill>
              <a:schemeClr val="lt2">
                <a:alpha val="24705"/>
              </a:scheme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6451642" y="487279"/>
              <a:ext cx="1956616" cy="72590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" name="Shape 316"/>
            <p:cNvSpPr txBox="1"/>
            <p:nvPr/>
          </p:nvSpPr>
          <p:spPr>
            <a:xfrm>
              <a:off x="6451642" y="487279"/>
              <a:ext cx="1956616" cy="725904"/>
            </a:xfrm>
            <a:prstGeom prst="rect">
              <a:avLst/>
            </a:prstGeom>
            <a:noFill/>
            <a:ln>
              <a:noFill/>
            </a:ln>
          </p:spPr>
          <p:txBody>
            <a:bodyPr lIns="128000" tIns="128000" rIns="12800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  <p:sp>
        <p:nvSpPr>
          <p:cNvPr id="317" name="Shape 317"/>
          <p:cNvSpPr/>
          <p:nvPr/>
        </p:nvSpPr>
        <p:spPr>
          <a:xfrm>
            <a:off x="4962369" y="2967334"/>
            <a:ext cx="1026100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5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318" name="Shape 318"/>
          <p:cNvSpPr/>
          <p:nvPr/>
        </p:nvSpPr>
        <p:spPr>
          <a:xfrm>
            <a:off x="7129925" y="2967334"/>
            <a:ext cx="1026100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5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grpSp>
        <p:nvGrpSpPr>
          <p:cNvPr id="319" name="Shape 319"/>
          <p:cNvGrpSpPr/>
          <p:nvPr/>
        </p:nvGrpSpPr>
        <p:grpSpPr>
          <a:xfrm>
            <a:off x="3555537" y="2316033"/>
            <a:ext cx="2146403" cy="1056830"/>
            <a:chOff x="2024883" y="303377"/>
            <a:chExt cx="2146403" cy="1056830"/>
          </a:xfrm>
        </p:grpSpPr>
        <p:sp>
          <p:nvSpPr>
            <p:cNvPr id="320" name="Shape 320"/>
            <p:cNvSpPr/>
            <p:nvPr/>
          </p:nvSpPr>
          <p:spPr>
            <a:xfrm>
              <a:off x="2024883" y="303377"/>
              <a:ext cx="2146403" cy="70455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 txBox="1"/>
            <p:nvPr/>
          </p:nvSpPr>
          <p:spPr>
            <a:xfrm>
              <a:off x="2024883" y="655654"/>
              <a:ext cx="2146403" cy="704553"/>
            </a:xfrm>
            <a:prstGeom prst="rect">
              <a:avLst/>
            </a:prstGeom>
            <a:noFill/>
            <a:ln>
              <a:noFill/>
            </a:ln>
          </p:spPr>
          <p:txBody>
            <a:bodyPr lIns="128000" tIns="128000" rIns="12800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Questrial"/>
                <a:buNone/>
              </a:pPr>
              <a:r>
                <a:rPr lang="pt-BR" sz="18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Tipos de dados</a:t>
              </a:r>
            </a:p>
          </p:txBody>
        </p:sp>
      </p:grpSp>
      <p:sp>
        <p:nvSpPr>
          <p:cNvPr id="322" name="Shape 322"/>
          <p:cNvSpPr txBox="1"/>
          <p:nvPr/>
        </p:nvSpPr>
        <p:spPr>
          <a:xfrm>
            <a:off x="5695035" y="2584886"/>
            <a:ext cx="2146403" cy="704553"/>
          </a:xfrm>
          <a:prstGeom prst="rect">
            <a:avLst/>
          </a:prstGeom>
          <a:noFill/>
          <a:ln>
            <a:noFill/>
          </a:ln>
        </p:spPr>
        <p:txBody>
          <a:bodyPr lIns="128000" tIns="128000" rIns="12800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est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Utilização de variáveis e constantes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/>
        </p:nvSpPr>
        <p:spPr>
          <a:xfrm>
            <a:off x="1295400" y="982662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lang="pt-BR"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Tipos de dados, constantes e variáveis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1191490" y="2510273"/>
            <a:ext cx="9822873" cy="3686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guardar as informações que serão processadas durante a execução do programa, é necessário reservar espaços na memória do computador (variáveis).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Variáveis são espaços de memória alocados para guardar informações obtidas pelo usuário ou pelo próprio computador.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valores das variáveis podem ser alterados várias vezes.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Há momentos que essa informação não deve ser alterada, nesse caso chamamos essa variável de constante.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/>
        </p:nvSpPr>
        <p:spPr>
          <a:xfrm>
            <a:off x="1295400" y="982662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lang="pt-BR"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Tipos de dados, constantes e variáveis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1191490" y="2510273"/>
            <a:ext cx="9822873" cy="3686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pt-BR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codigo = 5; //Certo? Errado?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pt-BR"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int codigo = 10;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pt-BR"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codigo = 20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realizar a utilização de variáveis ou constantes, precisamos primeiro declarar elas.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Como trabalharemos com informações diferentes, não apenas valores inteiros, reais, literais, etc, necessitados da definição de um </a:t>
            </a:r>
            <a:r>
              <a:rPr lang="pt-BR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tipo de dado</a:t>
            </a: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/>
        </p:nvSpPr>
        <p:spPr>
          <a:xfrm>
            <a:off x="1295400" y="982662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lang="pt-BR"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Tipos de dados, constantes e variáveis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1191490" y="2510273"/>
            <a:ext cx="9822873" cy="3686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a definição do tipo de dado, precisa primeiramente saber quais serão os dados armazena</a:t>
            </a:r>
            <a:r>
              <a:rPr lang="pt-BR" sz="2400"/>
              <a:t>dos</a:t>
            </a: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nes</a:t>
            </a:r>
            <a:r>
              <a:rPr lang="pt-BR" sz="2400"/>
              <a:t>t</a:t>
            </a: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variável.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Uma das razões para utilizarmos o tipo de dado é a otimização do uso de memória.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/>
        </p:nvSpPr>
        <p:spPr>
          <a:xfrm>
            <a:off x="1295400" y="982662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lang="pt-BR"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Tipos de dados</a:t>
            </a:r>
          </a:p>
        </p:txBody>
      </p:sp>
      <p:sp>
        <p:nvSpPr>
          <p:cNvPr id="346" name="Shape 346"/>
          <p:cNvSpPr txBox="1"/>
          <p:nvPr/>
        </p:nvSpPr>
        <p:spPr>
          <a:xfrm>
            <a:off x="1296187" y="2510273"/>
            <a:ext cx="9601200" cy="3686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Numérico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Inteiro: 100; 200; 20; 30; 1.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Real: 10,7; 200,0; 0,06.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Literal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Valores alfanuméricos, em forma de texto: “100,5”, “Hoje o dia está lindo.”; “R$10,00”; “10 Reais.”.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Lógico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Armazena valores do tipo: “Verdadeiro” e “Falso”.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/>
        </p:nvSpPr>
        <p:spPr>
          <a:xfrm>
            <a:off x="1295400" y="982662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lang="pt-BR"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Tipos de dados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x="1296187" y="2510273"/>
            <a:ext cx="9601200" cy="3686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3" name="Shape 353"/>
          <p:cNvGraphicFramePr/>
          <p:nvPr/>
        </p:nvGraphicFramePr>
        <p:xfrm>
          <a:off x="2076450" y="2980767"/>
          <a:ext cx="8820175" cy="2242375"/>
        </p:xfrm>
        <a:graphic>
          <a:graphicData uri="http://schemas.openxmlformats.org/drawingml/2006/table">
            <a:tbl>
              <a:tblPr firstRow="1" firstCol="1" bandRow="1">
                <a:noFill/>
                <a:tableStyleId>{CACDDDD5-00FA-4152-A1DE-CDCBB6449850}</a:tableStyleId>
              </a:tblPr>
              <a:tblGrid>
                <a:gridCol w="83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72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strike="noStrike" cap="none"/>
                        <a:t>Tipo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strike="noStrike" cap="none"/>
                        <a:t>Memória consumida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strike="noStrike" cap="none"/>
                        <a:t>Valor Mínimo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strike="noStrike" cap="none"/>
                        <a:t>Valor Máximo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strike="noStrike" cap="none"/>
                        <a:t>byte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strike="noStrike" cap="none"/>
                        <a:t>1 byte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strike="noStrike" cap="none"/>
                        <a:t>-128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strike="noStrike" cap="none"/>
                        <a:t>127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strike="noStrike" cap="none"/>
                        <a:t>short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strike="noStrike" cap="none"/>
                        <a:t>2 byte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strike="noStrike" cap="none"/>
                        <a:t>-32.768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strike="noStrike" cap="none"/>
                        <a:t>32.767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strike="noStrike" cap="none"/>
                        <a:t>int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strike="noStrike" cap="none"/>
                        <a:t>4 bytes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strike="noStrike" cap="none"/>
                        <a:t>-2.147.483.648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strike="noStrike" cap="none"/>
                        <a:t>2.147.483.647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strike="noStrike" cap="none"/>
                        <a:t>long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strike="noStrike" cap="none"/>
                        <a:t>8 bytes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strike="noStrike" cap="none"/>
                        <a:t>-9.223.372.036.854.775.808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strike="noStrike" cap="none"/>
                        <a:t>9.223.372.036.854.775.807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54" name="Shape 354"/>
          <p:cNvSpPr/>
          <p:nvPr/>
        </p:nvSpPr>
        <p:spPr>
          <a:xfrm>
            <a:off x="1993319" y="2279441"/>
            <a:ext cx="2101856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ct val="25000"/>
              <a:buFont typeface="Arial"/>
              <a:buNone/>
            </a:pPr>
            <a:r>
              <a:rPr lang="pt-BR" sz="2400" b="0" i="0" u="none" strike="noStrike" cap="none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  <a:t>Tipos inteiros: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/>
        </p:nvSpPr>
        <p:spPr>
          <a:xfrm>
            <a:off x="1295400" y="982662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Questrial"/>
              <a:buNone/>
            </a:pPr>
            <a:r>
              <a:rPr lang="pt-BR" sz="4400" b="1" i="0" u="none" strike="noStrike" cap="non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Conteúdo Aula 1</a:t>
            </a:r>
          </a:p>
        </p:txBody>
      </p:sp>
      <p:grpSp>
        <p:nvGrpSpPr>
          <p:cNvPr id="159" name="Shape 159"/>
          <p:cNvGrpSpPr/>
          <p:nvPr/>
        </p:nvGrpSpPr>
        <p:grpSpPr>
          <a:xfrm>
            <a:off x="2559150" y="2299579"/>
            <a:ext cx="8408242" cy="1516741"/>
            <a:chOff x="0" y="170529"/>
            <a:chExt cx="8408242" cy="1516741"/>
          </a:xfrm>
        </p:grpSpPr>
        <p:sp>
          <p:nvSpPr>
            <p:cNvPr id="160" name="Shape 160"/>
            <p:cNvSpPr/>
            <p:nvPr/>
          </p:nvSpPr>
          <p:spPr>
            <a:xfrm>
              <a:off x="31405" y="285417"/>
              <a:ext cx="1956600" cy="1348200"/>
            </a:xfrm>
            <a:prstGeom prst="roundRect">
              <a:avLst>
                <a:gd name="adj" fmla="val 16667"/>
              </a:avLst>
            </a:prstGeom>
            <a:solidFill>
              <a:srgbClr val="0989B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0" y="475329"/>
              <a:ext cx="1956600" cy="726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" name="Shape 162"/>
            <p:cNvSpPr txBox="1"/>
            <p:nvPr/>
          </p:nvSpPr>
          <p:spPr>
            <a:xfrm>
              <a:off x="0" y="170529"/>
              <a:ext cx="1956600" cy="726000"/>
            </a:xfrm>
            <a:prstGeom prst="rect">
              <a:avLst/>
            </a:prstGeom>
            <a:noFill/>
            <a:ln>
              <a:noFill/>
            </a:ln>
          </p:spPr>
          <p:txBody>
            <a:bodyPr lIns="128000" tIns="128000" rIns="12800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Questrial"/>
                <a:buNone/>
              </a:pPr>
              <a:r>
                <a:rPr lang="pt-BR" sz="1800" b="0" i="0" u="none" strike="noStrike" cap="none" dirty="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Instalação e configuração do Java</a:t>
              </a:r>
            </a:p>
          </p:txBody>
        </p:sp>
        <p:sp>
          <p:nvSpPr>
            <p:cNvPr id="163" name="Shape 163"/>
            <p:cNvSpPr/>
            <p:nvPr/>
          </p:nvSpPr>
          <p:spPr>
            <a:xfrm>
              <a:off x="2156471" y="312716"/>
              <a:ext cx="1956600" cy="1348200"/>
            </a:xfrm>
            <a:prstGeom prst="roundRect">
              <a:avLst>
                <a:gd name="adj" fmla="val 16667"/>
              </a:avLst>
            </a:prstGeom>
            <a:solidFill>
              <a:srgbClr val="0099FF">
                <a:alpha val="74901"/>
              </a:srgb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4308830" y="339070"/>
              <a:ext cx="1956600" cy="1348200"/>
            </a:xfrm>
            <a:prstGeom prst="roundRect">
              <a:avLst>
                <a:gd name="adj" fmla="val 16667"/>
              </a:avLst>
            </a:prstGeom>
            <a:solidFill>
              <a:srgbClr val="30B1E6">
                <a:alpha val="49803"/>
              </a:srgb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4234303" y="539256"/>
              <a:ext cx="1956600" cy="620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6451642" y="487279"/>
              <a:ext cx="1956600" cy="726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" name="Shape 167"/>
            <p:cNvSpPr txBox="1"/>
            <p:nvPr/>
          </p:nvSpPr>
          <p:spPr>
            <a:xfrm>
              <a:off x="4310503" y="615456"/>
              <a:ext cx="1956600" cy="620400"/>
            </a:xfrm>
            <a:prstGeom prst="rect">
              <a:avLst/>
            </a:prstGeom>
            <a:noFill/>
            <a:ln>
              <a:noFill/>
            </a:ln>
          </p:spPr>
          <p:txBody>
            <a:bodyPr lIns="177800" tIns="177800" rIns="17780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Garamond"/>
                <a:buNone/>
              </a:pPr>
              <a:r>
                <a:rPr lang="pt-BR" sz="18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Comentários</a:t>
              </a:r>
            </a:p>
          </p:txBody>
        </p:sp>
      </p:grpSp>
      <p:sp>
        <p:nvSpPr>
          <p:cNvPr id="168" name="Shape 168"/>
          <p:cNvSpPr txBox="1"/>
          <p:nvPr/>
        </p:nvSpPr>
        <p:spPr>
          <a:xfrm>
            <a:off x="4595200" y="2299575"/>
            <a:ext cx="2181600" cy="726000"/>
          </a:xfrm>
          <a:prstGeom prst="rect">
            <a:avLst/>
          </a:prstGeom>
          <a:noFill/>
          <a:ln>
            <a:noFill/>
          </a:ln>
        </p:spPr>
        <p:txBody>
          <a:bodyPr lIns="128000" tIns="128000" rIns="128000" bIns="0" anchor="t" anchorCtr="0">
            <a:noAutofit/>
          </a:bodyPr>
          <a:lstStyle/>
          <a:p>
            <a:pPr marL="0" marR="0" lvl="0" indent="-6985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Principais aplicativos para desenvolvimento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6025600" y="2892925"/>
            <a:ext cx="832500" cy="923400"/>
          </a:xfrm>
          <a:prstGeom prst="rect">
            <a:avLst/>
          </a:prstGeom>
          <a:noFill/>
          <a:ln>
            <a:noFill/>
          </a:ln>
        </p:spPr>
        <p:txBody>
          <a:bodyPr lIns="128000" tIns="128000" rIns="128000" bIns="0" anchor="t" anchorCtr="0">
            <a:noAutofit/>
          </a:bodyPr>
          <a:lstStyle/>
          <a:p>
            <a:pPr marL="0" marR="0" lvl="0" indent="-6985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5400" b="1">
                <a:solidFill>
                  <a:schemeClr val="dk1"/>
                </a:solidFill>
              </a:rPr>
              <a:t>2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3892000" y="2892925"/>
            <a:ext cx="832500" cy="923400"/>
          </a:xfrm>
          <a:prstGeom prst="rect">
            <a:avLst/>
          </a:prstGeom>
          <a:noFill/>
          <a:ln>
            <a:noFill/>
          </a:ln>
        </p:spPr>
        <p:txBody>
          <a:bodyPr lIns="128000" tIns="128000" rIns="128000" bIns="0" anchor="t" anchorCtr="0">
            <a:noAutofit/>
          </a:bodyPr>
          <a:lstStyle/>
          <a:p>
            <a:pPr marL="0" marR="0" lvl="0" indent="-6985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5400" b="1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8235400" y="2892925"/>
            <a:ext cx="832500" cy="923400"/>
          </a:xfrm>
          <a:prstGeom prst="rect">
            <a:avLst/>
          </a:prstGeom>
          <a:noFill/>
          <a:ln>
            <a:noFill/>
          </a:ln>
        </p:spPr>
        <p:txBody>
          <a:bodyPr lIns="128000" tIns="128000" rIns="128000" bIns="0" anchor="t" anchorCtr="0">
            <a:noAutofit/>
          </a:bodyPr>
          <a:lstStyle/>
          <a:p>
            <a:pPr marL="0" marR="0" lvl="0" indent="-6985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5400" b="1">
                <a:solidFill>
                  <a:schemeClr val="dk1"/>
                </a:solidFill>
              </a:rPr>
              <a:t>3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/>
        </p:nvSpPr>
        <p:spPr>
          <a:xfrm>
            <a:off x="1295400" y="982662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lang="pt-BR"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Tipos de dados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1296187" y="2510273"/>
            <a:ext cx="9601200" cy="3686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Shape 361"/>
          <p:cNvSpPr/>
          <p:nvPr/>
        </p:nvSpPr>
        <p:spPr>
          <a:xfrm>
            <a:off x="1993319" y="2279441"/>
            <a:ext cx="1776447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ct val="25000"/>
              <a:buFont typeface="Arial"/>
              <a:buNone/>
            </a:pPr>
            <a:r>
              <a:rPr lang="pt-BR" sz="2400" b="0" i="0" u="none" strike="noStrike" cap="none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  <a:t>Tipos reais:</a:t>
            </a:r>
          </a:p>
        </p:txBody>
      </p:sp>
      <p:graphicFrame>
        <p:nvGraphicFramePr>
          <p:cNvPr id="362" name="Shape 362"/>
          <p:cNvGraphicFramePr/>
          <p:nvPr/>
        </p:nvGraphicFramePr>
        <p:xfrm>
          <a:off x="1993319" y="2965516"/>
          <a:ext cx="8903275" cy="2022150"/>
        </p:xfrm>
        <a:graphic>
          <a:graphicData uri="http://schemas.openxmlformats.org/drawingml/2006/table">
            <a:tbl>
              <a:tblPr firstRow="1" firstCol="1" bandRow="1">
                <a:noFill/>
                <a:tableStyleId>{CACDDDD5-00FA-4152-A1DE-CDCBB6449850}</a:tableStyleId>
              </a:tblPr>
              <a:tblGrid>
                <a:gridCol w="61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1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9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5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19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strike="noStrike" cap="none"/>
                        <a:t>Tipo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strike="noStrike" cap="none"/>
                        <a:t>Memória consumida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strike="noStrike" cap="none"/>
                        <a:t>Valor Mínimo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strike="noStrike" cap="none"/>
                        <a:t>Valor Máximo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strike="noStrike" cap="none"/>
                        <a:t>Precisão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strike="noStrike" cap="none"/>
                        <a:t>float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strike="noStrike" cap="none"/>
                        <a:t>4 bytes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strike="noStrike" cap="none"/>
                        <a:t>-3,4028E + 38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strike="noStrike" cap="none"/>
                        <a:t>3,4028E + 38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strike="noStrike" cap="none"/>
                        <a:t>6 -7 dígitos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strike="noStrike" cap="none"/>
                        <a:t>double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strike="noStrike" cap="none"/>
                        <a:t>8 bytes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strike="noStrike" cap="none"/>
                        <a:t>-1,7976E + 308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strike="noStrike" cap="none"/>
                        <a:t>1,7976E + 308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strike="noStrike" cap="none"/>
                        <a:t>15 dígitos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/>
        </p:nvSpPr>
        <p:spPr>
          <a:xfrm>
            <a:off x="1295400" y="982662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lang="pt-BR"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Tipos de dados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1296187" y="2167360"/>
            <a:ext cx="9601200" cy="3686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B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Tipos literais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B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tipo </a:t>
            </a:r>
            <a:r>
              <a:rPr lang="pt-BR" sz="2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pt-B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ocupa 2 bytes, o que torna o Java ideal para programar em línguas que utilizam caracteres diferentes do padrão ASCII.</a:t>
            </a:r>
          </a:p>
          <a:p>
            <a:pPr marL="457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B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padrão ASCII utiliza apenas um byte que fornece 256 letras diferentes, mas o padrão utilizado em Java (ISO) nos dá a possibilidade de até 65.536 caracteres diferentes</a:t>
            </a:r>
            <a:r>
              <a:rPr lang="pt-BR" sz="2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B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lang="pt-BR" sz="2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pt-B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permite que seja armazenado um único caractere (letra, símbolo, </a:t>
            </a:r>
            <a:r>
              <a:rPr lang="pt-BR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etc</a:t>
            </a:r>
            <a:r>
              <a:rPr lang="pt-B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/>
        </p:nvSpPr>
        <p:spPr>
          <a:xfrm>
            <a:off x="1295400" y="982662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lang="pt-BR"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Tipos de dados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1296187" y="2181649"/>
            <a:ext cx="9601200" cy="3686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Tipos literais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a utilização de um conjunto de caracteres (palavras, frases, etc), deve-se utilizar a </a:t>
            </a:r>
            <a:r>
              <a:rPr lang="pt-BR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pt-BR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char letra = ‘Palavra’; //esta correto isso?</a:t>
            </a:r>
          </a:p>
          <a:p>
            <a: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F1C"/>
              </a:buClr>
              <a:buSzPct val="25000"/>
              <a:buFont typeface="Arial"/>
              <a:buNone/>
            </a:pPr>
            <a:r>
              <a:rPr lang="pt-BR" sz="2400" b="1" i="0" u="none" strike="noStrike" cap="none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String palavra = “Teste”;</a:t>
            </a:r>
          </a:p>
          <a:p>
            <a: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F1C"/>
              </a:buClr>
              <a:buSzPct val="25000"/>
              <a:buFont typeface="Arial"/>
              <a:buNone/>
            </a:pPr>
            <a:r>
              <a:rPr lang="pt-BR" sz="2400" b="1" i="0" u="none" strike="noStrike" cap="none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char letraCorreta = ‘A’;</a:t>
            </a:r>
          </a:p>
          <a:p>
            <a: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Outro detalhe importante, quando utilizamos String, o conteúdo armazenado nessa variável fica entre aspas duplas (“”) já quando utilizamos char, o conteúdo fica entre aspas simples (‘’).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/>
        </p:nvSpPr>
        <p:spPr>
          <a:xfrm>
            <a:off x="1295400" y="982662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lang="pt-BR"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Tipos de dados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1296187" y="2181649"/>
            <a:ext cx="9601200" cy="3686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 lógico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tipo de dado boolean nos permite armazenar apenas 2 valores true ou false (Verdadeiro/Falso).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 esse tipo de dados podemos armazena</a:t>
            </a:r>
            <a:r>
              <a:rPr lang="pt-BR" sz="2400"/>
              <a:t>r</a:t>
            </a: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valores lógicos sendo possível esses valores serem resultantes de expressões lógicas.</a:t>
            </a:r>
          </a:p>
          <a:p>
            <a: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F1C"/>
              </a:buClr>
              <a:buSzPct val="25000"/>
              <a:buFont typeface="Arial"/>
              <a:buNone/>
            </a:pPr>
            <a:r>
              <a:rPr lang="pt-BR" sz="2400" b="1" i="0" u="none" strike="noStrike" cap="none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boolean isFeminino = true;</a:t>
            </a:r>
          </a:p>
          <a:p>
            <a: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F1C"/>
              </a:buClr>
              <a:buSzPct val="25000"/>
              <a:buFont typeface="Arial"/>
              <a:buNone/>
            </a:pPr>
            <a:r>
              <a:rPr lang="pt-BR" sz="2400" b="1" i="0" u="none" strike="noStrike" cap="none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boolean isPar = 4%2 == 0;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/>
        </p:nvSpPr>
        <p:spPr>
          <a:xfrm>
            <a:off x="1295400" y="982662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lang="pt-BR"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Tipos de dados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1296187" y="2181649"/>
            <a:ext cx="9601200" cy="3686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Além dos tipos primitivos que vimos anteriormente, podemos criar nossos próprios tipos de dados, são chamadas estruturas de dados, ou tipos de dados compostos.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/>
        </p:nvSpPr>
        <p:spPr>
          <a:xfrm>
            <a:off x="1295400" y="982662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lang="pt-BR"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Constantes e variáveis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1296187" y="2181649"/>
            <a:ext cx="9601200" cy="3686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B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Constantes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BR" sz="2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Constante </a:t>
            </a:r>
            <a:r>
              <a:rPr lang="pt-B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como o próprio nome já diz, é algo constante, fixo que não pode ser alterado.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B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Esse valor não poderá ser alterado durante a execução do sistema.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BR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</a:t>
            </a:r>
            <a:r>
              <a:rPr lang="pt-B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Maior idade no Brasil hoje é 18 anos, esse valor durante a execução do sistema não deve ser alterado em momento algum.</a:t>
            </a:r>
          </a:p>
          <a:p>
            <a: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F1C"/>
              </a:buClr>
              <a:buSzPct val="25000"/>
              <a:buFont typeface="Arial"/>
              <a:buNone/>
            </a:pPr>
            <a:r>
              <a:rPr lang="pt-BR" sz="2400" b="1" i="0" u="none" strike="noStrike" cap="none" dirty="0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final </a:t>
            </a:r>
            <a:r>
              <a:rPr lang="pt-BR" sz="2400" b="1" i="0" u="none" strike="noStrike" cap="none" dirty="0" err="1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pt-BR" sz="2400" b="1" i="0" u="none" strike="noStrike" cap="none" dirty="0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 MAIOR_IDADE = 18;</a:t>
            </a:r>
          </a:p>
          <a:p>
            <a: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F1C"/>
              </a:buClr>
              <a:buSzPct val="25000"/>
              <a:buFont typeface="Arial"/>
              <a:buNone/>
            </a:pPr>
            <a:r>
              <a:rPr lang="pt-BR" sz="2400" b="1" i="0" u="none" strike="noStrike" cap="none" dirty="0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final </a:t>
            </a:r>
            <a:r>
              <a:rPr lang="pt-BR" sz="2400" b="1" i="0" u="none" strike="noStrike" cap="none" dirty="0" err="1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boolean</a:t>
            </a:r>
            <a:r>
              <a:rPr lang="pt-BR" sz="2400" b="1" i="0" u="none" strike="noStrike" cap="none" dirty="0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 IS_ATIVO = </a:t>
            </a:r>
            <a:r>
              <a:rPr lang="pt-BR" sz="2400" b="1" i="0" u="none" strike="noStrike" cap="none" dirty="0" err="1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lang="pt-BR" sz="2400" b="1" i="0" u="none" strike="noStrike" cap="none" dirty="0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F1C"/>
              </a:buClr>
              <a:buSzPct val="25000"/>
              <a:buFont typeface="Arial"/>
              <a:buNone/>
            </a:pPr>
            <a:r>
              <a:rPr lang="pt-BR" sz="2400" b="1" i="0" u="none" strike="noStrike" cap="none" dirty="0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final </a:t>
            </a:r>
            <a:r>
              <a:rPr lang="pt-BR" sz="2400" b="1" i="0" u="none" strike="noStrike" cap="none" dirty="0" err="1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pt-BR" sz="2400" b="1" i="0" u="none" strike="noStrike" cap="none" dirty="0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 PESSOA_FISICA = “PF”;</a:t>
            </a:r>
          </a:p>
          <a:p>
            <a: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F1C"/>
              </a:buClr>
              <a:buSzPct val="25000"/>
              <a:buFont typeface="Arial"/>
              <a:buNone/>
            </a:pPr>
            <a:r>
              <a:rPr lang="pt-BR" sz="2400" b="1" i="0" u="none" strike="noStrike" cap="none" dirty="0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final char SEXO_FEMININO = ‘F’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/>
        </p:nvSpPr>
        <p:spPr>
          <a:xfrm>
            <a:off x="1295400" y="982662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lang="pt-BR"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Constantes e variáveis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1296187" y="2181649"/>
            <a:ext cx="9601200" cy="3686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Variáveis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Ao contrário das constantes, as variáveis podem ser alteradas durante a execução do programa, isso é normal acontecer.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1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F1C"/>
              </a:buClr>
              <a:buSzPct val="25000"/>
              <a:buFont typeface="Arial"/>
              <a:buNone/>
            </a:pPr>
            <a:r>
              <a:rPr lang="pt-BR" sz="2400" b="1" i="0" u="none" strike="noStrike" cap="none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double saldo = 200.00;</a:t>
            </a:r>
          </a:p>
          <a:p>
            <a:pPr marL="1828800" marR="0" lvl="1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F1C"/>
              </a:buClr>
              <a:buSzPct val="25000"/>
              <a:buFont typeface="Arial"/>
              <a:buNone/>
            </a:pPr>
            <a:r>
              <a:rPr lang="pt-BR" sz="2400" b="1" i="0" u="none" strike="noStrike" cap="none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int qtd = 10;</a:t>
            </a:r>
          </a:p>
          <a:p>
            <a:pPr marL="1828800" marR="0" lvl="1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F1C"/>
              </a:buClr>
              <a:buSzPct val="25000"/>
              <a:buFont typeface="Arial"/>
              <a:buNone/>
            </a:pPr>
            <a:r>
              <a:rPr lang="pt-BR" sz="2400" b="1" i="0" u="none" strike="noStrike" cap="none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boolean i</a:t>
            </a:r>
            <a:r>
              <a:rPr lang="pt-BR" sz="2400" b="1">
                <a:solidFill>
                  <a:srgbClr val="2A4F1C"/>
                </a:solidFill>
              </a:rPr>
              <a:t>s</a:t>
            </a:r>
            <a:r>
              <a:rPr lang="pt-BR" sz="2400" b="1" i="0" u="none" strike="noStrike" cap="none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Feminino = true;</a:t>
            </a:r>
          </a:p>
          <a:p>
            <a:pPr marL="1828800" marR="0" lvl="1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F1C"/>
              </a:buClr>
              <a:buSzPct val="25000"/>
              <a:buFont typeface="Arial"/>
              <a:buNone/>
            </a:pPr>
            <a:r>
              <a:rPr lang="pt-BR" sz="2400" b="1" i="0" u="none" strike="noStrike" cap="none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char tipoEmpresa = ‘F’;</a:t>
            </a:r>
          </a:p>
          <a:p>
            <a:pPr marL="1828800" marR="0" lvl="1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F1C"/>
              </a:buClr>
              <a:buSzPct val="25000"/>
              <a:buFont typeface="Arial"/>
              <a:buNone/>
            </a:pPr>
            <a:r>
              <a:rPr lang="pt-BR" sz="2400" b="1" i="0" u="none" strike="noStrike" cap="none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String nome = “Maria”;</a:t>
            </a:r>
          </a:p>
          <a:p>
            <a:pPr marL="1828800" marR="0" lvl="1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F1C"/>
              </a:buClr>
              <a:buSzPct val="25000"/>
              <a:buFont typeface="Arial"/>
              <a:buNone/>
            </a:pPr>
            <a:r>
              <a:rPr lang="pt-BR" sz="2400" b="1" i="0" u="none" strike="noStrike" cap="none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Saldo = 1000.00;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/>
        </p:nvSpPr>
        <p:spPr>
          <a:xfrm>
            <a:off x="1295400" y="982662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lang="pt-BR"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Constantes e variáveis</a:t>
            </a:r>
          </a:p>
        </p:txBody>
      </p:sp>
      <p:sp>
        <p:nvSpPr>
          <p:cNvPr id="404" name="Shape 404"/>
          <p:cNvSpPr txBox="1"/>
          <p:nvPr/>
        </p:nvSpPr>
        <p:spPr>
          <a:xfrm>
            <a:off x="1191490" y="2510273"/>
            <a:ext cx="9822873" cy="3686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guardar as informações que serão processadas durante a execução do programa, é necessário reservar espaços de memória no computador (variáveis).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Variáveis são espaços de memória alocados para guardar informações obtidas pelo próprio computador ou pelo usuário.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Essa variável pode ser alterada várias vezes, seja decorrente a cálculos feitos pelo sistema, ou pelo usuário que alterou o valor.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Há casos em que essa informação não deve ser alterada, nesse caso chamamos essa variável de constante.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/>
          <p:nvPr/>
        </p:nvSpPr>
        <p:spPr>
          <a:xfrm>
            <a:off x="1295400" y="982662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lang="pt-BR"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Constantes e variáveis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1191490" y="2510273"/>
            <a:ext cx="9822873" cy="3686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utilizar variáveis ou constantes, precisamos primeiro declarar elas.</a:t>
            </a:r>
          </a:p>
          <a:p>
            <a:pPr marL="2743200" marR="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pt-BR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 codigo = 10;</a:t>
            </a:r>
          </a:p>
          <a:p>
            <a:pPr marL="2743200" marR="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pt-BR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codigo = 20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Como iremos trabalhar com dados diferente não apenas valores inteiros, necessitados da definição de um </a:t>
            </a:r>
            <a:r>
              <a:rPr lang="pt-BR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tipo de dado</a:t>
            </a: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a definição do tipo de dado, precisa primeiramente saber quais dados serão armazena</a:t>
            </a:r>
            <a:r>
              <a:rPr lang="pt-BR" sz="2400"/>
              <a:t>dos</a:t>
            </a: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nes</a:t>
            </a:r>
            <a:r>
              <a:rPr lang="pt-BR" sz="2400"/>
              <a:t>t</a:t>
            </a: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variável.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Uma das razões para utilizarmos o tipo de dado é a otimização do uso de memória.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/>
        </p:nvSpPr>
        <p:spPr>
          <a:xfrm>
            <a:off x="1295400" y="982662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lang="pt-BR"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Identificadores</a:t>
            </a:r>
          </a:p>
        </p:txBody>
      </p:sp>
      <p:sp>
        <p:nvSpPr>
          <p:cNvPr id="416" name="Shape 416"/>
          <p:cNvSpPr txBox="1"/>
          <p:nvPr/>
        </p:nvSpPr>
        <p:spPr>
          <a:xfrm>
            <a:off x="1296187" y="2181649"/>
            <a:ext cx="9601200" cy="3686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 nomes das variáveis (identificadores) são muito importantes para o entendimento do programa durante o desenvolvimento.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 muito importante que os nomes das variáveis sejam sempre o mais claro possível.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Nome de uma variável que irá armazenar o nome de uma empresa: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lang="pt-BR" sz="2400" b="1" i="0" u="none" strike="noStrike" cap="none" dirty="0" err="1" smtClean="0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pt-BR" sz="2400" b="1" i="0" u="none" strike="noStrike" cap="none" dirty="0" smtClean="0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400" b="1" i="0" u="none" strike="noStrike" cap="none" dirty="0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nome;</a:t>
            </a:r>
          </a:p>
          <a:p>
            <a:pPr marL="9144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F1C"/>
              </a:buClr>
              <a:buSzPct val="25000"/>
              <a:buFont typeface="Arial"/>
              <a:buNone/>
            </a:pPr>
            <a:r>
              <a:rPr lang="pt-BR" sz="2400" b="1" i="0" u="none" strike="noStrike" cap="none" dirty="0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pt-BR" sz="2400" b="1" i="0" u="none" strike="noStrike" cap="none" dirty="0" err="1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Sring</a:t>
            </a:r>
            <a:r>
              <a:rPr lang="pt-BR" sz="2400" b="1" i="0" u="none" strike="noStrike" cap="none" dirty="0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400" b="1" i="0" u="none" strike="noStrike" cap="none" dirty="0" err="1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nomeEmpresa</a:t>
            </a:r>
            <a:r>
              <a:rPr lang="pt-BR" sz="2400" b="1" i="0" u="none" strike="noStrike" cap="none" dirty="0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/>
        </p:nvSpPr>
        <p:spPr>
          <a:xfrm>
            <a:off x="1295400" y="982662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lang="pt-BR" sz="44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Instalação e configuração do Java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1296187" y="2510273"/>
            <a:ext cx="9601200" cy="3686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0987" marR="0" lvl="0" indent="-2809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5000"/>
              <a:buFont typeface="Arial"/>
              <a:buChar char="•"/>
            </a:pPr>
            <a:r>
              <a:rPr lang="pt-BR" sz="2400" b="1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Instalar o Java? Para que? Já tenho o Java instalado.</a:t>
            </a:r>
          </a:p>
          <a:p>
            <a:pPr marL="280987" marR="0" lvl="0" indent="-2682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aramond"/>
              <a:buChar char="•"/>
            </a:pPr>
            <a:r>
              <a:rPr lang="pt-BR" sz="2400" b="1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O java que temos instalado em nossas máquinas é a JVM (Java Virtual </a:t>
            </a:r>
            <a:r>
              <a:rPr lang="pt-BR" sz="2400" b="1" i="0" u="none" strike="noStrike" cap="none" dirty="0" err="1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Machine</a:t>
            </a:r>
            <a:r>
              <a:rPr lang="pt-BR" sz="2400" b="1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);</a:t>
            </a:r>
          </a:p>
          <a:p>
            <a:pPr marL="280987" marR="0" lvl="0" indent="-2682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aramond"/>
              <a:buChar char="•"/>
            </a:pPr>
            <a:r>
              <a:rPr lang="pt-BR" sz="2400" b="1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A JVM é o interpretador Java que é chamado sempre que mandamos executar alguma aplicação em Java;</a:t>
            </a:r>
          </a:p>
          <a:p>
            <a: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aramond"/>
              <a:buChar char="•"/>
            </a:pPr>
            <a:r>
              <a:rPr lang="pt-BR" sz="2400" b="1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Módulo de segurança dos bancos;</a:t>
            </a:r>
          </a:p>
          <a:p>
            <a:pPr marL="280987" marR="0" lvl="0" indent="-2682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aramond"/>
              <a:buChar char="•"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Sim, precisamos instalar o Java (JDK), sem ele não conseguimos desenvolver em Java;</a:t>
            </a:r>
          </a:p>
          <a:p>
            <a:pPr marL="280987" marR="0" lvl="0" indent="-2682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aramond"/>
              <a:buChar char="•"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É através dele que realizamos a compilação do nosso código e a execução;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/>
        </p:nvSpPr>
        <p:spPr>
          <a:xfrm>
            <a:off x="1295400" y="982662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lang="pt-BR"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Identificadores</a:t>
            </a:r>
          </a:p>
        </p:txBody>
      </p:sp>
      <p:sp>
        <p:nvSpPr>
          <p:cNvPr id="422" name="Shape 422"/>
          <p:cNvSpPr txBox="1"/>
          <p:nvPr/>
        </p:nvSpPr>
        <p:spPr>
          <a:xfrm>
            <a:off x="1296187" y="2181649"/>
            <a:ext cx="9601200" cy="3686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é uma linguagem case-</a:t>
            </a:r>
            <a:r>
              <a:rPr lang="pt-BR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sensitive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 que é isso?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diferencia as letras maiúsculas e minúsculas.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F1C"/>
              </a:buClr>
              <a:buSzPct val="25000"/>
              <a:buFont typeface="Arial"/>
              <a:buNone/>
            </a:pPr>
            <a:r>
              <a:rPr lang="pt-BR" sz="2400" b="1" i="0" u="none" strike="noStrike" cap="none" dirty="0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lang="pt-BR" sz="2400" b="1" i="0" u="none" strike="noStrike" cap="none" dirty="0" err="1" smtClean="0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pt-BR" sz="2400" b="1" i="0" u="none" strike="noStrike" cap="none" dirty="0" smtClean="0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400" b="1" i="0" u="none" strike="noStrike" cap="none" dirty="0" err="1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datadecriacao</a:t>
            </a:r>
            <a:r>
              <a:rPr lang="pt-BR" sz="2400" b="1" i="0" u="none" strike="noStrike" cap="none" dirty="0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marL="18288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F1C"/>
              </a:buClr>
              <a:buSzPct val="25000"/>
              <a:buFont typeface="Arial"/>
              <a:buNone/>
            </a:pPr>
            <a:r>
              <a:rPr lang="pt-BR" sz="2400" b="1" i="0" u="none" strike="noStrike" cap="none" dirty="0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2400" b="1" i="0" u="none" strike="noStrike" cap="none" dirty="0" err="1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pt-BR" sz="2400" b="1" i="0" u="none" strike="noStrike" cap="none" dirty="0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400" b="1" i="0" u="none" strike="noStrike" cap="none" dirty="0" err="1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dataDeCriacao</a:t>
            </a:r>
            <a:r>
              <a:rPr lang="pt-BR" sz="2400" b="1" i="0" u="none" strike="noStrike" cap="none" dirty="0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marL="18288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F1C"/>
              </a:buClr>
              <a:buSzPct val="25000"/>
              <a:buFont typeface="Arial"/>
              <a:buNone/>
            </a:pPr>
            <a:r>
              <a:rPr lang="pt-BR" sz="2400" b="1" i="0" u="none" strike="noStrike" cap="none" dirty="0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2400" b="1" i="0" u="none" strike="noStrike" cap="none" dirty="0" err="1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pt-BR" sz="2400" b="1" i="0" u="none" strike="noStrike" cap="none" dirty="0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400" b="1" i="0" u="none" strike="noStrike" cap="none" dirty="0" err="1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DataDeCricao</a:t>
            </a:r>
            <a:r>
              <a:rPr lang="pt-BR" sz="2400" b="1" i="0" u="none" strike="noStrike" cap="none" dirty="0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marL="18288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F1C"/>
              </a:buClr>
              <a:buSzPct val="25000"/>
              <a:buFont typeface="Arial"/>
              <a:buNone/>
            </a:pPr>
            <a:r>
              <a:rPr lang="pt-BR" sz="2400" b="1" i="0" u="none" strike="noStrike" cap="none" dirty="0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2400" b="1" i="0" u="none" strike="noStrike" cap="none" dirty="0" err="1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pt-BR" sz="2400" b="1" i="0" u="none" strike="noStrike" cap="none" dirty="0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400" b="1" i="0" u="none" strike="noStrike" cap="none" dirty="0" err="1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datadeCriacao</a:t>
            </a:r>
            <a:r>
              <a:rPr lang="pt-BR" sz="2400" b="1" i="0" u="none" strike="noStrike" cap="none" dirty="0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marL="18288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F1C"/>
              </a:buClr>
              <a:buSzPct val="25000"/>
              <a:buFont typeface="Arial"/>
              <a:buNone/>
            </a:pPr>
            <a:r>
              <a:rPr lang="pt-BR" sz="2400" b="1" i="0" u="none" strike="noStrike" cap="none" dirty="0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2400" b="1" i="0" u="none" strike="noStrike" cap="none" dirty="0" err="1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pt-BR" sz="2400" b="1" i="0" u="none" strike="noStrike" cap="none" dirty="0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400" b="1" i="0" u="none" strike="noStrike" cap="none" dirty="0" err="1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dataDecricao</a:t>
            </a:r>
            <a:r>
              <a:rPr lang="pt-BR" sz="2400" b="1" i="0" u="none" strike="noStrike" cap="none" dirty="0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Desta forma devemos ter muito cuidado quando definimos nossos identificadores.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/>
          <p:nvPr/>
        </p:nvSpPr>
        <p:spPr>
          <a:xfrm>
            <a:off x="1295400" y="982662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lang="pt-BR"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Identificadores</a:t>
            </a:r>
          </a:p>
        </p:txBody>
      </p:sp>
      <p:sp>
        <p:nvSpPr>
          <p:cNvPr id="428" name="Shape 428"/>
          <p:cNvSpPr txBox="1"/>
          <p:nvPr/>
        </p:nvSpPr>
        <p:spPr>
          <a:xfrm>
            <a:off x="1296187" y="2181649"/>
            <a:ext cx="9601200" cy="3686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2400" dirty="0">
                <a:solidFill>
                  <a:schemeClr val="dk1"/>
                </a:solidFill>
              </a:rPr>
              <a:t>Nos identificadores é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permitido a utilização de: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Letras de A </a:t>
            </a:r>
            <a:r>
              <a:rPr lang="pt-BR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Z (maiúsculas e minúsculas).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_ (</a:t>
            </a:r>
            <a:r>
              <a:rPr lang="pt-BR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underline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$ (cifrão)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Números de 0 a 9, somente após o 2º caractere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F1C"/>
              </a:buClr>
              <a:buSzPct val="25000"/>
              <a:buFont typeface="Arial"/>
              <a:buNone/>
            </a:pPr>
            <a:r>
              <a:rPr lang="pt-BR" sz="2400" b="1" i="0" u="none" strike="noStrike" cap="none" dirty="0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2400" b="1" i="0" u="none" strike="noStrike" cap="none" dirty="0" err="1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exemploResidencial</a:t>
            </a:r>
            <a:r>
              <a:rPr lang="pt-BR" sz="2400" b="1" i="0" u="none" strike="noStrike" cap="none" dirty="0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pt-BR" sz="2400" b="1" i="0" u="none" strike="noStrike" cap="none" dirty="0" err="1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dataDeNascimento</a:t>
            </a:r>
            <a:endParaRPr lang="pt-BR" sz="2400" b="1" i="0" u="none" strike="noStrike" cap="none" dirty="0">
              <a:solidFill>
                <a:srgbClr val="2A4F1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F1C"/>
              </a:buClr>
              <a:buSzPct val="25000"/>
              <a:buFont typeface="Arial"/>
              <a:buNone/>
            </a:pPr>
            <a:r>
              <a:rPr lang="pt-BR" sz="2400" b="1" i="0" u="none" strike="noStrike" cap="none" dirty="0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	contador1				</a:t>
            </a:r>
            <a:r>
              <a:rPr lang="pt-BR" sz="2400" b="1" i="0" u="none" strike="noStrike" cap="none" dirty="0" smtClean="0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STATUS_RESERVA</a:t>
            </a:r>
            <a:endParaRPr lang="pt-BR" sz="2400" b="1" i="0" u="none" strike="noStrike" cap="none" dirty="0">
              <a:solidFill>
                <a:srgbClr val="2A4F1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F1C"/>
              </a:buClr>
              <a:buSzPct val="25000"/>
              <a:buFont typeface="Arial"/>
              <a:buNone/>
            </a:pPr>
            <a:r>
              <a:rPr lang="pt-BR" sz="2400" b="1" i="0" u="none" strike="noStrike" cap="none" dirty="0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	_valor					</a:t>
            </a:r>
            <a:r>
              <a:rPr lang="pt-BR" sz="2400" b="1" i="0" u="none" strike="noStrike" cap="none" dirty="0" smtClean="0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PF</a:t>
            </a:r>
            <a:endParaRPr lang="pt-BR" sz="2400" b="1" i="0" u="none" strike="noStrike" cap="none" dirty="0">
              <a:solidFill>
                <a:srgbClr val="2A4F1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F1C"/>
              </a:buClr>
              <a:buSzPct val="25000"/>
              <a:buFont typeface="Arial"/>
              <a:buNone/>
            </a:pPr>
            <a:r>
              <a:rPr lang="pt-BR" sz="2400" b="1" i="0" u="none" strike="noStrike" cap="none" dirty="0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	$salario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/>
          <p:nvPr/>
        </p:nvSpPr>
        <p:spPr>
          <a:xfrm>
            <a:off x="1295400" y="982662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lang="pt-BR"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Identificadores</a:t>
            </a:r>
          </a:p>
        </p:txBody>
      </p:sp>
      <p:sp>
        <p:nvSpPr>
          <p:cNvPr id="434" name="Shape 434"/>
          <p:cNvSpPr txBox="1"/>
          <p:nvPr/>
        </p:nvSpPr>
        <p:spPr>
          <a:xfrm>
            <a:off x="1296187" y="2181649"/>
            <a:ext cx="9601200" cy="3686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 identificadores podem ter 1 ou mais caractere.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Devem iniciar com uma letra.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Não podem ter espaços em branco no meio do nome;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Devem ser o mais claro possível em relação a função que terão na variável ou constante.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/>
          <p:nvPr/>
        </p:nvSpPr>
        <p:spPr>
          <a:xfrm>
            <a:off x="1295400" y="373060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lang="pt-BR" sz="44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Palavras reservadas do Java</a:t>
            </a:r>
          </a:p>
        </p:txBody>
      </p:sp>
      <p:pic>
        <p:nvPicPr>
          <p:cNvPr id="440" name="Shape 4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7969" y="1531775"/>
            <a:ext cx="8776059" cy="4628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/>
          <p:nvPr/>
        </p:nvSpPr>
        <p:spPr>
          <a:xfrm>
            <a:off x="1295400" y="982662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lang="pt-BR"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Recebendo dados do usuário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x="1191490" y="2510273"/>
            <a:ext cx="9822873" cy="3686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lang="pt-BR" sz="2400" b="1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No mundo real grande parte dos valores das variáveis são informados pelos usuários.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lang="pt-BR" sz="2400" b="1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Além dos dados vindos dos usuário, obtermos os valores através de: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lang="pt-BR" sz="2400" b="1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Banco de dados.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lang="pt-BR" sz="2400" b="1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Serviços de internet.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lang="pt-BR" sz="2400" b="1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Bibliotecas de programas.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/>
          <p:nvPr/>
        </p:nvSpPr>
        <p:spPr>
          <a:xfrm>
            <a:off x="1295400" y="982662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lang="pt-BR"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Lendo dados do teclado</a:t>
            </a:r>
          </a:p>
        </p:txBody>
      </p:sp>
      <p:sp>
        <p:nvSpPr>
          <p:cNvPr id="452" name="Shape 452"/>
          <p:cNvSpPr txBox="1"/>
          <p:nvPr/>
        </p:nvSpPr>
        <p:spPr>
          <a:xfrm>
            <a:off x="1191490" y="2510273"/>
            <a:ext cx="9822873" cy="3686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lang="pt-BR" sz="2400" b="1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Existem 2 forma mais simples de obtermos dados do usuário pelo teclado: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lang="pt-BR" sz="2400" b="1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</a:t>
            </a:r>
            <a:r>
              <a:rPr lang="pt-BR" sz="2400" b="1" i="0" u="none" strike="noStrike" cap="non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Scanner </a:t>
            </a:r>
            <a:r>
              <a:rPr lang="pt-BR" sz="2400" b="1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(Prompt de comando)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lang="pt-BR" sz="2400" b="1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</a:t>
            </a:r>
            <a:r>
              <a:rPr lang="pt-BR" sz="2400" b="1" i="0" u="none" strike="noStrike" cap="non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JOtionPane </a:t>
            </a:r>
            <a:r>
              <a:rPr lang="pt-BR" sz="2400" b="1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(Janelinha com interface gráfica)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/>
          <p:nvPr/>
        </p:nvSpPr>
        <p:spPr>
          <a:xfrm>
            <a:off x="1295400" y="400752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lang="pt-BR"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Sacanner</a:t>
            </a:r>
          </a:p>
        </p:txBody>
      </p:sp>
      <p:sp>
        <p:nvSpPr>
          <p:cNvPr id="458" name="Shape 458"/>
          <p:cNvSpPr txBox="1"/>
          <p:nvPr/>
        </p:nvSpPr>
        <p:spPr>
          <a:xfrm>
            <a:off x="1191490" y="1207912"/>
            <a:ext cx="9822873" cy="3686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lang="pt-BR" sz="1800" b="1" dirty="0" err="1" smtClean="0">
                <a:latin typeface="Garamond"/>
                <a:ea typeface="Garamond"/>
                <a:cs typeface="Garamond"/>
                <a:sym typeface="Garamond"/>
              </a:rPr>
              <a:t>im</a:t>
            </a:r>
            <a:r>
              <a:rPr lang="pt-BR" sz="1800" b="1" i="0" u="none" strike="noStrike" cap="none" dirty="0" err="1" smtClean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port</a:t>
            </a:r>
            <a:r>
              <a:rPr lang="pt-BR" sz="1800" b="1" i="0" u="none" strike="noStrike" cap="none" dirty="0" smtClean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pt-BR" sz="1800" b="1" i="0" u="none" strike="noStrike" cap="none" dirty="0" err="1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java.util.Scanner</a:t>
            </a:r>
            <a:r>
              <a:rPr lang="pt-BR" sz="1800" b="1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lang="pt-BR" sz="1800" b="1" i="0" u="none" strike="noStrike" cap="none" dirty="0" err="1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public</a:t>
            </a:r>
            <a:r>
              <a:rPr lang="pt-BR" sz="1800" b="1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pt-BR" sz="1800" b="1" i="0" u="none" strike="noStrike" cap="none" dirty="0" err="1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class</a:t>
            </a:r>
            <a:r>
              <a:rPr lang="pt-BR" sz="1800" b="1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pt-BR" sz="1800" b="1" i="0" u="none" strike="noStrike" cap="none" dirty="0" err="1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ExemploTeclado</a:t>
            </a:r>
            <a:r>
              <a:rPr lang="pt-BR" sz="1800" b="1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{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lang="pt-BR" sz="1800" b="1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</a:t>
            </a:r>
            <a:r>
              <a:rPr lang="pt-BR" sz="1800" b="1" i="0" u="none" strike="noStrike" cap="none" dirty="0" err="1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public</a:t>
            </a:r>
            <a:r>
              <a:rPr lang="pt-BR" sz="1800" b="1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pt-BR" sz="1800" b="1" i="0" u="none" strike="noStrike" cap="none" dirty="0" err="1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static</a:t>
            </a:r>
            <a:r>
              <a:rPr lang="pt-BR" sz="1800" b="1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pt-BR" sz="1800" b="1" i="0" u="none" strike="noStrike" cap="none" dirty="0" err="1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void</a:t>
            </a:r>
            <a:r>
              <a:rPr lang="pt-BR" sz="1800" b="1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pt-BR" sz="1800" b="1" i="0" u="none" strike="noStrike" cap="none" dirty="0" err="1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main</a:t>
            </a:r>
            <a:r>
              <a:rPr lang="pt-BR" sz="1800" b="1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(</a:t>
            </a:r>
            <a:r>
              <a:rPr lang="pt-BR" sz="1800" b="1" i="0" u="none" strike="noStrike" cap="none" dirty="0" err="1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String</a:t>
            </a:r>
            <a:r>
              <a:rPr lang="pt-BR" sz="1800" b="1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pt-BR" sz="1800" b="1" i="0" u="none" strike="noStrike" cap="none" dirty="0" err="1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args</a:t>
            </a:r>
            <a:r>
              <a:rPr lang="pt-BR" sz="1800" b="1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[]) {</a:t>
            </a: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lang="pt-BR" sz="1800" b="1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	</a:t>
            </a:r>
            <a:r>
              <a:rPr lang="pt-BR" sz="1800" b="1" i="0" u="none" strike="noStrike" cap="none" dirty="0" err="1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String</a:t>
            </a:r>
            <a:r>
              <a:rPr lang="pt-BR" sz="1800" b="1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nome;</a:t>
            </a: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lang="pt-BR" sz="1800" b="1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	byte idade;</a:t>
            </a: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lang="pt-BR" sz="1800" b="1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	</a:t>
            </a:r>
            <a:r>
              <a:rPr lang="pt-BR" sz="1800" b="1" i="0" u="none" strike="noStrike" cap="none" dirty="0" err="1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int</a:t>
            </a:r>
            <a:r>
              <a:rPr lang="pt-BR" sz="1800" b="1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numero;</a:t>
            </a: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lang="pt-BR" sz="1800" b="1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	</a:t>
            </a:r>
            <a:r>
              <a:rPr lang="pt-BR" sz="1800" b="1" i="0" u="none" strike="noStrike" cap="none" dirty="0" err="1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boolean</a:t>
            </a:r>
            <a:r>
              <a:rPr lang="pt-BR" sz="1800" b="1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cadastrado;</a:t>
            </a: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lang="pt-BR" sz="1800" b="1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	Scanner teclado = new Scanner(System.in);</a:t>
            </a: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lang="pt-BR" sz="1800" b="1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	</a:t>
            </a:r>
            <a:r>
              <a:rPr lang="pt-BR" sz="1800" b="1" i="0" u="none" strike="noStrike" cap="none" dirty="0" err="1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System.out.println</a:t>
            </a:r>
            <a:r>
              <a:rPr lang="pt-BR" sz="1800" b="1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(“Entre com o seu nome: ”);</a:t>
            </a: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lang="pt-BR" sz="1800" b="1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	nome = </a:t>
            </a:r>
            <a:r>
              <a:rPr lang="pt-BR" sz="1800" b="1" i="0" u="none" strike="noStrike" cap="none" dirty="0" err="1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teclado.nextLine</a:t>
            </a:r>
            <a:r>
              <a:rPr lang="pt-BR" sz="1800" b="1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();</a:t>
            </a: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lang="pt-BR" sz="1800" b="1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	</a:t>
            </a:r>
            <a:r>
              <a:rPr lang="pt-BR" sz="1800" b="1" i="0" u="none" strike="noStrike" cap="none" dirty="0" err="1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System.out.println</a:t>
            </a:r>
            <a:r>
              <a:rPr lang="pt-BR" sz="1800" b="1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(“Entre com a sua idade: ”);</a:t>
            </a: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lang="pt-BR" sz="1800" b="1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	idade = </a:t>
            </a:r>
            <a:r>
              <a:rPr lang="pt-BR" sz="1800" b="1" i="0" u="none" strike="noStrike" cap="none" dirty="0" err="1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teclado.nextByte</a:t>
            </a:r>
            <a:r>
              <a:rPr lang="pt-BR" sz="1800" b="1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();</a:t>
            </a: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lang="pt-BR" sz="1800" b="1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	</a:t>
            </a:r>
            <a:r>
              <a:rPr lang="pt-BR" sz="1800" b="1" i="0" u="none" strike="noStrike" cap="none" dirty="0" err="1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System.out.println</a:t>
            </a:r>
            <a:r>
              <a:rPr lang="pt-BR" sz="1800" b="1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(“Entre com o valor do </a:t>
            </a:r>
            <a:r>
              <a:rPr lang="pt-BR" sz="1800" b="1" i="0" u="none" strike="noStrike" cap="none" dirty="0" err="1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emprestimo</a:t>
            </a:r>
            <a:r>
              <a:rPr lang="pt-BR" sz="1800" b="1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: ”);</a:t>
            </a: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lang="pt-BR" sz="1800" b="1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	numero = </a:t>
            </a:r>
            <a:r>
              <a:rPr lang="pt-BR" sz="1800" b="1" i="0" u="none" strike="noStrike" cap="none" dirty="0" err="1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teclado.nextInt</a:t>
            </a:r>
            <a:r>
              <a:rPr lang="pt-BR" sz="1800" b="1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();</a:t>
            </a: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lang="pt-BR" sz="1800" b="1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	</a:t>
            </a:r>
            <a:r>
              <a:rPr lang="pt-BR" sz="1800" b="1" i="0" u="none" strike="noStrike" cap="none" dirty="0" err="1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System.out.println</a:t>
            </a:r>
            <a:r>
              <a:rPr lang="pt-BR" sz="1800" b="1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(“Tem casa própria? ”);</a:t>
            </a: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lang="pt-BR" sz="1800" b="1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	cadastrado = </a:t>
            </a:r>
            <a:r>
              <a:rPr lang="pt-BR" sz="1800" b="1" i="0" u="none" strike="noStrike" cap="none" dirty="0" err="1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teclado.nextBoolean</a:t>
            </a:r>
            <a:r>
              <a:rPr lang="pt-BR" sz="1800" b="1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();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lang="pt-BR" sz="1800" b="1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lang="pt-BR" sz="1800" b="1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}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/>
          <p:nvPr/>
        </p:nvSpPr>
        <p:spPr>
          <a:xfrm>
            <a:off x="1295400" y="483881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lang="pt-BR"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JOptionPane</a:t>
            </a:r>
          </a:p>
        </p:txBody>
      </p:sp>
      <p:sp>
        <p:nvSpPr>
          <p:cNvPr id="464" name="Shape 464"/>
          <p:cNvSpPr txBox="1"/>
          <p:nvPr/>
        </p:nvSpPr>
        <p:spPr>
          <a:xfrm>
            <a:off x="1191490" y="1595851"/>
            <a:ext cx="9822873" cy="3686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lang="pt-BR" sz="1800" b="1" i="0" u="none" strike="noStrike" cap="none" dirty="0" err="1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import</a:t>
            </a:r>
            <a:r>
              <a:rPr lang="pt-BR" sz="1800" b="1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pt-BR" sz="1800" b="1" i="0" u="none" strike="noStrike" cap="none" dirty="0" err="1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javax.swing.JOptionPane</a:t>
            </a:r>
            <a:r>
              <a:rPr lang="pt-BR" sz="1800" b="1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lang="pt-BR" sz="1800" b="1" i="0" u="none" strike="noStrike" cap="none" dirty="0" err="1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public</a:t>
            </a:r>
            <a:r>
              <a:rPr lang="pt-BR" sz="1800" b="1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pt-BR" sz="1800" b="1" i="0" u="none" strike="noStrike" cap="none" dirty="0" err="1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class</a:t>
            </a:r>
            <a:r>
              <a:rPr lang="pt-BR" sz="1800" b="1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pt-BR" sz="1800" b="1" i="0" u="none" strike="noStrike" cap="none" dirty="0" err="1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ExemploTecladoJOptionPane</a:t>
            </a:r>
            <a:r>
              <a:rPr lang="pt-BR" sz="1800" b="1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{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lang="pt-BR" sz="1800" b="1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</a:t>
            </a:r>
            <a:r>
              <a:rPr lang="pt-BR" sz="1800" b="1" i="0" u="none" strike="noStrike" cap="none" dirty="0" err="1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public</a:t>
            </a:r>
            <a:r>
              <a:rPr lang="pt-BR" sz="1800" b="1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pt-BR" sz="1800" b="1" i="0" u="none" strike="noStrike" cap="none" dirty="0" err="1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static</a:t>
            </a:r>
            <a:r>
              <a:rPr lang="pt-BR" sz="1800" b="1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pt-BR" sz="1800" b="1" i="0" u="none" strike="noStrike" cap="none" dirty="0" err="1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void</a:t>
            </a:r>
            <a:r>
              <a:rPr lang="pt-BR" sz="1800" b="1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pt-BR" sz="1800" b="1" i="0" u="none" strike="noStrike" cap="none" dirty="0" err="1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main</a:t>
            </a:r>
            <a:r>
              <a:rPr lang="pt-BR" sz="1800" b="1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(</a:t>
            </a:r>
            <a:r>
              <a:rPr lang="pt-BR" sz="1800" b="1" i="0" u="none" strike="noStrike" cap="none" dirty="0" err="1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String</a:t>
            </a:r>
            <a:r>
              <a:rPr lang="pt-BR" sz="1800" b="1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pt-BR" sz="1800" b="1" i="0" u="none" strike="noStrike" cap="none" dirty="0" err="1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args</a:t>
            </a:r>
            <a:r>
              <a:rPr lang="pt-BR" sz="1800" b="1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[]) {</a:t>
            </a: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lang="pt-BR" sz="1800" b="1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	</a:t>
            </a:r>
            <a:r>
              <a:rPr lang="pt-BR" sz="1800" b="1" i="0" u="none" strike="noStrike" cap="none" dirty="0" err="1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String</a:t>
            </a:r>
            <a:r>
              <a:rPr lang="pt-BR" sz="1800" b="1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nome = </a:t>
            </a:r>
            <a:r>
              <a:rPr lang="pt-BR" sz="1800" b="1" i="0" u="none" strike="noStrike" cap="none" dirty="0" err="1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JOptionPane.showInputDialog</a:t>
            </a:r>
            <a:r>
              <a:rPr lang="pt-BR" sz="1800" b="1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("Entre com o seu nome: ");</a:t>
            </a: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lang="pt-BR" sz="1800" b="1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	char sexo = </a:t>
            </a:r>
            <a:r>
              <a:rPr lang="pt-BR" sz="1800" b="1" i="0" u="none" strike="noStrike" cap="none" dirty="0" err="1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JOptionPane.showInputDialog</a:t>
            </a:r>
            <a:r>
              <a:rPr lang="pt-BR" sz="1800" b="1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("Entre com o seu sexo(F/M): ").</a:t>
            </a:r>
            <a:r>
              <a:rPr lang="pt-BR" sz="1800" b="1" i="0" u="none" strike="noStrike" cap="none" dirty="0" err="1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charAt</a:t>
            </a:r>
            <a:r>
              <a:rPr lang="pt-BR" sz="1800" b="1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(0);	</a:t>
            </a: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lang="pt-BR" sz="1800" b="1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	byte idade = </a:t>
            </a:r>
            <a:r>
              <a:rPr lang="pt-BR" sz="1800" b="1" i="0" u="none" strike="noStrike" cap="none" dirty="0" err="1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Byte.parseByte</a:t>
            </a:r>
            <a:r>
              <a:rPr lang="pt-BR" sz="1800" b="1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(</a:t>
            </a:r>
            <a:r>
              <a:rPr lang="pt-BR" sz="1800" b="1" i="0" u="none" strike="noStrike" cap="none" dirty="0" err="1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JOptionPane.showInputDialog</a:t>
            </a:r>
            <a:r>
              <a:rPr lang="pt-BR" sz="1800" b="1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("Entre com a sua idade: "));</a:t>
            </a: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lang="pt-BR" sz="1800" b="1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	</a:t>
            </a:r>
            <a:r>
              <a:rPr lang="pt-BR" sz="1800" b="1" i="0" u="none" strike="noStrike" cap="none" dirty="0" err="1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int</a:t>
            </a:r>
            <a:r>
              <a:rPr lang="pt-BR" sz="1800" b="1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numero = </a:t>
            </a:r>
            <a:r>
              <a:rPr lang="pt-BR" sz="1800" b="1" i="0" u="none" strike="noStrike" cap="none" dirty="0" err="1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Integer.parseInt</a:t>
            </a:r>
            <a:r>
              <a:rPr lang="pt-BR" sz="1800" b="1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(</a:t>
            </a:r>
            <a:r>
              <a:rPr lang="pt-BR" sz="1800" b="1" i="0" u="none" strike="noStrike" cap="none" dirty="0" err="1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JOptionPane.showInputDialog</a:t>
            </a:r>
            <a:r>
              <a:rPr lang="pt-BR" sz="1800" b="1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("Entre com o valor do </a:t>
            </a:r>
            <a:r>
              <a:rPr lang="pt-BR" sz="1800" b="1" i="0" u="none" strike="noStrike" cap="none" dirty="0" err="1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emprestimo</a:t>
            </a:r>
            <a:r>
              <a:rPr lang="pt-BR" sz="1800" b="1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: "));</a:t>
            </a: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lang="pt-BR" sz="1800" b="1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	</a:t>
            </a:r>
            <a:r>
              <a:rPr lang="pt-BR" sz="1800" b="1" i="0" u="none" strike="noStrike" cap="none" dirty="0" err="1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JOptionPane.showMessageDialog</a:t>
            </a:r>
            <a:r>
              <a:rPr lang="pt-BR" sz="1800" b="1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(</a:t>
            </a:r>
            <a:r>
              <a:rPr lang="pt-BR" sz="1800" b="1" i="0" u="none" strike="noStrike" cap="none" dirty="0" err="1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null</a:t>
            </a:r>
            <a:r>
              <a:rPr lang="pt-BR" sz="1800" b="1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, "Nome: " + nome </a:t>
            </a: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lang="pt-BR" sz="1800" b="1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					+ "\</a:t>
            </a:r>
            <a:r>
              <a:rPr lang="pt-BR" sz="1800" b="1" i="0" u="none" strike="noStrike" cap="none" dirty="0" err="1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nIdade</a:t>
            </a:r>
            <a:r>
              <a:rPr lang="pt-BR" sz="1800" b="1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: " + idade </a:t>
            </a: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lang="pt-BR" sz="1800" b="1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					+ “\</a:t>
            </a:r>
            <a:r>
              <a:rPr lang="pt-BR" sz="1800" b="1" i="0" u="none" strike="noStrike" cap="none" dirty="0" err="1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nSexo</a:t>
            </a:r>
            <a:r>
              <a:rPr lang="pt-BR" sz="1800" b="1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: ” + sexo</a:t>
            </a: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lang="pt-BR" sz="1800" b="1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					+ "\</a:t>
            </a:r>
            <a:r>
              <a:rPr lang="pt-BR" sz="1800" b="1" i="0" u="none" strike="noStrike" cap="none" dirty="0" err="1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nEmpréstimo</a:t>
            </a:r>
            <a:r>
              <a:rPr lang="pt-BR" sz="1800" b="1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: " + numero);</a:t>
            </a: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lang="pt-BR" sz="1800" b="1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lang="pt-BR" sz="1800" b="1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}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/>
          <p:nvPr/>
        </p:nvSpPr>
        <p:spPr>
          <a:xfrm>
            <a:off x="1295400" y="553156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lang="pt-BR"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Exercícios</a:t>
            </a:r>
          </a:p>
        </p:txBody>
      </p:sp>
      <p:sp>
        <p:nvSpPr>
          <p:cNvPr id="470" name="Shape 470"/>
          <p:cNvSpPr txBox="1"/>
          <p:nvPr/>
        </p:nvSpPr>
        <p:spPr>
          <a:xfrm>
            <a:off x="1191490" y="1720538"/>
            <a:ext cx="9822873" cy="3686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lang="pt-BR" sz="2400" b="1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Utilizando sempre o melhor tipo de dado afim de otimizar o uso da memória, façam os seguintes exercícios.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pt-BR" sz="2400" b="1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Implemente um programa para calcular a área de um trapézio, onde: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lang="pt-BR" sz="2400" b="1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a = altura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lang="pt-BR" sz="2400" b="1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b = base menor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lang="pt-BR" sz="2400" b="1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B = base maior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lang="pt-BR" sz="2400" b="1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área = (a . (b + B)) / 2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 startAt="2"/>
            </a:pPr>
            <a:r>
              <a:rPr lang="pt-BR" sz="2400" b="1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Faça o programa acima calcular utilizando valores reais e depois imprimir na tela duas informações: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lang="pt-BR" sz="2400" b="1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Valor exato da área.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lang="pt-BR" sz="2400" b="1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Valor arredondado para inteiro.</a:t>
            </a:r>
          </a:p>
        </p:txBody>
      </p:sp>
    </p:spTree>
  </p:cSld>
  <p:clrMapOvr>
    <a:masterClrMapping/>
  </p:clrMapOvr>
  <p:transition spd="med"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/>
          <p:nvPr/>
        </p:nvSpPr>
        <p:spPr>
          <a:xfrm>
            <a:off x="1295400" y="553156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lang="pt-BR"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Exercícios</a:t>
            </a:r>
          </a:p>
        </p:txBody>
      </p:sp>
      <p:sp>
        <p:nvSpPr>
          <p:cNvPr id="476" name="Shape 476"/>
          <p:cNvSpPr txBox="1"/>
          <p:nvPr/>
        </p:nvSpPr>
        <p:spPr>
          <a:xfrm>
            <a:off x="1191490" y="1720538"/>
            <a:ext cx="9822873" cy="3686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lang="pt-BR" sz="2400" b="1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Utilizando sempre o melhor tipo de dado a fim de otimizar o uso da memória, façam os seguintes exercícios.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 startAt="3"/>
            </a:pPr>
            <a:r>
              <a:rPr lang="pt-BR" sz="2400" b="1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Obter o salário de 5 funcionários e informar a média salarial dos funcionários.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 startAt="3"/>
            </a:pPr>
            <a:r>
              <a:rPr lang="pt-BR" sz="2400" b="1">
                <a:latin typeface="Garamond"/>
                <a:ea typeface="Garamond"/>
                <a:cs typeface="Garamond"/>
                <a:sym typeface="Garamond"/>
              </a:rPr>
              <a:t>Faça um programa que receba o valor do produto e o percentual de aumento que esse produto terá.</a:t>
            </a:r>
          </a:p>
          <a:p>
            <a:pPr marL="457200" lvl="0" indent="-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Garamond"/>
              <a:buAutoNum type="arabicPeriod" startAt="3"/>
            </a:pPr>
            <a:r>
              <a:rPr lang="pt-BR" sz="2400" b="1">
                <a:latin typeface="Garamond"/>
                <a:ea typeface="Garamond"/>
                <a:cs typeface="Garamond"/>
                <a:sym typeface="Garamond"/>
              </a:rPr>
              <a:t>Escrever um programa para determinar o consumo médio de um automóvel sendo fornecida a distância total percorrida pelo automóvel e o total de combustível gasto</a:t>
            </a:r>
            <a:r>
              <a:rPr lang="pt-BR" sz="1000">
                <a:solidFill>
                  <a:srgbClr val="404040"/>
                </a:solidFill>
                <a:highlight>
                  <a:srgbClr val="FFFFFF"/>
                </a:highlight>
              </a:rPr>
              <a:t>.</a:t>
            </a:r>
          </a:p>
          <a:p>
            <a:pPr marL="1524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/>
        </p:nvSpPr>
        <p:spPr>
          <a:xfrm>
            <a:off x="1295400" y="2557460"/>
            <a:ext cx="9601200" cy="3317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0987" marR="0" lvl="0" indent="-2809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5000"/>
              <a:buFont typeface="Arial"/>
              <a:buChar char="•"/>
            </a:pPr>
            <a:r>
              <a:rPr lang="pt-BR" sz="2400" b="1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Faça o download no seguinte link: </a:t>
            </a:r>
            <a:r>
              <a:rPr lang="pt-BR" sz="2400" b="1" i="0" u="sng" strike="noStrike" cap="none" dirty="0">
                <a:solidFill>
                  <a:schemeClr val="hlink"/>
                </a:solidFill>
                <a:latin typeface="Garamond"/>
                <a:ea typeface="Garamond"/>
                <a:cs typeface="Garamond"/>
                <a:sym typeface="Garamond"/>
                <a:hlinkClick r:id="rId3"/>
              </a:rPr>
              <a:t>java</a:t>
            </a:r>
            <a:r>
              <a:rPr lang="pt-BR" sz="2400" b="1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;</a:t>
            </a:r>
          </a:p>
          <a:p>
            <a:pPr marL="280987" marR="0" lvl="0" indent="-2682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aramond"/>
              <a:buChar char="•"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Selecione a opção: </a:t>
            </a:r>
            <a:r>
              <a:rPr lang="pt-BR" sz="2400" b="1" i="0" u="none" strike="noStrike" cap="none" dirty="0" err="1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Accept</a:t>
            </a:r>
            <a:r>
              <a:rPr lang="pt-BR" sz="2400" b="1" i="0" u="none" strike="noStrike" cap="none" dirty="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pt-BR" sz="2400" b="1" i="0" u="none" strike="noStrike" cap="none" dirty="0" err="1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License</a:t>
            </a:r>
            <a:r>
              <a:rPr lang="pt-BR" sz="2400" b="1" i="0" u="none" strike="noStrike" cap="none" dirty="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pt-BR" sz="2400" b="1" i="0" u="none" strike="noStrike" cap="none" dirty="0" err="1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Agreement</a:t>
            </a:r>
            <a:r>
              <a:rPr lang="pt-BR" sz="2400" b="1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;</a:t>
            </a:r>
          </a:p>
          <a:p>
            <a:pPr marL="280987" marR="0" lvl="0" indent="-2682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aramond"/>
              <a:buChar char="•"/>
            </a:pPr>
            <a:r>
              <a:rPr lang="pt-BR" sz="2400" b="1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Verifique a versão do seu </a:t>
            </a:r>
            <a:r>
              <a:rPr lang="pt-BR" sz="2400" b="1" i="0" u="none" strike="noStrike" cap="none" dirty="0" err="1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windows</a:t>
            </a:r>
            <a:r>
              <a:rPr lang="pt-BR" sz="2400" b="1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32 bits(x86) ou 64 bits (x64);</a:t>
            </a:r>
          </a:p>
          <a:p>
            <a:pPr marL="280987" marR="0" lvl="0" indent="-2682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aramond"/>
              <a:buChar char="•"/>
            </a:pPr>
            <a:r>
              <a:rPr lang="pt-BR" sz="2400" b="1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Selecione a versão desejada e clique no link na coluna Download;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1295400" y="982662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lang="pt-BR" sz="44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Download do Java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/>
        </p:nvSpPr>
        <p:spPr>
          <a:xfrm>
            <a:off x="1295400" y="553156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lang="pt-BR"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Exercícios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1191490" y="1720538"/>
            <a:ext cx="9822900" cy="368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lang="pt-BR" sz="2400" b="1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Utilizando sempre o melhor tipo de dado a fim de otimizar o uso da memória, façam os seguintes exercícios.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 startAt="6"/>
            </a:pPr>
            <a:r>
              <a:rPr lang="pt-BR" sz="2400" b="1">
                <a:latin typeface="Garamond"/>
                <a:ea typeface="Garamond"/>
                <a:cs typeface="Garamond"/>
                <a:sym typeface="Garamond"/>
              </a:rPr>
              <a:t>Escrever um programa que leia o nome de um vendedor, o seu salário fixo e o total de vendas efetuadas por ele no mês (em dinheiro). Sabendo que este vendedor ganha 15% de comissão sobre suas vendas efetuadas, informar o seu nome, o salário fixo e salário no final do mês. </a:t>
            </a:r>
          </a:p>
          <a:p>
            <a:pPr marL="457200" lvl="0" indent="-457200" rtl="0">
              <a:lnSpc>
                <a:spcPct val="115000"/>
              </a:lnSpc>
              <a:spcBef>
                <a:spcPts val="0"/>
              </a:spcBef>
              <a:buSzPct val="100000"/>
              <a:buFont typeface="Garamond"/>
              <a:buAutoNum type="arabicPeriod" startAt="6"/>
            </a:pPr>
            <a:r>
              <a:rPr lang="pt-BR" sz="2400" b="1">
                <a:latin typeface="Garamond"/>
                <a:ea typeface="Garamond"/>
                <a:cs typeface="Garamond"/>
                <a:sym typeface="Garamond"/>
              </a:rPr>
              <a:t>Escrever um programa que leia o nome de um aluno e as notas das três provas que ele obteve no semestre. No final informar o nome do aluno e a sua média.</a:t>
            </a:r>
          </a:p>
          <a:p>
            <a:pPr marL="1524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p:transition spd="med"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 txBox="1"/>
          <p:nvPr/>
        </p:nvSpPr>
        <p:spPr>
          <a:xfrm>
            <a:off x="1295400" y="553156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lang="pt-BR"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Exercícios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x="1191490" y="1720538"/>
            <a:ext cx="9822900" cy="368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lang="pt-BR" sz="2400" b="1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Utilizando sempre o melhor tipo de dado a fim de otimizar o uso da memória, façam os seguintes exercícios.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457200" lvl="0" indent="-457200" rtl="0">
              <a:lnSpc>
                <a:spcPct val="115000"/>
              </a:lnSpc>
              <a:spcBef>
                <a:spcPts val="0"/>
              </a:spcBef>
              <a:buSzPct val="100000"/>
              <a:buFont typeface="Garamond"/>
              <a:buAutoNum type="arabicPeriod" startAt="8"/>
            </a:pPr>
            <a:r>
              <a:rPr lang="pt-BR" sz="2400" b="1">
                <a:latin typeface="Garamond"/>
                <a:ea typeface="Garamond"/>
                <a:cs typeface="Garamond"/>
                <a:sym typeface="Garamond"/>
              </a:rPr>
              <a:t>Escrever uma programa em que leia dois valores para as variáveis A e B, e efetuar as trocas dos valores de forma que a variável A passe a possuir o valor da variável B e a variável B passe a possuir o valor da variável A. Apresentar os valores trocados.</a:t>
            </a:r>
          </a:p>
          <a:p>
            <a:pPr marL="457200" lvl="0" indent="-457200" rtl="0">
              <a:lnSpc>
                <a:spcPct val="115000"/>
              </a:lnSpc>
              <a:spcBef>
                <a:spcPts val="0"/>
              </a:spcBef>
              <a:buSzPct val="100000"/>
              <a:buFont typeface="Garamond"/>
              <a:buAutoNum type="arabicPeriod" startAt="8"/>
            </a:pPr>
            <a:r>
              <a:rPr lang="pt-BR" sz="2400" b="1">
                <a:latin typeface="Garamond"/>
                <a:ea typeface="Garamond"/>
                <a:cs typeface="Garamond"/>
                <a:sym typeface="Garamond"/>
              </a:rPr>
              <a:t>Ler uma temperatura em graus Celsius e apresentá-la convertida em graus Fahrenheit. A fórmula de conversão é: F=(9*C+160) / 5, sendo F a temperatura em Fahrenheit e C a temperatura em Celsius. </a:t>
            </a: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/>
        </p:nvSpPr>
        <p:spPr>
          <a:xfrm>
            <a:off x="1295400" y="982662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lang="pt-BR" sz="44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Instalação do Java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1295400" y="2557460"/>
            <a:ext cx="9601200" cy="3317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0987" marR="0" lvl="0" indent="-2682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aramond"/>
              <a:buChar char="•"/>
            </a:pPr>
            <a:r>
              <a:rPr lang="pt-BR" sz="2400" b="1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A instalação é bem simples, não precisa ser configurado nada, apenas seguir as orientações de instalação.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/>
        </p:nvSpPr>
        <p:spPr>
          <a:xfrm>
            <a:off x="1295400" y="982662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lang="pt-BR" sz="44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Testando o Java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1295400" y="2557460"/>
            <a:ext cx="9601200" cy="3317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0987" marR="0" lvl="0" indent="-2682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aramond"/>
              <a:buChar char="•"/>
            </a:pPr>
            <a:r>
              <a:rPr lang="pt-BR" sz="2400" b="1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Abra o </a:t>
            </a:r>
            <a:r>
              <a:rPr lang="pt-BR" sz="2400" b="1" i="0" u="none" strike="noStrike" cap="none" dirty="0" err="1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prompt</a:t>
            </a:r>
            <a:r>
              <a:rPr lang="pt-BR" sz="2400" b="1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de comando:</a:t>
            </a:r>
          </a:p>
          <a:p>
            <a: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Garamond"/>
              <a:buChar char="•"/>
            </a:pPr>
            <a:r>
              <a:rPr lang="pt-BR" sz="2400" b="1" i="0" u="none" strike="noStrike" cap="none" dirty="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java -</a:t>
            </a:r>
            <a:r>
              <a:rPr lang="pt-BR" sz="2400" b="1" i="0" u="none" strike="noStrike" cap="none" dirty="0" err="1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version</a:t>
            </a:r>
            <a:endParaRPr lang="pt-BR" sz="2400" b="1" i="0" u="none" strike="noStrike" cap="none" dirty="0">
              <a:solidFill>
                <a:srgbClr val="FF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Garamond"/>
              <a:buChar char="•"/>
            </a:pPr>
            <a:r>
              <a:rPr lang="pt-BR" sz="2400" b="1" i="0" u="none" strike="noStrike" cap="none" dirty="0" err="1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javac</a:t>
            </a:r>
            <a:r>
              <a:rPr lang="pt-BR" sz="2400" b="1" i="0" u="none" strike="noStrike" cap="none" dirty="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 -</a:t>
            </a:r>
            <a:r>
              <a:rPr lang="pt-BR" sz="2400" b="1" i="0" u="none" strike="noStrike" cap="none" dirty="0" err="1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version</a:t>
            </a:r>
            <a:endParaRPr lang="pt-BR" sz="2400" b="1" i="0" u="none" strike="noStrike" cap="none" dirty="0">
              <a:solidFill>
                <a:srgbClr val="FF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/>
        </p:nvSpPr>
        <p:spPr>
          <a:xfrm>
            <a:off x="1295400" y="982662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lang="pt-BR" sz="44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Configurar o Java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1295400" y="2557460"/>
            <a:ext cx="9601200" cy="3317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0987" marR="0" lvl="0" indent="-2682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aramond"/>
              <a:buChar char="•"/>
            </a:pPr>
            <a:r>
              <a:rPr lang="pt-BR" sz="2400" b="1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1º copiem o caminho que o jdk está instalado;</a:t>
            </a:r>
          </a:p>
        </p:txBody>
      </p:sp>
      <p:pic>
        <p:nvPicPr>
          <p:cNvPr id="202" name="Shape 2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399" y="2960875"/>
            <a:ext cx="10301299" cy="3085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/>
        </p:nvSpPr>
        <p:spPr>
          <a:xfrm>
            <a:off x="1295400" y="982662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lang="pt-BR" sz="44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Configurar o Java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1295400" y="2557460"/>
            <a:ext cx="9601200" cy="3317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0987" marR="0" lvl="0" indent="-2682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aramond"/>
              <a:buChar char="•"/>
            </a:pPr>
            <a:r>
              <a:rPr lang="pt-BR" sz="2400" b="1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2º clique no iniciar e busque por: ‘</a:t>
            </a:r>
            <a:r>
              <a:rPr lang="pt-BR" sz="2400" b="1" i="0" u="none" strike="noStrike" cap="non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Ver definicões de sistema avançadas</a:t>
            </a:r>
            <a:r>
              <a:rPr lang="pt-BR" sz="2400" b="1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’;</a:t>
            </a:r>
          </a:p>
        </p:txBody>
      </p:sp>
      <p:pic>
        <p:nvPicPr>
          <p:cNvPr id="209" name="Shape 2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7650" y="3179125"/>
            <a:ext cx="6124774" cy="300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Custom 1">
      <a:dk1>
        <a:srgbClr val="000000"/>
      </a:dk1>
      <a:lt1>
        <a:srgbClr val="FFFFFF"/>
      </a:lt1>
      <a:dk2>
        <a:srgbClr val="455F51"/>
      </a:dk2>
      <a:lt2>
        <a:srgbClr val="FFFFFF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2070</Words>
  <Application>Microsoft Office PowerPoint</Application>
  <PresentationFormat>Personalizar</PresentationFormat>
  <Paragraphs>368</Paragraphs>
  <Slides>51</Slides>
  <Notes>51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51</vt:i4>
      </vt:variant>
    </vt:vector>
  </HeadingPairs>
  <TitlesOfParts>
    <vt:vector size="58" baseType="lpstr">
      <vt:lpstr>Tinos</vt:lpstr>
      <vt:lpstr>Arial</vt:lpstr>
      <vt:lpstr>Questrial</vt:lpstr>
      <vt:lpstr>Raleway</vt:lpstr>
      <vt:lpstr>Calibri</vt:lpstr>
      <vt:lpstr>Garamond</vt:lpstr>
      <vt:lpstr>Theme1</vt:lpstr>
      <vt:lpstr>PROGRAMADOR</vt:lpstr>
      <vt:lpstr>CONTEÚDO  DO MÓDULO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PROGRAMADOR</dc:title>
  <cp:lastModifiedBy>Graziela -</cp:lastModifiedBy>
  <cp:revision>7</cp:revision>
  <dcterms:modified xsi:type="dcterms:W3CDTF">2016-09-24T19:43:22Z</dcterms:modified>
</cp:coreProperties>
</file>