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77"/>
  </p:notesMasterIdLst>
  <p:handoutMasterIdLst>
    <p:handoutMasterId r:id="rId78"/>
  </p:handoutMasterIdLst>
  <p:sldIdLst>
    <p:sldId id="259" r:id="rId5"/>
    <p:sldId id="262" r:id="rId6"/>
    <p:sldId id="360" r:id="rId7"/>
    <p:sldId id="263" r:id="rId8"/>
    <p:sldId id="264" r:id="rId9"/>
    <p:sldId id="378" r:id="rId10"/>
    <p:sldId id="389" r:id="rId11"/>
    <p:sldId id="380" r:id="rId12"/>
    <p:sldId id="403" r:id="rId13"/>
    <p:sldId id="400" r:id="rId14"/>
    <p:sldId id="383" r:id="rId15"/>
    <p:sldId id="384" r:id="rId16"/>
    <p:sldId id="402" r:id="rId17"/>
    <p:sldId id="335" r:id="rId18"/>
    <p:sldId id="269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36" r:id="rId32"/>
    <p:sldId id="386" r:id="rId33"/>
    <p:sldId id="390" r:id="rId34"/>
    <p:sldId id="369" r:id="rId35"/>
    <p:sldId id="391" r:id="rId36"/>
    <p:sldId id="392" r:id="rId37"/>
    <p:sldId id="393" r:id="rId38"/>
    <p:sldId id="394" r:id="rId39"/>
    <p:sldId id="395" r:id="rId40"/>
    <p:sldId id="396" r:id="rId41"/>
    <p:sldId id="337" r:id="rId42"/>
    <p:sldId id="356" r:id="rId43"/>
    <p:sldId id="338" r:id="rId44"/>
    <p:sldId id="397" r:id="rId45"/>
    <p:sldId id="398" r:id="rId46"/>
    <p:sldId id="399" r:id="rId47"/>
    <p:sldId id="405" r:id="rId48"/>
    <p:sldId id="404" r:id="rId49"/>
    <p:sldId id="339" r:id="rId50"/>
    <p:sldId id="357" r:id="rId51"/>
    <p:sldId id="358" r:id="rId52"/>
    <p:sldId id="359" r:id="rId53"/>
    <p:sldId id="361" r:id="rId54"/>
    <p:sldId id="362" r:id="rId55"/>
    <p:sldId id="363" r:id="rId56"/>
    <p:sldId id="364" r:id="rId57"/>
    <p:sldId id="340" r:id="rId58"/>
    <p:sldId id="365" r:id="rId59"/>
    <p:sldId id="366" r:id="rId60"/>
    <p:sldId id="367" r:id="rId61"/>
    <p:sldId id="368" r:id="rId62"/>
    <p:sldId id="370" r:id="rId63"/>
    <p:sldId id="341" r:id="rId64"/>
    <p:sldId id="371" r:id="rId65"/>
    <p:sldId id="342" r:id="rId66"/>
    <p:sldId id="372" r:id="rId67"/>
    <p:sldId id="373" r:id="rId68"/>
    <p:sldId id="374" r:id="rId69"/>
    <p:sldId id="375" r:id="rId70"/>
    <p:sldId id="376" r:id="rId71"/>
    <p:sldId id="377" r:id="rId72"/>
    <p:sldId id="343" r:id="rId73"/>
    <p:sldId id="388" r:id="rId74"/>
    <p:sldId id="292" r:id="rId75"/>
    <p:sldId id="330" r:id="rId76"/>
  </p:sldIdLst>
  <p:sldSz cx="12192000" cy="6858000"/>
  <p:notesSz cx="6858000" cy="9144000"/>
  <p:embeddedFontLst>
    <p:embeddedFont>
      <p:font typeface="Cambria Math" panose="02040503050406030204" pitchFamily="18" charset="0"/>
      <p:regular r:id="rId79"/>
    </p:embeddedFont>
    <p:embeddedFont>
      <p:font typeface="ING Me" panose="020B0604020202020204" charset="0"/>
      <p:regular r:id="rId80"/>
      <p:bold r:id="rId81"/>
      <p:italic r:id="rId82"/>
      <p:boldItalic r:id="rId83"/>
    </p:embeddedFont>
    <p:embeddedFont>
      <p:font typeface="Lucida Console" panose="020B0609040504020204" pitchFamily="49" charset="0"/>
      <p:regular r:id="rId84"/>
    </p:embeddedFont>
  </p:embeddedFontLst>
  <p:custDataLst>
    <p:tags r:id="rId8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90068"/>
    <a:srgbClr val="53509E"/>
    <a:srgbClr val="349651"/>
    <a:srgbClr val="E9E9E9"/>
    <a:srgbClr val="FF6200"/>
    <a:srgbClr val="FDFDFD"/>
    <a:srgbClr val="17A7DC"/>
    <a:srgbClr val="A8A8A8"/>
    <a:srgbClr val="CFDA1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0794" autoAdjust="0"/>
  </p:normalViewPr>
  <p:slideViewPr>
    <p:cSldViewPr snapToGrid="0" showGuides="1">
      <p:cViewPr varScale="1">
        <p:scale>
          <a:sx n="106" d="100"/>
          <a:sy n="106" d="100"/>
        </p:scale>
        <p:origin x="1446" y="96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  <p:guide orient="horz" pos="2160"/>
      </p:guideLst>
    </p:cSldViewPr>
  </p:slideViewPr>
  <p:outlineViewPr>
    <p:cViewPr>
      <p:scale>
        <a:sx n="33" d="100"/>
        <a:sy n="33" d="100"/>
      </p:scale>
      <p:origin x="0" y="-221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6.fntdata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1.fntdata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5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font" Target="fonts/font4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16/03/2018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8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59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19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86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0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02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18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5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9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3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72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66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67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167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19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07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452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136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44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19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245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32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9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58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458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71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2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729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65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04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70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6575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782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275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08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2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43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6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620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709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534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455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674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657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9957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0571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19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65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7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9373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54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014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677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429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724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548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39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846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8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36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61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90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nfi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ad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Vi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-scm.com/docs/gitrevisions" TargetMode="External"/><Relationship Id="rId4" Type="http://schemas.openxmlformats.org/officeDocument/2006/relationships/hyperlink" Target="https://git-scm.com/book/en/v2/Git-Basics-Viewing-the-Commit-Histor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s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mo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github.com/grazin/git_materialy.gi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fetch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tag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vert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docs/git-reflog" TargetMode="External"/><Relationship Id="rId5" Type="http://schemas.openxmlformats.org/officeDocument/2006/relationships/hyperlink" Target="https://git-scm.com/docs/git-clean" TargetMode="External"/><Relationship Id="rId4" Type="http://schemas.openxmlformats.org/officeDocument/2006/relationships/hyperlink" Target="https://git-scm.com/docs/git-reset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rry-pick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ING_news" TargetMode="Externa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hyperlink" Target="http://www.flickr.com/inggroup" TargetMode="External"/><Relationship Id="rId2" Type="http://schemas.openxmlformats.org/officeDocument/2006/relationships/hyperlink" Target="http://www.ing.com/" TargetMode="Externa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://www.slideshare.net/ing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://www.linkedin.com/company/ing" TargetMode="External"/><Relationship Id="rId4" Type="http://schemas.openxmlformats.org/officeDocument/2006/relationships/hyperlink" Target="http://www.youtube.com/ING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facebook.com/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in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How Git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Izabela Szczepanik i Piotr Bartela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$ git </a:t>
            </a:r>
            <a:r>
              <a:rPr lang="pl-PL" dirty="0" err="1" smtClean="0"/>
              <a:t>become</a:t>
            </a:r>
            <a:r>
              <a:rPr lang="pl-PL" dirty="0" smtClean="0"/>
              <a:t> --</a:t>
            </a:r>
            <a:r>
              <a:rPr lang="pl-PL" dirty="0" err="1" smtClean="0"/>
              <a:t>like</a:t>
            </a:r>
            <a:r>
              <a:rPr lang="pl-PL" dirty="0" smtClean="0"/>
              <a:t>-a-boss-</a:t>
            </a:r>
            <a:r>
              <a:rPr lang="pl-PL" dirty="0" err="1" smtClean="0"/>
              <a:t>expert</a:t>
            </a:r>
            <a:endParaRPr lang="en-GB" dirty="0"/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smtClean="0"/>
              <a:t>Katowice </a:t>
            </a:r>
            <a:r>
              <a:rPr lang="en-GB" dirty="0" smtClean="0"/>
              <a:t>• </a:t>
            </a:r>
            <a:r>
              <a:rPr lang="pl-PL" dirty="0" smtClean="0"/>
              <a:t>17</a:t>
            </a:r>
            <a:r>
              <a:rPr lang="en-GB" dirty="0" smtClean="0"/>
              <a:t> M</a:t>
            </a:r>
            <a:r>
              <a:rPr lang="pl-PL" dirty="0" err="1" smtClean="0"/>
              <a:t>arca</a:t>
            </a:r>
            <a:r>
              <a:rPr lang="en-GB" dirty="0" smtClean="0"/>
              <a:t> 201</a:t>
            </a:r>
            <a:r>
              <a:rPr lang="pl-PL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92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4" y="1278384"/>
            <a:ext cx="10489175" cy="1609671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init</a:t>
            </a:r>
            <a:endParaRPr lang="nl-NL" b="1" dirty="0" smtClean="0"/>
          </a:p>
          <a:p>
            <a:pPr lvl="1"/>
            <a:r>
              <a:rPr lang="pl-PL" dirty="0" smtClean="0"/>
              <a:t>Struktura folderu .git przedstawia się następująco: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Jestem Bogiem</a:t>
            </a:r>
            <a:endParaRPr lang="nl-N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76" y="2661719"/>
            <a:ext cx="8120770" cy="3211394"/>
          </a:xfrm>
        </p:spPr>
      </p:pic>
    </p:spTree>
    <p:extLst>
      <p:ext uri="{BB962C8B-B14F-4D97-AF65-F5344CB8AC3E}">
        <p14:creationId xmlns:p14="http://schemas.microsoft.com/office/powerpoint/2010/main" val="24223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config</a:t>
            </a:r>
            <a:endParaRPr lang="nl-NL" b="1" dirty="0"/>
          </a:p>
          <a:p>
            <a:pPr lvl="1"/>
            <a:r>
              <a:rPr lang="pl-PL" dirty="0"/>
              <a:t>Pozwala na wyświetlenie i modyfikacje wszystkich możliwych opcji konfiguracyjnych systemu kontroli wersji, również tych dla pojedynczego repozytorium</a:t>
            </a:r>
          </a:p>
          <a:p>
            <a:pPr lvl="1"/>
            <a:r>
              <a:rPr lang="en-GB" dirty="0">
                <a:hlinkClick r:id="rId3"/>
              </a:rPr>
              <a:t>https://git-scm.com/docs/git-</a:t>
            </a:r>
            <a:r>
              <a:rPr lang="pl-PL" dirty="0" err="1">
                <a:hlinkClick r:id="rId3"/>
              </a:rPr>
              <a:t>config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6" y="3867373"/>
            <a:ext cx="10152892" cy="1661171"/>
          </a:xfrm>
          <a:prstGeom prst="rect">
            <a:avLst/>
          </a:prstGeom>
        </p:spPr>
      </p:pic>
      <p:sp>
        <p:nvSpPr>
          <p:cNvPr id="9" name="Freeform 13"/>
          <p:cNvSpPr>
            <a:spLocks/>
          </p:cNvSpPr>
          <p:nvPr/>
        </p:nvSpPr>
        <p:spPr bwMode="gray">
          <a:xfrm>
            <a:off x="838200" y="2817595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options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1928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l-PL" b="1" dirty="0"/>
              <a:t>Git </a:t>
            </a:r>
            <a:r>
              <a:rPr lang="pl-PL" b="1" dirty="0" err="1"/>
              <a:t>config</a:t>
            </a:r>
            <a:endParaRPr lang="nl-NL" b="1" dirty="0"/>
          </a:p>
          <a:p>
            <a:pPr marL="0" lvl="1" indent="0">
              <a:buNone/>
            </a:pPr>
            <a:endParaRPr lang="pl-PL" dirty="0" smtClean="0"/>
          </a:p>
          <a:p>
            <a:pPr marL="0" lvl="1" indent="0">
              <a:buNone/>
            </a:pPr>
            <a:r>
              <a:rPr lang="pl-PL" dirty="0" smtClean="0"/>
              <a:t>Istnieją 3 poziomy konfiguracji:</a:t>
            </a:r>
          </a:p>
          <a:p>
            <a:pPr marL="0" lvl="1" indent="0">
              <a:buNone/>
            </a:pPr>
            <a:endParaRPr lang="pl-PL" dirty="0" smtClean="0"/>
          </a:p>
          <a:p>
            <a:pPr marL="0" lvl="1" indent="0">
              <a:buNone/>
            </a:pPr>
            <a:r>
              <a:rPr lang="pl-PL" dirty="0" smtClean="0"/>
              <a:t>Konfiguracja projektu</a:t>
            </a:r>
            <a:endParaRPr lang="pl-PL" dirty="0"/>
          </a:p>
          <a:p>
            <a:pPr marL="0" lvl="1" indent="0">
              <a:buNone/>
            </a:pPr>
            <a:r>
              <a:rPr lang="pl-PL" dirty="0" smtClean="0"/>
              <a:t>--</a:t>
            </a:r>
            <a:r>
              <a:rPr lang="pl-PL" dirty="0" err="1" smtClean="0"/>
              <a:t>local</a:t>
            </a:r>
            <a:endParaRPr lang="pl-PL" dirty="0" smtClean="0"/>
          </a:p>
          <a:p>
            <a:pPr marL="0" lvl="1" indent="0">
              <a:buNone/>
            </a:pPr>
            <a:endParaRPr lang="pl-PL" dirty="0"/>
          </a:p>
          <a:p>
            <a:pPr marL="0" lvl="1" indent="0">
              <a:buNone/>
            </a:pPr>
            <a:r>
              <a:rPr lang="pl-PL" dirty="0" smtClean="0"/>
              <a:t>Konfiguracja </a:t>
            </a:r>
            <a:r>
              <a:rPr lang="pl-PL" dirty="0" err="1" smtClean="0"/>
              <a:t>ogólno</a:t>
            </a:r>
            <a:r>
              <a:rPr lang="pl-PL" dirty="0" smtClean="0"/>
              <a:t>-projektowa</a:t>
            </a:r>
          </a:p>
          <a:p>
            <a:pPr marL="0" lvl="1" indent="0">
              <a:buNone/>
            </a:pPr>
            <a:r>
              <a:rPr lang="pl-PL" dirty="0" smtClean="0"/>
              <a:t>--</a:t>
            </a:r>
            <a:r>
              <a:rPr lang="pl-PL" dirty="0" err="1" smtClean="0"/>
              <a:t>global</a:t>
            </a:r>
            <a:endParaRPr lang="pl-PL" dirty="0" smtClean="0"/>
          </a:p>
          <a:p>
            <a:pPr marL="0" lvl="1" indent="0">
              <a:buNone/>
            </a:pPr>
            <a:endParaRPr lang="pl-PL" dirty="0"/>
          </a:p>
          <a:p>
            <a:pPr marL="0" lvl="1" indent="0">
              <a:buNone/>
            </a:pPr>
            <a:r>
              <a:rPr lang="pl-PL" dirty="0" smtClean="0"/>
              <a:t>Konfiguracja systemowa</a:t>
            </a:r>
          </a:p>
          <a:p>
            <a:pPr marL="0" lvl="1" indent="0">
              <a:buNone/>
            </a:pPr>
            <a:r>
              <a:rPr lang="pl-PL" dirty="0" smtClean="0"/>
              <a:t>--system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26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config</a:t>
            </a:r>
            <a:endParaRPr lang="nl-NL" b="1" dirty="0"/>
          </a:p>
          <a:p>
            <a:endParaRPr lang="pl-PL" dirty="0" smtClean="0"/>
          </a:p>
          <a:p>
            <a:r>
              <a:rPr lang="pl-PL" dirty="0" smtClean="0"/>
              <a:t>Identyfikacja poziomu konfiguracji</a:t>
            </a:r>
            <a:endParaRPr lang="pl-PL" dirty="0" smtClean="0"/>
          </a:p>
          <a:p>
            <a:r>
              <a:rPr lang="pl-PL" dirty="0" smtClean="0"/>
              <a:t>--show-</a:t>
            </a:r>
            <a:r>
              <a:rPr lang="pl-PL" dirty="0" err="1" smtClean="0"/>
              <a:t>origin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Synonimy</a:t>
            </a:r>
            <a:endParaRPr lang="pl-PL" dirty="0" smtClean="0"/>
          </a:p>
          <a:p>
            <a:r>
              <a:rPr lang="pl-PL" dirty="0" err="1" smtClean="0"/>
              <a:t>alias.nazwa</a:t>
            </a:r>
            <a:r>
              <a:rPr lang="pl-PL" dirty="0" smtClean="0"/>
              <a:t> </a:t>
            </a:r>
            <a:r>
              <a:rPr lang="pl-PL" dirty="0" smtClean="0"/>
              <a:t>komenda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Albo</a:t>
            </a:r>
          </a:p>
          <a:p>
            <a:endParaRPr lang="pl-PL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2817595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--list --show-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origin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4230130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alias.ci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commit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5364469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alias.aliases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„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--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get-regexp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^alias\.”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Podstawowe polecenia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Pozwala na zorientowanie się jaki jest aktualny stan repozytorium, jakie pliki zostały zmienione, jakie dodane, jakie nie są dodane do indeksu czy masz aktualny stan z repozytorium zdalnym, czy jesteś w trybie konfliktu, w trakcie </a:t>
            </a:r>
            <a:r>
              <a:rPr lang="pl-PL" dirty="0" err="1" smtClean="0"/>
              <a:t>ribejza</a:t>
            </a:r>
            <a:r>
              <a:rPr lang="pl-PL" dirty="0" smtClean="0"/>
              <a:t> itd..</a:t>
            </a:r>
          </a:p>
          <a:p>
            <a:pPr lvl="1"/>
            <a:r>
              <a:rPr lang="en-GB" dirty="0">
                <a:hlinkClick r:id="rId3"/>
              </a:rPr>
              <a:t>https://git-scm.com/docs/git-status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No commits yet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--cached &lt;file&gt;..." to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new file:   nowy1.txt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nowy2.txt</a:t>
            </a:r>
          </a:p>
        </p:txBody>
      </p:sp>
    </p:spTree>
    <p:extLst>
      <p:ext uri="{BB962C8B-B14F-4D97-AF65-F5344CB8AC3E}">
        <p14:creationId xmlns:p14="http://schemas.microsoft.com/office/powerpoint/2010/main" val="471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opcje.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Kompaktowy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short</a:t>
            </a:r>
            <a:r>
              <a:rPr lang="pl-PL" dirty="0" smtClean="0"/>
              <a:t> lub w skrócie –s</a:t>
            </a:r>
          </a:p>
          <a:p>
            <a:pPr lvl="1"/>
            <a:endParaRPr lang="pl-PL" dirty="0"/>
          </a:p>
          <a:p>
            <a:pPr lvl="1"/>
            <a:r>
              <a:rPr lang="pl-PL" dirty="0" err="1"/>
              <a:t>Elaboratywny</a:t>
            </a:r>
            <a:r>
              <a:rPr lang="pl-PL" dirty="0"/>
              <a:t>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verbose</a:t>
            </a:r>
            <a:r>
              <a:rPr lang="pl-PL" dirty="0" smtClean="0"/>
              <a:t> lub w skrócie –v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Parsowalny</a:t>
            </a:r>
            <a:r>
              <a:rPr lang="pl-PL" dirty="0" smtClean="0"/>
              <a:t> 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porcelain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Łącznie z obiektami ignorowanymi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ignored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Jest podstawą dla graficznych interfejsów gita, które na podstawie </a:t>
            </a:r>
            <a:r>
              <a:rPr lang="pl-PL" dirty="0" err="1" smtClean="0"/>
              <a:t>outputu</a:t>
            </a:r>
            <a:r>
              <a:rPr lang="pl-PL" dirty="0" smtClean="0"/>
              <a:t> przedstawiają listę plików dodanych, zmienionych oraz pokolorowany </a:t>
            </a:r>
            <a:r>
              <a:rPr lang="pl-PL" dirty="0" err="1" smtClean="0"/>
              <a:t>diff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Po zgłębieniu możliwości tego polecenia możesz napisać swój własny interfejs graficzny!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58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728182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 odbywa się dwuetapowo, zanim nastąpi </a:t>
            </a:r>
            <a:r>
              <a:rPr lang="pl-PL" dirty="0" err="1" smtClean="0"/>
              <a:t>komit</a:t>
            </a:r>
            <a:r>
              <a:rPr lang="pl-PL" dirty="0" smtClean="0"/>
              <a:t>, musi nastąpić </a:t>
            </a:r>
            <a:r>
              <a:rPr lang="pl-PL" dirty="0" err="1" smtClean="0"/>
              <a:t>stejdżing</a:t>
            </a:r>
            <a:r>
              <a:rPr lang="pl-PL" dirty="0" smtClean="0"/>
              <a:t>, który jest często wykonywany niejawnie i w GUI i w konsoli</a:t>
            </a:r>
            <a:r>
              <a:rPr lang="pl-PL" dirty="0"/>
              <a:t>. Dodawać można całość, lub wybrane obiekty, podając wzorzec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git-scm.com/docs/git-add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Dodaj wszystko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Ścieżka/wzorzec &lt;</a:t>
            </a:r>
            <a:r>
              <a:rPr lang="pl-PL" dirty="0" err="1"/>
              <a:t>pathspec</a:t>
            </a:r>
            <a:r>
              <a:rPr lang="pl-PL" dirty="0" smtClean="0"/>
              <a:t>&gt; na przykład: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 zmianę, przyszykuj </a:t>
            </a:r>
            <a:r>
              <a:rPr lang="pl-PL" dirty="0" err="1" smtClean="0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5150142"/>
            <a:ext cx="10481800" cy="76305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Documentation/\*.txt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git-*.sh</a:t>
            </a:r>
          </a:p>
        </p:txBody>
      </p:sp>
    </p:spTree>
    <p:extLst>
      <p:ext uri="{BB962C8B-B14F-4D97-AF65-F5344CB8AC3E}">
        <p14:creationId xmlns:p14="http://schemas.microsoft.com/office/powerpoint/2010/main" val="20508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44259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obiektów ignorowanych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force</a:t>
            </a:r>
            <a:r>
              <a:rPr lang="pl-PL" dirty="0" smtClean="0"/>
              <a:t> lub -f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Dodawanie interaktywne – wejście w konsolowy tryb interaktywny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interactive</a:t>
            </a:r>
            <a:r>
              <a:rPr lang="pl-PL" dirty="0" smtClean="0"/>
              <a:t> lub -i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zmianę, przyszykuj </a:t>
            </a:r>
            <a:r>
              <a:rPr lang="pl-PL" dirty="0" err="1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391264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-i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staged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path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   unchanged        +1/-1 index.html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2:    unchanged        +5/-1 lib/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simplegit.rb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*** Commands ***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status     2: update      3: revert     4: add untracked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5: patch      6: diff        7: quit       8: help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What now&gt;</a:t>
            </a:r>
          </a:p>
        </p:txBody>
      </p:sp>
    </p:spTree>
    <p:extLst>
      <p:ext uri="{BB962C8B-B14F-4D97-AF65-F5344CB8AC3E}">
        <p14:creationId xmlns:p14="http://schemas.microsoft.com/office/powerpoint/2010/main" val="30409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żebyście potrafili poruszać się po repozytorium Git za pomocą interfejsu tekstowego.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pokazać Wam jak najczęściej używamy repozytorium Git i jakie polecenia są w codziennej pracy najbardziej przydatne.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Pracujemy z Wami w języku polskim, więc aby uniknąć bólu głowy, przy próbie odmian w języku polskim angielskich zwrotów, będziemy używać w prozie ich fonetycznych form: </a:t>
            </a:r>
            <a:r>
              <a:rPr lang="pl-PL" sz="1800" dirty="0" err="1" smtClean="0"/>
              <a:t>brancz</a:t>
            </a:r>
            <a:r>
              <a:rPr lang="pl-PL" sz="1800" dirty="0" smtClean="0"/>
              <a:t>, </a:t>
            </a:r>
            <a:r>
              <a:rPr lang="pl-PL" sz="1800" dirty="0" err="1" smtClean="0"/>
              <a:t>komit</a:t>
            </a:r>
            <a:r>
              <a:rPr lang="pl-PL" sz="1800" dirty="0" smtClean="0"/>
              <a:t>, </a:t>
            </a:r>
            <a:r>
              <a:rPr lang="pl-PL" sz="1800" dirty="0" err="1" smtClean="0"/>
              <a:t>stasz</a:t>
            </a:r>
            <a:r>
              <a:rPr lang="pl-PL" sz="1800" dirty="0" smtClean="0"/>
              <a:t>, </a:t>
            </a:r>
            <a:r>
              <a:rPr lang="pl-PL" sz="1800" dirty="0" err="1" smtClean="0"/>
              <a:t>ribejz</a:t>
            </a:r>
            <a:r>
              <a:rPr lang="pl-PL" sz="1800" dirty="0" smtClean="0"/>
              <a:t>, </a:t>
            </a:r>
            <a:r>
              <a:rPr lang="pl-PL" sz="1800" dirty="0" err="1" smtClean="0"/>
              <a:t>merdż</a:t>
            </a:r>
            <a:r>
              <a:rPr lang="pl-PL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Skupiamy się tylko na gicie, więc będziemy pracować na warsztatach z plikami </a:t>
            </a:r>
            <a:r>
              <a:rPr lang="pl-PL" sz="1800" dirty="0" err="1" smtClean="0"/>
              <a:t>tesktowymi</a:t>
            </a:r>
            <a:r>
              <a:rPr lang="pl-PL" sz="1800" dirty="0" smtClean="0"/>
              <a:t> z nic nie znaczącą treścią.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i słowo wstępu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gita, którą git zachowuje i zawsze można ją odzyskać.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git-scm.com/docs/git-commit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Każdy </a:t>
            </a:r>
            <a:r>
              <a:rPr lang="pl-PL" dirty="0" err="1" smtClean="0"/>
              <a:t>komit</a:t>
            </a:r>
            <a:r>
              <a:rPr lang="pl-PL" dirty="0" smtClean="0"/>
              <a:t> dostaje numer tzw. SHA-1, który wygląda przykładowo tak: </a:t>
            </a:r>
          </a:p>
          <a:p>
            <a:pPr lvl="1"/>
            <a:endParaRPr lang="pl-P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l-P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2c2d7e7e66aa72f810b4171962235d8331718ed8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Jest to unikatowy identyfikator </a:t>
            </a:r>
            <a:r>
              <a:rPr lang="pl-PL" dirty="0" err="1" smtClean="0"/>
              <a:t>komita</a:t>
            </a:r>
            <a:r>
              <a:rPr lang="pl-PL" dirty="0" smtClean="0"/>
              <a:t>, po którym można się do niego odnieść, na przykład na niego wejść, zresetować, wykonać </a:t>
            </a:r>
            <a:r>
              <a:rPr lang="pl-PL" dirty="0" err="1" smtClean="0"/>
              <a:t>cherry-pick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Tytuł </a:t>
            </a:r>
            <a:r>
              <a:rPr lang="pl-PL" dirty="0" err="1" smtClean="0"/>
              <a:t>komita</a:t>
            </a:r>
            <a:r>
              <a:rPr lang="pl-PL" dirty="0" smtClean="0"/>
              <a:t>. Jeśli nie podasz tego parametru, git i tak poprosi cię o tytuł.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message</a:t>
            </a:r>
            <a:r>
              <a:rPr lang="pl-PL" dirty="0" smtClean="0"/>
              <a:t> „</a:t>
            </a:r>
            <a:r>
              <a:rPr lang="pl-PL" dirty="0" err="1" smtClean="0"/>
              <a:t>Added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 </a:t>
            </a:r>
            <a:r>
              <a:rPr lang="pl-PL" dirty="0" err="1" smtClean="0"/>
              <a:t>attribues</a:t>
            </a:r>
            <a:r>
              <a:rPr lang="pl-PL" dirty="0" smtClean="0"/>
              <a:t>” lub </a:t>
            </a:r>
            <a:r>
              <a:rPr lang="pl-PL" dirty="0"/>
              <a:t>-m 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attribues</a:t>
            </a:r>
            <a:r>
              <a:rPr lang="pl-PL" dirty="0"/>
              <a:t>” 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7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</a:t>
            </a:r>
            <a:r>
              <a:rPr lang="pl-PL" dirty="0">
                <a:solidFill>
                  <a:srgbClr val="53509E"/>
                </a:solidFill>
              </a:rPr>
              <a:t>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tytułu „</a:t>
            </a:r>
            <a:r>
              <a:rPr lang="pl-PL" dirty="0" err="1" smtClean="0"/>
              <a:t>up</a:t>
            </a:r>
            <a:r>
              <a:rPr lang="pl-PL" dirty="0" smtClean="0"/>
              <a:t> front”. </a:t>
            </a:r>
            <a:r>
              <a:rPr lang="pl-PL" dirty="0"/>
              <a:t>(Jeśli </a:t>
            </a:r>
            <a:r>
              <a:rPr lang="pl-PL" dirty="0" smtClean="0"/>
              <a:t>nie: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pl.wikipedia.org/wiki/Vim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-m „</a:t>
            </a:r>
            <a:r>
              <a:rPr lang="pl-PL" dirty="0" err="1" smtClean="0"/>
              <a:t>Tytul</a:t>
            </a:r>
            <a:r>
              <a:rPr lang="pl-PL" dirty="0" smtClean="0"/>
              <a:t> </a:t>
            </a:r>
            <a:r>
              <a:rPr lang="pl-PL" dirty="0" err="1" smtClean="0"/>
              <a:t>komita</a:t>
            </a:r>
            <a:r>
              <a:rPr lang="pl-PL" dirty="0" smtClean="0"/>
              <a:t>”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Doklejenie do ostatniego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ammend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Dodanie wszystkich zmian do indeksu przed </a:t>
            </a:r>
            <a:r>
              <a:rPr lang="pl-PL" dirty="0" err="1" smtClean="0"/>
              <a:t>komitem</a:t>
            </a:r>
            <a:r>
              <a:rPr lang="pl-PL" dirty="0" smtClean="0"/>
              <a:t>. Pliki </a:t>
            </a:r>
            <a:r>
              <a:rPr lang="pl-PL" dirty="0" err="1" smtClean="0"/>
              <a:t>nietrakowane</a:t>
            </a:r>
            <a:r>
              <a:rPr lang="pl-PL" dirty="0" smtClean="0"/>
              <a:t> się jednakże nie załapią, trzeba je dodać wcześniej.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–a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Komitowanie</a:t>
            </a:r>
            <a:r>
              <a:rPr lang="pl-PL" dirty="0" smtClean="0"/>
              <a:t> interaktywne </a:t>
            </a:r>
            <a:r>
              <a:rPr lang="pl-PL" dirty="0"/>
              <a:t>– wejście w konsolowy tryb </a:t>
            </a:r>
            <a:r>
              <a:rPr lang="pl-PL" dirty="0" smtClean="0"/>
              <a:t>interaktywny, podobnie jak przy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/>
              <a:t>--</a:t>
            </a:r>
            <a:r>
              <a:rPr lang="pl-PL" dirty="0" err="1" smtClean="0"/>
              <a:t>interactive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8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/>
              <a:t>Pokazuje historię </a:t>
            </a:r>
            <a:r>
              <a:rPr lang="pl-PL" dirty="0" err="1" smtClean="0"/>
              <a:t>komitów</a:t>
            </a:r>
            <a:r>
              <a:rPr lang="pl-PL" dirty="0" smtClean="0"/>
              <a:t> od najnowszego. Log można formatować na wiele sposobów łącznie z grafem.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git-scm.com/docs/git-log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git-scm.com/book/en/v2/Git-Basics-Viewing-the-Commit-History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git-scm.com/docs/gitrevisions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Kompaktowa wersja – </a:t>
            </a:r>
            <a:r>
              <a:rPr lang="pl-PL" dirty="0" err="1" smtClean="0"/>
              <a:t>komit</a:t>
            </a:r>
            <a:r>
              <a:rPr lang="pl-PL" dirty="0" smtClean="0"/>
              <a:t> w jednej linijce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oneline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Graf – jeśli występują </a:t>
            </a:r>
            <a:r>
              <a:rPr lang="pl-PL" dirty="0" err="1" smtClean="0"/>
              <a:t>merdże</a:t>
            </a:r>
            <a:r>
              <a:rPr lang="pl-PL" dirty="0" smtClean="0"/>
              <a:t>, to punkt połączenia jest odpowiednio „narysowany”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graph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4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Liczba ostatnich </a:t>
            </a:r>
            <a:r>
              <a:rPr lang="pl-PL" dirty="0" err="1" smtClean="0"/>
              <a:t>komitów</a:t>
            </a:r>
            <a:endParaRPr lang="pl-PL" dirty="0" smtClean="0"/>
          </a:p>
          <a:p>
            <a:pPr lvl="1"/>
            <a:r>
              <a:rPr lang="en-US" dirty="0"/>
              <a:t>-&lt;number&gt;</a:t>
            </a:r>
          </a:p>
          <a:p>
            <a:pPr lvl="1"/>
            <a:r>
              <a:rPr lang="en-US" dirty="0"/>
              <a:t>-n &lt;number&gt;</a:t>
            </a:r>
          </a:p>
          <a:p>
            <a:pPr lvl="1"/>
            <a:r>
              <a:rPr lang="en-US" dirty="0"/>
              <a:t>--max-count=&lt;number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Zasięg rewizji </a:t>
            </a:r>
            <a:r>
              <a:rPr lang="pl-PL" dirty="0" err="1" smtClean="0"/>
              <a:t>od..do</a:t>
            </a:r>
            <a:r>
              <a:rPr lang="pl-PL" dirty="0" smtClean="0"/>
              <a:t> (dwie kropki)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Filtry daty (</a:t>
            </a:r>
            <a:r>
              <a:rPr lang="pl-PL" dirty="0" err="1" smtClean="0"/>
              <a:t>since</a:t>
            </a:r>
            <a:r>
              <a:rPr lang="pl-PL" dirty="0" smtClean="0"/>
              <a:t>, </a:t>
            </a:r>
            <a:r>
              <a:rPr lang="pl-PL" dirty="0" err="1" smtClean="0"/>
              <a:t>after</a:t>
            </a:r>
            <a:r>
              <a:rPr lang="pl-PL" dirty="0" smtClean="0"/>
              <a:t>, </a:t>
            </a:r>
            <a:r>
              <a:rPr lang="pl-PL" dirty="0" err="1" smtClean="0"/>
              <a:t>until</a:t>
            </a:r>
            <a:r>
              <a:rPr lang="pl-PL" dirty="0" smtClean="0"/>
              <a:t>, </a:t>
            </a:r>
            <a:r>
              <a:rPr lang="pl-PL" dirty="0" err="1" smtClean="0"/>
              <a:t>before</a:t>
            </a:r>
            <a:r>
              <a:rPr lang="pl-PL" dirty="0" smtClean="0"/>
              <a:t>)</a:t>
            </a:r>
          </a:p>
          <a:p>
            <a:pPr lvl="1"/>
            <a:r>
              <a:rPr lang="en-US" dirty="0"/>
              <a:t>--since=&lt;date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r>
              <a:rPr lang="en-US" dirty="0" smtClean="0"/>
              <a:t>--</a:t>
            </a:r>
            <a:r>
              <a:rPr lang="en-US" dirty="0"/>
              <a:t>since="2 weeks ago"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108993"/>
            <a:ext cx="10481800" cy="6350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63c8726..2c2d7e7</a:t>
            </a:r>
          </a:p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develop..ISSUE-123</a:t>
            </a:r>
          </a:p>
        </p:txBody>
      </p:sp>
    </p:spTree>
    <p:extLst>
      <p:ext uri="{BB962C8B-B14F-4D97-AF65-F5344CB8AC3E}">
        <p14:creationId xmlns:p14="http://schemas.microsoft.com/office/powerpoint/2010/main" val="1334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/>
              <a:t>Operacje na stosie</a:t>
            </a:r>
          </a:p>
          <a:p>
            <a:pPr lvl="1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git-scm.com/docs/git-stash</a:t>
            </a:r>
            <a:endParaRPr lang="pl-PL" dirty="0" smtClean="0"/>
          </a:p>
          <a:p>
            <a:pPr lvl="1"/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(zapis zmian </a:t>
            </a:r>
            <a:r>
              <a:rPr lang="pl-PL" dirty="0"/>
              <a:t>do </a:t>
            </a:r>
            <a:r>
              <a:rPr lang="pl-PL" dirty="0" err="1" smtClean="0"/>
              <a:t>stasza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list (lista </a:t>
            </a:r>
            <a:r>
              <a:rPr lang="pl-PL" dirty="0" err="1" smtClean="0"/>
              <a:t>zastaszowanych</a:t>
            </a:r>
            <a:r>
              <a:rPr lang="pl-PL" dirty="0" smtClean="0"/>
              <a:t> zmian)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pop (ściągnięcie </a:t>
            </a:r>
            <a:r>
              <a:rPr lang="pl-PL" dirty="0"/>
              <a:t>ze stosu i </a:t>
            </a:r>
            <a:r>
              <a:rPr lang="pl-PL" dirty="0" err="1" smtClean="0"/>
              <a:t>usunięnie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(ściągnięcie </a:t>
            </a:r>
            <a:r>
              <a:rPr lang="pl-PL" dirty="0"/>
              <a:t>ze stosu bez </a:t>
            </a:r>
            <a:r>
              <a:rPr lang="pl-PL" dirty="0" smtClean="0"/>
              <a:t>usuwania)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(wyczyszczenie stosu)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err="1" smtClean="0"/>
              <a:t>Staszuje</a:t>
            </a:r>
            <a:r>
              <a:rPr lang="pl-PL" dirty="0" smtClean="0"/>
              <a:t> również </a:t>
            </a:r>
            <a:r>
              <a:rPr lang="pl-PL" dirty="0" err="1" smtClean="0"/>
              <a:t>nietrakowane</a:t>
            </a:r>
            <a:r>
              <a:rPr lang="pl-PL" dirty="0" smtClean="0"/>
              <a:t> pliki, domyślnie są pomijane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include-untracked</a:t>
            </a:r>
            <a:r>
              <a:rPr lang="pl-PL" dirty="0" smtClean="0"/>
              <a:t> lub -u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Pop / 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11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smtClean="0"/>
              <a:t>Pop/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r>
              <a:rPr lang="pl-PL" dirty="0" smtClean="0"/>
              <a:t>, nie koniecznie z góry stosu.</a:t>
            </a:r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434442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list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@{0}: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pop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</a:t>
            </a:r>
          </a:p>
        </p:txBody>
      </p:sp>
    </p:spTree>
    <p:extLst>
      <p:ext uri="{BB962C8B-B14F-4D97-AF65-F5344CB8AC3E}">
        <p14:creationId xmlns:p14="http://schemas.microsoft.com/office/powerpoint/2010/main" val="203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Lista wzorców, według których git ignoruje niechciane pliki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git-scm.com/docs/gitignore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wprowadzamy wzorce do plików .</a:t>
            </a:r>
            <a:r>
              <a:rPr lang="pl-PL" dirty="0" err="1" smtClean="0"/>
              <a:t>gitignore</a:t>
            </a:r>
            <a:r>
              <a:rPr lang="pl-PL" dirty="0" smtClean="0"/>
              <a:t>, ponieważ chcemy by były przez repozytorium </a:t>
            </a:r>
            <a:r>
              <a:rPr lang="pl-PL" dirty="0" err="1" smtClean="0"/>
              <a:t>trakowane</a:t>
            </a:r>
            <a:r>
              <a:rPr lang="pl-PL" dirty="0" smtClean="0"/>
              <a:t> i wspólne dla wszystkich deweloperów w zespole.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Github</a:t>
            </a:r>
            <a:r>
              <a:rPr lang="pl-PL" dirty="0" smtClean="0"/>
              <a:t> przy tworzeniu repozytorium oferuje plik .</a:t>
            </a:r>
            <a:r>
              <a:rPr lang="pl-PL" dirty="0" err="1" smtClean="0"/>
              <a:t>gitignore</a:t>
            </a:r>
            <a:r>
              <a:rPr lang="pl-PL" dirty="0" smtClean="0"/>
              <a:t> do wyboru z listy </a:t>
            </a:r>
            <a:r>
              <a:rPr lang="pl-PL" dirty="0" err="1" smtClean="0"/>
              <a:t>frameworków</a:t>
            </a:r>
            <a:r>
              <a:rPr lang="pl-PL" dirty="0" smtClean="0"/>
              <a:t>/środowisk/</a:t>
            </a:r>
            <a:r>
              <a:rPr lang="pl-PL" dirty="0" err="1" smtClean="0"/>
              <a:t>skafoldów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Przykłady najbardziej przydatnych formatowań wzorca:</a:t>
            </a:r>
          </a:p>
          <a:p>
            <a:pPr lvl="1"/>
            <a:endParaRPr lang="pl-PL" dirty="0" smtClean="0"/>
          </a:p>
          <a:p>
            <a:pPr lvl="1"/>
            <a:r>
              <a:rPr lang="pl-PL" dirty="0" err="1"/>
              <a:t>obj</a:t>
            </a:r>
            <a:r>
              <a:rPr lang="pl-PL" dirty="0"/>
              <a:t>/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Bb</a:t>
            </a:r>
            <a:r>
              <a:rPr lang="pl-PL" dirty="0"/>
              <a:t>]in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Dd</a:t>
            </a:r>
            <a:r>
              <a:rPr lang="pl-PL" dirty="0"/>
              <a:t>]</a:t>
            </a:r>
            <a:r>
              <a:rPr lang="pl-PL" dirty="0" err="1"/>
              <a:t>ebug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Rr</a:t>
            </a:r>
            <a:r>
              <a:rPr lang="pl-PL" dirty="0"/>
              <a:t>]</a:t>
            </a:r>
            <a:r>
              <a:rPr lang="pl-PL" dirty="0" err="1"/>
              <a:t>elease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*.</a:t>
            </a:r>
            <a:r>
              <a:rPr lang="pl-PL" dirty="0" err="1"/>
              <a:t>suo</a:t>
            </a:r>
            <a:endParaRPr lang="pl-PL" dirty="0"/>
          </a:p>
          <a:p>
            <a:pPr lvl="1"/>
            <a:r>
              <a:rPr lang="pl-PL" dirty="0"/>
              <a:t>*.</a:t>
            </a:r>
            <a:r>
              <a:rPr lang="pl-PL" dirty="0" err="1"/>
              <a:t>user</a:t>
            </a:r>
            <a:endParaRPr lang="pl-PL" dirty="0"/>
          </a:p>
          <a:p>
            <a:pPr lvl="1"/>
            <a:r>
              <a:rPr lang="pl-PL" dirty="0"/>
              <a:t>*.log</a:t>
            </a:r>
          </a:p>
          <a:p>
            <a:pPr lvl="1"/>
            <a:r>
              <a:rPr lang="pl-PL" dirty="0" err="1"/>
              <a:t>logs</a:t>
            </a:r>
            <a:r>
              <a:rPr lang="pl-PL" dirty="0"/>
              <a:t>/*</a:t>
            </a:r>
          </a:p>
          <a:p>
            <a:pPr lvl="1"/>
            <a:r>
              <a:rPr lang="pl-PL" dirty="0"/>
              <a:t>.vs/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vscode</a:t>
            </a:r>
            <a:r>
              <a:rPr lang="pl-PL" dirty="0"/>
              <a:t>/</a:t>
            </a:r>
          </a:p>
          <a:p>
            <a:pPr lvl="1"/>
            <a:r>
              <a:rPr lang="pl-PL" dirty="0" err="1"/>
              <a:t>node_modules</a:t>
            </a:r>
            <a:r>
              <a:rPr lang="pl-PL" dirty="0"/>
              <a:t>/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95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Mechanika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30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 Maską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Blob</a:t>
            </a:r>
            <a:endParaRPr lang="pl-PL" b="1" dirty="0" smtClean="0"/>
          </a:p>
          <a:p>
            <a:r>
              <a:rPr lang="pl-PL" dirty="0" smtClean="0"/>
              <a:t>-Najczęściej </a:t>
            </a:r>
            <a:r>
              <a:rPr lang="pl-PL" dirty="0" err="1" smtClean="0"/>
              <a:t>blob</a:t>
            </a:r>
            <a:r>
              <a:rPr lang="pl-PL" dirty="0" smtClean="0"/>
              <a:t> przechowuje dane pliku, ale bez żadnych metadanych</a:t>
            </a:r>
          </a:p>
          <a:p>
            <a:endParaRPr lang="pl-PL" dirty="0"/>
          </a:p>
          <a:p>
            <a:r>
              <a:rPr lang="pl-PL" b="1" dirty="0" smtClean="0"/>
              <a:t>Drzewo</a:t>
            </a:r>
          </a:p>
          <a:p>
            <a:r>
              <a:rPr lang="pl-PL" dirty="0" smtClean="0"/>
              <a:t>-Obiekt drzewa reprezentuje jeden poziom informacji katalogowej</a:t>
            </a:r>
          </a:p>
          <a:p>
            <a:endParaRPr lang="pl-PL" dirty="0" smtClean="0"/>
          </a:p>
          <a:p>
            <a:r>
              <a:rPr lang="pl-PL" b="1" dirty="0" err="1" smtClean="0"/>
              <a:t>Komit</a:t>
            </a:r>
            <a:r>
              <a:rPr lang="pl-PL" b="1" dirty="0" smtClean="0"/>
              <a:t> (albo zatwierdzenie)</a:t>
            </a:r>
          </a:p>
          <a:p>
            <a:r>
              <a:rPr lang="pl-PL" dirty="0" smtClean="0"/>
              <a:t>-Zawiera metadane dotyczące każdej zmiany wprowadzonej w archiwum – datę, autora i wiadomość </a:t>
            </a:r>
          </a:p>
          <a:p>
            <a:endParaRPr lang="pl-PL" dirty="0"/>
          </a:p>
          <a:p>
            <a:r>
              <a:rPr lang="pl-PL" b="1" dirty="0" smtClean="0"/>
              <a:t>Metka (albo </a:t>
            </a:r>
            <a:r>
              <a:rPr lang="pl-PL" b="1" dirty="0" err="1" smtClean="0"/>
              <a:t>tag</a:t>
            </a:r>
            <a:r>
              <a:rPr lang="pl-PL" b="1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pl-PL" dirty="0" smtClean="0"/>
              <a:t>Obiekt metki przypisuje danemu obiektowi dowolną nazwę</a:t>
            </a:r>
          </a:p>
          <a:p>
            <a:pPr marL="342900" indent="-342900">
              <a:buFontTx/>
              <a:buChar char="-"/>
            </a:pPr>
            <a:endParaRPr lang="pl-PL" dirty="0"/>
          </a:p>
          <a:p>
            <a:r>
              <a:rPr lang="pl-PL" b="1" dirty="0" smtClean="0"/>
              <a:t>Pliki pakowane</a:t>
            </a:r>
          </a:p>
          <a:p>
            <a:r>
              <a:rPr lang="pl-PL" dirty="0" smtClean="0"/>
              <a:t>- Są efektywnym sposobem oszczędzania miejsca i transferu poprzez wykorzystanie delt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71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pracował w grupie na dowolnym systemie kontroli wersji?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używał </a:t>
            </a:r>
            <a:r>
              <a:rPr lang="pl-PL" sz="1800" dirty="0" err="1" smtClean="0"/>
              <a:t>branczy</a:t>
            </a:r>
            <a:r>
              <a:rPr lang="pl-PL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pracował w gicie?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używał git </a:t>
            </a:r>
            <a:r>
              <a:rPr lang="pl-PL" sz="1800" dirty="0" err="1" smtClean="0"/>
              <a:t>rebase</a:t>
            </a:r>
            <a:r>
              <a:rPr lang="pl-PL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pracował w git </a:t>
            </a:r>
            <a:r>
              <a:rPr lang="pl-PL" sz="1800" dirty="0" err="1" smtClean="0"/>
              <a:t>bashu</a:t>
            </a:r>
            <a:r>
              <a:rPr lang="pl-PL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na Windowsie?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sondaż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9" y="1134808"/>
            <a:ext cx="6618940" cy="492283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 Maską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7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ze zdalnym repozytorium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remote</a:t>
            </a:r>
            <a:endParaRPr lang="nl-NL" b="1" dirty="0"/>
          </a:p>
          <a:p>
            <a:pPr lvl="1"/>
            <a:r>
              <a:rPr lang="pl-PL" dirty="0" smtClean="0"/>
              <a:t>Komenda odpowiedzialna za zarządzanie konfiguracją związaną ze zdalnymi repozytoriami,</a:t>
            </a:r>
          </a:p>
          <a:p>
            <a:pPr lvl="1"/>
            <a:r>
              <a:rPr lang="pl-PL" dirty="0" smtClean="0"/>
              <a:t>Dzięki niej możesz wyświetlać, tworzyć, edytować i usuwać połączenia do zdalnych repozytoriów.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git-scm.com/docs/git-remote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/>
              <a:t>Wyświetl połączenia razem z adresami </a:t>
            </a:r>
            <a:r>
              <a:rPr lang="pl-PL" dirty="0" err="1"/>
              <a:t>url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55550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417396"/>
            <a:ext cx="10481800" cy="8425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–v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Wyświetl szczegóły danego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nowego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Usuwanie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Zmiana nazwy</a:t>
            </a:r>
          </a:p>
          <a:p>
            <a:pPr lvl="1"/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2638359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show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3493896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gray">
          <a:xfrm>
            <a:off x="838200" y="4418493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838200" y="5343090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old-name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new-name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smtClean="0"/>
              <a:t>clone</a:t>
            </a:r>
            <a:endParaRPr lang="nl-NL" b="1" dirty="0"/>
          </a:p>
          <a:p>
            <a:pPr lvl="1"/>
            <a:r>
              <a:rPr lang="pl-PL" dirty="0" smtClean="0"/>
              <a:t>Druga komenda na stworzenie repozytorium, tym razem poprzez skopiowanie/sklonowanie już istniejącego repozytorium, użyte może być zarówno repozytorium lokalne jak i zdalne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git-scm.com/docs/git-clone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 err="1" smtClean="0"/>
                  <a:t>Holly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Dolly</a:t>
                </a:r>
                <a:r>
                  <a:rPr lang="pl-PL" dirty="0"/>
                  <a:t> </a:t>
                </a:r>
                <a:r>
                  <a:rPr lang="pl-PL" dirty="0" smtClean="0"/>
                  <a:t>? </a:t>
                </a:r>
                <a14:m>
                  <m:oMath xmlns:m="http://schemas.openxmlformats.org/officeDocument/2006/math"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h𝑡𝑡𝑝𝑠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://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𝑤𝑤𝑤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𝑦𝑜𝑢𝑡𝑢𝑏𝑒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𝑤𝑎𝑡𝑐h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𝑠𝑆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𝑢𝑟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nl-NL" sz="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20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34650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clone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89" y="3883229"/>
            <a:ext cx="9509107" cy="16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f</a:t>
            </a:r>
            <a:r>
              <a:rPr lang="pl-PL" b="1" dirty="0" err="1" smtClean="0"/>
              <a:t>etch</a:t>
            </a:r>
            <a:endParaRPr lang="nl-NL" b="1" dirty="0"/>
          </a:p>
          <a:p>
            <a:pPr lvl="1"/>
            <a:r>
              <a:rPr lang="pl-PL" dirty="0" smtClean="0"/>
              <a:t>Powoduje ściągnięcie </a:t>
            </a:r>
            <a:r>
              <a:rPr lang="pl-PL" dirty="0" err="1" smtClean="0"/>
              <a:t>komitów</a:t>
            </a:r>
            <a:r>
              <a:rPr lang="pl-PL" dirty="0" smtClean="0"/>
              <a:t> ze zdalnych repozytoriów do lokalnego repozytorium, ale nie powoduję automatycznego połączenia ich do waszego </a:t>
            </a:r>
            <a:r>
              <a:rPr lang="pl-PL" dirty="0" err="1" smtClean="0"/>
              <a:t>brancha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git-scm.com/docs/git-fetch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Zobacz to!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5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&gt;]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3610206"/>
            <a:ext cx="5732240" cy="27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pull</a:t>
            </a:r>
            <a:endParaRPr lang="nl-NL" b="1" dirty="0"/>
          </a:p>
          <a:p>
            <a:pPr lvl="1"/>
            <a:r>
              <a:rPr lang="pl-PL" dirty="0" smtClean="0"/>
              <a:t>Składa się z dwóch kroków, pierwszym zawsze jest git </a:t>
            </a:r>
            <a:r>
              <a:rPr lang="pl-PL" dirty="0" err="1" smtClean="0"/>
              <a:t>fetch</a:t>
            </a:r>
            <a:r>
              <a:rPr lang="pl-PL" dirty="0" smtClean="0"/>
              <a:t>, drugi krok jest zależny od konfiguracji, domyślnie jest to git </a:t>
            </a:r>
            <a:r>
              <a:rPr lang="pl-PL" dirty="0" err="1" smtClean="0"/>
              <a:t>merge</a:t>
            </a:r>
            <a:r>
              <a:rPr lang="pl-PL" dirty="0" smtClean="0"/>
              <a:t>, ale może być to też git </a:t>
            </a:r>
            <a:r>
              <a:rPr lang="pl-PL" dirty="0" err="1" smtClean="0"/>
              <a:t>rebase</a:t>
            </a:r>
            <a:endParaRPr lang="pl-PL" dirty="0" smtClean="0"/>
          </a:p>
          <a:p>
            <a:pPr lvl="1"/>
            <a:r>
              <a:rPr lang="en-GB" dirty="0"/>
              <a:t>https://git-scm.com/docs/git-pull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może od razu zabrać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pull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[--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push</a:t>
            </a:r>
            <a:endParaRPr lang="nl-NL" b="1" dirty="0"/>
          </a:p>
          <a:p>
            <a:pPr lvl="1"/>
            <a:r>
              <a:rPr lang="pl-PL" dirty="0" smtClean="0"/>
              <a:t>Jest komendą odwrotną do komendy git </a:t>
            </a:r>
            <a:r>
              <a:rPr lang="pl-PL" dirty="0" err="1" smtClean="0"/>
              <a:t>fetch</a:t>
            </a:r>
            <a:r>
              <a:rPr lang="pl-PL" dirty="0" smtClean="0"/>
              <a:t>, powoduję wypchnięcie lokalnego repozytorium do repozytorium zdalnego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git-scm.com/docs/git-push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stronę światła 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6" y="3253023"/>
            <a:ext cx="4801270" cy="306747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41" y="3253023"/>
            <a:ext cx="480127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pic>
        <p:nvPicPr>
          <p:cNvPr id="29" name="Symbol zastępczy zawartości 2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4413304"/>
            <a:ext cx="2214704" cy="1274213"/>
          </a:xfrm>
        </p:spPr>
      </p:pic>
      <p:pic>
        <p:nvPicPr>
          <p:cNvPr id="26" name="Symbol zastępczy zawartości 25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3" y="4793235"/>
            <a:ext cx="2867025" cy="514350"/>
          </a:xfrm>
        </p:spPr>
      </p:pic>
      <p:pic>
        <p:nvPicPr>
          <p:cNvPr id="27" name="Symbol zastępczy zawartości 26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06" y="1793143"/>
            <a:ext cx="3265488" cy="1958017"/>
          </a:xfrm>
        </p:spPr>
      </p:pic>
      <p:pic>
        <p:nvPicPr>
          <p:cNvPr id="28" name="Symbol zastępczy zawartości 27"/>
          <p:cNvPicPr>
            <a:picLocks noGrp="1" noChangeAspect="1"/>
          </p:cNvPicPr>
          <p:nvPr>
            <p:ph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1784594"/>
            <a:ext cx="1966566" cy="196656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GUI – wszystkie takie same, ale każdy inny</a:t>
            </a:r>
            <a:endParaRPr lang="nl-NL" dirty="0"/>
          </a:p>
        </p:txBody>
      </p:sp>
      <p:sp>
        <p:nvSpPr>
          <p:cNvPr id="30" name="Prostokąt 29"/>
          <p:cNvSpPr/>
          <p:nvPr/>
        </p:nvSpPr>
        <p:spPr>
          <a:xfrm>
            <a:off x="838199" y="1101847"/>
            <a:ext cx="514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git-scm.com/downloads/guis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13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333333"/>
                </a:solidFill>
              </a:rPr>
              <a:t>Wprowadzenie </a:t>
            </a:r>
            <a:endParaRPr lang="pl-PL" sz="1800" dirty="0" smtClean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rgbClr val="333333"/>
                </a:solidFill>
              </a:rPr>
              <a:t>Podstawowe polecenia</a:t>
            </a:r>
            <a:endParaRPr lang="pl-PL" sz="1800" dirty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333333"/>
                </a:solidFill>
              </a:rPr>
              <a:t>Praca ze zdalnym </a:t>
            </a:r>
            <a:r>
              <a:rPr lang="pl-PL" sz="1800" dirty="0" smtClean="0">
                <a:solidFill>
                  <a:srgbClr val="333333"/>
                </a:solidFill>
              </a:rPr>
              <a:t>repozytorium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rgbClr val="333333"/>
                </a:solidFill>
              </a:rPr>
              <a:t>Wybrane GUI</a:t>
            </a:r>
            <a:endParaRPr lang="pl-PL" sz="1800" dirty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rgbClr val="333333"/>
                </a:solidFill>
              </a:rPr>
              <a:t>Używanie </a:t>
            </a:r>
            <a:r>
              <a:rPr lang="pl-PL" sz="1800" dirty="0" err="1" smtClean="0">
                <a:solidFill>
                  <a:srgbClr val="333333"/>
                </a:solidFill>
              </a:rPr>
              <a:t>Branczy</a:t>
            </a:r>
            <a:endParaRPr lang="pl-PL" sz="1800" dirty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rgbClr val="333333"/>
                </a:solidFill>
              </a:rPr>
              <a:t>Modyfikacja </a:t>
            </a:r>
            <a:r>
              <a:rPr lang="pl-PL" sz="1800" dirty="0">
                <a:solidFill>
                  <a:srgbClr val="333333"/>
                </a:solidFill>
              </a:rPr>
              <a:t>historii </a:t>
            </a:r>
            <a:endParaRPr lang="pl-PL" sz="1800" dirty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rgbClr val="333333"/>
                </a:solidFill>
              </a:rPr>
              <a:t>Konflikty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err="1" smtClean="0">
                <a:solidFill>
                  <a:srgbClr val="333333"/>
                </a:solidFill>
              </a:rPr>
              <a:t>Tagi</a:t>
            </a:r>
            <a:endParaRPr lang="pl-PL" sz="1800" dirty="0" smtClean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rgbClr val="333333"/>
                </a:solidFill>
              </a:rPr>
              <a:t>Porzucanie zmian</a:t>
            </a:r>
            <a:endParaRPr lang="pl-PL" sz="1800" dirty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err="1" smtClean="0">
                <a:solidFill>
                  <a:srgbClr val="333333"/>
                </a:solidFill>
              </a:rPr>
              <a:t>Cherry-pick</a:t>
            </a:r>
            <a:endParaRPr lang="pl-PL" sz="1800" dirty="0">
              <a:solidFill>
                <a:srgbClr val="3333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</a:t>
            </a:r>
            <a:r>
              <a:rPr lang="pl-PL" dirty="0" err="1" smtClean="0"/>
              <a:t>branczami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branch</a:t>
            </a:r>
            <a:endParaRPr lang="nl-NL" b="1" dirty="0"/>
          </a:p>
          <a:p>
            <a:pPr lvl="1"/>
            <a:r>
              <a:rPr lang="pl-PL" dirty="0" smtClean="0"/>
              <a:t>To polecenie pozwala na utworzenie nowej ścieżki rozwojowej w ramach naszego repozytorium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git-scm.com/docs/git-branch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I’m</a:t>
            </a:r>
            <a:r>
              <a:rPr lang="pl-PL" dirty="0" smtClean="0"/>
              <a:t> </a:t>
            </a:r>
            <a:r>
              <a:rPr lang="pl-PL" dirty="0" err="1" smtClean="0"/>
              <a:t>Groot</a:t>
            </a:r>
            <a:r>
              <a:rPr lang="pl-PL" dirty="0" smtClean="0"/>
              <a:t> ?!?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37" y="3238733"/>
            <a:ext cx="519185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checkout</a:t>
            </a:r>
            <a:endParaRPr lang="nl-NL" b="1" dirty="0"/>
          </a:p>
          <a:p>
            <a:pPr lvl="1"/>
            <a:r>
              <a:rPr lang="pl-PL" dirty="0" smtClean="0"/>
              <a:t>Uaktualnia nasz obszar roboczy do takiego stanu jaki przedstawia wybrany </a:t>
            </a:r>
            <a:r>
              <a:rPr lang="pl-PL" dirty="0" err="1" smtClean="0"/>
              <a:t>komit</a:t>
            </a:r>
            <a:r>
              <a:rPr lang="pl-PL" dirty="0" smtClean="0"/>
              <a:t> lub </a:t>
            </a:r>
            <a:r>
              <a:rPr lang="pl-PL" dirty="0" err="1" smtClean="0"/>
              <a:t>brancz</a:t>
            </a:r>
            <a:r>
              <a:rPr lang="pl-PL" dirty="0" smtClean="0"/>
              <a:t> jednocześnie pozwalając nam prowadzić dalsze prace na wybranym </a:t>
            </a:r>
            <a:r>
              <a:rPr lang="pl-PL" dirty="0" err="1" smtClean="0"/>
              <a:t>branczu</a:t>
            </a:r>
            <a:r>
              <a:rPr lang="pl-PL" dirty="0" smtClean="0"/>
              <a:t>/</a:t>
            </a:r>
            <a:r>
              <a:rPr lang="pl-PL" dirty="0" err="1" smtClean="0"/>
              <a:t>komicie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git-scm.com/docs/git-checkout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Sprawdź to 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checkout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07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endParaRPr lang="nl-NL" b="1" dirty="0"/>
          </a:p>
          <a:p>
            <a:pPr lvl="1"/>
            <a:r>
              <a:rPr lang="pl-PL" dirty="0" smtClean="0"/>
              <a:t>Pozwala na stworzenie spójnej wspólnej historii dwóch wybranych </a:t>
            </a:r>
            <a:r>
              <a:rPr lang="pl-PL" dirty="0" err="1" smtClean="0"/>
              <a:t>branczy</a:t>
            </a:r>
            <a:r>
              <a:rPr lang="pl-PL" dirty="0" smtClean="0"/>
              <a:t>, innymi słowy łączy zmiany z dwóch </a:t>
            </a:r>
            <a:r>
              <a:rPr lang="pl-PL" dirty="0" err="1" smtClean="0"/>
              <a:t>branczy</a:t>
            </a:r>
            <a:r>
              <a:rPr lang="pl-PL" dirty="0" smtClean="0"/>
              <a:t> w jedność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git-scm.com/docs/git-merge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Iść czy nie iść ? 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merge</a:t>
            </a:r>
            <a:r>
              <a:rPr lang="pl-PL" sz="160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6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r>
              <a:rPr lang="pl-PL" b="1" dirty="0" smtClean="0"/>
              <a:t> – fast </a:t>
            </a:r>
            <a:r>
              <a:rPr lang="pl-PL" b="1" dirty="0" err="1" smtClean="0"/>
              <a:t>forward</a:t>
            </a:r>
            <a:endParaRPr lang="nl-NL" b="1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Iść czy nie iść ? 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44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9600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r>
              <a:rPr lang="pl-PL" b="1" dirty="0" smtClean="0"/>
              <a:t> – 3 </a:t>
            </a:r>
            <a:r>
              <a:rPr lang="pl-PL" b="1" dirty="0" err="1" smtClean="0"/>
              <a:t>way</a:t>
            </a:r>
            <a:r>
              <a:rPr lang="pl-PL" b="1" dirty="0" smtClean="0"/>
              <a:t> </a:t>
            </a:r>
            <a:r>
              <a:rPr lang="pl-PL" b="1" dirty="0" err="1" smtClean="0"/>
              <a:t>merge</a:t>
            </a:r>
            <a:endParaRPr lang="nl-NL" b="1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Iść czy nie iść ? 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45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42" y="2087746"/>
            <a:ext cx="4934639" cy="339137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42" y="2087746"/>
            <a:ext cx="493463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5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Ribejz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Najgorsze co może spotkać zespół to spaghetti.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47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669"/>
            <a:ext cx="7032904" cy="40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/>
              <a:t>Dlatego </a:t>
            </a:r>
            <a:r>
              <a:rPr lang="pl-PL" dirty="0" err="1"/>
              <a:t>ribejzuj</a:t>
            </a:r>
            <a:r>
              <a:rPr lang="pl-PL" dirty="0"/>
              <a:t> przed </a:t>
            </a:r>
            <a:r>
              <a:rPr lang="pl-PL" dirty="0" err="1" smtClean="0"/>
              <a:t>merdżowaniem</a:t>
            </a:r>
            <a:r>
              <a:rPr lang="pl-PL" dirty="0" smtClean="0"/>
              <a:t> </a:t>
            </a:r>
            <a:r>
              <a:rPr lang="pl-PL" dirty="0" err="1" smtClean="0"/>
              <a:t>ficzer</a:t>
            </a:r>
            <a:r>
              <a:rPr lang="pl-PL" dirty="0" smtClean="0"/>
              <a:t> </a:t>
            </a:r>
            <a:r>
              <a:rPr lang="pl-PL" dirty="0" err="1" smtClean="0"/>
              <a:t>brancze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48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548"/>
            <a:ext cx="7118583" cy="41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Nakłada </a:t>
            </a:r>
            <a:r>
              <a:rPr lang="pl-PL" dirty="0" err="1" smtClean="0"/>
              <a:t>komity</a:t>
            </a:r>
            <a:r>
              <a:rPr lang="pl-PL" dirty="0" smtClean="0"/>
              <a:t> na górę innej bazy.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nakładamy </a:t>
            </a:r>
            <a:r>
              <a:rPr lang="pl-PL" dirty="0" err="1" smtClean="0"/>
              <a:t>komity</a:t>
            </a:r>
            <a:r>
              <a:rPr lang="pl-PL" dirty="0" smtClean="0"/>
              <a:t> z </a:t>
            </a:r>
            <a:r>
              <a:rPr lang="pl-PL" dirty="0" err="1" smtClean="0"/>
              <a:t>ficzer-brancza</a:t>
            </a:r>
            <a:r>
              <a:rPr lang="pl-PL" dirty="0" smtClean="0"/>
              <a:t> na górę bazy, którą jest </a:t>
            </a:r>
            <a:r>
              <a:rPr lang="pl-PL" dirty="0" err="1" smtClean="0"/>
              <a:t>brancz</a:t>
            </a:r>
            <a:r>
              <a:rPr lang="pl-PL" dirty="0" smtClean="0"/>
              <a:t> deweloperski, np. </a:t>
            </a:r>
            <a:r>
              <a:rPr lang="pl-PL" dirty="0" err="1" smtClean="0"/>
              <a:t>develop</a:t>
            </a:r>
            <a:r>
              <a:rPr lang="pl-PL" dirty="0"/>
              <a:t> </a:t>
            </a:r>
            <a:r>
              <a:rPr lang="pl-PL" dirty="0" smtClean="0"/>
              <a:t>lub master.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49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9760"/>
            <a:ext cx="5591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858234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Polecenie jest proste i w przypadku braku konfliktów nie wymaga dalszych działań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83280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komit1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komit2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Jedno z najbardziej wszechmocnych narzędzi jakie daje nam git. Pozwala zmieniać tytuły </a:t>
            </a:r>
            <a:r>
              <a:rPr lang="pl-PL" dirty="0" err="1" smtClean="0"/>
              <a:t>komitów</a:t>
            </a:r>
            <a:r>
              <a:rPr lang="pl-PL" dirty="0"/>
              <a:t> </a:t>
            </a:r>
            <a:r>
              <a:rPr lang="pl-PL" dirty="0" smtClean="0"/>
              <a:t>i dowolnie je sklejać, zmieniać kolejność, usuwać. 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Najczęstsze sytuacje wymagające interaktywnego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zmiana tytułu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sklejenia wszystkich </a:t>
            </a:r>
            <a:r>
              <a:rPr lang="pl-PL" dirty="0" err="1" smtClean="0"/>
              <a:t>komitów</a:t>
            </a:r>
            <a:r>
              <a:rPr lang="pl-PL" dirty="0" smtClean="0"/>
              <a:t> na </a:t>
            </a:r>
            <a:r>
              <a:rPr lang="pl-PL" dirty="0" err="1" smtClean="0"/>
              <a:t>ficzer-branczu</a:t>
            </a:r>
            <a:r>
              <a:rPr lang="pl-PL" dirty="0" smtClean="0"/>
              <a:t> przed jego </a:t>
            </a:r>
            <a:r>
              <a:rPr lang="pl-PL" dirty="0" err="1" smtClean="0"/>
              <a:t>zmerdżowaniem</a:t>
            </a:r>
            <a:r>
              <a:rPr lang="pl-PL" dirty="0" smtClean="0"/>
              <a:t> do </a:t>
            </a:r>
            <a:r>
              <a:rPr lang="pl-PL" dirty="0" err="1" smtClean="0"/>
              <a:t>developa</a:t>
            </a:r>
            <a:r>
              <a:rPr lang="pl-PL" dirty="0" smtClean="0"/>
              <a:t>/mastera.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768515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Interaktywny </a:t>
            </a:r>
            <a:r>
              <a:rPr lang="pl-PL" dirty="0" err="1" smtClean="0"/>
              <a:t>ribejz</a:t>
            </a:r>
            <a:r>
              <a:rPr lang="pl-PL" dirty="0" smtClean="0"/>
              <a:t> najczęściej robimy z podaniem wprost liczby </a:t>
            </a:r>
            <a:r>
              <a:rPr lang="pl-PL" dirty="0" err="1" smtClean="0"/>
              <a:t>komitów</a:t>
            </a:r>
            <a:r>
              <a:rPr lang="pl-PL" dirty="0" smtClean="0"/>
              <a:t> od </a:t>
            </a:r>
            <a:r>
              <a:rPr lang="pl-PL" dirty="0" err="1" smtClean="0"/>
              <a:t>heda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Jeśli chcesz się dowiedzieć ile </a:t>
            </a:r>
            <a:r>
              <a:rPr lang="pl-PL" dirty="0" err="1" smtClean="0"/>
              <a:t>komitów</a:t>
            </a:r>
            <a:r>
              <a:rPr lang="pl-PL" dirty="0" smtClean="0"/>
              <a:t> zrobiłeś od momentu </a:t>
            </a:r>
            <a:r>
              <a:rPr lang="pl-PL" dirty="0" err="1" smtClean="0"/>
              <a:t>odbranczowania</a:t>
            </a:r>
            <a:r>
              <a:rPr lang="pl-PL" dirty="0" smtClean="0"/>
              <a:t> się, zajrzyj do </a:t>
            </a:r>
            <a:r>
              <a:rPr lang="pl-PL" dirty="0" err="1" smtClean="0"/>
              <a:t>loga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89863"/>
            <a:ext cx="10481800" cy="11121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log master..ficzer-13 --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50e26c3 (HEAD -&gt; issue-26)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–i HEAD~2</a:t>
            </a:r>
          </a:p>
        </p:txBody>
      </p:sp>
    </p:spTree>
    <p:extLst>
      <p:ext uri="{BB962C8B-B14F-4D97-AF65-F5344CB8AC3E}">
        <p14:creationId xmlns:p14="http://schemas.microsoft.com/office/powerpoint/2010/main" val="1488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73446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r>
              <a:rPr lang="pl-PL" dirty="0" smtClean="0"/>
              <a:t>Tryb interaktywny </a:t>
            </a:r>
            <a:r>
              <a:rPr lang="pl-PL" dirty="0" err="1" smtClean="0"/>
              <a:t>ribejzowania</a:t>
            </a:r>
            <a:r>
              <a:rPr lang="pl-PL" dirty="0" smtClean="0"/>
              <a:t>, wygląda tak: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56420"/>
            <a:ext cx="10481800" cy="293192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50e26c3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Rebase f458573..47503a9 onto f458573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Commands: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p, pick = use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r, reword = use commit, but edit the commit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e, edit = use commit, but stop for amending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s, squash = use commit, but meld into previous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f, fixup = like "squash", but discard this commits log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x, exec = run command (the rest of the line) using shell</a:t>
            </a:r>
          </a:p>
        </p:txBody>
      </p:sp>
    </p:spTree>
    <p:extLst>
      <p:ext uri="{BB962C8B-B14F-4D97-AF65-F5344CB8AC3E}">
        <p14:creationId xmlns:p14="http://schemas.microsoft.com/office/powerpoint/2010/main" val="41940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Konflikty rozwiązuje się w trochę inny sposób przy: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merdżu</a:t>
            </a:r>
            <a:r>
              <a:rPr lang="pl-PL" dirty="0" smtClean="0"/>
              <a:t>, </a:t>
            </a:r>
            <a:r>
              <a:rPr lang="pl-PL" dirty="0" err="1" smtClean="0"/>
              <a:t>rewercie</a:t>
            </a:r>
            <a:r>
              <a:rPr lang="pl-PL" dirty="0" smtClean="0"/>
              <a:t> i </a:t>
            </a:r>
            <a:r>
              <a:rPr lang="pl-PL" dirty="0" err="1" smtClean="0"/>
              <a:t>cherry-picku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ribejzie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wynika ze zmian na tym samym pliku, dotyczących tych samych linijek, lub bloków, z którymi git nie może poradzić sobie sam.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Pliki nietekstowe zawsze będą się konfliktować.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Git słabo radzi sobie też z </a:t>
            </a:r>
            <a:r>
              <a:rPr lang="pl-PL" dirty="0" err="1" smtClean="0"/>
              <a:t>xml’ami</a:t>
            </a:r>
            <a:r>
              <a:rPr lang="pl-PL" dirty="0" smtClean="0"/>
              <a:t>.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70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6507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1674891"/>
            <a:ext cx="10481800" cy="4218915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error: Failed to merge in the changes.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Using index info to reconstruct a base tree...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  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Falling back to patching base and 3-way merge...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Auto-merging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(content): Merge conflict in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Patch failed at 0001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The copy of the patch that failed is found in: .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/rebase-apply/patch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When you have resolved this problem,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--continue".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prefer to skip this patch,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--skip" instead.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To check out the original branch and stop rebasing,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--abort".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(issue-26|REBASE 1/2)</a:t>
            </a:r>
          </a:p>
        </p:txBody>
      </p:sp>
    </p:spTree>
    <p:extLst>
      <p:ext uri="{BB962C8B-B14F-4D97-AF65-F5344CB8AC3E}">
        <p14:creationId xmlns:p14="http://schemas.microsoft.com/office/powerpoint/2010/main" val="2112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279628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/>
              <a:t>Nadal można poradzić sobie spokojnie bez GUI. W poniższy sposób można wylistować pliki, w których są konflikty</a:t>
            </a:r>
            <a:r>
              <a:rPr lang="pl-PL" dirty="0" smtClean="0"/>
              <a:t>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oznaczony jest w pliku w następujący sposób: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57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52950" y="3558012"/>
            <a:ext cx="10481800" cy="139990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&lt;&lt;&lt;&lt;&lt;&lt;&lt; HEAD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na który się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=======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który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&gt;&gt;&gt;&gt;&gt;&gt;&gt;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2372839"/>
            <a:ext cx="10481800" cy="42472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name-only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diff-filter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=U</a:t>
            </a:r>
          </a:p>
        </p:txBody>
      </p:sp>
    </p:spTree>
    <p:extLst>
      <p:ext uri="{BB962C8B-B14F-4D97-AF65-F5344CB8AC3E}">
        <p14:creationId xmlns:p14="http://schemas.microsoft.com/office/powerpoint/2010/main" val="27920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017893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Rozwiązanie konfliktu koniec końców polega na automatycznej lub ręcznej zmianie skonfliktowanego pliku i oznaczenie jako rozwiązany poleceniem git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b="1" dirty="0" err="1" smtClean="0"/>
              <a:t>Ours</a:t>
            </a:r>
            <a:r>
              <a:rPr lang="pl-PL" b="1" dirty="0" smtClean="0"/>
              <a:t>/</a:t>
            </a:r>
            <a:r>
              <a:rPr lang="pl-PL" b="1" dirty="0" err="1" smtClean="0"/>
              <a:t>theirs</a:t>
            </a:r>
            <a:endParaRPr lang="pl-PL" b="1" dirty="0" smtClean="0"/>
          </a:p>
          <a:p>
            <a:pPr lvl="1"/>
            <a:r>
              <a:rPr lang="pl-PL" dirty="0" smtClean="0"/>
              <a:t>W przypadku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który </a:t>
            </a:r>
            <a:r>
              <a:rPr lang="pl-PL" dirty="0" err="1" smtClean="0"/>
              <a:t>ribejzujesz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theirs</a:t>
            </a:r>
            <a:r>
              <a:rPr lang="pl-PL" dirty="0" smtClean="0"/>
              <a:t>”. 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na który się </a:t>
            </a:r>
            <a:r>
              <a:rPr lang="pl-PL" dirty="0" err="1" smtClean="0"/>
              <a:t>ribjezujesz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ours</a:t>
            </a:r>
            <a:r>
              <a:rPr lang="pl-PL" dirty="0" smtClean="0"/>
              <a:t>”.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Zmiany z master to „</a:t>
            </a:r>
            <a:r>
              <a:rPr lang="pl-PL" dirty="0" err="1" smtClean="0"/>
              <a:t>ours</a:t>
            </a:r>
            <a:r>
              <a:rPr lang="pl-PL" dirty="0" smtClean="0"/>
              <a:t>”, zmiany z issue-5 to „</a:t>
            </a:r>
            <a:r>
              <a:rPr lang="pl-PL" dirty="0" err="1" smtClean="0"/>
              <a:t>theirs</a:t>
            </a:r>
            <a:r>
              <a:rPr lang="pl-PL" dirty="0" smtClean="0"/>
              <a:t>”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3965418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issue-5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24904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Jeśli cały plik chcesz zastąpić zmianą z </a:t>
            </a:r>
            <a:r>
              <a:rPr lang="pl-PL" dirty="0" err="1" smtClean="0"/>
              <a:t>ours</a:t>
            </a:r>
            <a:r>
              <a:rPr lang="pl-PL" dirty="0" smtClean="0"/>
              <a:t> lub </a:t>
            </a:r>
            <a:r>
              <a:rPr lang="pl-PL" dirty="0" err="1" smtClean="0"/>
              <a:t>theirs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</a:t>
            </a:r>
            <a:r>
              <a:rPr lang="pl-PL" dirty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/>
              <a:t>--</a:t>
            </a:r>
            <a:r>
              <a:rPr lang="pl-PL" dirty="0" err="1"/>
              <a:t>ours</a:t>
            </a:r>
            <a:r>
              <a:rPr lang="pl-PL" dirty="0"/>
              <a:t> </a:t>
            </a:r>
            <a:r>
              <a:rPr lang="pl-PL" dirty="0" smtClean="0"/>
              <a:t>[file]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--</a:t>
            </a:r>
            <a:r>
              <a:rPr lang="pl-PL" dirty="0" err="1" smtClean="0"/>
              <a:t>theirs</a:t>
            </a:r>
            <a:r>
              <a:rPr lang="pl-PL" dirty="0" smtClean="0"/>
              <a:t> </a:t>
            </a:r>
            <a:r>
              <a:rPr lang="pl-PL" dirty="0"/>
              <a:t>[</a:t>
            </a:r>
            <a:r>
              <a:rPr lang="pl-PL" dirty="0" smtClean="0"/>
              <a:t>file]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 rozwiązaniu wszystkich konfliktów trzeba je oznaczyć jako rozwiązane i dokończyć </a:t>
            </a:r>
            <a:r>
              <a:rPr lang="pl-PL" dirty="0" err="1" smtClean="0"/>
              <a:t>ribejz</a:t>
            </a:r>
            <a:r>
              <a:rPr lang="pl-PL" dirty="0" smtClean="0"/>
              <a:t> poleceniami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$ git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–</a:t>
            </a:r>
            <a:r>
              <a:rPr lang="pl-PL" dirty="0" err="1" smtClean="0"/>
              <a:t>continue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W razie kłopotów, można wrócić do punktu wyjścia: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--abort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59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27565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--ours [file]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--theirs [file]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9262" y="3978209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continue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5411969"/>
            <a:ext cx="10481800" cy="48183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abort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86875"/>
            <a:ext cx="10489175" cy="4859866"/>
          </a:xfrm>
        </p:spPr>
        <p:txBody>
          <a:bodyPr/>
          <a:lstStyle/>
          <a:p>
            <a:endParaRPr lang="pl-PL" sz="9600" b="1" dirty="0" smtClean="0"/>
          </a:p>
          <a:p>
            <a:endParaRPr lang="pl-PL" sz="9600" b="1" dirty="0"/>
          </a:p>
          <a:p>
            <a:endParaRPr lang="pl-PL" sz="9600" b="1" dirty="0" smtClean="0"/>
          </a:p>
          <a:p>
            <a:endParaRPr lang="pl-PL" sz="9600" b="1" dirty="0"/>
          </a:p>
          <a:p>
            <a:endParaRPr lang="pl-PL" sz="9600" b="1" dirty="0" smtClean="0"/>
          </a:p>
          <a:p>
            <a:r>
              <a:rPr lang="pl-PL" sz="9600" b="1" dirty="0" smtClean="0"/>
              <a:t>	</a:t>
            </a:r>
            <a:endParaRPr lang="pl-PL" sz="9600" b="1" dirty="0"/>
          </a:p>
          <a:p>
            <a:r>
              <a:rPr lang="pl-PL" sz="9600" b="1" dirty="0" smtClean="0"/>
              <a:t>					GIT</a:t>
            </a:r>
          </a:p>
          <a:p>
            <a:endParaRPr lang="pl-PL" b="1" dirty="0" smtClean="0"/>
          </a:p>
          <a:p>
            <a:endParaRPr lang="pl-PL" b="1" dirty="0"/>
          </a:p>
          <a:p>
            <a:r>
              <a:rPr lang="pl-PL" b="1" dirty="0" smtClean="0"/>
              <a:t>„</a:t>
            </a:r>
            <a:r>
              <a:rPr lang="pl-PL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person that is useless, troublesome or </a:t>
            </a:r>
            <a:r>
              <a:rPr lang="pl-PL" dirty="0" err="1" smtClean="0"/>
              <a:t>annoying</a:t>
            </a:r>
            <a:r>
              <a:rPr lang="en-US" dirty="0" smtClean="0"/>
              <a:t>, </a:t>
            </a:r>
            <a:r>
              <a:rPr lang="en-US" dirty="0"/>
              <a:t>a </a:t>
            </a:r>
            <a:r>
              <a:rPr lang="en-US" dirty="0" smtClean="0"/>
              <a:t>fool</a:t>
            </a:r>
            <a:r>
              <a:rPr lang="pl-PL" dirty="0" smtClean="0"/>
              <a:t>” – urbandictionary.com</a:t>
            </a:r>
            <a:endParaRPr lang="pl-PL" b="1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co to ? A na co to komu?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0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5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99786"/>
          </a:xfrm>
        </p:spPr>
        <p:txBody>
          <a:bodyPr/>
          <a:lstStyle/>
          <a:p>
            <a:pPr lvl="1"/>
            <a:r>
              <a:rPr lang="pl-PL" dirty="0" err="1" smtClean="0"/>
              <a:t>Tagi</a:t>
            </a:r>
            <a:r>
              <a:rPr lang="pl-PL" dirty="0" smtClean="0"/>
              <a:t> stosujemy żeby w czytelny sposób oznaczyć </a:t>
            </a:r>
            <a:r>
              <a:rPr lang="pl-PL" dirty="0" err="1" smtClean="0"/>
              <a:t>komit</a:t>
            </a:r>
            <a:r>
              <a:rPr lang="pl-PL" dirty="0" smtClean="0"/>
              <a:t>, na przykład wersją </a:t>
            </a:r>
            <a:r>
              <a:rPr lang="pl-PL" dirty="0" err="1" smtClean="0"/>
              <a:t>builda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git-scm.com/docs/git-tag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Wylistowanie wszystkich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--list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  <a:r>
              <a:rPr lang="pl-PL" dirty="0" err="1" smtClean="0"/>
              <a:t>mojtag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Wypuszowanie</a:t>
            </a:r>
            <a:r>
              <a:rPr lang="pl-PL" dirty="0" smtClean="0"/>
              <a:t>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push</a:t>
            </a:r>
            <a:r>
              <a:rPr lang="pl-PL" dirty="0" smtClean="0"/>
              <a:t> --</a:t>
            </a:r>
            <a:r>
              <a:rPr lang="pl-PL" dirty="0" err="1" smtClean="0"/>
              <a:t>tags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Usunięcie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522164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--list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60325" y="342031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mojtag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4378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--tags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60325" y="5261864"/>
            <a:ext cx="10481800" cy="592158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tag -d mojtag</a:t>
            </a: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push origin :refs/tags/mojtag</a:t>
            </a:r>
          </a:p>
        </p:txBody>
      </p:sp>
    </p:spTree>
    <p:extLst>
      <p:ext uri="{BB962C8B-B14F-4D97-AF65-F5344CB8AC3E}">
        <p14:creationId xmlns:p14="http://schemas.microsoft.com/office/powerpoint/2010/main" val="21826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5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namieszane właśnie rzeczy w pliku, czyli wrócić do jego stanu z ostatniego </a:t>
            </a:r>
            <a:r>
              <a:rPr lang="pl-PL" dirty="0" err="1" smtClean="0"/>
              <a:t>komita</a:t>
            </a:r>
            <a:r>
              <a:rPr lang="pl-PL" dirty="0" smtClean="0"/>
              <a:t>. Można to zrobić na kilka sposobów.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checkout</a:t>
            </a:r>
            <a:r>
              <a:rPr lang="pl-PL" dirty="0" smtClean="0"/>
              <a:t> [</a:t>
            </a:r>
            <a:r>
              <a:rPr lang="pl-PL" dirty="0" err="1" smtClean="0"/>
              <a:t>file_name</a:t>
            </a:r>
            <a:r>
              <a:rPr lang="pl-PL" dirty="0" smtClean="0"/>
              <a:t>]</a:t>
            </a:r>
          </a:p>
          <a:p>
            <a:pPr lvl="1"/>
            <a:r>
              <a:rPr lang="pl-PL" dirty="0" smtClean="0"/>
              <a:t>Lub wszystkie zmiany: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Inny sposób</a:t>
            </a:r>
          </a:p>
          <a:p>
            <a:pPr lvl="1"/>
            <a:r>
              <a:rPr lang="pl-PL" dirty="0" smtClean="0"/>
              <a:t>$ git reset --hard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chcesz cofnąć też potworzenie nowych plików, folderów użyj klina.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05110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[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3449668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.</a:t>
            </a: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3741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45575" y="5269519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clean –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fd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533125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usunąć </a:t>
            </a:r>
            <a:r>
              <a:rPr lang="pl-PL" dirty="0" err="1" smtClean="0"/>
              <a:t>komit</a:t>
            </a:r>
            <a:r>
              <a:rPr lang="pl-PL" dirty="0" smtClean="0"/>
              <a:t>, który właśnie utworzyłeś.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reset --hard HEAD~1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</a:t>
            </a:r>
            <a:r>
              <a:rPr lang="pl-PL" dirty="0" err="1" smtClean="0"/>
              <a:t>komit</a:t>
            </a:r>
            <a:r>
              <a:rPr lang="pl-PL" dirty="0" smtClean="0"/>
              <a:t> był </a:t>
            </a:r>
            <a:r>
              <a:rPr lang="pl-PL" dirty="0" err="1" smtClean="0"/>
              <a:t>wypuszowany</a:t>
            </a:r>
            <a:r>
              <a:rPr lang="pl-PL" dirty="0" smtClean="0"/>
              <a:t> do </a:t>
            </a:r>
            <a:r>
              <a:rPr lang="pl-PL" dirty="0" err="1" smtClean="0"/>
              <a:t>origina</a:t>
            </a:r>
            <a:r>
              <a:rPr lang="pl-PL" dirty="0" smtClean="0"/>
              <a:t>, to żeby </a:t>
            </a:r>
            <a:r>
              <a:rPr lang="pl-PL" dirty="0" err="1" smtClean="0"/>
              <a:t>wypuszować</a:t>
            </a:r>
            <a:r>
              <a:rPr lang="pl-PL" dirty="0" smtClean="0"/>
              <a:t> </a:t>
            </a:r>
            <a:r>
              <a:rPr lang="pl-PL" dirty="0" err="1" smtClean="0"/>
              <a:t>brancz</a:t>
            </a:r>
            <a:r>
              <a:rPr lang="pl-PL" dirty="0" smtClean="0"/>
              <a:t> z cofniętym </a:t>
            </a:r>
            <a:r>
              <a:rPr lang="pl-PL" dirty="0" err="1" smtClean="0"/>
              <a:t>komitem</a:t>
            </a:r>
            <a:r>
              <a:rPr lang="pl-PL" dirty="0" smtClean="0"/>
              <a:t>, należy dodać parametr --</a:t>
            </a:r>
            <a:r>
              <a:rPr lang="pl-PL" dirty="0" err="1" smtClean="0"/>
              <a:t>force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64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6876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HEAD~1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95508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origin issue-13 --force</a:t>
            </a:r>
          </a:p>
        </p:txBody>
      </p:sp>
    </p:spTree>
    <p:extLst>
      <p:ext uri="{BB962C8B-B14F-4D97-AF65-F5344CB8AC3E}">
        <p14:creationId xmlns:p14="http://schemas.microsoft.com/office/powerpoint/2010/main" val="3897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98579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ale zrobiłeś je 3 </a:t>
            </a:r>
            <a:r>
              <a:rPr lang="pl-PL" dirty="0" err="1" smtClean="0"/>
              <a:t>komity</a:t>
            </a:r>
            <a:r>
              <a:rPr lang="pl-PL" dirty="0" smtClean="0"/>
              <a:t> temu.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revert</a:t>
            </a:r>
            <a:r>
              <a:rPr lang="pl-PL" dirty="0" smtClean="0"/>
              <a:t> [–n] c00fee2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Spowoduje to utworzenie lub przygotowanie (jeśli -n) nowego </a:t>
            </a:r>
            <a:r>
              <a:rPr lang="pl-PL" dirty="0" err="1" smtClean="0"/>
              <a:t>komita</a:t>
            </a:r>
            <a:r>
              <a:rPr lang="pl-PL" dirty="0" smtClean="0"/>
              <a:t> ze zmianami cofającymi zmiany z tego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22085"/>
            <a:ext cx="10481800" cy="6983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–n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419549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Twój kolega z zespołu był zmuszony </a:t>
            </a:r>
            <a:r>
              <a:rPr lang="pl-PL" dirty="0" err="1" smtClean="0"/>
              <a:t>wypuszować</a:t>
            </a:r>
            <a:r>
              <a:rPr lang="pl-PL" dirty="0" smtClean="0"/>
              <a:t> wasz wspólny </a:t>
            </a:r>
            <a:r>
              <a:rPr lang="pl-PL" dirty="0" err="1" smtClean="0"/>
              <a:t>brancz</a:t>
            </a:r>
            <a:r>
              <a:rPr lang="pl-PL" dirty="0" smtClean="0"/>
              <a:t> z opcją --</a:t>
            </a:r>
            <a:r>
              <a:rPr lang="pl-PL" dirty="0" err="1" smtClean="0"/>
              <a:t>force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Chcesz uaktualnić ten </a:t>
            </a:r>
            <a:r>
              <a:rPr lang="pl-PL" dirty="0" err="1" smtClean="0"/>
              <a:t>brancz</a:t>
            </a:r>
            <a:r>
              <a:rPr lang="pl-PL" dirty="0" smtClean="0"/>
              <a:t> lokalnie.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841509"/>
            <a:ext cx="10481800" cy="61988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fetch origin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origin/issue-13</a:t>
            </a:r>
          </a:p>
        </p:txBody>
      </p:sp>
    </p:spTree>
    <p:extLst>
      <p:ext uri="{BB962C8B-B14F-4D97-AF65-F5344CB8AC3E}">
        <p14:creationId xmlns:p14="http://schemas.microsoft.com/office/powerpoint/2010/main" val="11643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5"/>
            <a:ext cx="10489175" cy="267043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Zrobiło się takie zamieszanie i spaghetti, że chciałbyś po prostu cofnąć się w czasie.</a:t>
            </a:r>
          </a:p>
          <a:p>
            <a:pPr lvl="1"/>
            <a:r>
              <a:rPr lang="pl-PL" dirty="0" smtClean="0"/>
              <a:t>No czemu nie?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reflog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Trzy ruchy temu byłeś z dobrym miejscu, możesz się tam cofnąć.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67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66871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reflog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4041864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rest --hard HEAD@{3}</a:t>
            </a:r>
          </a:p>
        </p:txBody>
      </p:sp>
    </p:spTree>
    <p:extLst>
      <p:ext uri="{BB962C8B-B14F-4D97-AF65-F5344CB8AC3E}">
        <p14:creationId xmlns:p14="http://schemas.microsoft.com/office/powerpoint/2010/main" val="1968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Do zgłębienia tych zaawansowanych opcji: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git-scm.com/docs/git-revert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git-scm.com/docs/git-reset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git-scm.com/docs/git-clean</a:t>
            </a:r>
            <a:endParaRPr lang="pl-PL" dirty="0" smtClean="0"/>
          </a:p>
          <a:p>
            <a:pPr lvl="1"/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git-scm.com/docs/git-reflog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Cherry-pick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9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pPr lvl="1"/>
            <a:r>
              <a:rPr lang="pl-PL" dirty="0" smtClean="0"/>
              <a:t>Kryteria wyboru VCS według Linusa </a:t>
            </a:r>
            <a:r>
              <a:rPr lang="pl-PL" dirty="0" err="1" smtClean="0"/>
              <a:t>Towardsa</a:t>
            </a:r>
            <a:r>
              <a:rPr lang="pl-PL" dirty="0"/>
              <a:t> </a:t>
            </a:r>
            <a:r>
              <a:rPr lang="pl-PL" dirty="0" smtClean="0"/>
              <a:t>w 2004 roku:</a:t>
            </a:r>
          </a:p>
          <a:p>
            <a:pPr lvl="1"/>
            <a:endParaRPr lang="pl-PL" dirty="0" smtClean="0"/>
          </a:p>
          <a:p>
            <a:pPr marL="457200" lvl="1" indent="-457200">
              <a:buAutoNum type="arabicParenR"/>
            </a:pPr>
            <a:r>
              <a:rPr lang="pl-PL" dirty="0" smtClean="0"/>
              <a:t>Wziąć CVS jako przykład jak nie robić systemu kontroli wersji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rozproszony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chroniony przed błędami w repozytorium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wydajny/szybki</a:t>
            </a:r>
          </a:p>
          <a:p>
            <a:pPr marL="457200" lvl="1" indent="-457200">
              <a:buAutoNum type="arabicParenR"/>
            </a:pPr>
            <a:endParaRPr lang="pl-PL" dirty="0"/>
          </a:p>
          <a:p>
            <a:pPr lvl="1" algn="ctr"/>
            <a:r>
              <a:rPr lang="pl-PL" dirty="0" smtClean="0"/>
              <a:t>Kandydatów: </a:t>
            </a:r>
          </a:p>
          <a:p>
            <a:pPr lvl="1" algn="ctr"/>
            <a:endParaRPr lang="pl-PL" sz="6600" dirty="0" smtClean="0"/>
          </a:p>
          <a:p>
            <a:pPr lvl="1" algn="ctr"/>
            <a:endParaRPr lang="pl-PL" sz="6600" dirty="0"/>
          </a:p>
          <a:p>
            <a:pPr lvl="1" algn="ctr"/>
            <a:r>
              <a:rPr lang="pl-PL" sz="6600" dirty="0" smtClean="0"/>
              <a:t>0</a:t>
            </a:r>
            <a:endParaRPr lang="pl-PL" sz="6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na poszukiwania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96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cherry-pick</a:t>
            </a:r>
            <a:endParaRPr lang="nl-NL" b="1" dirty="0" smtClean="0"/>
          </a:p>
          <a:p>
            <a:pPr lvl="1"/>
            <a:r>
              <a:rPr lang="pl-PL" dirty="0" smtClean="0"/>
              <a:t>Polecenie pozwala na wybranie dowolnego </a:t>
            </a:r>
            <a:r>
              <a:rPr lang="pl-PL" dirty="0" err="1" smtClean="0"/>
              <a:t>komita</a:t>
            </a:r>
            <a:r>
              <a:rPr lang="pl-PL" dirty="0" smtClean="0"/>
              <a:t> i zaaplikowanie go do naszego bieżącego </a:t>
            </a:r>
            <a:r>
              <a:rPr lang="pl-PL" dirty="0" err="1" smtClean="0"/>
              <a:t>brancza</a:t>
            </a:r>
            <a:r>
              <a:rPr lang="pl-PL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git-scm.com/docs/git-cherry-pick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Wisienka na torcie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70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40685"/>
            <a:ext cx="10481800" cy="3377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cherry-pick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6820"/>
            <a:ext cx="438211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Follow us to stay a step ahead</a:t>
            </a:r>
            <a:endParaRPr lang="en-US" sz="4800" dirty="0"/>
          </a:p>
        </p:txBody>
      </p:sp>
      <p:sp>
        <p:nvSpPr>
          <p:cNvPr id="22" name="TextBox 21">
            <a:hlinkClick r:id="rId2"/>
          </p:cNvPr>
          <p:cNvSpPr txBox="1"/>
          <p:nvPr/>
        </p:nvSpPr>
        <p:spPr>
          <a:xfrm>
            <a:off x="1178020" y="4358411"/>
            <a:ext cx="3349625" cy="3189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600" smtClean="0"/>
              <a:t>ING.com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486234" y="5676946"/>
            <a:ext cx="2088000" cy="361904"/>
            <a:chOff x="3113536" y="5676946"/>
            <a:chExt cx="2088000" cy="361904"/>
          </a:xfrm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115919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2" t="12026" r="9824" b="13890"/>
            <a:stretch/>
          </p:blipFill>
          <p:spPr>
            <a:xfrm>
              <a:off x="3152775" y="5722144"/>
              <a:ext cx="285750" cy="266700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66" name="TextBox 65">
              <a:hlinkClick r:id="rId4"/>
            </p:cNvPr>
            <p:cNvSpPr txBox="1"/>
            <p:nvPr/>
          </p:nvSpPr>
          <p:spPr>
            <a:xfrm>
              <a:off x="3113536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YouTube.com/ING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790146" y="5163514"/>
            <a:ext cx="2088000" cy="361904"/>
            <a:chOff x="5417448" y="5163514"/>
            <a:chExt cx="2088000" cy="361904"/>
          </a:xfrm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11779" r="13616" b="13616"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70" name="TextBox 69">
              <a:hlinkClick r:id="rId6"/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SlideShare.net/ING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8360" y="5163514"/>
            <a:ext cx="2091962" cy="361904"/>
            <a:chOff x="805662" y="5163514"/>
            <a:chExt cx="2091962" cy="361904"/>
          </a:xfrm>
        </p:grpSpPr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805662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2470" r="15432" b="15432"/>
            <a:stretch/>
          </p:blipFill>
          <p:spPr>
            <a:xfrm>
              <a:off x="854869" y="5208406"/>
              <a:ext cx="259556" cy="25955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75" name="TextBox 74">
              <a:hlinkClick r:id="rId8"/>
            </p:cNvPr>
            <p:cNvSpPr txBox="1"/>
            <p:nvPr/>
          </p:nvSpPr>
          <p:spPr>
            <a:xfrm>
              <a:off x="809624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 smtClean="0"/>
                <a:t>@</a:t>
              </a:r>
              <a:r>
                <a:rPr lang="en-GB" sz="1000" dirty="0" err="1" smtClean="0"/>
                <a:t>ING_News</a:t>
              </a:r>
              <a:endParaRPr lang="en-GB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86234" y="5163514"/>
            <a:ext cx="2088000" cy="361904"/>
            <a:chOff x="3113536" y="5163514"/>
            <a:chExt cx="2088000" cy="361904"/>
          </a:xfrm>
        </p:grpSpPr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115919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5" t="9654" r="13130" b="8985"/>
            <a:stretch/>
          </p:blipFill>
          <p:spPr>
            <a:xfrm>
              <a:off x="3157538" y="5198268"/>
              <a:ext cx="269082" cy="292895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78" name="TextBox 77">
              <a:hlinkClick r:id="rId10"/>
            </p:cNvPr>
            <p:cNvSpPr txBox="1"/>
            <p:nvPr/>
          </p:nvSpPr>
          <p:spPr>
            <a:xfrm>
              <a:off x="3113536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LinkedIn.com/company/ING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90146" y="5676946"/>
            <a:ext cx="2088000" cy="361904"/>
            <a:chOff x="5417448" y="5676946"/>
            <a:chExt cx="2088000" cy="361904"/>
          </a:xfrm>
        </p:grpSpPr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417448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7" t="19303" r="8184" b="19843"/>
            <a:stretch/>
          </p:blipFill>
          <p:spPr>
            <a:xfrm>
              <a:off x="5472113" y="5748338"/>
              <a:ext cx="276225" cy="219075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82" name="TextBox 81">
              <a:hlinkClick r:id="rId12"/>
            </p:cNvPr>
            <p:cNvSpPr txBox="1"/>
            <p:nvPr/>
          </p:nvSpPr>
          <p:spPr>
            <a:xfrm>
              <a:off x="5417448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Flickr.com/INGGroup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78360" y="5676946"/>
            <a:ext cx="2091962" cy="361904"/>
            <a:chOff x="805662" y="5676946"/>
            <a:chExt cx="2091962" cy="361904"/>
          </a:xfrm>
        </p:grpSpPr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805662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0703" r="11463" b="13890"/>
            <a:stretch/>
          </p:blipFill>
          <p:spPr>
            <a:xfrm>
              <a:off x="854869" y="5717381"/>
              <a:ext cx="273844" cy="271464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87" name="TextBox 86">
              <a:hlinkClick r:id="rId14"/>
            </p:cNvPr>
            <p:cNvSpPr txBox="1"/>
            <p:nvPr/>
          </p:nvSpPr>
          <p:spPr>
            <a:xfrm>
              <a:off x="809624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Facebook.com/ING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4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4" y="1278384"/>
            <a:ext cx="10489175" cy="1609671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init</a:t>
            </a:r>
            <a:endParaRPr lang="nl-NL" b="1" dirty="0" smtClean="0"/>
          </a:p>
          <a:p>
            <a:pPr lvl="1"/>
            <a:r>
              <a:rPr lang="pl-PL" dirty="0" smtClean="0"/>
              <a:t>Dzięki tej komendzie w miejscu, w którym jej użyjesz, powstanie zupełnie nowe repozytorium gotowe do działania.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</a:t>
            </a:r>
            <a:r>
              <a:rPr lang="pl-PL" dirty="0" err="1" smtClean="0">
                <a:hlinkClick r:id="rId3"/>
              </a:rPr>
              <a:t>init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Jestem Bogiem</a:t>
            </a:r>
            <a:endParaRPr lang="nl-N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03" y="4083112"/>
            <a:ext cx="6356915" cy="1368382"/>
          </a:xfrm>
        </p:spPr>
      </p:pic>
      <p:sp>
        <p:nvSpPr>
          <p:cNvPr id="9" name="Freeform 13"/>
          <p:cNvSpPr>
            <a:spLocks/>
          </p:cNvSpPr>
          <p:nvPr/>
        </p:nvSpPr>
        <p:spPr bwMode="gray">
          <a:xfrm>
            <a:off x="838200" y="2817595"/>
            <a:ext cx="10481800" cy="42807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4" y="1278384"/>
            <a:ext cx="10489175" cy="1609671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init</a:t>
            </a:r>
            <a:endParaRPr lang="nl-NL" b="1" dirty="0" smtClean="0"/>
          </a:p>
          <a:p>
            <a:pPr lvl="1"/>
            <a:r>
              <a:rPr lang="pl-PL" dirty="0" smtClean="0"/>
              <a:t>Struktura folderu .git przedstawia się następująco: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</a:t>
            </a:r>
            <a:endParaRPr lang="nl-N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76" y="2661719"/>
            <a:ext cx="8120770" cy="3211394"/>
          </a:xfrm>
        </p:spPr>
      </p:pic>
    </p:spTree>
    <p:extLst>
      <p:ext uri="{BB962C8B-B14F-4D97-AF65-F5344CB8AC3E}">
        <p14:creationId xmlns:p14="http://schemas.microsoft.com/office/powerpoint/2010/main" val="22209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00323-F4FE-4846-94B3-139A3E84B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4FD01F-905A-4117-8DCC-FC33DBB06DD3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16939</TotalTime>
  <Words>3420</Words>
  <Application>Microsoft Office PowerPoint</Application>
  <PresentationFormat>Panoramiczny</PresentationFormat>
  <Paragraphs>859</Paragraphs>
  <Slides>72</Slides>
  <Notes>68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Arial</vt:lpstr>
      <vt:lpstr>Cambria Math</vt:lpstr>
      <vt:lpstr>ING Me</vt:lpstr>
      <vt:lpstr>Lucida Console</vt:lpstr>
      <vt:lpstr>Courier New</vt:lpstr>
      <vt:lpstr>ING_PP_Template_16x9_June2015</vt:lpstr>
      <vt:lpstr>How Git are you?</vt:lpstr>
      <vt:lpstr>Cele i słowo wstępu</vt:lpstr>
      <vt:lpstr>Szybki sondaż</vt:lpstr>
      <vt:lpstr>Agenda</vt:lpstr>
      <vt:lpstr>Wprowadzenie</vt:lpstr>
      <vt:lpstr>A co to ? A na co to komu?</vt:lpstr>
      <vt:lpstr>Czas na poszukiwania</vt:lpstr>
      <vt:lpstr>Jestem Bogiem</vt:lpstr>
      <vt:lpstr>Instalacja</vt:lpstr>
      <vt:lpstr>Jestem Bogiem</vt:lpstr>
      <vt:lpstr>Zacznij od … konfiguracji</vt:lpstr>
      <vt:lpstr>Zacznij od … konfiguracji</vt:lpstr>
      <vt:lpstr>Zacznij od … konfiguracji</vt:lpstr>
      <vt:lpstr>Podstawowe polecenia</vt:lpstr>
      <vt:lpstr>Gdzie jesteś i dokąd zmierzasz?</vt:lpstr>
      <vt:lpstr>Gdzie jesteś i dokąd zmierzasz?</vt:lpstr>
      <vt:lpstr>Gdzie jesteś i dokąd zmierzasz?</vt:lpstr>
      <vt:lpstr>Dodaj zmianę, przyszykuj komit</vt:lpstr>
      <vt:lpstr>Dodaj zmianę, przyszykuj komit</vt:lpstr>
      <vt:lpstr>Zakomituj zmiany, będą już bezpieczne na zawsze!</vt:lpstr>
      <vt:lpstr>Zakomituj zmiany, będą już bezpieczne na zawsze!</vt:lpstr>
      <vt:lpstr>Poznaj historię zmian</vt:lpstr>
      <vt:lpstr>Poznaj historię zmian</vt:lpstr>
      <vt:lpstr>Odłóż na później</vt:lpstr>
      <vt:lpstr>Odłóż na później</vt:lpstr>
      <vt:lpstr>To cię nie obchodzi</vt:lpstr>
      <vt:lpstr>To cię nie obchodzi</vt:lpstr>
      <vt:lpstr>Mechanika</vt:lpstr>
      <vt:lpstr>Pod Maską</vt:lpstr>
      <vt:lpstr>Pod Maską</vt:lpstr>
      <vt:lpstr>Praca ze zdalnym repozytorium</vt:lpstr>
      <vt:lpstr>Z czym to jest powiązane ?</vt:lpstr>
      <vt:lpstr>Z czym to jest powiązane ?</vt:lpstr>
      <vt:lpstr>Holly Dolly ? https://www.youtube.com/watch?v=2n-sS0ur5S8</vt:lpstr>
      <vt:lpstr>Zobacz to!</vt:lpstr>
      <vt:lpstr>A może od razu zabrać ?</vt:lpstr>
      <vt:lpstr>W stronę światła !</vt:lpstr>
      <vt:lpstr>GUI</vt:lpstr>
      <vt:lpstr>GUI – wszystkie takie same, ale każdy inny</vt:lpstr>
      <vt:lpstr>Praca z branczami</vt:lpstr>
      <vt:lpstr>I’m Groot ?!?</vt:lpstr>
      <vt:lpstr>Sprawdź to !</vt:lpstr>
      <vt:lpstr>Iść czy nie iść ? </vt:lpstr>
      <vt:lpstr>Iść czy nie iść ? </vt:lpstr>
      <vt:lpstr>Iść czy nie iść ? </vt:lpstr>
      <vt:lpstr>Ribejz</vt:lpstr>
      <vt:lpstr>Nie lękaj się</vt:lpstr>
      <vt:lpstr>Nie lękaj się</vt:lpstr>
      <vt:lpstr>Nie lękaj się</vt:lpstr>
      <vt:lpstr>Nie lękaj się</vt:lpstr>
      <vt:lpstr>Tym bardziej się nie lękaj</vt:lpstr>
      <vt:lpstr>Tym bardziej się nie lękaj</vt:lpstr>
      <vt:lpstr>Tym bardziej się nie lękaj</vt:lpstr>
      <vt:lpstr>Konflikty</vt:lpstr>
      <vt:lpstr>Konflikty</vt:lpstr>
      <vt:lpstr>Konflikty</vt:lpstr>
      <vt:lpstr>Konflikty</vt:lpstr>
      <vt:lpstr>Konflikty</vt:lpstr>
      <vt:lpstr>Konflikty</vt:lpstr>
      <vt:lpstr>Tagi</vt:lpstr>
      <vt:lpstr>Tagi</vt:lpstr>
      <vt:lpstr>Undo medżik</vt:lpstr>
      <vt:lpstr>Undo medżik</vt:lpstr>
      <vt:lpstr>Undo medżik</vt:lpstr>
      <vt:lpstr>Undo medżik</vt:lpstr>
      <vt:lpstr>Undo medżik</vt:lpstr>
      <vt:lpstr>Undo medżik</vt:lpstr>
      <vt:lpstr>Undo medżik</vt:lpstr>
      <vt:lpstr>Cherry-pick</vt:lpstr>
      <vt:lpstr>Wisienka na torcie</vt:lpstr>
      <vt:lpstr>Thank you</vt:lpstr>
      <vt:lpstr>Follow us to stay a step ahead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Piotr Bartela</cp:lastModifiedBy>
  <cp:revision>449</cp:revision>
  <dcterms:created xsi:type="dcterms:W3CDTF">2015-04-09T14:12:58Z</dcterms:created>
  <dcterms:modified xsi:type="dcterms:W3CDTF">2018-03-16T21:10:04Z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