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Lst>
  <p:notesMasterIdLst>
    <p:notesMasterId r:id="rId57"/>
  </p:notesMasterIdLst>
  <p:handoutMasterIdLst>
    <p:handoutMasterId r:id="rId58"/>
  </p:handoutMasterIdLst>
  <p:sldIdLst>
    <p:sldId id="259" r:id="rId5"/>
    <p:sldId id="262" r:id="rId6"/>
    <p:sldId id="360" r:id="rId7"/>
    <p:sldId id="263" r:id="rId8"/>
    <p:sldId id="264" r:id="rId9"/>
    <p:sldId id="335" r:id="rId10"/>
    <p:sldId id="269"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36" r:id="rId24"/>
    <p:sldId id="369" r:id="rId25"/>
    <p:sldId id="337" r:id="rId26"/>
    <p:sldId id="356" r:id="rId27"/>
    <p:sldId id="338" r:id="rId28"/>
    <p:sldId id="339" r:id="rId29"/>
    <p:sldId id="357" r:id="rId30"/>
    <p:sldId id="358" r:id="rId31"/>
    <p:sldId id="359" r:id="rId32"/>
    <p:sldId id="361" r:id="rId33"/>
    <p:sldId id="362" r:id="rId34"/>
    <p:sldId id="363" r:id="rId35"/>
    <p:sldId id="364" r:id="rId36"/>
    <p:sldId id="340" r:id="rId37"/>
    <p:sldId id="365" r:id="rId38"/>
    <p:sldId id="366" r:id="rId39"/>
    <p:sldId id="367" r:id="rId40"/>
    <p:sldId id="368" r:id="rId41"/>
    <p:sldId id="370" r:id="rId42"/>
    <p:sldId id="341" r:id="rId43"/>
    <p:sldId id="371" r:id="rId44"/>
    <p:sldId id="342" r:id="rId45"/>
    <p:sldId id="372" r:id="rId46"/>
    <p:sldId id="373" r:id="rId47"/>
    <p:sldId id="374" r:id="rId48"/>
    <p:sldId id="375" r:id="rId49"/>
    <p:sldId id="376" r:id="rId50"/>
    <p:sldId id="377" r:id="rId51"/>
    <p:sldId id="343" r:id="rId52"/>
    <p:sldId id="267" r:id="rId53"/>
    <p:sldId id="292" r:id="rId54"/>
    <p:sldId id="330" r:id="rId55"/>
    <p:sldId id="310" r:id="rId56"/>
  </p:sldIdLst>
  <p:sldSz cx="12192000" cy="6858000"/>
  <p:notesSz cx="6858000" cy="9144000"/>
  <p:embeddedFontLst>
    <p:embeddedFont>
      <p:font typeface="ING Me" panose="02000506040000020004" pitchFamily="2" charset="0"/>
      <p:regular r:id="rId59"/>
      <p:bold r:id="rId60"/>
      <p:italic r:id="rId61"/>
      <p:boldItalic r:id="rId62"/>
    </p:embeddedFont>
    <p:embeddedFont>
      <p:font typeface="Lucida Console" panose="020B0609040504020204" pitchFamily="49" charset="0"/>
      <p:regular r:id="rId63"/>
    </p:embeddedFont>
  </p:embeddedFontLst>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13">
          <p15:clr>
            <a:srgbClr val="A4A3A4"/>
          </p15:clr>
        </p15:guide>
        <p15:guide id="3" orient="horz" pos="725">
          <p15:clr>
            <a:srgbClr val="A4A3A4"/>
          </p15:clr>
        </p15:guide>
        <p15:guide id="4" orient="horz" pos="181">
          <p15:clr>
            <a:srgbClr val="A4A3A4"/>
          </p15:clr>
        </p15:guide>
        <p15:guide id="5" orient="horz" pos="3917">
          <p15:clr>
            <a:srgbClr val="A4A3A4"/>
          </p15:clr>
        </p15:guide>
        <p15:guide id="6" pos="3840">
          <p15:clr>
            <a:srgbClr val="A4A3A4"/>
          </p15:clr>
        </p15:guide>
        <p15:guide id="7" pos="7160">
          <p15:clr>
            <a:srgbClr val="A4A3A4"/>
          </p15:clr>
        </p15:guide>
        <p15:guide id="8" pos="544">
          <p15:clr>
            <a:srgbClr val="A4A3A4"/>
          </p15:clr>
        </p15:guide>
        <p15:guide id="9" pos="7509">
          <p15:clr>
            <a:srgbClr val="A4A3A4"/>
          </p15:clr>
        </p15:guide>
        <p15:guide id="10" pos="449">
          <p15:clr>
            <a:srgbClr val="A4A3A4"/>
          </p15:clr>
        </p15:guide>
        <p15:guide id="11" pos="3726">
          <p15:clr>
            <a:srgbClr val="A4A3A4"/>
          </p15:clr>
        </p15:guide>
        <p15:guide id="12" pos="39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90068"/>
    <a:srgbClr val="53509E"/>
    <a:srgbClr val="349651"/>
    <a:srgbClr val="E9E9E9"/>
    <a:srgbClr val="FF6200"/>
    <a:srgbClr val="FDFDFD"/>
    <a:srgbClr val="17A7DC"/>
    <a:srgbClr val="A8A8A8"/>
    <a:srgbClr val="CFDA1E"/>
    <a:srgbClr val="00974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0794" autoAdjust="0"/>
  </p:normalViewPr>
  <p:slideViewPr>
    <p:cSldViewPr snapToGrid="0" showGuides="1">
      <p:cViewPr varScale="1">
        <p:scale>
          <a:sx n="106" d="100"/>
          <a:sy n="106" d="100"/>
        </p:scale>
        <p:origin x="1428" y="78"/>
      </p:cViewPr>
      <p:guideLst>
        <p:guide orient="horz" pos="2341"/>
        <p:guide orient="horz" pos="813"/>
        <p:guide orient="horz" pos="725"/>
        <p:guide orient="horz" pos="181"/>
        <p:guide orient="horz" pos="3917"/>
        <p:guide pos="3840"/>
        <p:guide pos="7160"/>
        <p:guide pos="544"/>
        <p:guide pos="7509"/>
        <p:guide pos="449"/>
        <p:guide pos="3726"/>
        <p:guide pos="3962"/>
      </p:guideLst>
    </p:cSldViewPr>
  </p:slideViewPr>
  <p:outlineViewPr>
    <p:cViewPr>
      <p:scale>
        <a:sx n="33" d="100"/>
        <a:sy n="33" d="100"/>
      </p:scale>
      <p:origin x="0" y="-22164"/>
    </p:cViewPr>
  </p:outlineViewPr>
  <p:notesTextViewPr>
    <p:cViewPr>
      <p:scale>
        <a:sx n="75" d="100"/>
        <a:sy n="75" d="100"/>
      </p:scale>
      <p:origin x="0" y="0"/>
    </p:cViewPr>
  </p:notesTextViewPr>
  <p:sorterViewPr>
    <p:cViewPr>
      <p:scale>
        <a:sx n="60" d="100"/>
        <a:sy n="60" d="100"/>
      </p:scale>
      <p:origin x="0" y="3414"/>
    </p:cViewPr>
  </p:sorterViewPr>
  <p:notesViewPr>
    <p:cSldViewPr snapToGrid="0" showGuides="1">
      <p:cViewPr varScale="1">
        <p:scale>
          <a:sx n="95" d="100"/>
          <a:sy n="95" d="100"/>
        </p:scale>
        <p:origin x="26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13/03/2018</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651999"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13/03/2018</a:t>
            </a:fld>
            <a:endParaRPr lang="en-GB"/>
          </a:p>
        </p:txBody>
      </p:sp>
      <p:sp>
        <p:nvSpPr>
          <p:cNvPr id="4" name="Slide Image Placeholder 3"/>
          <p:cNvSpPr>
            <a:spLocks noGrp="1" noRot="1" noChangeAspect="1"/>
          </p:cNvSpPr>
          <p:nvPr>
            <p:ph type="sldImg" idx="2"/>
          </p:nvPr>
        </p:nvSpPr>
        <p:spPr>
          <a:xfrm>
            <a:off x="685800" y="6858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3943349"/>
            <a:ext cx="5486400" cy="4741863"/>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1" y="8856661"/>
            <a:ext cx="5652000"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0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0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0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0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0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631989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Tree>
    <p:extLst>
      <p:ext uri="{BB962C8B-B14F-4D97-AF65-F5344CB8AC3E}">
        <p14:creationId xmlns:p14="http://schemas.microsoft.com/office/powerpoint/2010/main" val="3090318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13</a:t>
            </a:fld>
            <a:endParaRPr lang="en-GB" dirty="0"/>
          </a:p>
        </p:txBody>
      </p:sp>
    </p:spTree>
    <p:extLst>
      <p:ext uri="{BB962C8B-B14F-4D97-AF65-F5344CB8AC3E}">
        <p14:creationId xmlns:p14="http://schemas.microsoft.com/office/powerpoint/2010/main" val="2225256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14</a:t>
            </a:fld>
            <a:endParaRPr lang="en-GB" dirty="0"/>
          </a:p>
        </p:txBody>
      </p:sp>
    </p:spTree>
    <p:extLst>
      <p:ext uri="{BB962C8B-B14F-4D97-AF65-F5344CB8AC3E}">
        <p14:creationId xmlns:p14="http://schemas.microsoft.com/office/powerpoint/2010/main" val="124043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15</a:t>
            </a:fld>
            <a:endParaRPr lang="en-GB" dirty="0"/>
          </a:p>
        </p:txBody>
      </p:sp>
    </p:spTree>
    <p:extLst>
      <p:ext uri="{BB962C8B-B14F-4D97-AF65-F5344CB8AC3E}">
        <p14:creationId xmlns:p14="http://schemas.microsoft.com/office/powerpoint/2010/main" val="2414172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16</a:t>
            </a:fld>
            <a:endParaRPr lang="en-GB" dirty="0"/>
          </a:p>
        </p:txBody>
      </p:sp>
    </p:spTree>
    <p:extLst>
      <p:ext uri="{BB962C8B-B14F-4D97-AF65-F5344CB8AC3E}">
        <p14:creationId xmlns:p14="http://schemas.microsoft.com/office/powerpoint/2010/main" val="3254066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17</a:t>
            </a:fld>
            <a:endParaRPr lang="en-GB" dirty="0"/>
          </a:p>
        </p:txBody>
      </p:sp>
    </p:spTree>
    <p:extLst>
      <p:ext uri="{BB962C8B-B14F-4D97-AF65-F5344CB8AC3E}">
        <p14:creationId xmlns:p14="http://schemas.microsoft.com/office/powerpoint/2010/main" val="2559667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18</a:t>
            </a:fld>
            <a:endParaRPr lang="en-GB" dirty="0"/>
          </a:p>
        </p:txBody>
      </p:sp>
    </p:spTree>
    <p:extLst>
      <p:ext uri="{BB962C8B-B14F-4D97-AF65-F5344CB8AC3E}">
        <p14:creationId xmlns:p14="http://schemas.microsoft.com/office/powerpoint/2010/main" val="564167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19</a:t>
            </a:fld>
            <a:endParaRPr lang="en-GB" dirty="0"/>
          </a:p>
        </p:txBody>
      </p:sp>
    </p:spTree>
    <p:extLst>
      <p:ext uri="{BB962C8B-B14F-4D97-AF65-F5344CB8AC3E}">
        <p14:creationId xmlns:p14="http://schemas.microsoft.com/office/powerpoint/2010/main" val="1498519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20</a:t>
            </a:fld>
            <a:endParaRPr lang="en-GB"/>
          </a:p>
        </p:txBody>
      </p:sp>
    </p:spTree>
    <p:extLst>
      <p:ext uri="{BB962C8B-B14F-4D97-AF65-F5344CB8AC3E}">
        <p14:creationId xmlns:p14="http://schemas.microsoft.com/office/powerpoint/2010/main" val="944807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21</a:t>
            </a:fld>
            <a:endParaRPr lang="en-GB"/>
          </a:p>
        </p:txBody>
      </p:sp>
    </p:spTree>
    <p:extLst>
      <p:ext uri="{BB962C8B-B14F-4D97-AF65-F5344CB8AC3E}">
        <p14:creationId xmlns:p14="http://schemas.microsoft.com/office/powerpoint/2010/main" val="303215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4</a:t>
            </a:fld>
            <a:endParaRPr lang="en-GB"/>
          </a:p>
        </p:txBody>
      </p:sp>
    </p:spTree>
    <p:extLst>
      <p:ext uri="{BB962C8B-B14F-4D97-AF65-F5344CB8AC3E}">
        <p14:creationId xmlns:p14="http://schemas.microsoft.com/office/powerpoint/2010/main" val="570999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22</a:t>
            </a:fld>
            <a:endParaRPr lang="en-GB"/>
          </a:p>
        </p:txBody>
      </p:sp>
    </p:spTree>
    <p:extLst>
      <p:ext uri="{BB962C8B-B14F-4D97-AF65-F5344CB8AC3E}">
        <p14:creationId xmlns:p14="http://schemas.microsoft.com/office/powerpoint/2010/main" val="3252058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23</a:t>
            </a:fld>
            <a:endParaRPr lang="en-GB" dirty="0"/>
          </a:p>
        </p:txBody>
      </p:sp>
    </p:spTree>
    <p:extLst>
      <p:ext uri="{BB962C8B-B14F-4D97-AF65-F5344CB8AC3E}">
        <p14:creationId xmlns:p14="http://schemas.microsoft.com/office/powerpoint/2010/main" val="1977345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24</a:t>
            </a:fld>
            <a:endParaRPr lang="en-GB"/>
          </a:p>
        </p:txBody>
      </p:sp>
    </p:spTree>
    <p:extLst>
      <p:ext uri="{BB962C8B-B14F-4D97-AF65-F5344CB8AC3E}">
        <p14:creationId xmlns:p14="http://schemas.microsoft.com/office/powerpoint/2010/main" val="3253077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25</a:t>
            </a:fld>
            <a:endParaRPr lang="en-GB"/>
          </a:p>
        </p:txBody>
      </p:sp>
    </p:spTree>
    <p:extLst>
      <p:ext uri="{BB962C8B-B14F-4D97-AF65-F5344CB8AC3E}">
        <p14:creationId xmlns:p14="http://schemas.microsoft.com/office/powerpoint/2010/main" val="3328778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26</a:t>
            </a:fld>
            <a:endParaRPr lang="en-GB" dirty="0"/>
          </a:p>
        </p:txBody>
      </p:sp>
    </p:spTree>
    <p:extLst>
      <p:ext uri="{BB962C8B-B14F-4D97-AF65-F5344CB8AC3E}">
        <p14:creationId xmlns:p14="http://schemas.microsoft.com/office/powerpoint/2010/main" val="322952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27</a:t>
            </a:fld>
            <a:endParaRPr lang="en-GB" dirty="0"/>
          </a:p>
        </p:txBody>
      </p:sp>
    </p:spTree>
    <p:extLst>
      <p:ext uri="{BB962C8B-B14F-4D97-AF65-F5344CB8AC3E}">
        <p14:creationId xmlns:p14="http://schemas.microsoft.com/office/powerpoint/2010/main" val="3332208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28</a:t>
            </a:fld>
            <a:endParaRPr lang="en-GB" dirty="0"/>
          </a:p>
        </p:txBody>
      </p:sp>
    </p:spTree>
    <p:extLst>
      <p:ext uri="{BB962C8B-B14F-4D97-AF65-F5344CB8AC3E}">
        <p14:creationId xmlns:p14="http://schemas.microsoft.com/office/powerpoint/2010/main" val="270732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29</a:t>
            </a:fld>
            <a:endParaRPr lang="en-GB" dirty="0"/>
          </a:p>
        </p:txBody>
      </p:sp>
    </p:spTree>
    <p:extLst>
      <p:ext uri="{BB962C8B-B14F-4D97-AF65-F5344CB8AC3E}">
        <p14:creationId xmlns:p14="http://schemas.microsoft.com/office/powerpoint/2010/main" val="1249043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30</a:t>
            </a:fld>
            <a:endParaRPr lang="en-GB" dirty="0"/>
          </a:p>
        </p:txBody>
      </p:sp>
    </p:spTree>
    <p:extLst>
      <p:ext uri="{BB962C8B-B14F-4D97-AF65-F5344CB8AC3E}">
        <p14:creationId xmlns:p14="http://schemas.microsoft.com/office/powerpoint/2010/main" val="3463862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31</a:t>
            </a:fld>
            <a:endParaRPr lang="en-GB" dirty="0"/>
          </a:p>
        </p:txBody>
      </p:sp>
    </p:spTree>
    <p:extLst>
      <p:ext uri="{BB962C8B-B14F-4D97-AF65-F5344CB8AC3E}">
        <p14:creationId xmlns:p14="http://schemas.microsoft.com/office/powerpoint/2010/main" val="387777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5</a:t>
            </a:fld>
            <a:endParaRPr lang="en-GB"/>
          </a:p>
        </p:txBody>
      </p:sp>
    </p:spTree>
    <p:extLst>
      <p:ext uri="{BB962C8B-B14F-4D97-AF65-F5344CB8AC3E}">
        <p14:creationId xmlns:p14="http://schemas.microsoft.com/office/powerpoint/2010/main" val="1661702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32</a:t>
            </a:fld>
            <a:endParaRPr lang="en-GB" dirty="0"/>
          </a:p>
        </p:txBody>
      </p:sp>
    </p:spTree>
    <p:extLst>
      <p:ext uri="{BB962C8B-B14F-4D97-AF65-F5344CB8AC3E}">
        <p14:creationId xmlns:p14="http://schemas.microsoft.com/office/powerpoint/2010/main" val="4236653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33</a:t>
            </a:fld>
            <a:endParaRPr lang="en-GB"/>
          </a:p>
        </p:txBody>
      </p:sp>
    </p:spTree>
    <p:extLst>
      <p:ext uri="{BB962C8B-B14F-4D97-AF65-F5344CB8AC3E}">
        <p14:creationId xmlns:p14="http://schemas.microsoft.com/office/powerpoint/2010/main" val="40682455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34</a:t>
            </a:fld>
            <a:endParaRPr lang="en-GB" dirty="0"/>
          </a:p>
        </p:txBody>
      </p:sp>
    </p:spTree>
    <p:extLst>
      <p:ext uri="{BB962C8B-B14F-4D97-AF65-F5344CB8AC3E}">
        <p14:creationId xmlns:p14="http://schemas.microsoft.com/office/powerpoint/2010/main" val="1546674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35</a:t>
            </a:fld>
            <a:endParaRPr lang="en-GB" dirty="0"/>
          </a:p>
        </p:txBody>
      </p:sp>
    </p:spTree>
    <p:extLst>
      <p:ext uri="{BB962C8B-B14F-4D97-AF65-F5344CB8AC3E}">
        <p14:creationId xmlns:p14="http://schemas.microsoft.com/office/powerpoint/2010/main" val="1966865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36</a:t>
            </a:fld>
            <a:endParaRPr lang="en-GB" dirty="0"/>
          </a:p>
        </p:txBody>
      </p:sp>
    </p:spTree>
    <p:extLst>
      <p:ext uri="{BB962C8B-B14F-4D97-AF65-F5344CB8AC3E}">
        <p14:creationId xmlns:p14="http://schemas.microsoft.com/office/powerpoint/2010/main" val="210299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l-PL" dirty="0" smtClean="0"/>
              <a:t>I na różne sposoby w różnych GUI</a:t>
            </a:r>
          </a:p>
          <a:p>
            <a:pPr lvl="1"/>
            <a:r>
              <a:rPr lang="pl-PL" dirty="0" smtClean="0"/>
              <a:t>Co robić, żeby było jak najmniej konfliktów?</a:t>
            </a:r>
          </a:p>
          <a:p>
            <a:pPr lvl="1"/>
            <a:r>
              <a:rPr lang="pl-PL" dirty="0" smtClean="0"/>
              <a:t>I na różne sposoby w różnych GUI Co robić, żeby było jak najmniej konfliktów?</a:t>
            </a:r>
          </a:p>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37</a:t>
            </a:fld>
            <a:endParaRPr lang="en-GB" dirty="0"/>
          </a:p>
        </p:txBody>
      </p:sp>
    </p:spTree>
    <p:extLst>
      <p:ext uri="{BB962C8B-B14F-4D97-AF65-F5344CB8AC3E}">
        <p14:creationId xmlns:p14="http://schemas.microsoft.com/office/powerpoint/2010/main" val="2312057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l-PL" dirty="0" smtClean="0"/>
              <a:t>I na różne sposoby w różnych GUI</a:t>
            </a:r>
          </a:p>
          <a:p>
            <a:pPr lvl="1"/>
            <a:r>
              <a:rPr lang="pl-PL" dirty="0" smtClean="0"/>
              <a:t>Co robić, żeby było jak najmniej konfliktów?</a:t>
            </a:r>
          </a:p>
          <a:p>
            <a:pPr lvl="1"/>
            <a:r>
              <a:rPr lang="pl-PL" dirty="0" smtClean="0"/>
              <a:t>I na różne sposoby w różnych GUI Co robić, żeby było jak najmniej konfliktów?</a:t>
            </a:r>
          </a:p>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38</a:t>
            </a:fld>
            <a:endParaRPr lang="en-GB" dirty="0"/>
          </a:p>
        </p:txBody>
      </p:sp>
    </p:spTree>
    <p:extLst>
      <p:ext uri="{BB962C8B-B14F-4D97-AF65-F5344CB8AC3E}">
        <p14:creationId xmlns:p14="http://schemas.microsoft.com/office/powerpoint/2010/main" val="2069461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39</a:t>
            </a:fld>
            <a:endParaRPr lang="en-GB"/>
          </a:p>
        </p:txBody>
      </p:sp>
    </p:spTree>
    <p:extLst>
      <p:ext uri="{BB962C8B-B14F-4D97-AF65-F5344CB8AC3E}">
        <p14:creationId xmlns:p14="http://schemas.microsoft.com/office/powerpoint/2010/main" val="31470565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l-PL" dirty="0" smtClean="0"/>
              <a:t>I na różne sposoby w różnych GUI</a:t>
            </a:r>
          </a:p>
          <a:p>
            <a:pPr lvl="1"/>
            <a:r>
              <a:rPr lang="pl-PL" dirty="0" smtClean="0"/>
              <a:t>Co robić, żeby było jak najmniej konfliktów?</a:t>
            </a:r>
          </a:p>
          <a:p>
            <a:pPr lvl="1"/>
            <a:r>
              <a:rPr lang="pl-PL" dirty="0" smtClean="0"/>
              <a:t>I na różne sposoby w różnych GUI Co robić, żeby było jak najmniej konfliktów?</a:t>
            </a:r>
          </a:p>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40</a:t>
            </a:fld>
            <a:endParaRPr lang="en-GB" dirty="0"/>
          </a:p>
        </p:txBody>
      </p:sp>
    </p:spTree>
    <p:extLst>
      <p:ext uri="{BB962C8B-B14F-4D97-AF65-F5344CB8AC3E}">
        <p14:creationId xmlns:p14="http://schemas.microsoft.com/office/powerpoint/2010/main" val="2031784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41</a:t>
            </a:fld>
            <a:endParaRPr lang="en-GB"/>
          </a:p>
        </p:txBody>
      </p:sp>
    </p:spTree>
    <p:extLst>
      <p:ext uri="{BB962C8B-B14F-4D97-AF65-F5344CB8AC3E}">
        <p14:creationId xmlns:p14="http://schemas.microsoft.com/office/powerpoint/2010/main" val="393923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6</a:t>
            </a:fld>
            <a:endParaRPr lang="en-GB"/>
          </a:p>
        </p:txBody>
      </p:sp>
    </p:spTree>
    <p:extLst>
      <p:ext uri="{BB962C8B-B14F-4D97-AF65-F5344CB8AC3E}">
        <p14:creationId xmlns:p14="http://schemas.microsoft.com/office/powerpoint/2010/main" val="993785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l-PL" dirty="0" smtClean="0"/>
              <a:t>I na różne sposoby w różnych GUI</a:t>
            </a:r>
          </a:p>
          <a:p>
            <a:pPr lvl="1"/>
            <a:r>
              <a:rPr lang="pl-PL" dirty="0" smtClean="0"/>
              <a:t>Co robić, żeby było jak najmniej konfliktów?</a:t>
            </a:r>
          </a:p>
          <a:p>
            <a:pPr lvl="1"/>
            <a:r>
              <a:rPr lang="pl-PL" dirty="0" smtClean="0"/>
              <a:t>I na różne sposoby w różnych GUI Co robić, żeby było jak najmniej konfliktów?</a:t>
            </a:r>
          </a:p>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42</a:t>
            </a:fld>
            <a:endParaRPr lang="en-GB" dirty="0"/>
          </a:p>
        </p:txBody>
      </p:sp>
    </p:spTree>
    <p:extLst>
      <p:ext uri="{BB962C8B-B14F-4D97-AF65-F5344CB8AC3E}">
        <p14:creationId xmlns:p14="http://schemas.microsoft.com/office/powerpoint/2010/main" val="754201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l-PL" dirty="0" smtClean="0"/>
              <a:t>I na różne sposoby w różnych GUI</a:t>
            </a:r>
          </a:p>
          <a:p>
            <a:pPr lvl="1"/>
            <a:r>
              <a:rPr lang="pl-PL" dirty="0" smtClean="0"/>
              <a:t>Co robić, żeby było jak najmniej konfliktów?</a:t>
            </a:r>
          </a:p>
          <a:p>
            <a:pPr lvl="1"/>
            <a:r>
              <a:rPr lang="pl-PL" dirty="0" smtClean="0"/>
              <a:t>I na różne sposoby w różnych GUI Co robić, żeby było jak najmniej konfliktów?</a:t>
            </a:r>
          </a:p>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43</a:t>
            </a:fld>
            <a:endParaRPr lang="en-GB" dirty="0"/>
          </a:p>
        </p:txBody>
      </p:sp>
    </p:spTree>
    <p:extLst>
      <p:ext uri="{BB962C8B-B14F-4D97-AF65-F5344CB8AC3E}">
        <p14:creationId xmlns:p14="http://schemas.microsoft.com/office/powerpoint/2010/main" val="2343677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l-PL" dirty="0" smtClean="0"/>
              <a:t>I na różne sposoby w różnych GUI</a:t>
            </a:r>
          </a:p>
          <a:p>
            <a:pPr lvl="1"/>
            <a:r>
              <a:rPr lang="pl-PL" dirty="0" smtClean="0"/>
              <a:t>Co robić, żeby było jak najmniej konfliktów?</a:t>
            </a:r>
          </a:p>
          <a:p>
            <a:pPr lvl="1"/>
            <a:r>
              <a:rPr lang="pl-PL" dirty="0" smtClean="0"/>
              <a:t>I na różne sposoby w różnych GUI Co robić, żeby było jak najmniej konfliktów?</a:t>
            </a:r>
          </a:p>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44</a:t>
            </a:fld>
            <a:endParaRPr lang="en-GB" dirty="0"/>
          </a:p>
        </p:txBody>
      </p:sp>
    </p:spTree>
    <p:extLst>
      <p:ext uri="{BB962C8B-B14F-4D97-AF65-F5344CB8AC3E}">
        <p14:creationId xmlns:p14="http://schemas.microsoft.com/office/powerpoint/2010/main" val="2355429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l-PL" dirty="0" smtClean="0"/>
              <a:t>I na różne sposoby w różnych GUI</a:t>
            </a:r>
          </a:p>
          <a:p>
            <a:pPr lvl="1"/>
            <a:r>
              <a:rPr lang="pl-PL" dirty="0" smtClean="0"/>
              <a:t>Co robić, żeby było jak najmniej konfliktów?</a:t>
            </a:r>
          </a:p>
          <a:p>
            <a:pPr lvl="1"/>
            <a:r>
              <a:rPr lang="pl-PL" dirty="0" smtClean="0"/>
              <a:t>I na różne sposoby w różnych GUI Co robić, żeby było jak najmniej konfliktów?</a:t>
            </a:r>
          </a:p>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45</a:t>
            </a:fld>
            <a:endParaRPr lang="en-GB" dirty="0"/>
          </a:p>
        </p:txBody>
      </p:sp>
    </p:spTree>
    <p:extLst>
      <p:ext uri="{BB962C8B-B14F-4D97-AF65-F5344CB8AC3E}">
        <p14:creationId xmlns:p14="http://schemas.microsoft.com/office/powerpoint/2010/main" val="25100724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l-PL" dirty="0" smtClean="0"/>
              <a:t>I na różne sposoby w różnych GUI</a:t>
            </a:r>
          </a:p>
          <a:p>
            <a:pPr lvl="1"/>
            <a:r>
              <a:rPr lang="pl-PL" dirty="0" smtClean="0"/>
              <a:t>Co robić, żeby było jak najmniej konfliktów?</a:t>
            </a:r>
          </a:p>
          <a:p>
            <a:pPr lvl="1"/>
            <a:r>
              <a:rPr lang="pl-PL" dirty="0" smtClean="0"/>
              <a:t>I na różne sposoby w różnych GUI Co robić, żeby było jak najmniej konfliktów?</a:t>
            </a:r>
          </a:p>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46</a:t>
            </a:fld>
            <a:endParaRPr lang="en-GB" dirty="0"/>
          </a:p>
        </p:txBody>
      </p:sp>
    </p:spTree>
    <p:extLst>
      <p:ext uri="{BB962C8B-B14F-4D97-AF65-F5344CB8AC3E}">
        <p14:creationId xmlns:p14="http://schemas.microsoft.com/office/powerpoint/2010/main" val="35991548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l-PL" dirty="0" smtClean="0"/>
              <a:t>I na różne sposoby w różnych GUI</a:t>
            </a:r>
          </a:p>
          <a:p>
            <a:pPr lvl="1"/>
            <a:r>
              <a:rPr lang="pl-PL" dirty="0" smtClean="0"/>
              <a:t>Co robić, żeby było jak najmniej konfliktów?</a:t>
            </a:r>
          </a:p>
          <a:p>
            <a:pPr lvl="1"/>
            <a:r>
              <a:rPr lang="pl-PL" dirty="0" smtClean="0"/>
              <a:t>I na różne sposoby w różnych GUI Co robić, żeby było jak najmniej konfliktów?</a:t>
            </a:r>
          </a:p>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47</a:t>
            </a:fld>
            <a:endParaRPr lang="en-GB" dirty="0"/>
          </a:p>
        </p:txBody>
      </p:sp>
    </p:spTree>
    <p:extLst>
      <p:ext uri="{BB962C8B-B14F-4D97-AF65-F5344CB8AC3E}">
        <p14:creationId xmlns:p14="http://schemas.microsoft.com/office/powerpoint/2010/main" val="33396239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62DFE1-544E-4AD0-8AE2-9ADF9877B110}" type="slidenum">
              <a:rPr lang="en-GB" smtClean="0"/>
              <a:t>48</a:t>
            </a:fld>
            <a:endParaRPr lang="en-GB"/>
          </a:p>
        </p:txBody>
      </p:sp>
    </p:spTree>
    <p:extLst>
      <p:ext uri="{BB962C8B-B14F-4D97-AF65-F5344CB8AC3E}">
        <p14:creationId xmlns:p14="http://schemas.microsoft.com/office/powerpoint/2010/main" val="2327284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117186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8</a:t>
            </a:fld>
            <a:endParaRPr lang="en-GB" dirty="0"/>
          </a:p>
        </p:txBody>
      </p:sp>
    </p:spTree>
    <p:extLst>
      <p:ext uri="{BB962C8B-B14F-4D97-AF65-F5344CB8AC3E}">
        <p14:creationId xmlns:p14="http://schemas.microsoft.com/office/powerpoint/2010/main" val="401492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dirty="0"/>
          </a:p>
        </p:txBody>
      </p:sp>
    </p:spTree>
    <p:extLst>
      <p:ext uri="{BB962C8B-B14F-4D97-AF65-F5344CB8AC3E}">
        <p14:creationId xmlns:p14="http://schemas.microsoft.com/office/powerpoint/2010/main" val="4091206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10</a:t>
            </a:fld>
            <a:endParaRPr lang="en-GB" dirty="0"/>
          </a:p>
        </p:txBody>
      </p:sp>
    </p:spTree>
    <p:extLst>
      <p:ext uri="{BB962C8B-B14F-4D97-AF65-F5344CB8AC3E}">
        <p14:creationId xmlns:p14="http://schemas.microsoft.com/office/powerpoint/2010/main" val="2034402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11</a:t>
            </a:fld>
            <a:endParaRPr lang="en-GB" dirty="0"/>
          </a:p>
        </p:txBody>
      </p:sp>
    </p:spTree>
    <p:extLst>
      <p:ext uri="{BB962C8B-B14F-4D97-AF65-F5344CB8AC3E}">
        <p14:creationId xmlns:p14="http://schemas.microsoft.com/office/powerpoint/2010/main" val="393045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smtClean="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smtClean="0"/>
              <a:t>Click to insert project logo</a:t>
            </a:r>
            <a:endParaRPr lang="en-GB" dirty="0"/>
          </a:p>
        </p:txBody>
      </p:sp>
      <p:pic>
        <p:nvPicPr>
          <p:cNvPr id="38" name="Picture 37"/>
          <p:cNvPicPr>
            <a:picLocks noChangeAspect="1"/>
          </p:cNvPicPr>
          <p:nvPr userDrawn="1"/>
        </p:nvPicPr>
        <p:blipFill>
          <a:blip r:embed="rId2"/>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smtClean="0"/>
              <a:t>Max.</a:t>
            </a:r>
            <a:r>
              <a:rPr lang="en-GB" sz="1000" baseline="0" smtClean="0"/>
              <a:t> width</a:t>
            </a:r>
            <a:endParaRPr lang="en-GB" sz="1000" smtClean="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smtClean="0"/>
              <a:t>Min.</a:t>
            </a:r>
            <a:r>
              <a:rPr lang="en-GB" sz="1000" baseline="0" smtClean="0"/>
              <a:t> height</a:t>
            </a:r>
            <a:endParaRPr lang="en-GB" sz="1000" smtClean="0"/>
          </a:p>
        </p:txBody>
      </p:sp>
      <p:cxnSp>
        <p:nvCxnSpPr>
          <p:cNvPr id="24" name="Straight Connector 23"/>
          <p:cNvCxnSpPr/>
          <p:nvPr userDrawn="1"/>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smtClean="0"/>
              <a:t>Max.</a:t>
            </a:r>
            <a:r>
              <a:rPr lang="en-GB" sz="1000" baseline="0" smtClean="0"/>
              <a:t> height</a:t>
            </a:r>
            <a:endParaRPr lang="en-GB" sz="1000" smtClean="0"/>
          </a:p>
        </p:txBody>
      </p:sp>
      <p:grpSp>
        <p:nvGrpSpPr>
          <p:cNvPr id="53" name="Group 52"/>
          <p:cNvGrpSpPr/>
          <p:nvPr userDrawn="1"/>
        </p:nvGrpSpPr>
        <p:grpSpPr bwMode="gray">
          <a:xfrm>
            <a:off x="-2035175" y="0"/>
            <a:ext cx="1872000" cy="4689612"/>
            <a:chOff x="-2581275" y="595116"/>
            <a:chExt cx="1872000" cy="4689612"/>
          </a:xfrm>
        </p:grpSpPr>
        <p:sp>
          <p:nvSpPr>
            <p:cNvPr id="54"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5"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7"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58"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9"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60"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1"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62"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3"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64"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65"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6"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67"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69"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0"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71"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2"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73"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4"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42" name="Picture 41"/>
          <p:cNvPicPr>
            <a:picLocks noChangeAspect="1"/>
          </p:cNvPicPr>
          <p:nvPr userDrawn="1"/>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Tree>
    <p:extLst>
      <p:ext uri="{BB962C8B-B14F-4D97-AF65-F5344CB8AC3E}">
        <p14:creationId xmlns:p14="http://schemas.microsoft.com/office/powerpoint/2010/main" val="26868257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smtClean="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smtClean="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6" name="Picture 15"/>
          <p:cNvPicPr>
            <a:picLocks noChangeAspect="1"/>
          </p:cNvPicPr>
          <p:nvPr userDrawn="1"/>
        </p:nvPicPr>
        <p:blipFill>
          <a:blip r:embed="rId2"/>
          <a:stretch>
            <a:fillRect/>
          </a:stretch>
        </p:blipFill>
        <p:spPr>
          <a:xfrm>
            <a:off x="10373167" y="6203775"/>
            <a:ext cx="1518197" cy="378000"/>
          </a:xfrm>
          <a:prstGeom prst="rect">
            <a:avLst/>
          </a:prstGeom>
        </p:spPr>
      </p:pic>
      <p:pic>
        <p:nvPicPr>
          <p:cNvPr id="19" name="Picture Placeholder 36"/>
          <p:cNvPicPr>
            <a:picLocks noChangeAspect="1"/>
          </p:cNvPicPr>
          <p:nvPr userDrawn="1"/>
        </p:nvPicPr>
        <p:blipFill rotWithShape="1">
          <a:blip r:embed="rId3"/>
          <a:stretch/>
        </p:blipFill>
        <p:spPr bwMode="gray">
          <a:xfrm>
            <a:off x="838200" y="6291857"/>
            <a:ext cx="2196000" cy="287825"/>
          </a:xfrm>
          <a:prstGeom prst="rect">
            <a:avLst/>
          </a:prstGeom>
        </p:spPr>
      </p:pic>
      <p:grpSp>
        <p:nvGrpSpPr>
          <p:cNvPr id="42" name="Group 41"/>
          <p:cNvGrpSpPr/>
          <p:nvPr userDrawn="1"/>
        </p:nvGrpSpPr>
        <p:grpSpPr bwMode="gray">
          <a:xfrm>
            <a:off x="-2035175" y="0"/>
            <a:ext cx="1872000" cy="4689612"/>
            <a:chOff x="-2581275" y="595116"/>
            <a:chExt cx="1872000" cy="4689612"/>
          </a:xfrm>
        </p:grpSpPr>
        <p:sp>
          <p:nvSpPr>
            <p:cNvPr id="4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4"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5"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6"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47"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8"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49"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0"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51"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2"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53"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5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5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5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6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6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5" name="Picture 34"/>
          <p:cNvPicPr>
            <a:picLocks noChangeAspect="1"/>
          </p:cNvPicPr>
          <p:nvPr userDrawn="1"/>
        </p:nvPicPr>
        <p:blipFill>
          <a:blip r:embed="rId4"/>
          <a:stretch>
            <a:fillRect/>
          </a:stretch>
        </p:blipFill>
        <p:spPr>
          <a:xfrm>
            <a:off x="-1804990" y="4402733"/>
            <a:ext cx="154783" cy="138908"/>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smtClean="0"/>
              <a:t>Click icon to add picture</a:t>
            </a:r>
            <a:endParaRPr lang="en-GB"/>
          </a:p>
        </p:txBody>
      </p:sp>
    </p:spTree>
    <p:extLst>
      <p:ext uri="{BB962C8B-B14F-4D97-AF65-F5344CB8AC3E}">
        <p14:creationId xmlns:p14="http://schemas.microsoft.com/office/powerpoint/2010/main" val="23174906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smtClean="0"/>
              <a:t>Click to edit Master text styles</a:t>
            </a:r>
          </a:p>
        </p:txBody>
      </p:sp>
      <p:pic>
        <p:nvPicPr>
          <p:cNvPr id="30" name="Picture 29"/>
          <p:cNvPicPr>
            <a:picLocks noChangeAspect="1"/>
          </p:cNvPicPr>
          <p:nvPr userDrawn="1"/>
        </p:nvPicPr>
        <p:blipFill>
          <a:blip r:embed="rId2"/>
          <a:stretch>
            <a:fillRect/>
          </a:stretch>
        </p:blipFill>
        <p:spPr>
          <a:xfrm>
            <a:off x="10373167" y="6203775"/>
            <a:ext cx="1518197" cy="378000"/>
          </a:xfrm>
          <a:prstGeom prst="rect">
            <a:avLst/>
          </a:prstGeom>
        </p:spPr>
      </p:pic>
      <p:pic>
        <p:nvPicPr>
          <p:cNvPr id="35" name="Picture Placeholder 36"/>
          <p:cNvPicPr>
            <a:picLocks noChangeAspect="1"/>
          </p:cNvPicPr>
          <p:nvPr userDrawn="1"/>
        </p:nvPicPr>
        <p:blipFill rotWithShape="1">
          <a:blip r:embed="rId3"/>
          <a:stretch/>
        </p:blipFill>
        <p:spPr bwMode="gray">
          <a:xfrm>
            <a:off x="838200" y="6291857"/>
            <a:ext cx="2188369" cy="287825"/>
          </a:xfrm>
          <a:prstGeom prst="rect">
            <a:avLst/>
          </a:prstGeom>
        </p:spPr>
      </p:pic>
      <p:grpSp>
        <p:nvGrpSpPr>
          <p:cNvPr id="48" name="Group 47"/>
          <p:cNvGrpSpPr/>
          <p:nvPr userDrawn="1"/>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5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55"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57"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59"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7" name="Picture 36"/>
          <p:cNvPicPr>
            <a:picLocks noChangeAspect="1"/>
          </p:cNvPicPr>
          <p:nvPr userDrawn="1"/>
        </p:nvPicPr>
        <p:blipFill>
          <a:blip r:embed="rId4"/>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smtClean="0"/>
                <a:t>Confidential</a:t>
              </a:r>
              <a:endParaRPr lang="en-GB" sz="1600" dirty="0"/>
            </a:p>
          </p:txBody>
        </p:sp>
      </p:grpSp>
    </p:spTree>
    <p:extLst>
      <p:ext uri="{BB962C8B-B14F-4D97-AF65-F5344CB8AC3E}">
        <p14:creationId xmlns:p14="http://schemas.microsoft.com/office/powerpoint/2010/main" val="17102959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F Title Slide Alt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smtClean="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smtClean="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8" name="Picture 17"/>
          <p:cNvPicPr>
            <a:picLocks noChangeAspect="1"/>
          </p:cNvPicPr>
          <p:nvPr userDrawn="1"/>
        </p:nvPicPr>
        <p:blipFill>
          <a:blip r:embed="rId2"/>
          <a:stretch>
            <a:fillRect/>
          </a:stretch>
        </p:blipFill>
        <p:spPr>
          <a:xfrm>
            <a:off x="10373167" y="6203775"/>
            <a:ext cx="1518197" cy="378000"/>
          </a:xfrm>
          <a:prstGeom prst="rect">
            <a:avLst/>
          </a:prstGeom>
        </p:spPr>
      </p:pic>
      <p:pic>
        <p:nvPicPr>
          <p:cNvPr id="30" name="Picture Placeholder 36"/>
          <p:cNvPicPr>
            <a:picLocks noChangeAspect="1"/>
          </p:cNvPicPr>
          <p:nvPr userDrawn="1"/>
        </p:nvPicPr>
        <p:blipFill rotWithShape="1">
          <a:blip r:embed="rId3"/>
          <a:stretch/>
        </p:blipFill>
        <p:spPr bwMode="gray">
          <a:xfrm>
            <a:off x="838200" y="6291857"/>
            <a:ext cx="2188369" cy="287825"/>
          </a:xfrm>
          <a:prstGeom prst="rect">
            <a:avLst/>
          </a:prstGeom>
        </p:spPr>
      </p:pic>
      <p:grpSp>
        <p:nvGrpSpPr>
          <p:cNvPr id="48" name="Group 47"/>
          <p:cNvGrpSpPr/>
          <p:nvPr userDrawn="1"/>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5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55"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57"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59"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8" name="Picture 37"/>
          <p:cNvPicPr>
            <a:picLocks noChangeAspect="1"/>
          </p:cNvPicPr>
          <p:nvPr userDrawn="1"/>
        </p:nvPicPr>
        <p:blipFill>
          <a:blip r:embed="rId4"/>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smtClean="0"/>
              <a:t>Click icon to add picture</a:t>
            </a:r>
            <a:endParaRPr lang="en-GB"/>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smtClean="0"/>
                <a:t>Confidential</a:t>
              </a:r>
              <a:endParaRPr lang="en-GB" sz="1600" dirty="0"/>
            </a:p>
          </p:txBody>
        </p:sp>
      </p:grpSp>
    </p:spTree>
    <p:extLst>
      <p:ext uri="{BB962C8B-B14F-4D97-AF65-F5344CB8AC3E}">
        <p14:creationId xmlns:p14="http://schemas.microsoft.com/office/powerpoint/2010/main" val="154698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smtClean="0"/>
              <a:t>Click to edit Master text styles</a:t>
            </a:r>
          </a:p>
          <a:p>
            <a:pPr lvl="1"/>
            <a:r>
              <a:rPr lang="en-US" noProof="0" smtClean="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smtClean="0"/>
              <a:t>Click to edit Master text styles</a:t>
            </a:r>
          </a:p>
          <a:p>
            <a:pPr lvl="1"/>
            <a:r>
              <a:rPr lang="en-US" noProof="0" smtClean="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smtClean="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smtClean="0"/>
              <a:t>Click icon to add picture</a:t>
            </a:r>
            <a:endParaRPr lang="en-GB" noProof="0" dirty="0"/>
          </a:p>
        </p:txBody>
      </p:sp>
    </p:spTree>
    <p:extLst>
      <p:ext uri="{BB962C8B-B14F-4D97-AF65-F5344CB8AC3E}">
        <p14:creationId xmlns:p14="http://schemas.microsoft.com/office/powerpoint/2010/main" val="14967414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grpSp>
        <p:nvGrpSpPr>
          <p:cNvPr id="8" name="Group 7"/>
          <p:cNvGrpSpPr/>
          <p:nvPr userDrawn="1"/>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1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5"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16"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7"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18"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9"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20"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21"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2"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23"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4"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25"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6"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27"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8"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29"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30"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1" name="Picture 30"/>
          <p:cNvPicPr>
            <a:picLocks noChangeAspect="1"/>
          </p:cNvPicPr>
          <p:nvPr userDrawn="1"/>
        </p:nvPicPr>
        <p:blipFill>
          <a:blip r:embed="rId2"/>
          <a:stretch>
            <a:fillRect/>
          </a:stretch>
        </p:blipFill>
        <p:spPr>
          <a:xfrm>
            <a:off x="-1804990" y="4402733"/>
            <a:ext cx="154783" cy="138908"/>
          </a:xfrm>
          <a:prstGeom prst="rect">
            <a:avLst/>
          </a:prstGeom>
        </p:spPr>
      </p:pic>
      <p:pic>
        <p:nvPicPr>
          <p:cNvPr id="40" name="Picture 39"/>
          <p:cNvPicPr>
            <a:picLocks noChangeAspect="1"/>
          </p:cNvPicPr>
          <p:nvPr userDrawn="1"/>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25904871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smtClean="0"/>
              <a:t>Click icon to add picture</a:t>
            </a:r>
            <a:endParaRPr lang="en-GB"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US" noProof="0" smtClean="0"/>
              <a:t>Click to edit </a:t>
            </a:r>
            <a:br>
              <a:rPr lang="en-US" noProof="0" smtClean="0"/>
            </a:br>
            <a:r>
              <a:rPr lang="en-US" noProof="0" smtClean="0"/>
              <a:t>Master title style</a:t>
            </a:r>
            <a:endParaRPr lang="en-GB" noProof="0" dirty="0"/>
          </a:p>
        </p:txBody>
      </p:sp>
      <p:grpSp>
        <p:nvGrpSpPr>
          <p:cNvPr id="8" name="Group 7"/>
          <p:cNvGrpSpPr/>
          <p:nvPr userDrawn="1"/>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1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4"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15"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6"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17"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8"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19"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2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2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2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2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2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2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0" name="Picture 29"/>
          <p:cNvPicPr>
            <a:picLocks noChangeAspect="1"/>
          </p:cNvPicPr>
          <p:nvPr userDrawn="1"/>
        </p:nvPicPr>
        <p:blipFill>
          <a:blip r:embed="rId2"/>
          <a:stretch>
            <a:fillRect/>
          </a:stretch>
        </p:blipFill>
        <p:spPr>
          <a:xfrm>
            <a:off x="-1804990" y="4402733"/>
            <a:ext cx="154783" cy="138908"/>
          </a:xfrm>
          <a:prstGeom prst="rect">
            <a:avLst/>
          </a:prstGeom>
        </p:spPr>
      </p:pic>
      <p:pic>
        <p:nvPicPr>
          <p:cNvPr id="33" name="Picture 32"/>
          <p:cNvPicPr>
            <a:picLocks noChangeAspect="1"/>
          </p:cNvPicPr>
          <p:nvPr userDrawn="1"/>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32486751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0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9788961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smtClean="0"/>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smtClean="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smtClean="0"/>
              <a:t>Click to edit title</a:t>
            </a:r>
          </a:p>
        </p:txBody>
      </p:sp>
    </p:spTree>
    <p:extLst>
      <p:ext uri="{BB962C8B-B14F-4D97-AF65-F5344CB8AC3E}">
        <p14:creationId xmlns:p14="http://schemas.microsoft.com/office/powerpoint/2010/main" val="11612389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smtClean="0"/>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smtClean="0"/>
              <a:t>Click to edit title</a:t>
            </a:r>
          </a:p>
        </p:txBody>
      </p:sp>
    </p:spTree>
    <p:extLst>
      <p:ext uri="{BB962C8B-B14F-4D97-AF65-F5344CB8AC3E}">
        <p14:creationId xmlns:p14="http://schemas.microsoft.com/office/powerpoint/2010/main" val="95906617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smtClean="0"/>
              <a:t>Click to edit Master title style</a:t>
            </a:r>
            <a:endParaRPr lang="en-GB"/>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smtClean="0"/>
              <a:t>Click to edit title</a:t>
            </a:r>
          </a:p>
        </p:txBody>
      </p:sp>
    </p:spTree>
    <p:extLst>
      <p:ext uri="{BB962C8B-B14F-4D97-AF65-F5344CB8AC3E}">
        <p14:creationId xmlns:p14="http://schemas.microsoft.com/office/powerpoint/2010/main" val="8863942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42087324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userDrawn="1">
          <p15:clr>
            <a:srgbClr val="FBAE40"/>
          </p15:clr>
        </p15:guide>
        <p15:guide id="0" pos="3948"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smtClean="0"/>
              <a:t>Click to edit Master text styles</a:t>
            </a:r>
          </a:p>
          <a:p>
            <a:pPr lvl="1"/>
            <a:r>
              <a:rPr lang="en-US" noProof="0" smtClean="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smtClean="0"/>
              <a:t>Click to edit Master text styles</a:t>
            </a:r>
          </a:p>
          <a:p>
            <a:pPr lvl="1"/>
            <a:r>
              <a:rPr lang="en-US" noProof="0" smtClean="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smtClean="0"/>
              <a:t>Click to edit Master text styles</a:t>
            </a:r>
          </a:p>
          <a:p>
            <a:pPr lvl="1"/>
            <a:r>
              <a:rPr lang="en-US" noProof="0" smtClean="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32062521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smtClean="0"/>
              <a:t>Click to edit Master text styles</a:t>
            </a:r>
          </a:p>
          <a:p>
            <a:pPr lvl="1"/>
            <a:r>
              <a:rPr lang="en-US" noProof="0" smtClean="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smtClean="0"/>
              <a:t>Click to edit Master text styles</a:t>
            </a:r>
          </a:p>
          <a:p>
            <a:pPr lvl="1"/>
            <a:r>
              <a:rPr lang="en-US" noProof="0" smtClean="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smtClean="0"/>
              <a:t>Click to edit Master text styles</a:t>
            </a:r>
          </a:p>
          <a:p>
            <a:pPr lvl="1"/>
            <a:r>
              <a:rPr lang="en-US" noProof="0" smtClean="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smtClean="0"/>
              <a:t>Click to edit Master title style</a:t>
            </a:r>
            <a:endParaRPr lang="en-GB"/>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smtClean="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smtClean="0"/>
              <a:t>Click to edit title</a:t>
            </a:r>
            <a:endParaRPr lang="en-GB" noProof="0" dirty="0"/>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smtClean="0"/>
              <a:t>Click to edit title</a:t>
            </a:r>
            <a:endParaRPr lang="en-GB" noProof="0" dirty="0"/>
          </a:p>
        </p:txBody>
      </p:sp>
    </p:spTree>
    <p:extLst>
      <p:ext uri="{BB962C8B-B14F-4D97-AF65-F5344CB8AC3E}">
        <p14:creationId xmlns:p14="http://schemas.microsoft.com/office/powerpoint/2010/main" val="2179698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smtClean="0"/>
              <a:t>Click to edit title</a:t>
            </a:r>
            <a:endParaRPr lang="en-GB" noProof="0" dirty="0" smtClean="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smtClean="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smtClean="0"/>
              <a:t>Click to edit title</a:t>
            </a:r>
            <a:endParaRPr lang="en-GB" noProof="0" dirty="0" smtClean="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smtClean="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smtClean="0"/>
              <a:t>Click to edit title</a:t>
            </a:r>
            <a:endParaRPr lang="en-GB" noProof="0" dirty="0" smtClean="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smtClean="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smtClean="0"/>
              <a:t>Click to edit title</a:t>
            </a:r>
            <a:endParaRPr lang="en-GB" noProof="0" dirty="0" smtClean="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smtClean="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2473586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smtClean="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smtClean="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smtClean="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smtClean="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smtClean="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smtClean="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smtClean="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smtClean="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smtClean="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smtClean="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smtClean="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smtClean="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smtClean="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smtClean="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smtClean="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smtClean="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smtClean="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smtClean="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smtClean="0"/>
              <a:t>Click to edit Master title style</a:t>
            </a:r>
            <a:endParaRPr lang="en-GB"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smtClean="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1694005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smtClean="0"/>
              <a:t>Click to edit Master title style</a:t>
            </a:r>
            <a:endParaRPr lang="en-GB"/>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smtClean="0"/>
              <a:t>Click icon to add picture</a:t>
            </a:r>
            <a:endParaRPr lang="en-GB" dirty="0"/>
          </a:p>
        </p:txBody>
      </p:sp>
    </p:spTree>
    <p:extLst>
      <p:ext uri="{BB962C8B-B14F-4D97-AF65-F5344CB8AC3E}">
        <p14:creationId xmlns:p14="http://schemas.microsoft.com/office/powerpoint/2010/main" val="17106594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0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89175"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89175" cy="436017"/>
          </a:xfrm>
        </p:spPr>
        <p:txBody>
          <a:bodyPr>
            <a:noAutofit/>
          </a:bodyPr>
          <a:lstStyle>
            <a:lvl1pPr>
              <a:lnSpc>
                <a:spcPts val="1700"/>
              </a:lnSpc>
              <a:defRPr sz="1500" b="1">
                <a:solidFill>
                  <a:schemeClr val="bg2"/>
                </a:solidFill>
              </a:defRPr>
            </a:lvl1pPr>
          </a:lstStyle>
          <a:p>
            <a:pPr lvl="0"/>
            <a:r>
              <a:rPr lang="en-US" smtClean="0"/>
              <a:t>Click to edit title</a:t>
            </a:r>
          </a:p>
        </p:txBody>
      </p:sp>
    </p:spTree>
    <p:extLst>
      <p:ext uri="{BB962C8B-B14F-4D97-AF65-F5344CB8AC3E}">
        <p14:creationId xmlns:p14="http://schemas.microsoft.com/office/powerpoint/2010/main" val="199986655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smtClean="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826"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Content Placeholder 2"/>
          <p:cNvSpPr>
            <a:spLocks noGrp="1"/>
          </p:cNvSpPr>
          <p:nvPr>
            <p:ph idx="13"/>
          </p:nvPr>
        </p:nvSpPr>
        <p:spPr bwMode="gray">
          <a:xfrm>
            <a:off x="6276750"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7" name="Slide Number Placeholder 6"/>
          <p:cNvSpPr>
            <a:spLocks noGrp="1"/>
          </p:cNvSpPr>
          <p:nvPr>
            <p:ph type="sldNum" sz="quarter" idx="1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9873764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smtClean="0"/>
              <a:t>Click to edit Master title style</a:t>
            </a:r>
            <a:endParaRPr lang="en-GB" dirty="0"/>
          </a:p>
        </p:txBody>
      </p:sp>
      <p:grpSp>
        <p:nvGrpSpPr>
          <p:cNvPr id="36" name="Group 35"/>
          <p:cNvGrpSpPr/>
          <p:nvPr userDrawn="1"/>
        </p:nvGrpSpPr>
        <p:grpSpPr bwMode="gray">
          <a:xfrm>
            <a:off x="-2035175" y="0"/>
            <a:ext cx="1872000" cy="4689612"/>
            <a:chOff x="-2581275" y="595116"/>
            <a:chExt cx="1872000" cy="4689612"/>
          </a:xfrm>
        </p:grpSpPr>
        <p:sp>
          <p:nvSpPr>
            <p:cNvPr id="3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8"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9"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0"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41"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2"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43"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44"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45"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46"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47"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4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4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5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5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5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5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5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5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27" name="Picture 26"/>
          <p:cNvPicPr>
            <a:picLocks noChangeAspect="1"/>
          </p:cNvPicPr>
          <p:nvPr userDrawn="1"/>
        </p:nvPicPr>
        <p:blipFill>
          <a:blip r:embed="rId2"/>
          <a:stretch>
            <a:fillRect/>
          </a:stretch>
        </p:blipFill>
        <p:spPr>
          <a:xfrm>
            <a:off x="10373167" y="6203775"/>
            <a:ext cx="1518197" cy="378000"/>
          </a:xfrm>
          <a:prstGeom prst="rect">
            <a:avLst/>
          </a:prstGeom>
        </p:spPr>
      </p:pic>
      <p:pic>
        <p:nvPicPr>
          <p:cNvPr id="28" name="Picture 27"/>
          <p:cNvPicPr>
            <a:picLocks noChangeAspect="1"/>
          </p:cNvPicPr>
          <p:nvPr userDrawn="1"/>
        </p:nvPicPr>
        <p:blipFill>
          <a:blip r:embed="rId3"/>
          <a:stretch>
            <a:fillRect/>
          </a:stretch>
        </p:blipFill>
        <p:spPr>
          <a:xfrm>
            <a:off x="-1804990" y="4402733"/>
            <a:ext cx="154783" cy="138908"/>
          </a:xfrm>
          <a:prstGeom prst="rect">
            <a:avLst/>
          </a:prstGeom>
        </p:spPr>
      </p:pic>
    </p:spTree>
    <p:extLst>
      <p:ext uri="{BB962C8B-B14F-4D97-AF65-F5344CB8AC3E}">
        <p14:creationId xmlns:p14="http://schemas.microsoft.com/office/powerpoint/2010/main" val="42286184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Content Slide 2">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002686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smtClean="0"/>
              <a:t>Click icon to add picture</a:t>
            </a:r>
            <a:endParaRPr lang="en-GB"/>
          </a:p>
        </p:txBody>
      </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smtClean="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smtClean="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smtClean="0"/>
              <a:t>Click to insert project logo</a:t>
            </a:r>
            <a:endParaRPr lang="en-GB" dirty="0"/>
          </a:p>
        </p:txBody>
      </p:sp>
      <p:pic>
        <p:nvPicPr>
          <p:cNvPr id="16" name="Picture 15"/>
          <p:cNvPicPr>
            <a:picLocks noChangeAspect="1"/>
          </p:cNvPicPr>
          <p:nvPr userDrawn="1"/>
        </p:nvPicPr>
        <p:blipFill>
          <a:blip r:embed="rId2"/>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smtClean="0"/>
              <a:t>Max.</a:t>
            </a:r>
            <a:r>
              <a:rPr lang="en-GB" sz="1000" baseline="0" smtClean="0"/>
              <a:t> width</a:t>
            </a:r>
            <a:endParaRPr lang="en-GB" sz="1000" smtClean="0"/>
          </a:p>
        </p:txBody>
      </p:sp>
      <p:sp>
        <p:nvSpPr>
          <p:cNvPr id="23" name="TextBox 22"/>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smtClean="0"/>
              <a:t>Max.</a:t>
            </a:r>
            <a:r>
              <a:rPr lang="en-GB" sz="1000" baseline="0" smtClean="0"/>
              <a:t> height</a:t>
            </a:r>
            <a:endParaRPr lang="en-GB" sz="1000" smtClean="0"/>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userDrawn="1"/>
        </p:nvGrpSpPr>
        <p:grpSpPr bwMode="gray">
          <a:xfrm>
            <a:off x="-2035175" y="0"/>
            <a:ext cx="1872000" cy="4689612"/>
            <a:chOff x="-2581275" y="595116"/>
            <a:chExt cx="1872000" cy="4689612"/>
          </a:xfrm>
        </p:grpSpPr>
        <p:sp>
          <p:nvSpPr>
            <p:cNvPr id="78"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79"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0"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81"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82"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83"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84"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85"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86"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87"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88"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89"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90"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91"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92"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93"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94"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95"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96"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97"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98"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41" name="Picture 40"/>
          <p:cNvPicPr>
            <a:picLocks noChangeAspect="1"/>
          </p:cNvPicPr>
          <p:nvPr userDrawn="1"/>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Tree>
    <p:extLst>
      <p:ext uri="{BB962C8B-B14F-4D97-AF65-F5344CB8AC3E}">
        <p14:creationId xmlns:p14="http://schemas.microsoft.com/office/powerpoint/2010/main" val="225105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smtClean="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smtClean="0"/>
              <a:t>Click to insert project logo</a:t>
            </a:r>
            <a:endParaRPr lang="en-GB" dirty="0"/>
          </a:p>
        </p:txBody>
      </p:sp>
      <p:pic>
        <p:nvPicPr>
          <p:cNvPr id="30" name="Picture 29"/>
          <p:cNvPicPr>
            <a:picLocks noChangeAspect="1"/>
          </p:cNvPicPr>
          <p:nvPr userDrawn="1"/>
        </p:nvPicPr>
        <p:blipFill>
          <a:blip r:embed="rId2"/>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smtClean="0"/>
              <a:t>Max.</a:t>
            </a:r>
            <a:r>
              <a:rPr lang="en-GB" sz="1000" baseline="0" smtClean="0"/>
              <a:t> width</a:t>
            </a:r>
            <a:endParaRPr lang="en-GB" sz="1000" smtClean="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smtClean="0"/>
              <a:t>Min.</a:t>
            </a:r>
            <a:r>
              <a:rPr lang="en-GB" sz="1000" baseline="0" smtClean="0"/>
              <a:t> height</a:t>
            </a:r>
            <a:endParaRPr lang="en-GB" sz="1000" smtClean="0"/>
          </a:p>
        </p:txBody>
      </p:sp>
      <p:cxnSp>
        <p:nvCxnSpPr>
          <p:cNvPr id="31" name="Straight Connector 30"/>
          <p:cNvCxnSpPr/>
          <p:nvPr userDrawn="1"/>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smtClean="0"/>
              <a:t>Max.</a:t>
            </a:r>
            <a:r>
              <a:rPr lang="en-GB" sz="1000" baseline="0" smtClean="0"/>
              <a:t> height</a:t>
            </a:r>
            <a:endParaRPr lang="en-GB" sz="1000" smtClean="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userDrawn="1"/>
        </p:nvGrpSpPr>
        <p:grpSpPr bwMode="gray">
          <a:xfrm>
            <a:off x="-2035175" y="0"/>
            <a:ext cx="1872000" cy="4689612"/>
            <a:chOff x="-2581275" y="595116"/>
            <a:chExt cx="1872000" cy="4689612"/>
          </a:xfrm>
        </p:grpSpPr>
        <p:sp>
          <p:nvSpPr>
            <p:cNvPr id="5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6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4"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65"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6"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67"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8"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69"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7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7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7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7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7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45" name="Picture 44"/>
          <p:cNvPicPr>
            <a:picLocks noChangeAspect="1"/>
          </p:cNvPicPr>
          <p:nvPr userDrawn="1"/>
        </p:nvPicPr>
        <p:blipFill>
          <a:blip r:embed="rId3"/>
          <a:stretch>
            <a:fillRect/>
          </a:stretch>
        </p:blipFill>
        <p:spPr>
          <a:xfrm>
            <a:off x="-1804990" y="4402733"/>
            <a:ext cx="154783" cy="138908"/>
          </a:xfrm>
          <a:prstGeom prst="rect">
            <a:avLst/>
          </a:prstGeom>
        </p:spPr>
      </p:pic>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grpSp>
        <p:nvGrpSpPr>
          <p:cNvPr id="46" name="Group 45"/>
          <p:cNvGrpSpPr/>
          <p:nvPr userDrawn="1"/>
        </p:nvGrpSpPr>
        <p:grpSpPr>
          <a:xfrm>
            <a:off x="10749167" y="-133099"/>
            <a:ext cx="1441027" cy="1565166"/>
            <a:chOff x="5364088" y="4720073"/>
            <a:chExt cx="1441027" cy="1565166"/>
          </a:xfrm>
        </p:grpSpPr>
        <p:sp>
          <p:nvSpPr>
            <p:cNvPr id="48"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9"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smtClean="0"/>
                <a:t>Confidential</a:t>
              </a:r>
              <a:endParaRPr lang="en-GB" sz="1600" dirty="0"/>
            </a:p>
          </p:txBody>
        </p:sp>
      </p:grpSp>
    </p:spTree>
    <p:extLst>
      <p:ext uri="{BB962C8B-B14F-4D97-AF65-F5344CB8AC3E}">
        <p14:creationId xmlns:p14="http://schemas.microsoft.com/office/powerpoint/2010/main" val="46380020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smtClean="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smtClean="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smtClean="0"/>
              <a:t>Click to insert project logo</a:t>
            </a:r>
            <a:endParaRPr lang="en-GB" dirty="0"/>
          </a:p>
        </p:txBody>
      </p:sp>
      <p:pic>
        <p:nvPicPr>
          <p:cNvPr id="18" name="Picture 17"/>
          <p:cNvPicPr>
            <a:picLocks noChangeAspect="1"/>
          </p:cNvPicPr>
          <p:nvPr userDrawn="1"/>
        </p:nvPicPr>
        <p:blipFill>
          <a:blip r:embed="rId2"/>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smtClean="0"/>
              <a:t>Max.</a:t>
            </a:r>
            <a:r>
              <a:rPr lang="en-GB" sz="1000" baseline="0" smtClean="0"/>
              <a:t> width</a:t>
            </a:r>
            <a:endParaRPr lang="en-GB" sz="1000" smtClean="0"/>
          </a:p>
        </p:txBody>
      </p:sp>
      <p:sp>
        <p:nvSpPr>
          <p:cNvPr id="27" name="TextBox 26"/>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smtClean="0"/>
              <a:t>Max.</a:t>
            </a:r>
            <a:r>
              <a:rPr lang="en-GB" sz="1000" baseline="0" smtClean="0"/>
              <a:t> height</a:t>
            </a:r>
            <a:endParaRPr lang="en-GB" sz="1000" smtClean="0"/>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6" name="Group 55"/>
          <p:cNvGrpSpPr/>
          <p:nvPr userDrawn="1"/>
        </p:nvGrpSpPr>
        <p:grpSpPr bwMode="gray">
          <a:xfrm>
            <a:off x="-2035175" y="0"/>
            <a:ext cx="1872000" cy="4689612"/>
            <a:chOff x="-2581275" y="595116"/>
            <a:chExt cx="1872000" cy="4689612"/>
          </a:xfrm>
        </p:grpSpPr>
        <p:sp>
          <p:nvSpPr>
            <p:cNvPr id="5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8"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9"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0"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61"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2"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63"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4"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65"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6"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67"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6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7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7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7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7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44" name="Picture 43"/>
          <p:cNvPicPr>
            <a:picLocks noChangeAspect="1"/>
          </p:cNvPicPr>
          <p:nvPr userDrawn="1"/>
        </p:nvPicPr>
        <p:blipFill>
          <a:blip r:embed="rId3"/>
          <a:stretch>
            <a:fillRect/>
          </a:stretch>
        </p:blipFill>
        <p:spPr>
          <a:xfrm>
            <a:off x="-1804990" y="4402733"/>
            <a:ext cx="154783" cy="138908"/>
          </a:xfrm>
          <a:prstGeom prst="rect">
            <a:avLst/>
          </a:prstGeom>
        </p:spPr>
      </p:pic>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smtClean="0"/>
                <a:t>Confidential</a:t>
              </a:r>
              <a:endParaRPr lang="en-GB" sz="1600" dirty="0"/>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smtClean="0"/>
              <a:t>Click icon to add picture</a:t>
            </a:r>
            <a:endParaRPr lang="en-GB"/>
          </a:p>
        </p:txBody>
      </p:sp>
    </p:spTree>
    <p:extLst>
      <p:ext uri="{BB962C8B-B14F-4D97-AF65-F5344CB8AC3E}">
        <p14:creationId xmlns:p14="http://schemas.microsoft.com/office/powerpoint/2010/main" val="4545501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smtClean="0"/>
              <a:t>Click to edit Master text styles</a:t>
            </a:r>
          </a:p>
        </p:txBody>
      </p:sp>
      <p:pic>
        <p:nvPicPr>
          <p:cNvPr id="38" name="Picture 37"/>
          <p:cNvPicPr>
            <a:picLocks noChangeAspect="1"/>
          </p:cNvPicPr>
          <p:nvPr userDrawn="1"/>
        </p:nvPicPr>
        <p:blipFill>
          <a:blip r:embed="rId2"/>
          <a:stretch>
            <a:fillRect/>
          </a:stretch>
        </p:blipFill>
        <p:spPr>
          <a:xfrm>
            <a:off x="10373167" y="6203775"/>
            <a:ext cx="1518197" cy="378000"/>
          </a:xfrm>
          <a:prstGeom prst="rect">
            <a:avLst/>
          </a:prstGeom>
        </p:spPr>
      </p:pic>
      <p:pic>
        <p:nvPicPr>
          <p:cNvPr id="13" name="Picture Placeholder 36"/>
          <p:cNvPicPr>
            <a:picLocks noChangeAspect="1"/>
          </p:cNvPicPr>
          <p:nvPr userDrawn="1"/>
        </p:nvPicPr>
        <p:blipFill rotWithShape="1">
          <a:blip r:embed="rId3"/>
          <a:stretch/>
        </p:blipFill>
        <p:spPr bwMode="gray">
          <a:xfrm>
            <a:off x="838200" y="6291857"/>
            <a:ext cx="2196000" cy="287825"/>
          </a:xfrm>
          <a:prstGeom prst="rect">
            <a:avLst/>
          </a:prstGeom>
        </p:spPr>
      </p:pic>
      <p:grpSp>
        <p:nvGrpSpPr>
          <p:cNvPr id="44" name="Group 43"/>
          <p:cNvGrpSpPr/>
          <p:nvPr userDrawn="1"/>
        </p:nvGrpSpPr>
        <p:grpSpPr bwMode="gray">
          <a:xfrm>
            <a:off x="-2035175" y="0"/>
            <a:ext cx="1872000" cy="4689612"/>
            <a:chOff x="-2581275" y="595116"/>
            <a:chExt cx="1872000" cy="4689612"/>
          </a:xfrm>
        </p:grpSpPr>
        <p:sp>
          <p:nvSpPr>
            <p:cNvPr id="45"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6"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8"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49"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0"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51"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2"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53"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4"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55"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56"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7"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58"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9"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60"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1"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62"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64"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4" name="Picture 33"/>
          <p:cNvPicPr>
            <a:picLocks noChangeAspect="1"/>
          </p:cNvPicPr>
          <p:nvPr userDrawn="1"/>
        </p:nvPicPr>
        <p:blipFill>
          <a:blip r:embed="rId4"/>
          <a:stretch>
            <a:fillRect/>
          </a:stretch>
        </p:blipFill>
        <p:spPr>
          <a:xfrm>
            <a:off x="-1804990" y="4402733"/>
            <a:ext cx="154783" cy="138908"/>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Tree>
    <p:extLst>
      <p:ext uri="{BB962C8B-B14F-4D97-AF65-F5344CB8AC3E}">
        <p14:creationId xmlns:p14="http://schemas.microsoft.com/office/powerpoint/2010/main" val="2189418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36" name="Group 35"/>
          <p:cNvGrpSpPr/>
          <p:nvPr userDrawn="1"/>
        </p:nvGrpSpPr>
        <p:grpSpPr>
          <a:xfrm>
            <a:off x="693738" y="6230179"/>
            <a:ext cx="11498262" cy="627821"/>
            <a:chOff x="693738" y="6230179"/>
            <a:chExt cx="11498262" cy="627821"/>
          </a:xfrm>
        </p:grpSpPr>
        <p:sp>
          <p:nvSpPr>
            <p:cNvPr id="37"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Rectangle 37"/>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smtClean="0"/>
            </a:p>
          </p:txBody>
        </p:sp>
      </p:grpSp>
      <p:sp>
        <p:nvSpPr>
          <p:cNvPr id="2" name="Title Placeholder 1"/>
          <p:cNvSpPr>
            <a:spLocks noGrp="1"/>
          </p:cNvSpPr>
          <p:nvPr>
            <p:ph type="title"/>
          </p:nvPr>
        </p:nvSpPr>
        <p:spPr bwMode="auto">
          <a:xfrm>
            <a:off x="845575" y="280733"/>
            <a:ext cx="10489175" cy="854075"/>
          </a:xfrm>
          <a:prstGeom prst="rect">
            <a:avLst/>
          </a:prstGeom>
        </p:spPr>
        <p:txBody>
          <a:bodyPr vert="horz" lIns="0" tIns="0" rIns="0" bIns="0" rtlCol="0" anchor="ctr">
            <a:noAutofit/>
          </a:bodyPr>
          <a:lstStyle/>
          <a:p>
            <a:r>
              <a:rPr lang="en-US" noProof="0" smtClean="0"/>
              <a:t>Click to edit Master title style</a:t>
            </a:r>
            <a:endParaRPr lang="en-GB" noProof="0" dirty="0"/>
          </a:p>
        </p:txBody>
      </p:sp>
      <p:sp>
        <p:nvSpPr>
          <p:cNvPr id="3" name="Text Placeholder 2"/>
          <p:cNvSpPr>
            <a:spLocks noGrp="1"/>
          </p:cNvSpPr>
          <p:nvPr>
            <p:ph type="body" idx="1"/>
          </p:nvPr>
        </p:nvSpPr>
        <p:spPr bwMode="auto">
          <a:xfrm>
            <a:off x="845575" y="1278000"/>
            <a:ext cx="10489175" cy="4922799"/>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1" name="Slide Number Placeholder 5"/>
          <p:cNvSpPr>
            <a:spLocks noGrp="1"/>
          </p:cNvSpPr>
          <p:nvPr>
            <p:ph type="sldNum" sz="quarter" idx="4"/>
          </p:nvPr>
        </p:nvSpPr>
        <p:spPr bwMode="gray">
          <a:xfrm>
            <a:off x="838200" y="6498809"/>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smtClean="0"/>
              <a:pPr/>
              <a:t>‹#›</a:t>
            </a:fld>
            <a:endParaRPr lang="en-GB" dirty="0"/>
          </a:p>
        </p:txBody>
      </p:sp>
      <p:grpSp>
        <p:nvGrpSpPr>
          <p:cNvPr id="102" name="Group 101"/>
          <p:cNvGrpSpPr/>
          <p:nvPr userDrawn="1"/>
        </p:nvGrpSpPr>
        <p:grpSpPr bwMode="gray">
          <a:xfrm>
            <a:off x="-2035175" y="0"/>
            <a:ext cx="1872000" cy="4689612"/>
            <a:chOff x="-2581275" y="595116"/>
            <a:chExt cx="1872000" cy="4689612"/>
          </a:xfrm>
        </p:grpSpPr>
        <p:sp>
          <p:nvSpPr>
            <p:cNvPr id="10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4"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5"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06"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107"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08"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109"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10"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111"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12"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113"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11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11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11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11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11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11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12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12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12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12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grpSp>
        <p:nvGrpSpPr>
          <p:cNvPr id="46" name="Group 45"/>
          <p:cNvGrpSpPr/>
          <p:nvPr userDrawn="1"/>
        </p:nvGrpSpPr>
        <p:grpSpPr>
          <a:xfrm>
            <a:off x="-2040443" y="6362700"/>
            <a:ext cx="1872000" cy="500063"/>
            <a:chOff x="-2040443" y="6445247"/>
            <a:chExt cx="1872000" cy="417516"/>
          </a:xfrm>
        </p:grpSpPr>
        <p:sp>
          <p:nvSpPr>
            <p:cNvPr id="47" name="Rectangle 104"/>
            <p:cNvSpPr>
              <a:spLocks noChangeArrowheads="1"/>
            </p:cNvSpPr>
            <p:nvPr userDrawn="1"/>
          </p:nvSpPr>
          <p:spPr bwMode="gray">
            <a:xfrm>
              <a:off x="-2040443" y="6445247"/>
              <a:ext cx="1462593"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dirty="0" smtClean="0">
                  <a:ln>
                    <a:noFill/>
                  </a:ln>
                  <a:solidFill>
                    <a:srgbClr val="FDFDFD"/>
                  </a:solidFill>
                  <a:effectLst/>
                  <a:uLnTx/>
                  <a:uFillTx/>
                  <a:latin typeface="+mn-lt"/>
                </a:rPr>
                <a:t>No content below </a:t>
              </a:r>
              <a:br>
                <a:rPr kumimoji="0" lang="en-GB" altLang="en-US" sz="1200" b="1" i="0" u="none" strike="noStrike" kern="0" cap="none" spc="0" normalizeH="0" baseline="0" dirty="0" smtClean="0">
                  <a:ln>
                    <a:noFill/>
                  </a:ln>
                  <a:solidFill>
                    <a:srgbClr val="FDFDFD"/>
                  </a:solidFill>
                  <a:effectLst/>
                  <a:uLnTx/>
                  <a:uFillTx/>
                  <a:latin typeface="+mn-lt"/>
                </a:rPr>
              </a:br>
              <a:r>
                <a:rPr kumimoji="0" lang="en-GB" altLang="en-US" sz="1200" b="1" i="0" u="none" strike="noStrike" kern="0" cap="none" spc="0" normalizeH="0" baseline="0" dirty="0" smtClean="0">
                  <a:ln>
                    <a:noFill/>
                  </a:ln>
                  <a:solidFill>
                    <a:srgbClr val="FDFDFD"/>
                  </a:solidFill>
                  <a:effectLst/>
                  <a:uLnTx/>
                  <a:uFillTx/>
                  <a:latin typeface="+mn-lt"/>
                </a:rPr>
                <a:t>the grey line</a:t>
              </a:r>
              <a:endParaRPr kumimoji="0" lang="en-GB" altLang="en-US" sz="1200" b="1" i="0" u="none" strike="noStrike" kern="0" cap="none" spc="0" normalizeH="0" baseline="0" dirty="0">
                <a:ln>
                  <a:noFill/>
                </a:ln>
                <a:solidFill>
                  <a:srgbClr val="FDFDFD"/>
                </a:solidFill>
                <a:effectLst/>
                <a:uLnTx/>
                <a:uFillTx/>
                <a:latin typeface="+mn-lt"/>
              </a:endParaRP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5" name="Picture 34"/>
          <p:cNvPicPr>
            <a:picLocks noChangeAspect="1"/>
          </p:cNvPicPr>
          <p:nvPr userDrawn="1"/>
        </p:nvPicPr>
        <p:blipFill>
          <a:blip r:embed="rId36"/>
          <a:stretch>
            <a:fillRect/>
          </a:stretch>
        </p:blipFill>
        <p:spPr>
          <a:xfrm>
            <a:off x="-1804990" y="4402733"/>
            <a:ext cx="154783" cy="138908"/>
          </a:xfrm>
          <a:prstGeom prst="rect">
            <a:avLst/>
          </a:prstGeom>
        </p:spPr>
      </p:pic>
      <p:pic>
        <p:nvPicPr>
          <p:cNvPr id="42" name="Picture 41"/>
          <p:cNvPicPr>
            <a:picLocks noChangeAspect="1"/>
          </p:cNvPicPr>
          <p:nvPr userDrawn="1"/>
        </p:nvPicPr>
        <p:blipFill>
          <a:blip r:embed="rId37"/>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30" r:id="rId5"/>
    <p:sldLayoutId id="2147483725" r:id="rId6"/>
    <p:sldLayoutId id="2147483727" r:id="rId7"/>
    <p:sldLayoutId id="2147483728" r:id="rId8"/>
    <p:sldLayoutId id="2147483732" r:id="rId9"/>
    <p:sldLayoutId id="2147483733" r:id="rId10"/>
    <p:sldLayoutId id="2147483734" r:id="rId11"/>
    <p:sldLayoutId id="2147483735" r:id="rId12"/>
    <p:sldLayoutId id="2147483692" r:id="rId13"/>
    <p:sldLayoutId id="2147483711" r:id="rId14"/>
    <p:sldLayoutId id="2147483694" r:id="rId15"/>
    <p:sldLayoutId id="2147483695" r:id="rId16"/>
    <p:sldLayoutId id="2147483696" r:id="rId17"/>
    <p:sldLayoutId id="2147483736" r:id="rId18"/>
    <p:sldLayoutId id="2147483738" r:id="rId19"/>
    <p:sldLayoutId id="2147483739" r:id="rId20"/>
    <p:sldLayoutId id="2147483731" r:id="rId21"/>
    <p:sldLayoutId id="2147483697" r:id="rId22"/>
    <p:sldLayoutId id="2147483740" r:id="rId23"/>
    <p:sldLayoutId id="2147483716" r:id="rId24"/>
    <p:sldLayoutId id="2147483718" r:id="rId25"/>
    <p:sldLayoutId id="2147483719" r:id="rId26"/>
    <p:sldLayoutId id="2147483700" r:id="rId27"/>
    <p:sldLayoutId id="2147483743" r:id="rId28"/>
    <p:sldLayoutId id="2147483742" r:id="rId29"/>
    <p:sldLayoutId id="2147483741" r:id="rId30"/>
    <p:sldLayoutId id="2147483702" r:id="rId31"/>
    <p:sldLayoutId id="2147483721" r:id="rId32"/>
    <p:sldLayoutId id="2147483706" r:id="rId33"/>
    <p:sldLayoutId id="2147483726" r:id="rId34"/>
  </p:sldLayoutIdLst>
  <p:timing>
    <p:tnLst>
      <p:par>
        <p:cTn id="1" dur="indefinite" restart="never" nodeType="tmRoot"/>
      </p:par>
    </p:tnLst>
  </p:timing>
  <p:hf hdr="0" ftr="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cs/git-add"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scm.com/docs/git-commit"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pl.wikipedia.org/wiki/Vi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cs/git-log"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git-scm.com/docs/gitrevisions" TargetMode="External"/><Relationship Id="rId4" Type="http://schemas.openxmlformats.org/officeDocument/2006/relationships/hyperlink" Target="https://git-scm.com/book/en/v2/Git-Basics-Viewing-the-Commit-History"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docs/git-stash"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git-scm.com/docs/gitignore"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git-scm.com/downloads/guis" TargetMode="External"/><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s://git-scm.com/docs/git-tag"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s://git-scm.com/docs/git-revert"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hyperlink" Target="https://git-scm.com/docs/git-reflog" TargetMode="External"/><Relationship Id="rId5" Type="http://schemas.openxmlformats.org/officeDocument/2006/relationships/hyperlink" Target="https://git-scm.com/docs/git-clean" TargetMode="External"/><Relationship Id="rId4" Type="http://schemas.openxmlformats.org/officeDocument/2006/relationships/hyperlink" Target="https://git-scm.com/docs/git-reset"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8" Type="http://schemas.openxmlformats.org/officeDocument/2006/relationships/hyperlink" Target="http://www.twitter.com/ING_news"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www.flickr.com/inggroup" TargetMode="External"/><Relationship Id="rId2" Type="http://schemas.openxmlformats.org/officeDocument/2006/relationships/hyperlink" Target="http://www.ing.com/" TargetMode="External"/><Relationship Id="rId1" Type="http://schemas.openxmlformats.org/officeDocument/2006/relationships/slideLayout" Target="../slideLayouts/slideLayout34.xml"/><Relationship Id="rId6" Type="http://schemas.openxmlformats.org/officeDocument/2006/relationships/hyperlink" Target="http://www.slideshare.net/ing" TargetMode="Externa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hyperlink" Target="http://www.linkedin.com/company/ing" TargetMode="External"/><Relationship Id="rId4" Type="http://schemas.openxmlformats.org/officeDocument/2006/relationships/hyperlink" Target="http://www.youtube.com/ING" TargetMode="External"/><Relationship Id="rId9" Type="http://schemas.openxmlformats.org/officeDocument/2006/relationships/image" Target="../media/image16.png"/><Relationship Id="rId14" Type="http://schemas.openxmlformats.org/officeDocument/2006/relationships/hyperlink" Target="http://www.facebook.com/ING"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docs/git-statu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0479" b="10479"/>
          <a:stretch>
            <a:fillRect/>
          </a:stretch>
        </p:blipFill>
        <p:spPr/>
      </p:pic>
      <p:sp>
        <p:nvSpPr>
          <p:cNvPr id="3" name="Title 2"/>
          <p:cNvSpPr>
            <a:spLocks noGrp="1"/>
          </p:cNvSpPr>
          <p:nvPr>
            <p:ph type="ctrTitle"/>
          </p:nvPr>
        </p:nvSpPr>
        <p:spPr/>
        <p:txBody>
          <a:bodyPr/>
          <a:lstStyle/>
          <a:p>
            <a:r>
              <a:rPr lang="pl-PL" dirty="0" smtClean="0"/>
              <a:t>How Git </a:t>
            </a:r>
            <a:r>
              <a:rPr lang="pl-PL" dirty="0" err="1" smtClean="0"/>
              <a:t>are</a:t>
            </a:r>
            <a:r>
              <a:rPr lang="pl-PL" dirty="0" smtClean="0"/>
              <a:t> </a:t>
            </a:r>
            <a:r>
              <a:rPr lang="pl-PL" dirty="0" err="1" smtClean="0"/>
              <a:t>you</a:t>
            </a:r>
            <a:r>
              <a:rPr lang="pl-PL" dirty="0" smtClean="0"/>
              <a:t>?</a:t>
            </a:r>
            <a:endParaRPr lang="en-US" dirty="0"/>
          </a:p>
        </p:txBody>
      </p:sp>
      <p:sp>
        <p:nvSpPr>
          <p:cNvPr id="4" name="Subtitle 3"/>
          <p:cNvSpPr>
            <a:spLocks noGrp="1"/>
          </p:cNvSpPr>
          <p:nvPr>
            <p:ph type="subTitle" idx="1"/>
          </p:nvPr>
        </p:nvSpPr>
        <p:spPr/>
        <p:txBody>
          <a:bodyPr/>
          <a:lstStyle/>
          <a:p>
            <a:r>
              <a:rPr lang="pl-PL" dirty="0" smtClean="0"/>
              <a:t>Izabela Szczepanik i Piotr Bartela</a:t>
            </a:r>
            <a:endParaRPr lang="en-US" dirty="0"/>
          </a:p>
        </p:txBody>
      </p:sp>
      <p:sp>
        <p:nvSpPr>
          <p:cNvPr id="5" name="Text Placeholder 4"/>
          <p:cNvSpPr>
            <a:spLocks noGrp="1"/>
          </p:cNvSpPr>
          <p:nvPr>
            <p:ph type="body" sz="quarter" idx="11"/>
          </p:nvPr>
        </p:nvSpPr>
        <p:spPr/>
        <p:txBody>
          <a:bodyPr/>
          <a:lstStyle/>
          <a:p>
            <a:r>
              <a:rPr lang="pl-PL" dirty="0" smtClean="0"/>
              <a:t>$ git </a:t>
            </a:r>
            <a:r>
              <a:rPr lang="pl-PL" dirty="0" err="1" smtClean="0"/>
              <a:t>become</a:t>
            </a:r>
            <a:r>
              <a:rPr lang="pl-PL" dirty="0" smtClean="0"/>
              <a:t> --</a:t>
            </a:r>
            <a:r>
              <a:rPr lang="pl-PL" dirty="0" err="1" smtClean="0"/>
              <a:t>like</a:t>
            </a:r>
            <a:r>
              <a:rPr lang="pl-PL" dirty="0" smtClean="0"/>
              <a:t>-a-boss-</a:t>
            </a:r>
            <a:r>
              <a:rPr lang="pl-PL" dirty="0" err="1" smtClean="0"/>
              <a:t>expert</a:t>
            </a:r>
            <a:endParaRPr lang="en-GB" dirty="0"/>
          </a:p>
        </p:txBody>
      </p:sp>
      <p:pic>
        <p:nvPicPr>
          <p:cNvPr id="21" name="Picture Placeholder 36"/>
          <p:cNvPicPr>
            <a:picLocks noGrp="1" noChangeAspect="1"/>
          </p:cNvPicPr>
          <p:nvPr>
            <p:ph type="pic" sz="quarter" idx="13"/>
          </p:nvPr>
        </p:nvPicPr>
        <p:blipFill rotWithShape="1">
          <a:blip r:embed="rId4"/>
          <a:srcRect/>
          <a:stretch/>
        </p:blipFill>
        <p:spPr bwMode="gray">
          <a:xfrm>
            <a:off x="838200" y="6292800"/>
            <a:ext cx="2188801" cy="286882"/>
          </a:xfrm>
          <a:prstGeom prst="rect">
            <a:avLst/>
          </a:prstGeom>
        </p:spPr>
      </p:pic>
      <p:sp>
        <p:nvSpPr>
          <p:cNvPr id="15" name="Text Placeholder 14"/>
          <p:cNvSpPr>
            <a:spLocks noGrp="1"/>
          </p:cNvSpPr>
          <p:nvPr>
            <p:ph type="body" sz="quarter" idx="14"/>
          </p:nvPr>
        </p:nvSpPr>
        <p:spPr/>
        <p:txBody>
          <a:bodyPr/>
          <a:lstStyle/>
          <a:p>
            <a:r>
              <a:rPr lang="pl-PL" dirty="0" smtClean="0"/>
              <a:t>Katowice </a:t>
            </a:r>
            <a:r>
              <a:rPr lang="en-GB" dirty="0" smtClean="0"/>
              <a:t>• </a:t>
            </a:r>
            <a:r>
              <a:rPr lang="pl-PL" dirty="0" smtClean="0"/>
              <a:t>17</a:t>
            </a:r>
            <a:r>
              <a:rPr lang="en-GB" dirty="0" smtClean="0"/>
              <a:t> M</a:t>
            </a:r>
            <a:r>
              <a:rPr lang="pl-PL" dirty="0" err="1" smtClean="0"/>
              <a:t>arca</a:t>
            </a:r>
            <a:r>
              <a:rPr lang="en-GB" dirty="0" smtClean="0"/>
              <a:t> 201</a:t>
            </a:r>
            <a:r>
              <a:rPr lang="pl-PL" dirty="0" smtClean="0"/>
              <a:t>8</a:t>
            </a:r>
          </a:p>
        </p:txBody>
      </p:sp>
    </p:spTree>
    <p:extLst>
      <p:ext uri="{BB962C8B-B14F-4D97-AF65-F5344CB8AC3E}">
        <p14:creationId xmlns:p14="http://schemas.microsoft.com/office/powerpoint/2010/main" val="2649286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3728182"/>
          </a:xfrm>
        </p:spPr>
        <p:txBody>
          <a:bodyPr/>
          <a:lstStyle/>
          <a:p>
            <a:r>
              <a:rPr lang="pl-PL" b="1" dirty="0" smtClean="0"/>
              <a:t>Git </a:t>
            </a:r>
            <a:r>
              <a:rPr lang="pl-PL" b="1" dirty="0" err="1" smtClean="0"/>
              <a:t>add</a:t>
            </a:r>
            <a:endParaRPr lang="nl-NL" b="1" dirty="0" smtClean="0"/>
          </a:p>
          <a:p>
            <a:pPr lvl="1"/>
            <a:r>
              <a:rPr lang="pl-PL" dirty="0" smtClean="0"/>
              <a:t>Wprowadzenie zmian do gita odbywa się dwuetapowo, zanim nastąpi </a:t>
            </a:r>
            <a:r>
              <a:rPr lang="pl-PL" dirty="0" err="1" smtClean="0"/>
              <a:t>komit</a:t>
            </a:r>
            <a:r>
              <a:rPr lang="pl-PL" dirty="0" smtClean="0"/>
              <a:t>, musi nastąpić </a:t>
            </a:r>
            <a:r>
              <a:rPr lang="pl-PL" dirty="0" err="1" smtClean="0"/>
              <a:t>stejdżing</a:t>
            </a:r>
            <a:r>
              <a:rPr lang="pl-PL" dirty="0" smtClean="0"/>
              <a:t>, który jest często wykonywany niejawnie i w GUI i w konsoli</a:t>
            </a:r>
            <a:r>
              <a:rPr lang="pl-PL" dirty="0"/>
              <a:t>. Dodawać można całość, lub wybrane obiekty, podając wzorzec</a:t>
            </a:r>
            <a:r>
              <a:rPr lang="pl-PL" dirty="0" smtClean="0"/>
              <a:t>.</a:t>
            </a:r>
          </a:p>
          <a:p>
            <a:pPr lvl="1"/>
            <a:r>
              <a:rPr lang="pl-PL" dirty="0">
                <a:hlinkClick r:id="rId3"/>
              </a:rPr>
              <a:t>https://</a:t>
            </a:r>
            <a:r>
              <a:rPr lang="pl-PL" dirty="0" smtClean="0">
                <a:hlinkClick r:id="rId3"/>
              </a:rPr>
              <a:t>git-scm.com/docs/git-add</a:t>
            </a:r>
            <a:endParaRPr lang="pl-PL" dirty="0" smtClean="0"/>
          </a:p>
          <a:p>
            <a:pPr lvl="1"/>
            <a:endParaRPr lang="pl-PL" dirty="0"/>
          </a:p>
          <a:p>
            <a:pPr lvl="1"/>
            <a:r>
              <a:rPr lang="pl-PL" dirty="0" smtClean="0"/>
              <a:t>Najbardziej przydatne opcje</a:t>
            </a:r>
          </a:p>
          <a:p>
            <a:pPr lvl="1"/>
            <a:endParaRPr lang="pl-PL" dirty="0" smtClean="0"/>
          </a:p>
          <a:p>
            <a:pPr lvl="1"/>
            <a:r>
              <a:rPr lang="pl-PL" dirty="0" smtClean="0"/>
              <a:t>Dodaj wszystko</a:t>
            </a:r>
          </a:p>
          <a:p>
            <a:pPr lvl="1"/>
            <a:r>
              <a:rPr lang="pl-PL" dirty="0" smtClean="0"/>
              <a:t>--</a:t>
            </a:r>
            <a:r>
              <a:rPr lang="pl-PL" dirty="0" err="1" smtClean="0"/>
              <a:t>all</a:t>
            </a:r>
            <a:r>
              <a:rPr lang="pl-PL" dirty="0" smtClean="0"/>
              <a:t> lub .</a:t>
            </a:r>
          </a:p>
          <a:p>
            <a:pPr lvl="1"/>
            <a:endParaRPr lang="pl-PL" dirty="0"/>
          </a:p>
          <a:p>
            <a:pPr lvl="1"/>
            <a:r>
              <a:rPr lang="pl-PL" dirty="0" smtClean="0"/>
              <a:t>Ścieżka/wzorzec &lt;</a:t>
            </a:r>
            <a:r>
              <a:rPr lang="pl-PL" dirty="0" err="1"/>
              <a:t>pathspec</a:t>
            </a:r>
            <a:r>
              <a:rPr lang="pl-PL" dirty="0" smtClean="0"/>
              <a:t>&gt; na przykład:</a:t>
            </a:r>
          </a:p>
          <a:p>
            <a:pPr lvl="1"/>
            <a:endParaRPr lang="pl-PL" dirty="0"/>
          </a:p>
          <a:p>
            <a:pPr lvl="1"/>
            <a:endParaRPr lang="en-GB" dirty="0"/>
          </a:p>
        </p:txBody>
      </p:sp>
      <p:sp>
        <p:nvSpPr>
          <p:cNvPr id="5" name="Title 4"/>
          <p:cNvSpPr>
            <a:spLocks noGrp="1"/>
          </p:cNvSpPr>
          <p:nvPr>
            <p:ph type="title"/>
          </p:nvPr>
        </p:nvSpPr>
        <p:spPr/>
        <p:txBody>
          <a:bodyPr/>
          <a:lstStyle/>
          <a:p>
            <a:r>
              <a:rPr lang="pl-PL" dirty="0" smtClean="0"/>
              <a:t>Dodaj zmianę, przyszykuj </a:t>
            </a:r>
            <a:r>
              <a:rPr lang="pl-PL" dirty="0" err="1" smtClean="0"/>
              <a:t>komit</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6" name="Freeform 13"/>
          <p:cNvSpPr>
            <a:spLocks/>
          </p:cNvSpPr>
          <p:nvPr/>
        </p:nvSpPr>
        <p:spPr bwMode="gray">
          <a:xfrm>
            <a:off x="838200" y="5150142"/>
            <a:ext cx="10481800" cy="763050"/>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add Documentation/\*.txt</a:t>
            </a:r>
          </a:p>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add git-*.sh</a:t>
            </a:r>
          </a:p>
        </p:txBody>
      </p:sp>
    </p:spTree>
    <p:extLst>
      <p:ext uri="{BB962C8B-B14F-4D97-AF65-F5344CB8AC3E}">
        <p14:creationId xmlns:p14="http://schemas.microsoft.com/office/powerpoint/2010/main" val="2050802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2442590"/>
          </a:xfrm>
        </p:spPr>
        <p:txBody>
          <a:bodyPr/>
          <a:lstStyle/>
          <a:p>
            <a:pPr lvl="1"/>
            <a:r>
              <a:rPr lang="pl-PL" b="1" dirty="0" smtClean="0"/>
              <a:t>Git </a:t>
            </a:r>
            <a:r>
              <a:rPr lang="pl-PL" b="1" dirty="0" err="1" smtClean="0"/>
              <a:t>add</a:t>
            </a:r>
            <a:endParaRPr lang="pl-PL" b="1" dirty="0" smtClean="0"/>
          </a:p>
          <a:p>
            <a:pPr lvl="1"/>
            <a:r>
              <a:rPr lang="pl-PL" dirty="0" smtClean="0">
                <a:solidFill>
                  <a:srgbClr val="53509E"/>
                </a:solidFill>
              </a:rPr>
              <a:t>Najbardziej przydatne opcje</a:t>
            </a:r>
          </a:p>
          <a:p>
            <a:pPr lvl="1"/>
            <a:endParaRPr lang="pl-PL" dirty="0" smtClean="0"/>
          </a:p>
          <a:p>
            <a:pPr lvl="1"/>
            <a:r>
              <a:rPr lang="pl-PL" dirty="0" smtClean="0"/>
              <a:t>Dodanie obiektów ignorowanych</a:t>
            </a:r>
          </a:p>
          <a:p>
            <a:pPr lvl="1"/>
            <a:r>
              <a:rPr lang="pl-PL" dirty="0" smtClean="0"/>
              <a:t>--</a:t>
            </a:r>
            <a:r>
              <a:rPr lang="pl-PL" dirty="0" err="1" smtClean="0"/>
              <a:t>force</a:t>
            </a:r>
            <a:r>
              <a:rPr lang="pl-PL" dirty="0" smtClean="0"/>
              <a:t> lub -f</a:t>
            </a:r>
            <a:endParaRPr lang="pl-PL" dirty="0"/>
          </a:p>
          <a:p>
            <a:pPr lvl="1"/>
            <a:endParaRPr lang="pl-PL" dirty="0" smtClean="0"/>
          </a:p>
          <a:p>
            <a:pPr lvl="1"/>
            <a:r>
              <a:rPr lang="pl-PL" dirty="0" smtClean="0"/>
              <a:t>Dodawanie interaktywne – wejście w konsolowy tryb interaktywny</a:t>
            </a:r>
          </a:p>
          <a:p>
            <a:pPr lvl="1"/>
            <a:r>
              <a:rPr lang="pl-PL" dirty="0" smtClean="0"/>
              <a:t>--</a:t>
            </a:r>
            <a:r>
              <a:rPr lang="pl-PL" dirty="0" err="1" smtClean="0"/>
              <a:t>interactive</a:t>
            </a:r>
            <a:r>
              <a:rPr lang="pl-PL" dirty="0" smtClean="0"/>
              <a:t> lub -i</a:t>
            </a:r>
          </a:p>
          <a:p>
            <a:pPr lvl="1"/>
            <a:endParaRPr lang="pl-PL" dirty="0"/>
          </a:p>
          <a:p>
            <a:pPr lvl="1"/>
            <a:endParaRPr lang="en-GB" dirty="0"/>
          </a:p>
        </p:txBody>
      </p:sp>
      <p:sp>
        <p:nvSpPr>
          <p:cNvPr id="5" name="Title 4"/>
          <p:cNvSpPr>
            <a:spLocks noGrp="1"/>
          </p:cNvSpPr>
          <p:nvPr>
            <p:ph type="title"/>
          </p:nvPr>
        </p:nvSpPr>
        <p:spPr/>
        <p:txBody>
          <a:bodyPr/>
          <a:lstStyle/>
          <a:p>
            <a:r>
              <a:rPr lang="pl-PL" dirty="0"/>
              <a:t>Dodaj zmianę, przyszykuj </a:t>
            </a:r>
            <a:r>
              <a:rPr lang="pl-PL" dirty="0" err="1"/>
              <a:t>komit</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7" name="Freeform 13"/>
          <p:cNvSpPr>
            <a:spLocks/>
          </p:cNvSpPr>
          <p:nvPr/>
        </p:nvSpPr>
        <p:spPr bwMode="gray">
          <a:xfrm>
            <a:off x="852950" y="3912643"/>
            <a:ext cx="10481800" cy="2229711"/>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add -i</a:t>
            </a:r>
          </a:p>
          <a:p>
            <a:pPr>
              <a:lnSpc>
                <a:spcPct val="90000"/>
              </a:lnSpc>
            </a:pPr>
            <a:r>
              <a:rPr lang="en-US" sz="1600" dirty="0">
                <a:solidFill>
                  <a:schemeClr val="bg1"/>
                </a:solidFill>
                <a:latin typeface="Lucida Console" panose="020B0609040504020204" pitchFamily="49" charset="0"/>
              </a:rPr>
              <a:t>           staged     </a:t>
            </a:r>
            <a:r>
              <a:rPr lang="en-US" sz="1600" dirty="0" err="1">
                <a:solidFill>
                  <a:schemeClr val="bg1"/>
                </a:solidFill>
                <a:latin typeface="Lucida Console" panose="020B0609040504020204" pitchFamily="49" charset="0"/>
              </a:rPr>
              <a:t>unstaged</a:t>
            </a:r>
            <a:r>
              <a:rPr lang="en-US" sz="1600" dirty="0">
                <a:solidFill>
                  <a:schemeClr val="bg1"/>
                </a:solidFill>
                <a:latin typeface="Lucida Console" panose="020B0609040504020204" pitchFamily="49" charset="0"/>
              </a:rPr>
              <a:t> path</a:t>
            </a:r>
          </a:p>
          <a:p>
            <a:pPr>
              <a:lnSpc>
                <a:spcPct val="90000"/>
              </a:lnSpc>
            </a:pPr>
            <a:r>
              <a:rPr lang="en-US" sz="1600" dirty="0">
                <a:solidFill>
                  <a:schemeClr val="bg1"/>
                </a:solidFill>
                <a:latin typeface="Lucida Console" panose="020B0609040504020204" pitchFamily="49" charset="0"/>
              </a:rPr>
              <a:t>  1:    unchanged        +1/-1 index.html</a:t>
            </a:r>
          </a:p>
          <a:p>
            <a:pPr>
              <a:lnSpc>
                <a:spcPct val="90000"/>
              </a:lnSpc>
            </a:pPr>
            <a:r>
              <a:rPr lang="en-US" sz="1600" dirty="0">
                <a:solidFill>
                  <a:schemeClr val="bg1"/>
                </a:solidFill>
                <a:latin typeface="Lucida Console" panose="020B0609040504020204" pitchFamily="49" charset="0"/>
              </a:rPr>
              <a:t>  2:    unchanged        +5/-1 lib/</a:t>
            </a:r>
            <a:r>
              <a:rPr lang="en-US" sz="1600" dirty="0" err="1">
                <a:solidFill>
                  <a:schemeClr val="bg1"/>
                </a:solidFill>
                <a:latin typeface="Lucida Console" panose="020B0609040504020204" pitchFamily="49" charset="0"/>
              </a:rPr>
              <a:t>simplegit.rb</a:t>
            </a:r>
            <a:endParaRPr lang="en-US" sz="1600" dirty="0">
              <a:solidFill>
                <a:schemeClr val="bg1"/>
              </a:solidFill>
              <a:latin typeface="Lucida Console" panose="020B0609040504020204" pitchFamily="49" charset="0"/>
            </a:endParaRPr>
          </a:p>
          <a:p>
            <a:pPr>
              <a:lnSpc>
                <a:spcPct val="90000"/>
              </a:lnSpc>
            </a:pPr>
            <a:r>
              <a:rPr lang="en-US" sz="1600" dirty="0">
                <a:solidFill>
                  <a:schemeClr val="bg1"/>
                </a:solidFill>
                <a:latin typeface="Lucida Console" panose="020B0609040504020204" pitchFamily="49" charset="0"/>
              </a:rPr>
              <a:t>*** Commands ***</a:t>
            </a:r>
          </a:p>
          <a:p>
            <a:pPr>
              <a:lnSpc>
                <a:spcPct val="90000"/>
              </a:lnSpc>
            </a:pPr>
            <a:r>
              <a:rPr lang="en-US" sz="1600" dirty="0">
                <a:solidFill>
                  <a:schemeClr val="bg1"/>
                </a:solidFill>
                <a:latin typeface="Lucida Console" panose="020B0609040504020204" pitchFamily="49" charset="0"/>
              </a:rPr>
              <a:t>  1: status     2: update      3: revert     4: add untracked</a:t>
            </a:r>
          </a:p>
          <a:p>
            <a:pPr>
              <a:lnSpc>
                <a:spcPct val="90000"/>
              </a:lnSpc>
            </a:pPr>
            <a:r>
              <a:rPr lang="en-US" sz="1600" dirty="0">
                <a:solidFill>
                  <a:schemeClr val="bg1"/>
                </a:solidFill>
                <a:latin typeface="Lucida Console" panose="020B0609040504020204" pitchFamily="49" charset="0"/>
              </a:rPr>
              <a:t>  5: patch      6: diff        7: quit       8: help</a:t>
            </a:r>
          </a:p>
          <a:p>
            <a:pPr>
              <a:lnSpc>
                <a:spcPct val="90000"/>
              </a:lnSpc>
            </a:pPr>
            <a:r>
              <a:rPr lang="en-US" sz="1600" dirty="0">
                <a:solidFill>
                  <a:schemeClr val="bg1"/>
                </a:solidFill>
                <a:latin typeface="Lucida Console" panose="020B0609040504020204" pitchFamily="49" charset="0"/>
              </a:rPr>
              <a:t>What now&gt;</a:t>
            </a:r>
          </a:p>
        </p:txBody>
      </p:sp>
    </p:spTree>
    <p:extLst>
      <p:ext uri="{BB962C8B-B14F-4D97-AF65-F5344CB8AC3E}">
        <p14:creationId xmlns:p14="http://schemas.microsoft.com/office/powerpoint/2010/main" val="3040966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r>
              <a:rPr lang="pl-PL" b="1" dirty="0" smtClean="0"/>
              <a:t>Git </a:t>
            </a:r>
            <a:r>
              <a:rPr lang="pl-PL" b="1" dirty="0" err="1" smtClean="0"/>
              <a:t>commit</a:t>
            </a:r>
            <a:endParaRPr lang="nl-NL" b="1" dirty="0" smtClean="0"/>
          </a:p>
          <a:p>
            <a:pPr lvl="1"/>
            <a:r>
              <a:rPr lang="pl-PL" dirty="0" smtClean="0"/>
              <a:t>Wprowadzenie zmian do gita, którą git zachowuje i zawsze można ją odzyskać.</a:t>
            </a:r>
          </a:p>
          <a:p>
            <a:pPr lvl="1"/>
            <a:r>
              <a:rPr lang="pl-PL" dirty="0">
                <a:hlinkClick r:id="rId3"/>
              </a:rPr>
              <a:t>https://</a:t>
            </a:r>
            <a:r>
              <a:rPr lang="pl-PL" dirty="0" smtClean="0">
                <a:hlinkClick r:id="rId3"/>
              </a:rPr>
              <a:t>git-scm.com/docs/git-commit</a:t>
            </a:r>
            <a:endParaRPr lang="pl-PL" dirty="0" smtClean="0"/>
          </a:p>
          <a:p>
            <a:pPr lvl="1"/>
            <a:endParaRPr lang="pl-PL" dirty="0" smtClean="0"/>
          </a:p>
          <a:p>
            <a:pPr lvl="1"/>
            <a:r>
              <a:rPr lang="pl-PL" dirty="0" smtClean="0"/>
              <a:t>Każdy </a:t>
            </a:r>
            <a:r>
              <a:rPr lang="pl-PL" dirty="0" err="1" smtClean="0"/>
              <a:t>komit</a:t>
            </a:r>
            <a:r>
              <a:rPr lang="pl-PL" dirty="0" smtClean="0"/>
              <a:t> dostaje numer tzw. SHA-1, który wygląda przykładowo tak: </a:t>
            </a:r>
          </a:p>
          <a:p>
            <a:pPr lvl="1"/>
            <a:endParaRPr lang="pl-PL" sz="1800" dirty="0">
              <a:latin typeface="Courier New" panose="02070309020205020404" pitchFamily="49" charset="0"/>
              <a:cs typeface="Courier New" panose="02070309020205020404" pitchFamily="49" charset="0"/>
            </a:endParaRPr>
          </a:p>
          <a:p>
            <a:pPr lvl="1"/>
            <a:r>
              <a:rPr lang="pl-PL" sz="1800" dirty="0" smtClean="0">
                <a:latin typeface="Courier New" panose="02070309020205020404" pitchFamily="49" charset="0"/>
                <a:cs typeface="Courier New" panose="02070309020205020404" pitchFamily="49" charset="0"/>
              </a:rPr>
              <a:t>2c2d7e7e66aa72f810b4171962235d8331718ed8</a:t>
            </a:r>
          </a:p>
          <a:p>
            <a:pPr lvl="1"/>
            <a:endParaRPr lang="pl-PL" dirty="0"/>
          </a:p>
          <a:p>
            <a:pPr lvl="1"/>
            <a:r>
              <a:rPr lang="pl-PL" dirty="0" smtClean="0"/>
              <a:t>Jest to unikatowy identyfikator </a:t>
            </a:r>
            <a:r>
              <a:rPr lang="pl-PL" dirty="0" err="1" smtClean="0"/>
              <a:t>komita</a:t>
            </a:r>
            <a:r>
              <a:rPr lang="pl-PL" dirty="0" smtClean="0"/>
              <a:t>, po którym można się do niego odnieść, na przykład na niego wejść, zresetować, wykonać </a:t>
            </a:r>
            <a:r>
              <a:rPr lang="pl-PL" dirty="0" err="1" smtClean="0"/>
              <a:t>cherry-pick</a:t>
            </a:r>
            <a:r>
              <a:rPr lang="pl-PL" dirty="0" smtClean="0"/>
              <a:t> itp.</a:t>
            </a:r>
          </a:p>
          <a:p>
            <a:pPr lvl="1"/>
            <a:endParaRPr lang="pl-PL" dirty="0"/>
          </a:p>
          <a:p>
            <a:pPr lvl="1"/>
            <a:r>
              <a:rPr lang="pl-PL" dirty="0">
                <a:solidFill>
                  <a:srgbClr val="53509E"/>
                </a:solidFill>
              </a:rPr>
              <a:t>Najbardziej przydatne </a:t>
            </a:r>
            <a:r>
              <a:rPr lang="pl-PL" dirty="0" smtClean="0">
                <a:solidFill>
                  <a:srgbClr val="53509E"/>
                </a:solidFill>
              </a:rPr>
              <a:t>opcje</a:t>
            </a:r>
          </a:p>
          <a:p>
            <a:pPr lvl="1"/>
            <a:endParaRPr lang="pl-PL" dirty="0"/>
          </a:p>
          <a:p>
            <a:pPr lvl="1"/>
            <a:r>
              <a:rPr lang="pl-PL" dirty="0" smtClean="0"/>
              <a:t>Tytuł </a:t>
            </a:r>
            <a:r>
              <a:rPr lang="pl-PL" dirty="0" err="1" smtClean="0"/>
              <a:t>komita</a:t>
            </a:r>
            <a:r>
              <a:rPr lang="pl-PL" dirty="0" smtClean="0"/>
              <a:t>. Jeśli nie podasz tego parametru, git i tak poprosi cię o tytuł.</a:t>
            </a:r>
            <a:endParaRPr lang="pl-PL" dirty="0"/>
          </a:p>
          <a:p>
            <a:pPr lvl="1"/>
            <a:r>
              <a:rPr lang="pl-PL" dirty="0" smtClean="0"/>
              <a:t>--</a:t>
            </a:r>
            <a:r>
              <a:rPr lang="pl-PL" dirty="0" err="1" smtClean="0"/>
              <a:t>message</a:t>
            </a:r>
            <a:r>
              <a:rPr lang="pl-PL" dirty="0" smtClean="0"/>
              <a:t> „</a:t>
            </a:r>
            <a:r>
              <a:rPr lang="pl-PL" dirty="0" err="1" smtClean="0"/>
              <a:t>Added</a:t>
            </a:r>
            <a:r>
              <a:rPr lang="pl-PL" dirty="0" smtClean="0"/>
              <a:t> </a:t>
            </a:r>
            <a:r>
              <a:rPr lang="pl-PL" dirty="0" err="1" smtClean="0"/>
              <a:t>auth</a:t>
            </a:r>
            <a:r>
              <a:rPr lang="pl-PL" dirty="0" smtClean="0"/>
              <a:t> </a:t>
            </a:r>
            <a:r>
              <a:rPr lang="pl-PL" dirty="0" err="1" smtClean="0"/>
              <a:t>attribues</a:t>
            </a:r>
            <a:r>
              <a:rPr lang="pl-PL" dirty="0" smtClean="0"/>
              <a:t>” lub </a:t>
            </a:r>
            <a:r>
              <a:rPr lang="pl-PL" dirty="0"/>
              <a:t>-m „</a:t>
            </a:r>
            <a:r>
              <a:rPr lang="pl-PL" dirty="0" err="1"/>
              <a:t>Added</a:t>
            </a:r>
            <a:r>
              <a:rPr lang="pl-PL" dirty="0"/>
              <a:t> </a:t>
            </a:r>
            <a:r>
              <a:rPr lang="pl-PL" dirty="0" err="1"/>
              <a:t>auth</a:t>
            </a:r>
            <a:r>
              <a:rPr lang="pl-PL" dirty="0"/>
              <a:t> </a:t>
            </a:r>
            <a:r>
              <a:rPr lang="pl-PL" dirty="0" err="1"/>
              <a:t>attribues</a:t>
            </a:r>
            <a:r>
              <a:rPr lang="pl-PL" dirty="0"/>
              <a:t>” </a:t>
            </a:r>
          </a:p>
          <a:p>
            <a:pPr lvl="1"/>
            <a:endParaRPr lang="en-GB" dirty="0"/>
          </a:p>
        </p:txBody>
      </p:sp>
      <p:sp>
        <p:nvSpPr>
          <p:cNvPr id="5" name="Title 4"/>
          <p:cNvSpPr>
            <a:spLocks noGrp="1"/>
          </p:cNvSpPr>
          <p:nvPr>
            <p:ph type="title"/>
          </p:nvPr>
        </p:nvSpPr>
        <p:spPr/>
        <p:txBody>
          <a:bodyPr/>
          <a:lstStyle/>
          <a:p>
            <a:r>
              <a:rPr lang="pl-PL" dirty="0" err="1" smtClean="0"/>
              <a:t>Zakomituj</a:t>
            </a:r>
            <a:r>
              <a:rPr lang="pl-PL" dirty="0" smtClean="0"/>
              <a:t> zmiany, będą już bezpieczne na zawsze!</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12</a:t>
            </a:fld>
            <a:endParaRPr lang="en-GB" noProof="0" dirty="0"/>
          </a:p>
        </p:txBody>
      </p:sp>
    </p:spTree>
    <p:extLst>
      <p:ext uri="{BB962C8B-B14F-4D97-AF65-F5344CB8AC3E}">
        <p14:creationId xmlns:p14="http://schemas.microsoft.com/office/powerpoint/2010/main" val="2247872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smtClean="0"/>
              <a:t>Git </a:t>
            </a:r>
            <a:r>
              <a:rPr lang="pl-PL" b="1" dirty="0" err="1" smtClean="0"/>
              <a:t>commit</a:t>
            </a:r>
            <a:endParaRPr lang="pl-PL" b="1" dirty="0" smtClean="0"/>
          </a:p>
          <a:p>
            <a:pPr lvl="1"/>
            <a:r>
              <a:rPr lang="pl-PL" dirty="0" smtClean="0">
                <a:solidFill>
                  <a:srgbClr val="53509E"/>
                </a:solidFill>
              </a:rPr>
              <a:t>Najbardziej </a:t>
            </a:r>
            <a:r>
              <a:rPr lang="pl-PL" dirty="0">
                <a:solidFill>
                  <a:srgbClr val="53509E"/>
                </a:solidFill>
              </a:rPr>
              <a:t>przydatne </a:t>
            </a:r>
            <a:r>
              <a:rPr lang="pl-PL" dirty="0" smtClean="0">
                <a:solidFill>
                  <a:srgbClr val="53509E"/>
                </a:solidFill>
              </a:rPr>
              <a:t>opcje</a:t>
            </a:r>
          </a:p>
          <a:p>
            <a:pPr lvl="1"/>
            <a:endParaRPr lang="pl-PL" dirty="0" smtClean="0"/>
          </a:p>
          <a:p>
            <a:pPr lvl="1"/>
            <a:r>
              <a:rPr lang="pl-PL" dirty="0" smtClean="0"/>
              <a:t>Nadanie tytułu „</a:t>
            </a:r>
            <a:r>
              <a:rPr lang="pl-PL" dirty="0" err="1" smtClean="0"/>
              <a:t>up</a:t>
            </a:r>
            <a:r>
              <a:rPr lang="pl-PL" dirty="0" smtClean="0"/>
              <a:t> front”. </a:t>
            </a:r>
            <a:r>
              <a:rPr lang="pl-PL" dirty="0"/>
              <a:t>(Jeśli </a:t>
            </a:r>
            <a:r>
              <a:rPr lang="pl-PL" dirty="0" smtClean="0"/>
              <a:t>nie: </a:t>
            </a:r>
            <a:r>
              <a:rPr lang="pl-PL" dirty="0" smtClean="0">
                <a:hlinkClick r:id="rId3"/>
              </a:rPr>
              <a:t>https</a:t>
            </a:r>
            <a:r>
              <a:rPr lang="pl-PL" dirty="0">
                <a:hlinkClick r:id="rId3"/>
              </a:rPr>
              <a:t>://</a:t>
            </a:r>
            <a:r>
              <a:rPr lang="pl-PL" dirty="0" smtClean="0">
                <a:hlinkClick r:id="rId3"/>
              </a:rPr>
              <a:t>pl.wikipedia.org/wiki/Vim</a:t>
            </a:r>
            <a:r>
              <a:rPr lang="pl-PL" dirty="0" smtClean="0"/>
              <a:t>)</a:t>
            </a:r>
          </a:p>
          <a:p>
            <a:pPr lvl="1"/>
            <a:r>
              <a:rPr lang="pl-PL" dirty="0" smtClean="0"/>
              <a:t>-m „</a:t>
            </a:r>
            <a:r>
              <a:rPr lang="pl-PL" dirty="0" err="1" smtClean="0"/>
              <a:t>Tytul</a:t>
            </a:r>
            <a:r>
              <a:rPr lang="pl-PL" dirty="0" smtClean="0"/>
              <a:t> </a:t>
            </a:r>
            <a:r>
              <a:rPr lang="pl-PL" dirty="0" err="1" smtClean="0"/>
              <a:t>komita</a:t>
            </a:r>
            <a:r>
              <a:rPr lang="pl-PL" dirty="0" smtClean="0"/>
              <a:t>”</a:t>
            </a:r>
            <a:endParaRPr lang="pl-PL" dirty="0"/>
          </a:p>
          <a:p>
            <a:pPr lvl="1"/>
            <a:endParaRPr lang="pl-PL" dirty="0"/>
          </a:p>
          <a:p>
            <a:pPr lvl="1"/>
            <a:r>
              <a:rPr lang="pl-PL" dirty="0" smtClean="0"/>
              <a:t>Doklejenie do ostatniego </a:t>
            </a:r>
            <a:r>
              <a:rPr lang="pl-PL" dirty="0" err="1" smtClean="0"/>
              <a:t>komita</a:t>
            </a:r>
            <a:r>
              <a:rPr lang="pl-PL" dirty="0" smtClean="0"/>
              <a:t>.</a:t>
            </a:r>
            <a:endParaRPr lang="pl-PL" dirty="0"/>
          </a:p>
          <a:p>
            <a:pPr lvl="1"/>
            <a:r>
              <a:rPr lang="pl-PL" dirty="0" smtClean="0"/>
              <a:t>--</a:t>
            </a:r>
            <a:r>
              <a:rPr lang="pl-PL" dirty="0" err="1" smtClean="0"/>
              <a:t>ammend</a:t>
            </a:r>
            <a:endParaRPr lang="pl-PL" dirty="0" smtClean="0"/>
          </a:p>
          <a:p>
            <a:pPr lvl="1"/>
            <a:endParaRPr lang="pl-PL" dirty="0"/>
          </a:p>
          <a:p>
            <a:pPr lvl="1"/>
            <a:r>
              <a:rPr lang="pl-PL" dirty="0" smtClean="0"/>
              <a:t>Dodanie wszystkich zmian do indeksu przed </a:t>
            </a:r>
            <a:r>
              <a:rPr lang="pl-PL" dirty="0" err="1" smtClean="0"/>
              <a:t>komitem</a:t>
            </a:r>
            <a:r>
              <a:rPr lang="pl-PL" dirty="0" smtClean="0"/>
              <a:t>. Pliki </a:t>
            </a:r>
            <a:r>
              <a:rPr lang="pl-PL" dirty="0" err="1" smtClean="0"/>
              <a:t>nietrakowane</a:t>
            </a:r>
            <a:r>
              <a:rPr lang="pl-PL" dirty="0" smtClean="0"/>
              <a:t> się jednakże nie załapią, trzeba je dodać wcześniej.</a:t>
            </a:r>
          </a:p>
          <a:p>
            <a:pPr lvl="1"/>
            <a:r>
              <a:rPr lang="pl-PL" dirty="0" smtClean="0"/>
              <a:t>--</a:t>
            </a:r>
            <a:r>
              <a:rPr lang="pl-PL" dirty="0" err="1" smtClean="0"/>
              <a:t>all</a:t>
            </a:r>
            <a:r>
              <a:rPr lang="pl-PL" dirty="0" smtClean="0"/>
              <a:t> lub –a</a:t>
            </a:r>
          </a:p>
          <a:p>
            <a:pPr lvl="1"/>
            <a:endParaRPr lang="pl-PL" dirty="0"/>
          </a:p>
          <a:p>
            <a:pPr lvl="1"/>
            <a:r>
              <a:rPr lang="pl-PL" dirty="0" err="1" smtClean="0"/>
              <a:t>Komitowanie</a:t>
            </a:r>
            <a:r>
              <a:rPr lang="pl-PL" dirty="0" smtClean="0"/>
              <a:t> interaktywne </a:t>
            </a:r>
            <a:r>
              <a:rPr lang="pl-PL" dirty="0"/>
              <a:t>– wejście w konsolowy tryb </a:t>
            </a:r>
            <a:r>
              <a:rPr lang="pl-PL" dirty="0" smtClean="0"/>
              <a:t>interaktywny, podobnie jak przy </a:t>
            </a:r>
            <a:r>
              <a:rPr lang="pl-PL" dirty="0" err="1" smtClean="0"/>
              <a:t>add</a:t>
            </a:r>
            <a:r>
              <a:rPr lang="pl-PL" dirty="0" smtClean="0"/>
              <a:t>.</a:t>
            </a:r>
            <a:endParaRPr lang="pl-PL" dirty="0"/>
          </a:p>
          <a:p>
            <a:pPr lvl="1"/>
            <a:r>
              <a:rPr lang="pl-PL" dirty="0"/>
              <a:t>--</a:t>
            </a:r>
            <a:r>
              <a:rPr lang="pl-PL" dirty="0" err="1" smtClean="0"/>
              <a:t>interactive</a:t>
            </a:r>
            <a:endParaRPr lang="pl-PL" dirty="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err="1" smtClean="0"/>
              <a:t>Zakomituj</a:t>
            </a:r>
            <a:r>
              <a:rPr lang="pl-PL" dirty="0" smtClean="0"/>
              <a:t> zmiany, będą już bezpieczne na zawsze!</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13</a:t>
            </a:fld>
            <a:endParaRPr lang="en-GB" noProof="0" dirty="0"/>
          </a:p>
        </p:txBody>
      </p:sp>
    </p:spTree>
    <p:extLst>
      <p:ext uri="{BB962C8B-B14F-4D97-AF65-F5344CB8AC3E}">
        <p14:creationId xmlns:p14="http://schemas.microsoft.com/office/powerpoint/2010/main" val="888847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smtClean="0"/>
              <a:t>Git log</a:t>
            </a:r>
          </a:p>
          <a:p>
            <a:pPr lvl="1"/>
            <a:r>
              <a:rPr lang="pl-PL" dirty="0" smtClean="0"/>
              <a:t>Pokazuje historię </a:t>
            </a:r>
            <a:r>
              <a:rPr lang="pl-PL" dirty="0" err="1" smtClean="0"/>
              <a:t>komitów</a:t>
            </a:r>
            <a:r>
              <a:rPr lang="pl-PL" dirty="0" smtClean="0"/>
              <a:t> od najnowszego. Log można formatować na wiele sposobów łącznie z grafem.</a:t>
            </a:r>
          </a:p>
          <a:p>
            <a:pPr lvl="1"/>
            <a:r>
              <a:rPr lang="pl-PL" dirty="0">
                <a:hlinkClick r:id="rId3"/>
              </a:rPr>
              <a:t>https://</a:t>
            </a:r>
            <a:r>
              <a:rPr lang="pl-PL" dirty="0" smtClean="0">
                <a:hlinkClick r:id="rId3"/>
              </a:rPr>
              <a:t>git-scm.com/docs/git-log</a:t>
            </a:r>
            <a:endParaRPr lang="pl-PL" dirty="0" smtClean="0"/>
          </a:p>
          <a:p>
            <a:pPr lvl="1"/>
            <a:r>
              <a:rPr lang="pl-PL" dirty="0">
                <a:hlinkClick r:id="rId4"/>
              </a:rPr>
              <a:t>https://</a:t>
            </a:r>
            <a:r>
              <a:rPr lang="pl-PL" dirty="0" smtClean="0">
                <a:hlinkClick r:id="rId4"/>
              </a:rPr>
              <a:t>git-scm.com/book/en/v2/Git-Basics-Viewing-the-Commit-History</a:t>
            </a:r>
            <a:endParaRPr lang="pl-PL" dirty="0" smtClean="0"/>
          </a:p>
          <a:p>
            <a:pPr lvl="1"/>
            <a:r>
              <a:rPr lang="pl-PL" dirty="0">
                <a:hlinkClick r:id="rId5"/>
              </a:rPr>
              <a:t>https://</a:t>
            </a:r>
            <a:r>
              <a:rPr lang="pl-PL" dirty="0" smtClean="0">
                <a:hlinkClick r:id="rId5"/>
              </a:rPr>
              <a:t>git-scm.com/docs/gitrevisions</a:t>
            </a:r>
            <a:endParaRPr lang="pl-PL" dirty="0" smtClean="0"/>
          </a:p>
          <a:p>
            <a:pPr lvl="1"/>
            <a:endParaRPr lang="pl-PL" dirty="0" smtClean="0"/>
          </a:p>
          <a:p>
            <a:pPr lvl="1"/>
            <a:r>
              <a:rPr lang="pl-PL" dirty="0" smtClean="0">
                <a:solidFill>
                  <a:srgbClr val="C90068"/>
                </a:solidFill>
              </a:rPr>
              <a:t>Najbardziej </a:t>
            </a:r>
            <a:r>
              <a:rPr lang="pl-PL" dirty="0">
                <a:solidFill>
                  <a:srgbClr val="C90068"/>
                </a:solidFill>
              </a:rPr>
              <a:t>przydatne </a:t>
            </a:r>
            <a:r>
              <a:rPr lang="pl-PL" dirty="0" smtClean="0">
                <a:solidFill>
                  <a:srgbClr val="C90068"/>
                </a:solidFill>
              </a:rPr>
              <a:t>opcje</a:t>
            </a:r>
          </a:p>
          <a:p>
            <a:pPr lvl="1"/>
            <a:endParaRPr lang="pl-PL" dirty="0"/>
          </a:p>
          <a:p>
            <a:pPr lvl="1"/>
            <a:r>
              <a:rPr lang="pl-PL" dirty="0" smtClean="0"/>
              <a:t>Kompaktowa wersja – </a:t>
            </a:r>
            <a:r>
              <a:rPr lang="pl-PL" dirty="0" err="1" smtClean="0"/>
              <a:t>komit</a:t>
            </a:r>
            <a:r>
              <a:rPr lang="pl-PL" dirty="0" smtClean="0"/>
              <a:t> w jednej linijce</a:t>
            </a:r>
            <a:endParaRPr lang="pl-PL" dirty="0"/>
          </a:p>
          <a:p>
            <a:pPr lvl="1"/>
            <a:r>
              <a:rPr lang="pl-PL" dirty="0" smtClean="0"/>
              <a:t>--</a:t>
            </a:r>
            <a:r>
              <a:rPr lang="pl-PL" dirty="0" err="1" smtClean="0"/>
              <a:t>oneline</a:t>
            </a:r>
            <a:endParaRPr lang="pl-PL" dirty="0" smtClean="0"/>
          </a:p>
          <a:p>
            <a:pPr lvl="1"/>
            <a:endParaRPr lang="pl-PL" dirty="0"/>
          </a:p>
          <a:p>
            <a:pPr lvl="1"/>
            <a:r>
              <a:rPr lang="pl-PL" dirty="0" smtClean="0"/>
              <a:t>Graf – jeśli występują </a:t>
            </a:r>
            <a:r>
              <a:rPr lang="pl-PL" dirty="0" err="1" smtClean="0"/>
              <a:t>merdże</a:t>
            </a:r>
            <a:r>
              <a:rPr lang="pl-PL" dirty="0" smtClean="0"/>
              <a:t>, to punkt połączenia jest odpowiednio „narysowany”</a:t>
            </a:r>
          </a:p>
          <a:p>
            <a:pPr lvl="1"/>
            <a:r>
              <a:rPr lang="pl-PL" dirty="0" smtClean="0"/>
              <a:t>--</a:t>
            </a:r>
            <a:r>
              <a:rPr lang="pl-PL" dirty="0" err="1" smtClean="0"/>
              <a:t>graph</a:t>
            </a:r>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a:t>P</a:t>
            </a:r>
            <a:r>
              <a:rPr lang="pl-PL" dirty="0" smtClean="0"/>
              <a:t>oznaj historię zmian</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14</a:t>
            </a:fld>
            <a:endParaRPr lang="en-GB" noProof="0" dirty="0"/>
          </a:p>
        </p:txBody>
      </p:sp>
    </p:spTree>
    <p:extLst>
      <p:ext uri="{BB962C8B-B14F-4D97-AF65-F5344CB8AC3E}">
        <p14:creationId xmlns:p14="http://schemas.microsoft.com/office/powerpoint/2010/main" val="3075490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smtClean="0"/>
              <a:t>Git log</a:t>
            </a:r>
          </a:p>
          <a:p>
            <a:pPr lvl="1"/>
            <a:r>
              <a:rPr lang="pl-PL" dirty="0" smtClean="0">
                <a:solidFill>
                  <a:srgbClr val="C90068"/>
                </a:solidFill>
              </a:rPr>
              <a:t>Najbardziej </a:t>
            </a:r>
            <a:r>
              <a:rPr lang="pl-PL" dirty="0">
                <a:solidFill>
                  <a:srgbClr val="C90068"/>
                </a:solidFill>
              </a:rPr>
              <a:t>przydatne </a:t>
            </a:r>
            <a:r>
              <a:rPr lang="pl-PL" dirty="0" smtClean="0">
                <a:solidFill>
                  <a:srgbClr val="C90068"/>
                </a:solidFill>
              </a:rPr>
              <a:t>opcje</a:t>
            </a:r>
          </a:p>
          <a:p>
            <a:pPr lvl="1"/>
            <a:endParaRPr lang="pl-PL" dirty="0" smtClean="0"/>
          </a:p>
          <a:p>
            <a:pPr lvl="1"/>
            <a:r>
              <a:rPr lang="pl-PL" dirty="0" smtClean="0"/>
              <a:t>Liczba ostatnich </a:t>
            </a:r>
            <a:r>
              <a:rPr lang="pl-PL" dirty="0" err="1" smtClean="0"/>
              <a:t>komitów</a:t>
            </a:r>
            <a:endParaRPr lang="pl-PL" dirty="0" smtClean="0"/>
          </a:p>
          <a:p>
            <a:pPr lvl="1"/>
            <a:r>
              <a:rPr lang="en-US" dirty="0"/>
              <a:t>-&lt;number&gt;</a:t>
            </a:r>
          </a:p>
          <a:p>
            <a:pPr lvl="1"/>
            <a:r>
              <a:rPr lang="en-US" dirty="0"/>
              <a:t>-n &lt;number&gt;</a:t>
            </a:r>
          </a:p>
          <a:p>
            <a:pPr lvl="1"/>
            <a:r>
              <a:rPr lang="en-US" dirty="0"/>
              <a:t>--max-count=&lt;number</a:t>
            </a:r>
            <a:r>
              <a:rPr lang="en-US" dirty="0" smtClean="0"/>
              <a:t>&gt;</a:t>
            </a:r>
            <a:endParaRPr lang="pl-PL" dirty="0" smtClean="0"/>
          </a:p>
          <a:p>
            <a:pPr lvl="1"/>
            <a:endParaRPr lang="pl-PL" dirty="0"/>
          </a:p>
          <a:p>
            <a:pPr lvl="1"/>
            <a:r>
              <a:rPr lang="pl-PL" dirty="0" smtClean="0"/>
              <a:t>Zasięg rewizji </a:t>
            </a:r>
            <a:r>
              <a:rPr lang="pl-PL" dirty="0" err="1" smtClean="0"/>
              <a:t>od..do</a:t>
            </a:r>
            <a:r>
              <a:rPr lang="pl-PL" dirty="0" smtClean="0"/>
              <a:t> (dwie kropki)</a:t>
            </a:r>
          </a:p>
          <a:p>
            <a:pPr lvl="1"/>
            <a:endParaRPr lang="pl-PL" dirty="0" smtClean="0"/>
          </a:p>
          <a:p>
            <a:pPr lvl="1"/>
            <a:endParaRPr lang="pl-PL" dirty="0"/>
          </a:p>
          <a:p>
            <a:pPr lvl="1"/>
            <a:endParaRPr lang="pl-PL" dirty="0" smtClean="0"/>
          </a:p>
          <a:p>
            <a:pPr lvl="1"/>
            <a:r>
              <a:rPr lang="pl-PL" dirty="0" smtClean="0"/>
              <a:t>Filtry daty (</a:t>
            </a:r>
            <a:r>
              <a:rPr lang="pl-PL" dirty="0" err="1" smtClean="0"/>
              <a:t>since</a:t>
            </a:r>
            <a:r>
              <a:rPr lang="pl-PL" dirty="0" smtClean="0"/>
              <a:t>, </a:t>
            </a:r>
            <a:r>
              <a:rPr lang="pl-PL" dirty="0" err="1" smtClean="0"/>
              <a:t>after</a:t>
            </a:r>
            <a:r>
              <a:rPr lang="pl-PL" dirty="0" smtClean="0"/>
              <a:t>, </a:t>
            </a:r>
            <a:r>
              <a:rPr lang="pl-PL" dirty="0" err="1" smtClean="0"/>
              <a:t>until</a:t>
            </a:r>
            <a:r>
              <a:rPr lang="pl-PL" dirty="0" smtClean="0"/>
              <a:t>, </a:t>
            </a:r>
            <a:r>
              <a:rPr lang="pl-PL" dirty="0" err="1" smtClean="0"/>
              <a:t>before</a:t>
            </a:r>
            <a:r>
              <a:rPr lang="pl-PL" dirty="0" smtClean="0"/>
              <a:t>)</a:t>
            </a:r>
          </a:p>
          <a:p>
            <a:pPr lvl="1"/>
            <a:r>
              <a:rPr lang="en-US" dirty="0"/>
              <a:t>--since=&lt;date</a:t>
            </a:r>
            <a:r>
              <a:rPr lang="en-US" dirty="0" smtClean="0"/>
              <a:t>&gt;</a:t>
            </a:r>
            <a:endParaRPr lang="pl-PL" dirty="0" smtClean="0"/>
          </a:p>
          <a:p>
            <a:pPr lvl="1"/>
            <a:r>
              <a:rPr lang="en-US" dirty="0" smtClean="0"/>
              <a:t>--</a:t>
            </a:r>
            <a:r>
              <a:rPr lang="en-US" dirty="0"/>
              <a:t>since="2 weeks ago"</a:t>
            </a:r>
            <a:endParaRPr lang="en-GB" dirty="0"/>
          </a:p>
        </p:txBody>
      </p:sp>
      <p:sp>
        <p:nvSpPr>
          <p:cNvPr id="5" name="Title 4"/>
          <p:cNvSpPr>
            <a:spLocks noGrp="1"/>
          </p:cNvSpPr>
          <p:nvPr>
            <p:ph type="title"/>
          </p:nvPr>
        </p:nvSpPr>
        <p:spPr/>
        <p:txBody>
          <a:bodyPr/>
          <a:lstStyle/>
          <a:p>
            <a:r>
              <a:rPr lang="pl-PL" dirty="0"/>
              <a:t>P</a:t>
            </a:r>
            <a:r>
              <a:rPr lang="pl-PL" dirty="0" smtClean="0"/>
              <a:t>oznaj historię zmian</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6" name="Freeform 13"/>
          <p:cNvSpPr>
            <a:spLocks/>
          </p:cNvSpPr>
          <p:nvPr/>
        </p:nvSpPr>
        <p:spPr bwMode="gray">
          <a:xfrm>
            <a:off x="838200" y="4108993"/>
            <a:ext cx="10481800" cy="635023"/>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fr-FR" sz="1600" dirty="0" smtClean="0">
                <a:solidFill>
                  <a:schemeClr val="bg1"/>
                </a:solidFill>
                <a:latin typeface="Lucida Console" panose="020B0609040504020204" pitchFamily="49" charset="0"/>
              </a:rPr>
              <a:t>$</a:t>
            </a:r>
            <a:r>
              <a:rPr lang="pl-PL" sz="1600" dirty="0" smtClean="0">
                <a:solidFill>
                  <a:schemeClr val="bg1"/>
                </a:solidFill>
                <a:latin typeface="Lucida Console" panose="020B0609040504020204" pitchFamily="49" charset="0"/>
              </a:rPr>
              <a:t> </a:t>
            </a:r>
            <a:r>
              <a:rPr lang="fr-FR" sz="1600" dirty="0" smtClean="0">
                <a:solidFill>
                  <a:schemeClr val="bg1"/>
                </a:solidFill>
                <a:latin typeface="Lucida Console" panose="020B0609040504020204" pitchFamily="49" charset="0"/>
              </a:rPr>
              <a:t>git </a:t>
            </a:r>
            <a:r>
              <a:rPr lang="fr-FR" sz="1600" dirty="0">
                <a:solidFill>
                  <a:schemeClr val="bg1"/>
                </a:solidFill>
                <a:latin typeface="Lucida Console" panose="020B0609040504020204" pitchFamily="49" charset="0"/>
              </a:rPr>
              <a:t>log 63c8726..2c2d7e7</a:t>
            </a:r>
          </a:p>
          <a:p>
            <a:pPr>
              <a:lnSpc>
                <a:spcPct val="90000"/>
              </a:lnSpc>
            </a:pPr>
            <a:r>
              <a:rPr lang="fr-FR" sz="1600" dirty="0" smtClean="0">
                <a:solidFill>
                  <a:schemeClr val="bg1"/>
                </a:solidFill>
                <a:latin typeface="Lucida Console" panose="020B0609040504020204" pitchFamily="49" charset="0"/>
              </a:rPr>
              <a:t>$</a:t>
            </a:r>
            <a:r>
              <a:rPr lang="pl-PL" sz="1600" dirty="0" smtClean="0">
                <a:solidFill>
                  <a:schemeClr val="bg1"/>
                </a:solidFill>
                <a:latin typeface="Lucida Console" panose="020B0609040504020204" pitchFamily="49" charset="0"/>
              </a:rPr>
              <a:t> </a:t>
            </a:r>
            <a:r>
              <a:rPr lang="fr-FR" sz="1600" dirty="0" smtClean="0">
                <a:solidFill>
                  <a:schemeClr val="bg1"/>
                </a:solidFill>
                <a:latin typeface="Lucida Console" panose="020B0609040504020204" pitchFamily="49" charset="0"/>
              </a:rPr>
              <a:t>git </a:t>
            </a:r>
            <a:r>
              <a:rPr lang="fr-FR" sz="1600" dirty="0">
                <a:solidFill>
                  <a:schemeClr val="bg1"/>
                </a:solidFill>
                <a:latin typeface="Lucida Console" panose="020B0609040504020204" pitchFamily="49" charset="0"/>
              </a:rPr>
              <a:t>log develop..ISSUE-123</a:t>
            </a:r>
          </a:p>
        </p:txBody>
      </p:sp>
    </p:spTree>
    <p:extLst>
      <p:ext uri="{BB962C8B-B14F-4D97-AF65-F5344CB8AC3E}">
        <p14:creationId xmlns:p14="http://schemas.microsoft.com/office/powerpoint/2010/main" val="133443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smtClean="0"/>
              <a:t>Git </a:t>
            </a:r>
            <a:r>
              <a:rPr lang="pl-PL" b="1" dirty="0" err="1" smtClean="0"/>
              <a:t>stash</a:t>
            </a:r>
            <a:endParaRPr lang="pl-PL" b="1" dirty="0" smtClean="0"/>
          </a:p>
          <a:p>
            <a:pPr lvl="1"/>
            <a:r>
              <a:rPr lang="pl-PL" dirty="0" smtClean="0"/>
              <a:t>Operacje na stosie</a:t>
            </a:r>
          </a:p>
          <a:p>
            <a:pPr lvl="1"/>
            <a:r>
              <a:rPr lang="pl-PL" dirty="0" smtClean="0">
                <a:hlinkClick r:id="rId3"/>
              </a:rPr>
              <a:t>https</a:t>
            </a:r>
            <a:r>
              <a:rPr lang="pl-PL" dirty="0">
                <a:hlinkClick r:id="rId3"/>
              </a:rPr>
              <a:t>://</a:t>
            </a:r>
            <a:r>
              <a:rPr lang="pl-PL" dirty="0" smtClean="0">
                <a:hlinkClick r:id="rId3"/>
              </a:rPr>
              <a:t>git-scm.com/docs/git-stash</a:t>
            </a:r>
            <a:endParaRPr lang="pl-PL" dirty="0" smtClean="0"/>
          </a:p>
          <a:p>
            <a:pPr lvl="1"/>
            <a:endParaRPr lang="pl-PL" dirty="0" smtClean="0"/>
          </a:p>
          <a:p>
            <a:pPr marL="342900" lvl="1" indent="-342900">
              <a:buFont typeface="Arial" panose="020B0604020202020204" pitchFamily="34" charset="0"/>
              <a:buChar char="•"/>
            </a:pPr>
            <a:r>
              <a:rPr lang="pl-PL" dirty="0" err="1" smtClean="0"/>
              <a:t>stash</a:t>
            </a:r>
            <a:r>
              <a:rPr lang="pl-PL" dirty="0" smtClean="0"/>
              <a:t> </a:t>
            </a:r>
            <a:r>
              <a:rPr lang="pl-PL" dirty="0" err="1" smtClean="0"/>
              <a:t>save</a:t>
            </a:r>
            <a:r>
              <a:rPr lang="pl-PL" dirty="0" smtClean="0"/>
              <a:t> (zapis zmian </a:t>
            </a:r>
            <a:r>
              <a:rPr lang="pl-PL" dirty="0"/>
              <a:t>do </a:t>
            </a:r>
            <a:r>
              <a:rPr lang="pl-PL" dirty="0" err="1" smtClean="0"/>
              <a:t>stasza</a:t>
            </a:r>
            <a:r>
              <a:rPr lang="pl-PL" dirty="0" smtClean="0"/>
              <a:t>)</a:t>
            </a:r>
          </a:p>
          <a:p>
            <a:pPr marL="342900" lvl="1" indent="-342900">
              <a:buFont typeface="Arial" panose="020B0604020202020204" pitchFamily="34" charset="0"/>
              <a:buChar char="•"/>
            </a:pPr>
            <a:r>
              <a:rPr lang="pl-PL" dirty="0" err="1" smtClean="0"/>
              <a:t>stash</a:t>
            </a:r>
            <a:r>
              <a:rPr lang="pl-PL" dirty="0" smtClean="0"/>
              <a:t> list (lista </a:t>
            </a:r>
            <a:r>
              <a:rPr lang="pl-PL" dirty="0" err="1" smtClean="0"/>
              <a:t>zastaszowanych</a:t>
            </a:r>
            <a:r>
              <a:rPr lang="pl-PL" dirty="0" smtClean="0"/>
              <a:t> zmian)</a:t>
            </a:r>
          </a:p>
          <a:p>
            <a:pPr marL="342900" lvl="1" indent="-342900">
              <a:buFont typeface="Arial" panose="020B0604020202020204" pitchFamily="34" charset="0"/>
              <a:buChar char="•"/>
            </a:pPr>
            <a:r>
              <a:rPr lang="pl-PL" dirty="0" err="1" smtClean="0"/>
              <a:t>stash</a:t>
            </a:r>
            <a:r>
              <a:rPr lang="pl-PL" dirty="0" smtClean="0"/>
              <a:t> pop (ściągnięcie </a:t>
            </a:r>
            <a:r>
              <a:rPr lang="pl-PL" dirty="0"/>
              <a:t>ze stosu i </a:t>
            </a:r>
            <a:r>
              <a:rPr lang="pl-PL" dirty="0" err="1" smtClean="0"/>
              <a:t>usunięnie</a:t>
            </a:r>
            <a:r>
              <a:rPr lang="pl-PL" dirty="0" smtClean="0"/>
              <a:t>)</a:t>
            </a:r>
          </a:p>
          <a:p>
            <a:pPr marL="342900" lvl="1" indent="-342900">
              <a:buFont typeface="Arial" panose="020B0604020202020204" pitchFamily="34" charset="0"/>
              <a:buChar char="•"/>
            </a:pPr>
            <a:r>
              <a:rPr lang="pl-PL" dirty="0" err="1" smtClean="0"/>
              <a:t>stash</a:t>
            </a:r>
            <a:r>
              <a:rPr lang="pl-PL" dirty="0" smtClean="0"/>
              <a:t> </a:t>
            </a:r>
            <a:r>
              <a:rPr lang="pl-PL" dirty="0" err="1" smtClean="0"/>
              <a:t>apply</a:t>
            </a:r>
            <a:r>
              <a:rPr lang="pl-PL" dirty="0" smtClean="0"/>
              <a:t> (ściągnięcie </a:t>
            </a:r>
            <a:r>
              <a:rPr lang="pl-PL" dirty="0"/>
              <a:t>ze stosu bez </a:t>
            </a:r>
            <a:r>
              <a:rPr lang="pl-PL" dirty="0" smtClean="0"/>
              <a:t>usuwania)</a:t>
            </a:r>
          </a:p>
          <a:p>
            <a:pPr marL="342900" lvl="1" indent="-342900">
              <a:buFont typeface="Arial" panose="020B0604020202020204" pitchFamily="34" charset="0"/>
              <a:buChar char="•"/>
            </a:pPr>
            <a:r>
              <a:rPr lang="pl-PL" dirty="0" err="1" smtClean="0"/>
              <a:t>stash</a:t>
            </a:r>
            <a:r>
              <a:rPr lang="pl-PL" dirty="0" smtClean="0"/>
              <a:t> </a:t>
            </a:r>
            <a:r>
              <a:rPr lang="pl-PL" dirty="0" err="1" smtClean="0"/>
              <a:t>clear</a:t>
            </a:r>
            <a:r>
              <a:rPr lang="pl-PL" dirty="0" smtClean="0"/>
              <a:t> (wyczyszczenie stosu)</a:t>
            </a:r>
          </a:p>
          <a:p>
            <a:pPr lvl="1"/>
            <a:endParaRPr lang="pl-PL" dirty="0" smtClean="0"/>
          </a:p>
          <a:p>
            <a:pPr lvl="1"/>
            <a:r>
              <a:rPr lang="pl-PL" dirty="0" smtClean="0">
                <a:solidFill>
                  <a:srgbClr val="C90068"/>
                </a:solidFill>
              </a:rPr>
              <a:t>Najbardziej </a:t>
            </a:r>
            <a:r>
              <a:rPr lang="pl-PL" dirty="0">
                <a:solidFill>
                  <a:srgbClr val="C90068"/>
                </a:solidFill>
              </a:rPr>
              <a:t>przydatne </a:t>
            </a:r>
            <a:r>
              <a:rPr lang="pl-PL" dirty="0" smtClean="0">
                <a:solidFill>
                  <a:srgbClr val="C90068"/>
                </a:solidFill>
              </a:rPr>
              <a:t>opcje</a:t>
            </a:r>
          </a:p>
          <a:p>
            <a:pPr lvl="1"/>
            <a:r>
              <a:rPr lang="pl-PL" dirty="0" err="1" smtClean="0"/>
              <a:t>Staszuje</a:t>
            </a:r>
            <a:r>
              <a:rPr lang="pl-PL" dirty="0" smtClean="0"/>
              <a:t> również </a:t>
            </a:r>
            <a:r>
              <a:rPr lang="pl-PL" dirty="0" err="1" smtClean="0"/>
              <a:t>nietrakowane</a:t>
            </a:r>
            <a:r>
              <a:rPr lang="pl-PL" dirty="0" smtClean="0"/>
              <a:t> pliki, domyślnie są pomijane</a:t>
            </a:r>
          </a:p>
          <a:p>
            <a:pPr lvl="1"/>
            <a:r>
              <a:rPr lang="pl-PL" dirty="0" smtClean="0"/>
              <a:t>--</a:t>
            </a:r>
            <a:r>
              <a:rPr lang="pl-PL" dirty="0" err="1" smtClean="0"/>
              <a:t>include-untracked</a:t>
            </a:r>
            <a:r>
              <a:rPr lang="pl-PL" dirty="0" smtClean="0"/>
              <a:t> lub -u</a:t>
            </a:r>
            <a:endParaRPr lang="pl-PL" dirty="0"/>
          </a:p>
          <a:p>
            <a:pPr lvl="1"/>
            <a:endParaRPr lang="pl-PL" dirty="0" smtClean="0"/>
          </a:p>
          <a:p>
            <a:pPr lvl="1"/>
            <a:r>
              <a:rPr lang="pl-PL" dirty="0" smtClean="0"/>
              <a:t>Pop / </a:t>
            </a:r>
            <a:r>
              <a:rPr lang="pl-PL" dirty="0" err="1" smtClean="0"/>
              <a:t>apply</a:t>
            </a:r>
            <a:r>
              <a:rPr lang="pl-PL" dirty="0" smtClean="0"/>
              <a:t> konkretnego </a:t>
            </a:r>
            <a:r>
              <a:rPr lang="pl-PL" dirty="0" err="1" smtClean="0"/>
              <a:t>stasza</a:t>
            </a:r>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Odłóż na później</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16</a:t>
            </a:fld>
            <a:endParaRPr lang="en-GB" noProof="0" dirty="0"/>
          </a:p>
        </p:txBody>
      </p:sp>
    </p:spTree>
    <p:extLst>
      <p:ext uri="{BB962C8B-B14F-4D97-AF65-F5344CB8AC3E}">
        <p14:creationId xmlns:p14="http://schemas.microsoft.com/office/powerpoint/2010/main" val="332119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smtClean="0"/>
              <a:t>Git </a:t>
            </a:r>
            <a:r>
              <a:rPr lang="pl-PL" b="1" dirty="0" err="1" smtClean="0"/>
              <a:t>stash</a:t>
            </a:r>
            <a:endParaRPr lang="pl-PL" b="1" dirty="0" smtClean="0"/>
          </a:p>
          <a:p>
            <a:pPr lvl="1"/>
            <a:r>
              <a:rPr lang="pl-PL" dirty="0" smtClean="0">
                <a:solidFill>
                  <a:srgbClr val="C90068"/>
                </a:solidFill>
              </a:rPr>
              <a:t>Najbardziej </a:t>
            </a:r>
            <a:r>
              <a:rPr lang="pl-PL" dirty="0">
                <a:solidFill>
                  <a:srgbClr val="C90068"/>
                </a:solidFill>
              </a:rPr>
              <a:t>przydatne </a:t>
            </a:r>
            <a:r>
              <a:rPr lang="pl-PL" dirty="0" smtClean="0">
                <a:solidFill>
                  <a:srgbClr val="C90068"/>
                </a:solidFill>
              </a:rPr>
              <a:t>opcje</a:t>
            </a:r>
          </a:p>
          <a:p>
            <a:pPr lvl="1"/>
            <a:r>
              <a:rPr lang="pl-PL" dirty="0" smtClean="0"/>
              <a:t>Pop/</a:t>
            </a:r>
            <a:r>
              <a:rPr lang="pl-PL" dirty="0" err="1" smtClean="0"/>
              <a:t>apply</a:t>
            </a:r>
            <a:r>
              <a:rPr lang="pl-PL" dirty="0" smtClean="0"/>
              <a:t> konkretnego </a:t>
            </a:r>
            <a:r>
              <a:rPr lang="pl-PL" dirty="0" err="1" smtClean="0"/>
              <a:t>stasza</a:t>
            </a:r>
            <a:r>
              <a:rPr lang="pl-PL" dirty="0" smtClean="0"/>
              <a:t>, nie koniecznie z góry stosu.</a:t>
            </a:r>
          </a:p>
          <a:p>
            <a:pPr lvl="1"/>
            <a:endParaRPr lang="pl-PL" dirty="0" smtClean="0"/>
          </a:p>
          <a:p>
            <a:endParaRPr lang="pl-PL" dirty="0" smtClean="0"/>
          </a:p>
          <a:p>
            <a:endParaRPr lang="pl-PL" dirty="0"/>
          </a:p>
          <a:p>
            <a:pPr lvl="1"/>
            <a:endParaRPr lang="pl-PL" dirty="0"/>
          </a:p>
          <a:p>
            <a:pPr lvl="1"/>
            <a:endParaRPr lang="en-GB" dirty="0"/>
          </a:p>
        </p:txBody>
      </p:sp>
      <p:sp>
        <p:nvSpPr>
          <p:cNvPr id="5" name="Title 4"/>
          <p:cNvSpPr>
            <a:spLocks noGrp="1"/>
          </p:cNvSpPr>
          <p:nvPr>
            <p:ph type="title"/>
          </p:nvPr>
        </p:nvSpPr>
        <p:spPr/>
        <p:txBody>
          <a:bodyPr/>
          <a:lstStyle/>
          <a:p>
            <a:r>
              <a:rPr lang="pl-PL" dirty="0" smtClean="0"/>
              <a:t>Odłóż na później</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17</a:t>
            </a:fld>
            <a:endParaRPr lang="en-GB" noProof="0" dirty="0"/>
          </a:p>
        </p:txBody>
      </p:sp>
      <p:sp>
        <p:nvSpPr>
          <p:cNvPr id="7" name="Freeform 13"/>
          <p:cNvSpPr>
            <a:spLocks/>
          </p:cNvSpPr>
          <p:nvPr/>
        </p:nvSpPr>
        <p:spPr bwMode="gray">
          <a:xfrm>
            <a:off x="838200" y="2434442"/>
            <a:ext cx="10481800" cy="1132623"/>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fr-FR" sz="1600" dirty="0">
                <a:solidFill>
                  <a:schemeClr val="bg1"/>
                </a:solidFill>
                <a:latin typeface="Lucida Console" panose="020B0609040504020204" pitchFamily="49" charset="0"/>
              </a:rPr>
              <a:t>$ git </a:t>
            </a:r>
            <a:r>
              <a:rPr lang="fr-FR" sz="1600" dirty="0" err="1">
                <a:solidFill>
                  <a:schemeClr val="bg1"/>
                </a:solidFill>
                <a:latin typeface="Lucida Console" panose="020B0609040504020204" pitchFamily="49" charset="0"/>
              </a:rPr>
              <a:t>stash</a:t>
            </a:r>
            <a:r>
              <a:rPr lang="fr-FR" sz="1600" dirty="0">
                <a:solidFill>
                  <a:schemeClr val="bg1"/>
                </a:solidFill>
                <a:latin typeface="Lucida Console" panose="020B0609040504020204" pitchFamily="49" charset="0"/>
              </a:rPr>
              <a:t> </a:t>
            </a:r>
            <a:r>
              <a:rPr lang="fr-FR" sz="1600" dirty="0" err="1">
                <a:solidFill>
                  <a:schemeClr val="bg1"/>
                </a:solidFill>
                <a:latin typeface="Lucida Console" panose="020B0609040504020204" pitchFamily="49" charset="0"/>
              </a:rPr>
              <a:t>list</a:t>
            </a:r>
            <a:endParaRPr lang="fr-FR" sz="1600" dirty="0">
              <a:solidFill>
                <a:schemeClr val="bg1"/>
              </a:solidFill>
              <a:latin typeface="Lucida Console" panose="020B0609040504020204" pitchFamily="49" charset="0"/>
            </a:endParaRPr>
          </a:p>
          <a:p>
            <a:pPr>
              <a:lnSpc>
                <a:spcPct val="90000"/>
              </a:lnSpc>
            </a:pPr>
            <a:r>
              <a:rPr lang="fr-FR" sz="1600" dirty="0" err="1">
                <a:solidFill>
                  <a:schemeClr val="bg1"/>
                </a:solidFill>
                <a:latin typeface="Lucida Console" panose="020B0609040504020204" pitchFamily="49" charset="0"/>
              </a:rPr>
              <a:t>stash</a:t>
            </a:r>
            <a:r>
              <a:rPr lang="fr-FR" sz="1600" dirty="0">
                <a:solidFill>
                  <a:schemeClr val="bg1"/>
                </a:solidFill>
                <a:latin typeface="Lucida Console" panose="020B0609040504020204" pitchFamily="49" charset="0"/>
              </a:rPr>
              <a:t>@{0}: WIP on master: befe3de </a:t>
            </a:r>
            <a:r>
              <a:rPr lang="fr-FR" sz="1600" dirty="0" err="1">
                <a:solidFill>
                  <a:schemeClr val="bg1"/>
                </a:solidFill>
                <a:latin typeface="Lucida Console" panose="020B0609040504020204" pitchFamily="49" charset="0"/>
              </a:rPr>
              <a:t>Nowe</a:t>
            </a:r>
            <a:r>
              <a:rPr lang="fr-FR" sz="1600" dirty="0">
                <a:solidFill>
                  <a:schemeClr val="bg1"/>
                </a:solidFill>
                <a:latin typeface="Lucida Console" panose="020B0609040504020204" pitchFamily="49" charset="0"/>
              </a:rPr>
              <a:t> </a:t>
            </a:r>
            <a:r>
              <a:rPr lang="fr-FR" sz="1600" dirty="0" err="1">
                <a:solidFill>
                  <a:schemeClr val="bg1"/>
                </a:solidFill>
                <a:latin typeface="Lucida Console" panose="020B0609040504020204" pitchFamily="49" charset="0"/>
              </a:rPr>
              <a:t>zmiany</a:t>
            </a:r>
            <a:endParaRPr lang="fr-FR" sz="1600" dirty="0">
              <a:solidFill>
                <a:schemeClr val="bg1"/>
              </a:solidFill>
              <a:latin typeface="Lucida Console" panose="020B0609040504020204" pitchFamily="49" charset="0"/>
            </a:endParaRPr>
          </a:p>
          <a:p>
            <a:pPr>
              <a:lnSpc>
                <a:spcPct val="90000"/>
              </a:lnSpc>
            </a:pPr>
            <a:r>
              <a:rPr lang="fr-FR" sz="1600" dirty="0" err="1">
                <a:solidFill>
                  <a:schemeClr val="bg1"/>
                </a:solidFill>
                <a:latin typeface="Lucida Console" panose="020B0609040504020204" pitchFamily="49" charset="0"/>
              </a:rPr>
              <a:t>stash</a:t>
            </a:r>
            <a:r>
              <a:rPr lang="fr-FR" sz="1600" dirty="0">
                <a:solidFill>
                  <a:schemeClr val="bg1"/>
                </a:solidFill>
                <a:latin typeface="Lucida Console" panose="020B0609040504020204" pitchFamily="49" charset="0"/>
              </a:rPr>
              <a:t>@{1}: WIP on master: befe3de </a:t>
            </a:r>
            <a:r>
              <a:rPr lang="fr-FR" sz="1600" dirty="0" err="1">
                <a:solidFill>
                  <a:schemeClr val="bg1"/>
                </a:solidFill>
                <a:latin typeface="Lucida Console" panose="020B0609040504020204" pitchFamily="49" charset="0"/>
              </a:rPr>
              <a:t>Nowe</a:t>
            </a:r>
            <a:r>
              <a:rPr lang="fr-FR" sz="1600" dirty="0">
                <a:solidFill>
                  <a:schemeClr val="bg1"/>
                </a:solidFill>
                <a:latin typeface="Lucida Console" panose="020B0609040504020204" pitchFamily="49" charset="0"/>
              </a:rPr>
              <a:t> </a:t>
            </a:r>
            <a:r>
              <a:rPr lang="fr-FR" sz="1600" dirty="0" err="1">
                <a:solidFill>
                  <a:schemeClr val="bg1"/>
                </a:solidFill>
                <a:latin typeface="Lucida Console" panose="020B0609040504020204" pitchFamily="49" charset="0"/>
              </a:rPr>
              <a:t>zmiany</a:t>
            </a:r>
            <a:endParaRPr lang="fr-FR" sz="1600" dirty="0">
              <a:solidFill>
                <a:schemeClr val="bg1"/>
              </a:solidFill>
              <a:latin typeface="Lucida Console" panose="020B0609040504020204" pitchFamily="49" charset="0"/>
            </a:endParaRPr>
          </a:p>
          <a:p>
            <a:pPr>
              <a:lnSpc>
                <a:spcPct val="90000"/>
              </a:lnSpc>
            </a:pPr>
            <a:r>
              <a:rPr lang="fr-FR" sz="1600" dirty="0">
                <a:solidFill>
                  <a:schemeClr val="bg1"/>
                </a:solidFill>
                <a:latin typeface="Lucida Console" panose="020B0609040504020204" pitchFamily="49" charset="0"/>
              </a:rPr>
              <a:t>$ git </a:t>
            </a:r>
            <a:r>
              <a:rPr lang="fr-FR" sz="1600" dirty="0" err="1">
                <a:solidFill>
                  <a:schemeClr val="bg1"/>
                </a:solidFill>
                <a:latin typeface="Lucida Console" panose="020B0609040504020204" pitchFamily="49" charset="0"/>
              </a:rPr>
              <a:t>stash</a:t>
            </a:r>
            <a:r>
              <a:rPr lang="fr-FR" sz="1600" dirty="0">
                <a:solidFill>
                  <a:schemeClr val="bg1"/>
                </a:solidFill>
                <a:latin typeface="Lucida Console" panose="020B0609040504020204" pitchFamily="49" charset="0"/>
              </a:rPr>
              <a:t> pop </a:t>
            </a:r>
            <a:r>
              <a:rPr lang="fr-FR" sz="1600" dirty="0" err="1">
                <a:solidFill>
                  <a:schemeClr val="bg1"/>
                </a:solidFill>
                <a:latin typeface="Lucida Console" panose="020B0609040504020204" pitchFamily="49" charset="0"/>
              </a:rPr>
              <a:t>stash</a:t>
            </a:r>
            <a:r>
              <a:rPr lang="fr-FR" sz="1600" dirty="0">
                <a:solidFill>
                  <a:schemeClr val="bg1"/>
                </a:solidFill>
                <a:latin typeface="Lucida Console" panose="020B0609040504020204" pitchFamily="49" charset="0"/>
              </a:rPr>
              <a:t>@{1}</a:t>
            </a:r>
          </a:p>
        </p:txBody>
      </p:sp>
    </p:spTree>
    <p:extLst>
      <p:ext uri="{BB962C8B-B14F-4D97-AF65-F5344CB8AC3E}">
        <p14:creationId xmlns:p14="http://schemas.microsoft.com/office/powerpoint/2010/main" val="2037900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err="1"/>
              <a:t>G</a:t>
            </a:r>
            <a:r>
              <a:rPr lang="pl-PL" b="1" dirty="0" err="1" smtClean="0"/>
              <a:t>itignore</a:t>
            </a:r>
            <a:endParaRPr lang="pl-PL" b="1" dirty="0" smtClean="0"/>
          </a:p>
          <a:p>
            <a:pPr lvl="1"/>
            <a:r>
              <a:rPr lang="pl-PL" dirty="0" smtClean="0"/>
              <a:t>Lista wzorców, według których git ignoruje niechciane pliki</a:t>
            </a:r>
          </a:p>
          <a:p>
            <a:pPr lvl="1"/>
            <a:r>
              <a:rPr lang="pl-PL" dirty="0">
                <a:hlinkClick r:id="rId3"/>
              </a:rPr>
              <a:t>https://</a:t>
            </a:r>
            <a:r>
              <a:rPr lang="pl-PL" dirty="0" smtClean="0">
                <a:hlinkClick r:id="rId3"/>
              </a:rPr>
              <a:t>git-scm.com/docs/gitignore</a:t>
            </a:r>
            <a:endParaRPr lang="pl-PL" dirty="0" smtClean="0"/>
          </a:p>
          <a:p>
            <a:pPr lvl="1"/>
            <a:endParaRPr lang="pl-PL" dirty="0"/>
          </a:p>
          <a:p>
            <a:pPr lvl="1"/>
            <a:r>
              <a:rPr lang="pl-PL" dirty="0" smtClean="0"/>
              <a:t>Najczęściej wprowadzamy wzorce do plików .</a:t>
            </a:r>
            <a:r>
              <a:rPr lang="pl-PL" dirty="0" err="1" smtClean="0"/>
              <a:t>gitignore</a:t>
            </a:r>
            <a:r>
              <a:rPr lang="pl-PL" dirty="0" smtClean="0"/>
              <a:t>, ponieważ chcemy by były przez repozytorium </a:t>
            </a:r>
            <a:r>
              <a:rPr lang="pl-PL" dirty="0" err="1" smtClean="0"/>
              <a:t>trakowane</a:t>
            </a:r>
            <a:r>
              <a:rPr lang="pl-PL" dirty="0" smtClean="0"/>
              <a:t> i wspólne dla wszystkich deweloperów w zespole.</a:t>
            </a:r>
          </a:p>
          <a:p>
            <a:pPr lvl="1"/>
            <a:endParaRPr lang="pl-PL" dirty="0"/>
          </a:p>
          <a:p>
            <a:pPr lvl="1"/>
            <a:r>
              <a:rPr lang="pl-PL" dirty="0" err="1" smtClean="0"/>
              <a:t>Github</a:t>
            </a:r>
            <a:r>
              <a:rPr lang="pl-PL" dirty="0" smtClean="0"/>
              <a:t> przy tworzeniu repozytorium oferuje plik .</a:t>
            </a:r>
            <a:r>
              <a:rPr lang="pl-PL" dirty="0" err="1" smtClean="0"/>
              <a:t>gitignore</a:t>
            </a:r>
            <a:r>
              <a:rPr lang="pl-PL" dirty="0" smtClean="0"/>
              <a:t> do wyboru z listy </a:t>
            </a:r>
            <a:r>
              <a:rPr lang="pl-PL" dirty="0" err="1" smtClean="0"/>
              <a:t>frameworków</a:t>
            </a:r>
            <a:r>
              <a:rPr lang="pl-PL" dirty="0" smtClean="0"/>
              <a:t>/środowisk/</a:t>
            </a:r>
            <a:r>
              <a:rPr lang="pl-PL" dirty="0" err="1" smtClean="0"/>
              <a:t>skafoldów</a:t>
            </a:r>
            <a:r>
              <a:rPr lang="pl-PL" dirty="0" smtClean="0"/>
              <a:t> itp.</a:t>
            </a:r>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To cię nie obchodzi</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18</a:t>
            </a:fld>
            <a:endParaRPr lang="en-GB" noProof="0" dirty="0"/>
          </a:p>
        </p:txBody>
      </p:sp>
    </p:spTree>
    <p:extLst>
      <p:ext uri="{BB962C8B-B14F-4D97-AF65-F5344CB8AC3E}">
        <p14:creationId xmlns:p14="http://schemas.microsoft.com/office/powerpoint/2010/main" val="1801197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err="1"/>
              <a:t>G</a:t>
            </a:r>
            <a:r>
              <a:rPr lang="pl-PL" b="1" dirty="0" err="1" smtClean="0"/>
              <a:t>itignore</a:t>
            </a:r>
            <a:endParaRPr lang="pl-PL" b="1" dirty="0" smtClean="0"/>
          </a:p>
          <a:p>
            <a:pPr lvl="1"/>
            <a:r>
              <a:rPr lang="pl-PL" dirty="0" smtClean="0"/>
              <a:t>Przykłady najbardziej przydatnych formatowań wzorca:</a:t>
            </a:r>
          </a:p>
          <a:p>
            <a:pPr lvl="1"/>
            <a:endParaRPr lang="pl-PL" dirty="0" smtClean="0"/>
          </a:p>
          <a:p>
            <a:pPr lvl="1"/>
            <a:r>
              <a:rPr lang="pl-PL" dirty="0" err="1"/>
              <a:t>obj</a:t>
            </a:r>
            <a:r>
              <a:rPr lang="pl-PL" dirty="0"/>
              <a:t>/</a:t>
            </a:r>
          </a:p>
          <a:p>
            <a:pPr lvl="1"/>
            <a:r>
              <a:rPr lang="pl-PL" dirty="0"/>
              <a:t>[</a:t>
            </a:r>
            <a:r>
              <a:rPr lang="pl-PL" dirty="0" err="1"/>
              <a:t>Bb</a:t>
            </a:r>
            <a:r>
              <a:rPr lang="pl-PL" dirty="0"/>
              <a:t>]in</a:t>
            </a:r>
          </a:p>
          <a:p>
            <a:pPr lvl="1"/>
            <a:r>
              <a:rPr lang="pl-PL" dirty="0"/>
              <a:t>[</a:t>
            </a:r>
            <a:r>
              <a:rPr lang="pl-PL" dirty="0" err="1"/>
              <a:t>Dd</a:t>
            </a:r>
            <a:r>
              <a:rPr lang="pl-PL" dirty="0"/>
              <a:t>]</a:t>
            </a:r>
            <a:r>
              <a:rPr lang="pl-PL" dirty="0" err="1"/>
              <a:t>ebug</a:t>
            </a:r>
            <a:r>
              <a:rPr lang="pl-PL" dirty="0"/>
              <a:t>*/*</a:t>
            </a:r>
          </a:p>
          <a:p>
            <a:pPr lvl="1"/>
            <a:r>
              <a:rPr lang="pl-PL" dirty="0"/>
              <a:t>[</a:t>
            </a:r>
            <a:r>
              <a:rPr lang="pl-PL" dirty="0" err="1"/>
              <a:t>Rr</a:t>
            </a:r>
            <a:r>
              <a:rPr lang="pl-PL" dirty="0"/>
              <a:t>]</a:t>
            </a:r>
            <a:r>
              <a:rPr lang="pl-PL" dirty="0" err="1"/>
              <a:t>elease</a:t>
            </a:r>
            <a:r>
              <a:rPr lang="pl-PL" dirty="0"/>
              <a:t>*/*</a:t>
            </a:r>
          </a:p>
          <a:p>
            <a:pPr lvl="1"/>
            <a:r>
              <a:rPr lang="pl-PL" dirty="0"/>
              <a:t>*.</a:t>
            </a:r>
            <a:r>
              <a:rPr lang="pl-PL" dirty="0" err="1"/>
              <a:t>suo</a:t>
            </a:r>
            <a:endParaRPr lang="pl-PL" dirty="0"/>
          </a:p>
          <a:p>
            <a:pPr lvl="1"/>
            <a:r>
              <a:rPr lang="pl-PL" dirty="0"/>
              <a:t>*.</a:t>
            </a:r>
            <a:r>
              <a:rPr lang="pl-PL" dirty="0" err="1"/>
              <a:t>user</a:t>
            </a:r>
            <a:endParaRPr lang="pl-PL" dirty="0"/>
          </a:p>
          <a:p>
            <a:pPr lvl="1"/>
            <a:r>
              <a:rPr lang="pl-PL" dirty="0"/>
              <a:t>*.log</a:t>
            </a:r>
          </a:p>
          <a:p>
            <a:pPr lvl="1"/>
            <a:r>
              <a:rPr lang="pl-PL" dirty="0" err="1"/>
              <a:t>logs</a:t>
            </a:r>
            <a:r>
              <a:rPr lang="pl-PL" dirty="0"/>
              <a:t>/*</a:t>
            </a:r>
          </a:p>
          <a:p>
            <a:pPr lvl="1"/>
            <a:r>
              <a:rPr lang="pl-PL" dirty="0"/>
              <a:t>.vs/</a:t>
            </a:r>
          </a:p>
          <a:p>
            <a:pPr lvl="1"/>
            <a:r>
              <a:rPr lang="pl-PL" dirty="0"/>
              <a:t>.</a:t>
            </a:r>
            <a:r>
              <a:rPr lang="pl-PL" dirty="0" err="1"/>
              <a:t>vscode</a:t>
            </a:r>
            <a:r>
              <a:rPr lang="pl-PL" dirty="0"/>
              <a:t>/</a:t>
            </a:r>
          </a:p>
          <a:p>
            <a:pPr lvl="1"/>
            <a:r>
              <a:rPr lang="pl-PL" dirty="0" err="1"/>
              <a:t>node_modules</a:t>
            </a:r>
            <a:r>
              <a:rPr lang="pl-PL" dirty="0"/>
              <a:t>/</a:t>
            </a:r>
          </a:p>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To cię nie obchodzi</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19</a:t>
            </a:fld>
            <a:endParaRPr lang="en-GB" noProof="0" dirty="0"/>
          </a:p>
        </p:txBody>
      </p:sp>
    </p:spTree>
    <p:extLst>
      <p:ext uri="{BB962C8B-B14F-4D97-AF65-F5344CB8AC3E}">
        <p14:creationId xmlns:p14="http://schemas.microsoft.com/office/powerpoint/2010/main" val="499599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Font typeface="Arial" panose="020B0604020202020204" pitchFamily="34" charset="0"/>
              <a:buChar char="•"/>
            </a:pPr>
            <a:r>
              <a:rPr lang="pl-PL" sz="1800" dirty="0" smtClean="0"/>
              <a:t>Chcemy żebyście potrafili poruszać się po repozytorium Git za pomocą interfejsu tekstowego.</a:t>
            </a:r>
            <a:endParaRPr lang="pl-PL" sz="1800" dirty="0"/>
          </a:p>
          <a:p>
            <a:pPr>
              <a:buFont typeface="Arial" panose="020B0604020202020204" pitchFamily="34" charset="0"/>
              <a:buChar char="•"/>
            </a:pPr>
            <a:r>
              <a:rPr lang="pl-PL" sz="1800" dirty="0" smtClean="0"/>
              <a:t>Chcemy pokazać Wam jak najczęściej używamy repozytorium Git i jakie polecenia są w codziennej pracy najbardziej przydatne.</a:t>
            </a:r>
          </a:p>
          <a:p>
            <a:pPr>
              <a:buFont typeface="Arial" panose="020B0604020202020204" pitchFamily="34" charset="0"/>
              <a:buChar char="•"/>
            </a:pPr>
            <a:r>
              <a:rPr lang="pl-PL" sz="1800" dirty="0" smtClean="0"/>
              <a:t>Pracujemy z Wami w języku polskim, więc aby uniknąć bólu głowy, przy próbie odmian w języku polskim angielskich zwrotów, będziemy używać w prozie ich fonetycznych form: </a:t>
            </a:r>
            <a:r>
              <a:rPr lang="pl-PL" sz="1800" dirty="0" err="1" smtClean="0"/>
              <a:t>brancz</a:t>
            </a:r>
            <a:r>
              <a:rPr lang="pl-PL" sz="1800" dirty="0" smtClean="0"/>
              <a:t>, </a:t>
            </a:r>
            <a:r>
              <a:rPr lang="pl-PL" sz="1800" dirty="0" err="1" smtClean="0"/>
              <a:t>komit</a:t>
            </a:r>
            <a:r>
              <a:rPr lang="pl-PL" sz="1800" dirty="0" smtClean="0"/>
              <a:t>, </a:t>
            </a:r>
            <a:r>
              <a:rPr lang="pl-PL" sz="1800" dirty="0" err="1" smtClean="0"/>
              <a:t>stasz</a:t>
            </a:r>
            <a:r>
              <a:rPr lang="pl-PL" sz="1800" dirty="0" smtClean="0"/>
              <a:t>, </a:t>
            </a:r>
            <a:r>
              <a:rPr lang="pl-PL" sz="1800" dirty="0" err="1" smtClean="0"/>
              <a:t>ribejz</a:t>
            </a:r>
            <a:r>
              <a:rPr lang="pl-PL" sz="1800" dirty="0" smtClean="0"/>
              <a:t>, </a:t>
            </a:r>
            <a:r>
              <a:rPr lang="pl-PL" sz="1800" dirty="0" err="1" smtClean="0"/>
              <a:t>merdż</a:t>
            </a:r>
            <a:r>
              <a:rPr lang="pl-PL" sz="1800" dirty="0" smtClean="0"/>
              <a:t>.</a:t>
            </a:r>
          </a:p>
          <a:p>
            <a:pPr>
              <a:buFont typeface="Arial" panose="020B0604020202020204" pitchFamily="34" charset="0"/>
              <a:buChar char="•"/>
            </a:pPr>
            <a:r>
              <a:rPr lang="pl-PL" sz="1800" dirty="0" smtClean="0"/>
              <a:t>Skupiamy się tylko na gicie, więc będziemy pracować na warsztatach z plikami </a:t>
            </a:r>
            <a:r>
              <a:rPr lang="pl-PL" sz="1800" dirty="0" err="1" smtClean="0"/>
              <a:t>tesktowymi</a:t>
            </a:r>
            <a:r>
              <a:rPr lang="pl-PL" sz="1800" dirty="0" smtClean="0"/>
              <a:t> z nic nie znaczącą treścią.</a:t>
            </a:r>
            <a:endParaRPr lang="en-GB" sz="1800" dirty="0" smtClean="0"/>
          </a:p>
        </p:txBody>
      </p:sp>
      <p:sp>
        <p:nvSpPr>
          <p:cNvPr id="6" name="Slide Number Placeholder 5"/>
          <p:cNvSpPr>
            <a:spLocks noGrp="1"/>
          </p:cNvSpPr>
          <p:nvPr>
            <p:ph type="sldNum" sz="quarter" idx="16"/>
          </p:nvPr>
        </p:nvSpPr>
        <p:spPr/>
        <p:txBody>
          <a:bodyPr/>
          <a:lstStyle/>
          <a:p>
            <a:fld id="{DDD2A080-DA64-4F5C-9131-47EB793B4410}" type="slidenum">
              <a:rPr lang="en-GB" noProof="0" smtClean="0"/>
              <a:pPr/>
              <a:t>2</a:t>
            </a:fld>
            <a:endParaRPr lang="en-GB" noProof="0" dirty="0"/>
          </a:p>
        </p:txBody>
      </p:sp>
      <p:sp>
        <p:nvSpPr>
          <p:cNvPr id="5" name="Title 4"/>
          <p:cNvSpPr>
            <a:spLocks noGrp="1"/>
          </p:cNvSpPr>
          <p:nvPr>
            <p:ph type="title"/>
          </p:nvPr>
        </p:nvSpPr>
        <p:spPr/>
        <p:txBody>
          <a:bodyPr/>
          <a:lstStyle/>
          <a:p>
            <a:r>
              <a:rPr lang="pl-PL" dirty="0" smtClean="0"/>
              <a:t>Cele i słowo wstępu</a:t>
            </a:r>
            <a:endParaRPr lang="nl-NL" dirty="0"/>
          </a:p>
        </p:txBody>
      </p:sp>
      <p:pic>
        <p:nvPicPr>
          <p:cNvPr id="7" name="Picture Placeholder 6"/>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l="21236" r="21236"/>
          <a:stretch>
            <a:fillRect/>
          </a:stretch>
        </p:blipFill>
        <p:spPr/>
      </p:pic>
    </p:spTree>
    <p:extLst>
      <p:ext uri="{BB962C8B-B14F-4D97-AF65-F5344CB8AC3E}">
        <p14:creationId xmlns:p14="http://schemas.microsoft.com/office/powerpoint/2010/main" val="302561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Mechanika</a:t>
            </a:r>
            <a:endParaRPr lang="nl-NL" dirty="0"/>
          </a:p>
        </p:txBody>
      </p:sp>
    </p:spTree>
    <p:extLst>
      <p:ext uri="{BB962C8B-B14F-4D97-AF65-F5344CB8AC3E}">
        <p14:creationId xmlns:p14="http://schemas.microsoft.com/office/powerpoint/2010/main" val="1653032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Praca ze zdalnym repozytorium</a:t>
            </a:r>
            <a:endParaRPr lang="nl-NL" dirty="0"/>
          </a:p>
        </p:txBody>
      </p:sp>
    </p:spTree>
    <p:extLst>
      <p:ext uri="{BB962C8B-B14F-4D97-AF65-F5344CB8AC3E}">
        <p14:creationId xmlns:p14="http://schemas.microsoft.com/office/powerpoint/2010/main" val="631828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GUI</a:t>
            </a:r>
            <a:endParaRPr lang="nl-NL" dirty="0"/>
          </a:p>
        </p:txBody>
      </p:sp>
    </p:spTree>
    <p:extLst>
      <p:ext uri="{BB962C8B-B14F-4D97-AF65-F5344CB8AC3E}">
        <p14:creationId xmlns:p14="http://schemas.microsoft.com/office/powerpoint/2010/main" val="4147540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pic>
        <p:nvPicPr>
          <p:cNvPr id="29" name="Symbol zastępczy zawartości 28"/>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6960150" y="4413304"/>
            <a:ext cx="2214704" cy="1274213"/>
          </a:xfrm>
        </p:spPr>
      </p:pic>
      <p:pic>
        <p:nvPicPr>
          <p:cNvPr id="26" name="Symbol zastępczy zawartości 25"/>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2470453" y="4793235"/>
            <a:ext cx="2867025" cy="514350"/>
          </a:xfrm>
        </p:spPr>
      </p:pic>
      <p:pic>
        <p:nvPicPr>
          <p:cNvPr id="27" name="Symbol zastępczy zawartości 26"/>
          <p:cNvPicPr>
            <a:picLocks noGrp="1" noChangeAspect="1"/>
          </p:cNvPicPr>
          <p:nvPr>
            <p:ph idx="16"/>
          </p:nvPr>
        </p:nvPicPr>
        <p:blipFill>
          <a:blip r:embed="rId5">
            <a:extLst>
              <a:ext uri="{28A0092B-C50C-407E-A947-70E740481C1C}">
                <a14:useLocalDpi xmlns:a14="http://schemas.microsoft.com/office/drawing/2010/main" val="0"/>
              </a:ext>
            </a:extLst>
          </a:blip>
          <a:stretch>
            <a:fillRect/>
          </a:stretch>
        </p:blipFill>
        <p:spPr>
          <a:xfrm>
            <a:off x="2299606" y="1793143"/>
            <a:ext cx="3265488" cy="1958017"/>
          </a:xfrm>
        </p:spPr>
      </p:pic>
      <p:pic>
        <p:nvPicPr>
          <p:cNvPr id="28" name="Symbol zastępczy zawartości 27"/>
          <p:cNvPicPr>
            <a:picLocks noGrp="1" noChangeAspect="1"/>
          </p:cNvPicPr>
          <p:nvPr>
            <p:ph idx="17"/>
          </p:nvPr>
        </p:nvPicPr>
        <p:blipFill>
          <a:blip r:embed="rId6">
            <a:extLst>
              <a:ext uri="{28A0092B-C50C-407E-A947-70E740481C1C}">
                <a14:useLocalDpi xmlns:a14="http://schemas.microsoft.com/office/drawing/2010/main" val="0"/>
              </a:ext>
            </a:extLst>
          </a:blip>
          <a:stretch>
            <a:fillRect/>
          </a:stretch>
        </p:blipFill>
        <p:spPr>
          <a:xfrm>
            <a:off x="6960150" y="1784594"/>
            <a:ext cx="1966566" cy="1966566"/>
          </a:xfrm>
        </p:spPr>
      </p:pic>
      <p:sp>
        <p:nvSpPr>
          <p:cNvPr id="8" name="Slide Number Placeholder 7"/>
          <p:cNvSpPr>
            <a:spLocks noGrp="1"/>
          </p:cNvSpPr>
          <p:nvPr>
            <p:ph type="sldNum" sz="quarter" idx="19"/>
          </p:nvPr>
        </p:nvSpPr>
        <p:spPr/>
        <p:txBody>
          <a:bodyPr/>
          <a:lstStyle/>
          <a:p>
            <a:fld id="{DDD2A080-DA64-4F5C-9131-47EB793B4410}" type="slidenum">
              <a:rPr lang="en-GB" noProof="0" smtClean="0"/>
              <a:pPr/>
              <a:t>23</a:t>
            </a:fld>
            <a:endParaRPr lang="en-GB" noProof="0" dirty="0"/>
          </a:p>
        </p:txBody>
      </p:sp>
      <p:sp>
        <p:nvSpPr>
          <p:cNvPr id="5" name="Title 4"/>
          <p:cNvSpPr>
            <a:spLocks noGrp="1"/>
          </p:cNvSpPr>
          <p:nvPr>
            <p:ph type="title"/>
          </p:nvPr>
        </p:nvSpPr>
        <p:spPr/>
        <p:txBody>
          <a:bodyPr/>
          <a:lstStyle/>
          <a:p>
            <a:r>
              <a:rPr lang="pl-PL" dirty="0" smtClean="0"/>
              <a:t>GUI – wszystkie takie same, ale każdy inny</a:t>
            </a:r>
            <a:endParaRPr lang="nl-NL" dirty="0"/>
          </a:p>
        </p:txBody>
      </p:sp>
      <p:sp>
        <p:nvSpPr>
          <p:cNvPr id="30" name="Prostokąt 29"/>
          <p:cNvSpPr/>
          <p:nvPr/>
        </p:nvSpPr>
        <p:spPr>
          <a:xfrm>
            <a:off x="838199" y="1101847"/>
            <a:ext cx="5146141" cy="646331"/>
          </a:xfrm>
          <a:prstGeom prst="rect">
            <a:avLst/>
          </a:prstGeom>
        </p:spPr>
        <p:txBody>
          <a:bodyPr wrap="square">
            <a:spAutoFit/>
          </a:bodyPr>
          <a:lstStyle/>
          <a:p>
            <a:r>
              <a:rPr lang="pl-PL" dirty="0">
                <a:hlinkClick r:id="rId7"/>
              </a:rPr>
              <a:t>https://</a:t>
            </a:r>
            <a:r>
              <a:rPr lang="pl-PL" dirty="0" smtClean="0">
                <a:hlinkClick r:id="rId7"/>
              </a:rPr>
              <a:t>git-scm.com/downloads/guis</a:t>
            </a:r>
            <a:endParaRPr lang="pl-PL" dirty="0" smtClean="0"/>
          </a:p>
          <a:p>
            <a:endParaRPr lang="pl-PL" dirty="0"/>
          </a:p>
        </p:txBody>
      </p:sp>
    </p:spTree>
    <p:extLst>
      <p:ext uri="{BB962C8B-B14F-4D97-AF65-F5344CB8AC3E}">
        <p14:creationId xmlns:p14="http://schemas.microsoft.com/office/powerpoint/2010/main" val="2521349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Praca z </a:t>
            </a:r>
            <a:r>
              <a:rPr lang="pl-PL" dirty="0" err="1" smtClean="0"/>
              <a:t>branczami</a:t>
            </a:r>
            <a:endParaRPr lang="nl-NL" dirty="0"/>
          </a:p>
        </p:txBody>
      </p:sp>
    </p:spTree>
    <p:extLst>
      <p:ext uri="{BB962C8B-B14F-4D97-AF65-F5344CB8AC3E}">
        <p14:creationId xmlns:p14="http://schemas.microsoft.com/office/powerpoint/2010/main" val="3704769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err="1" smtClean="0"/>
              <a:t>Ribejz</a:t>
            </a:r>
            <a:endParaRPr lang="nl-NL" dirty="0"/>
          </a:p>
        </p:txBody>
      </p:sp>
    </p:spTree>
    <p:extLst>
      <p:ext uri="{BB962C8B-B14F-4D97-AF65-F5344CB8AC3E}">
        <p14:creationId xmlns:p14="http://schemas.microsoft.com/office/powerpoint/2010/main" val="3195197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smtClean="0"/>
              <a:t>Git </a:t>
            </a:r>
            <a:r>
              <a:rPr lang="pl-PL" b="1" dirty="0" err="1" smtClean="0"/>
              <a:t>rebase</a:t>
            </a:r>
            <a:endParaRPr lang="pl-PL" b="1" dirty="0" smtClean="0"/>
          </a:p>
          <a:p>
            <a:pPr lvl="1"/>
            <a:r>
              <a:rPr lang="pl-PL" dirty="0" smtClean="0"/>
              <a:t>Najgorsze co może spotkać zespół to spaghetti.</a:t>
            </a:r>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Nie lękaj się</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26</a:t>
            </a:fld>
            <a:endParaRPr lang="en-GB" noProof="0"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68669"/>
            <a:ext cx="7032904" cy="4096741"/>
          </a:xfrm>
          <a:prstGeom prst="rect">
            <a:avLst/>
          </a:prstGeom>
        </p:spPr>
      </p:pic>
    </p:spTree>
    <p:extLst>
      <p:ext uri="{BB962C8B-B14F-4D97-AF65-F5344CB8AC3E}">
        <p14:creationId xmlns:p14="http://schemas.microsoft.com/office/powerpoint/2010/main" val="1405125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smtClean="0"/>
              <a:t>Git </a:t>
            </a:r>
            <a:r>
              <a:rPr lang="pl-PL" b="1" dirty="0" err="1" smtClean="0"/>
              <a:t>rebase</a:t>
            </a:r>
            <a:endParaRPr lang="pl-PL" b="1" dirty="0" smtClean="0"/>
          </a:p>
          <a:p>
            <a:pPr lvl="1"/>
            <a:r>
              <a:rPr lang="pl-PL" dirty="0"/>
              <a:t>Dlatego </a:t>
            </a:r>
            <a:r>
              <a:rPr lang="pl-PL" dirty="0" err="1"/>
              <a:t>ribejzuj</a:t>
            </a:r>
            <a:r>
              <a:rPr lang="pl-PL" dirty="0"/>
              <a:t> przed </a:t>
            </a:r>
            <a:r>
              <a:rPr lang="pl-PL" dirty="0" err="1" smtClean="0"/>
              <a:t>merdżowaniem</a:t>
            </a:r>
            <a:r>
              <a:rPr lang="pl-PL" dirty="0" smtClean="0"/>
              <a:t> </a:t>
            </a:r>
            <a:r>
              <a:rPr lang="pl-PL" dirty="0" err="1" smtClean="0"/>
              <a:t>ficzer</a:t>
            </a:r>
            <a:r>
              <a:rPr lang="pl-PL" dirty="0" smtClean="0"/>
              <a:t> </a:t>
            </a:r>
            <a:r>
              <a:rPr lang="pl-PL" dirty="0" err="1" smtClean="0"/>
              <a:t>brancze</a:t>
            </a:r>
            <a:r>
              <a:rPr lang="pl-PL" dirty="0" smtClean="0"/>
              <a:t>.</a:t>
            </a:r>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Nie lękaj się</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27</a:t>
            </a:fld>
            <a:endParaRPr lang="en-GB" noProof="0" dirty="0"/>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004548"/>
            <a:ext cx="7118583" cy="4160862"/>
          </a:xfrm>
          <a:prstGeom prst="rect">
            <a:avLst/>
          </a:prstGeom>
        </p:spPr>
      </p:pic>
    </p:spTree>
    <p:extLst>
      <p:ext uri="{BB962C8B-B14F-4D97-AF65-F5344CB8AC3E}">
        <p14:creationId xmlns:p14="http://schemas.microsoft.com/office/powerpoint/2010/main" val="3235119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smtClean="0"/>
              <a:t>Git </a:t>
            </a:r>
            <a:r>
              <a:rPr lang="pl-PL" b="1" dirty="0" err="1" smtClean="0"/>
              <a:t>rebase</a:t>
            </a:r>
            <a:endParaRPr lang="pl-PL" b="1" dirty="0" smtClean="0"/>
          </a:p>
          <a:p>
            <a:pPr lvl="1"/>
            <a:r>
              <a:rPr lang="pl-PL" dirty="0" smtClean="0"/>
              <a:t>Nakłada </a:t>
            </a:r>
            <a:r>
              <a:rPr lang="pl-PL" dirty="0" err="1" smtClean="0"/>
              <a:t>komity</a:t>
            </a:r>
            <a:r>
              <a:rPr lang="pl-PL" dirty="0" smtClean="0"/>
              <a:t> na górę innej bazy.</a:t>
            </a:r>
          </a:p>
          <a:p>
            <a:pPr lvl="1"/>
            <a:endParaRPr lang="pl-PL" dirty="0"/>
          </a:p>
          <a:p>
            <a:pPr lvl="1"/>
            <a:r>
              <a:rPr lang="pl-PL" dirty="0" smtClean="0"/>
              <a:t>Najczęściej nakładamy </a:t>
            </a:r>
            <a:r>
              <a:rPr lang="pl-PL" dirty="0" err="1" smtClean="0"/>
              <a:t>komity</a:t>
            </a:r>
            <a:r>
              <a:rPr lang="pl-PL" dirty="0" smtClean="0"/>
              <a:t> z </a:t>
            </a:r>
            <a:r>
              <a:rPr lang="pl-PL" dirty="0" err="1" smtClean="0"/>
              <a:t>ficzer-brancza</a:t>
            </a:r>
            <a:r>
              <a:rPr lang="pl-PL" dirty="0" smtClean="0"/>
              <a:t> na górę bazy, którą jest </a:t>
            </a:r>
            <a:r>
              <a:rPr lang="pl-PL" dirty="0" err="1" smtClean="0"/>
              <a:t>brancz</a:t>
            </a:r>
            <a:r>
              <a:rPr lang="pl-PL" dirty="0" smtClean="0"/>
              <a:t> deweloperski, np. </a:t>
            </a:r>
            <a:r>
              <a:rPr lang="pl-PL" dirty="0" err="1" smtClean="0"/>
              <a:t>develop</a:t>
            </a:r>
            <a:r>
              <a:rPr lang="pl-PL" dirty="0"/>
              <a:t> </a:t>
            </a:r>
            <a:r>
              <a:rPr lang="pl-PL" dirty="0" smtClean="0"/>
              <a:t>lub master.</a:t>
            </a:r>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Nie lękaj się</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28</a:t>
            </a:fld>
            <a:endParaRPr lang="en-GB" noProof="0"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69760"/>
            <a:ext cx="5591175" cy="3295650"/>
          </a:xfrm>
          <a:prstGeom prst="rect">
            <a:avLst/>
          </a:prstGeom>
        </p:spPr>
      </p:pic>
    </p:spTree>
    <p:extLst>
      <p:ext uri="{BB962C8B-B14F-4D97-AF65-F5344CB8AC3E}">
        <p14:creationId xmlns:p14="http://schemas.microsoft.com/office/powerpoint/2010/main" val="1324318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858234"/>
          </a:xfrm>
        </p:spPr>
        <p:txBody>
          <a:bodyPr/>
          <a:lstStyle/>
          <a:p>
            <a:pPr lvl="1"/>
            <a:r>
              <a:rPr lang="pl-PL" b="1" dirty="0" smtClean="0"/>
              <a:t>Git </a:t>
            </a:r>
            <a:r>
              <a:rPr lang="pl-PL" b="1" dirty="0" err="1" smtClean="0"/>
              <a:t>rebase</a:t>
            </a:r>
            <a:endParaRPr lang="pl-PL" b="1" dirty="0" smtClean="0"/>
          </a:p>
          <a:p>
            <a:pPr lvl="1"/>
            <a:r>
              <a:rPr lang="pl-PL" dirty="0" smtClean="0"/>
              <a:t>Polecenie jest proste i w przypadku braku konfliktów nie wymaga dalszych działań</a:t>
            </a:r>
          </a:p>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Nie lękaj się</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29</a:t>
            </a:fld>
            <a:endParaRPr lang="en-GB" noProof="0" dirty="0"/>
          </a:p>
        </p:txBody>
      </p:sp>
      <p:sp>
        <p:nvSpPr>
          <p:cNvPr id="6" name="Freeform 13"/>
          <p:cNvSpPr>
            <a:spLocks/>
          </p:cNvSpPr>
          <p:nvPr/>
        </p:nvSpPr>
        <p:spPr bwMode="gray">
          <a:xfrm>
            <a:off x="838200" y="2183280"/>
            <a:ext cx="10481800" cy="1132623"/>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rebase master</a:t>
            </a:r>
          </a:p>
          <a:p>
            <a:pPr>
              <a:lnSpc>
                <a:spcPct val="90000"/>
              </a:lnSpc>
            </a:pPr>
            <a:r>
              <a:rPr lang="en-US" sz="1600" dirty="0">
                <a:solidFill>
                  <a:schemeClr val="bg1"/>
                </a:solidFill>
                <a:latin typeface="Lucida Console" panose="020B0609040504020204" pitchFamily="49" charset="0"/>
              </a:rPr>
              <a:t>First, rewinding head to replay your work on top of it...</a:t>
            </a:r>
          </a:p>
          <a:p>
            <a:pPr>
              <a:lnSpc>
                <a:spcPct val="90000"/>
              </a:lnSpc>
            </a:pPr>
            <a:r>
              <a:rPr lang="en-US" sz="1600" dirty="0">
                <a:solidFill>
                  <a:schemeClr val="bg1"/>
                </a:solidFill>
                <a:latin typeface="Lucida Console" panose="020B0609040504020204" pitchFamily="49" charset="0"/>
              </a:rPr>
              <a:t>Applying: komit1 z </a:t>
            </a:r>
            <a:r>
              <a:rPr lang="en-US" sz="1600" dirty="0" err="1">
                <a:solidFill>
                  <a:schemeClr val="bg1"/>
                </a:solidFill>
                <a:latin typeface="Lucida Console" panose="020B0609040504020204" pitchFamily="49" charset="0"/>
              </a:rPr>
              <a:t>ficzera</a:t>
            </a:r>
            <a:endParaRPr lang="en-US" sz="1600" dirty="0">
              <a:solidFill>
                <a:schemeClr val="bg1"/>
              </a:solidFill>
              <a:latin typeface="Lucida Console" panose="020B0609040504020204" pitchFamily="49" charset="0"/>
            </a:endParaRPr>
          </a:p>
          <a:p>
            <a:pPr>
              <a:lnSpc>
                <a:spcPct val="90000"/>
              </a:lnSpc>
            </a:pPr>
            <a:r>
              <a:rPr lang="en-US" sz="1600" dirty="0">
                <a:solidFill>
                  <a:schemeClr val="bg1"/>
                </a:solidFill>
                <a:latin typeface="Lucida Console" panose="020B0609040504020204" pitchFamily="49" charset="0"/>
              </a:rPr>
              <a:t>Applying: komit2 z </a:t>
            </a:r>
            <a:r>
              <a:rPr lang="en-US" sz="1600" dirty="0" err="1">
                <a:solidFill>
                  <a:schemeClr val="bg1"/>
                </a:solidFill>
                <a:latin typeface="Lucida Console" panose="020B0609040504020204" pitchFamily="49" charset="0"/>
              </a:rPr>
              <a:t>ficzera</a:t>
            </a:r>
            <a:endParaRPr lang="en-US" sz="16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51601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Font typeface="Arial" panose="020B0604020202020204" pitchFamily="34" charset="0"/>
              <a:buChar char="•"/>
            </a:pPr>
            <a:r>
              <a:rPr lang="pl-PL" sz="1800" dirty="0" smtClean="0"/>
              <a:t>Kto pracował w grupie na dowolnym systemie kontroli wersji?</a:t>
            </a:r>
            <a:endParaRPr lang="pl-PL" sz="1800" dirty="0"/>
          </a:p>
          <a:p>
            <a:pPr>
              <a:buFont typeface="Arial" panose="020B0604020202020204" pitchFamily="34" charset="0"/>
              <a:buChar char="•"/>
            </a:pPr>
            <a:r>
              <a:rPr lang="pl-PL" sz="1800" dirty="0" smtClean="0"/>
              <a:t>Kto używał </a:t>
            </a:r>
            <a:r>
              <a:rPr lang="pl-PL" sz="1800" dirty="0" err="1" smtClean="0"/>
              <a:t>branczy</a:t>
            </a:r>
            <a:r>
              <a:rPr lang="pl-PL" sz="1800" dirty="0" smtClean="0"/>
              <a:t>?</a:t>
            </a:r>
          </a:p>
          <a:p>
            <a:pPr>
              <a:buFont typeface="Arial" panose="020B0604020202020204" pitchFamily="34" charset="0"/>
              <a:buChar char="•"/>
            </a:pPr>
            <a:r>
              <a:rPr lang="pl-PL" sz="1800" dirty="0" smtClean="0"/>
              <a:t>Kto pracował w gicie?</a:t>
            </a:r>
          </a:p>
          <a:p>
            <a:pPr>
              <a:buFont typeface="Arial" panose="020B0604020202020204" pitchFamily="34" charset="0"/>
              <a:buChar char="•"/>
            </a:pPr>
            <a:r>
              <a:rPr lang="pl-PL" sz="1800" dirty="0" smtClean="0"/>
              <a:t>Kto używał git </a:t>
            </a:r>
            <a:r>
              <a:rPr lang="pl-PL" sz="1800" dirty="0" err="1" smtClean="0"/>
              <a:t>rebase</a:t>
            </a:r>
            <a:r>
              <a:rPr lang="pl-PL" sz="1800" dirty="0" smtClean="0"/>
              <a:t>?</a:t>
            </a:r>
          </a:p>
          <a:p>
            <a:pPr>
              <a:buFont typeface="Arial" panose="020B0604020202020204" pitchFamily="34" charset="0"/>
              <a:buChar char="•"/>
            </a:pPr>
            <a:r>
              <a:rPr lang="pl-PL" sz="1800" dirty="0" smtClean="0"/>
              <a:t>Kto pracował w git </a:t>
            </a:r>
            <a:r>
              <a:rPr lang="pl-PL" sz="1800" dirty="0" err="1" smtClean="0"/>
              <a:t>bashu</a:t>
            </a:r>
            <a:r>
              <a:rPr lang="pl-PL" sz="1800" dirty="0" smtClean="0"/>
              <a:t>?</a:t>
            </a:r>
          </a:p>
          <a:p>
            <a:pPr>
              <a:buFont typeface="Arial" panose="020B0604020202020204" pitchFamily="34" charset="0"/>
              <a:buChar char="•"/>
            </a:pPr>
            <a:r>
              <a:rPr lang="pl-PL" sz="1800" dirty="0" smtClean="0"/>
              <a:t>Kto na Windowsie?</a:t>
            </a:r>
            <a:endParaRPr lang="en-GB" sz="1800" dirty="0" smtClean="0"/>
          </a:p>
        </p:txBody>
      </p:sp>
      <p:sp>
        <p:nvSpPr>
          <p:cNvPr id="6" name="Slide Number Placeholder 5"/>
          <p:cNvSpPr>
            <a:spLocks noGrp="1"/>
          </p:cNvSpPr>
          <p:nvPr>
            <p:ph type="sldNum" sz="quarter" idx="16"/>
          </p:nvPr>
        </p:nvSpPr>
        <p:spPr/>
        <p:txBody>
          <a:bodyPr/>
          <a:lstStyle/>
          <a:p>
            <a:fld id="{DDD2A080-DA64-4F5C-9131-47EB793B4410}" type="slidenum">
              <a:rPr lang="en-GB" noProof="0" smtClean="0"/>
              <a:pPr/>
              <a:t>3</a:t>
            </a:fld>
            <a:endParaRPr lang="en-GB" noProof="0" dirty="0"/>
          </a:p>
        </p:txBody>
      </p:sp>
      <p:sp>
        <p:nvSpPr>
          <p:cNvPr id="5" name="Title 4"/>
          <p:cNvSpPr>
            <a:spLocks noGrp="1"/>
          </p:cNvSpPr>
          <p:nvPr>
            <p:ph type="title"/>
          </p:nvPr>
        </p:nvSpPr>
        <p:spPr/>
        <p:txBody>
          <a:bodyPr/>
          <a:lstStyle/>
          <a:p>
            <a:r>
              <a:rPr lang="pl-PL" dirty="0" smtClean="0"/>
              <a:t>Szybki sondaż</a:t>
            </a:r>
            <a:endParaRPr lang="nl-NL" dirty="0"/>
          </a:p>
        </p:txBody>
      </p:sp>
      <p:pic>
        <p:nvPicPr>
          <p:cNvPr id="7" name="Picture Placeholder 6"/>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l="21236" r="21236"/>
          <a:stretch>
            <a:fillRect/>
          </a:stretch>
        </p:blipFill>
        <p:spPr/>
      </p:pic>
    </p:spTree>
    <p:extLst>
      <p:ext uri="{BB962C8B-B14F-4D97-AF65-F5344CB8AC3E}">
        <p14:creationId xmlns:p14="http://schemas.microsoft.com/office/powerpoint/2010/main" val="335277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b="1" dirty="0" smtClean="0"/>
              <a:t>Git </a:t>
            </a:r>
            <a:r>
              <a:rPr lang="pl-PL" b="1" dirty="0" err="1" smtClean="0"/>
              <a:t>rebase</a:t>
            </a:r>
            <a:r>
              <a:rPr lang="pl-PL" b="1" dirty="0" smtClean="0"/>
              <a:t> --</a:t>
            </a:r>
            <a:r>
              <a:rPr lang="pl-PL" b="1" dirty="0" err="1" smtClean="0"/>
              <a:t>interactive</a:t>
            </a:r>
            <a:endParaRPr lang="pl-PL" b="1" dirty="0" smtClean="0"/>
          </a:p>
          <a:p>
            <a:pPr lvl="1"/>
            <a:r>
              <a:rPr lang="pl-PL" dirty="0" smtClean="0"/>
              <a:t>Jedno z najbardziej wszechmocnych narzędzi jakie daje nam git. Pozwala zmieniać tytuły </a:t>
            </a:r>
            <a:r>
              <a:rPr lang="pl-PL" dirty="0" err="1" smtClean="0"/>
              <a:t>komitów</a:t>
            </a:r>
            <a:r>
              <a:rPr lang="pl-PL" dirty="0"/>
              <a:t> </a:t>
            </a:r>
            <a:r>
              <a:rPr lang="pl-PL" dirty="0" smtClean="0"/>
              <a:t>i dowolnie je sklejać, zmieniać kolejność, usuwać. </a:t>
            </a:r>
          </a:p>
          <a:p>
            <a:pPr lvl="1"/>
            <a:endParaRPr lang="pl-PL" dirty="0"/>
          </a:p>
          <a:p>
            <a:pPr lvl="1"/>
            <a:r>
              <a:rPr lang="pl-PL" dirty="0" smtClean="0"/>
              <a:t>Najczęstsze sytuacje wymagające interaktywnego </a:t>
            </a:r>
            <a:r>
              <a:rPr lang="pl-PL" dirty="0" err="1" smtClean="0"/>
              <a:t>ribejza</a:t>
            </a:r>
            <a:r>
              <a:rPr lang="pl-PL" dirty="0" smtClean="0"/>
              <a:t>:</a:t>
            </a:r>
          </a:p>
          <a:p>
            <a:pPr marL="342900" lvl="1" indent="-342900">
              <a:buFont typeface="Arial" panose="020B0604020202020204" pitchFamily="34" charset="0"/>
              <a:buChar char="•"/>
            </a:pPr>
            <a:r>
              <a:rPr lang="pl-PL" dirty="0" smtClean="0"/>
              <a:t>Potrzeba zmiana tytułu </a:t>
            </a:r>
            <a:r>
              <a:rPr lang="pl-PL" dirty="0" err="1" smtClean="0"/>
              <a:t>komita</a:t>
            </a:r>
            <a:r>
              <a:rPr lang="pl-PL" dirty="0" smtClean="0"/>
              <a:t>.</a:t>
            </a:r>
            <a:endParaRPr lang="pl-PL" dirty="0"/>
          </a:p>
          <a:p>
            <a:pPr marL="342900" lvl="1" indent="-342900">
              <a:buFont typeface="Arial" panose="020B0604020202020204" pitchFamily="34" charset="0"/>
              <a:buChar char="•"/>
            </a:pPr>
            <a:r>
              <a:rPr lang="pl-PL" dirty="0" smtClean="0"/>
              <a:t>Potrzeba sklejenia wszystkich </a:t>
            </a:r>
            <a:r>
              <a:rPr lang="pl-PL" dirty="0" err="1" smtClean="0"/>
              <a:t>komitów</a:t>
            </a:r>
            <a:r>
              <a:rPr lang="pl-PL" dirty="0" smtClean="0"/>
              <a:t> na </a:t>
            </a:r>
            <a:r>
              <a:rPr lang="pl-PL" dirty="0" err="1" smtClean="0"/>
              <a:t>ficzer-branczu</a:t>
            </a:r>
            <a:r>
              <a:rPr lang="pl-PL" dirty="0" smtClean="0"/>
              <a:t> przed jego </a:t>
            </a:r>
            <a:r>
              <a:rPr lang="pl-PL" dirty="0" err="1" smtClean="0"/>
              <a:t>zmerdżowaniem</a:t>
            </a:r>
            <a:r>
              <a:rPr lang="pl-PL" dirty="0" smtClean="0"/>
              <a:t> do </a:t>
            </a:r>
            <a:r>
              <a:rPr lang="pl-PL" dirty="0" err="1" smtClean="0"/>
              <a:t>developa</a:t>
            </a:r>
            <a:r>
              <a:rPr lang="pl-PL" dirty="0" smtClean="0"/>
              <a:t>/mastera.</a:t>
            </a:r>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Tym bardziej się nie lękaj</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30</a:t>
            </a:fld>
            <a:endParaRPr lang="en-GB" noProof="0" dirty="0"/>
          </a:p>
        </p:txBody>
      </p:sp>
    </p:spTree>
    <p:extLst>
      <p:ext uri="{BB962C8B-B14F-4D97-AF65-F5344CB8AC3E}">
        <p14:creationId xmlns:p14="http://schemas.microsoft.com/office/powerpoint/2010/main" val="1359585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2768515"/>
          </a:xfrm>
        </p:spPr>
        <p:txBody>
          <a:bodyPr/>
          <a:lstStyle/>
          <a:p>
            <a:pPr lvl="1"/>
            <a:r>
              <a:rPr lang="pl-PL" b="1" dirty="0" smtClean="0"/>
              <a:t>Git </a:t>
            </a:r>
            <a:r>
              <a:rPr lang="pl-PL" b="1" dirty="0" err="1" smtClean="0"/>
              <a:t>rebase</a:t>
            </a:r>
            <a:r>
              <a:rPr lang="pl-PL" b="1" dirty="0" smtClean="0"/>
              <a:t> --</a:t>
            </a:r>
            <a:r>
              <a:rPr lang="pl-PL" b="1" dirty="0" err="1" smtClean="0"/>
              <a:t>interactive</a:t>
            </a:r>
            <a:endParaRPr lang="pl-PL" b="1" dirty="0" smtClean="0"/>
          </a:p>
          <a:p>
            <a:pPr lvl="1"/>
            <a:r>
              <a:rPr lang="pl-PL" dirty="0" smtClean="0"/>
              <a:t>Interaktywny </a:t>
            </a:r>
            <a:r>
              <a:rPr lang="pl-PL" dirty="0" err="1" smtClean="0"/>
              <a:t>ribejz</a:t>
            </a:r>
            <a:r>
              <a:rPr lang="pl-PL" dirty="0" smtClean="0"/>
              <a:t> najczęściej robimy z podaniem wprost liczby </a:t>
            </a:r>
            <a:r>
              <a:rPr lang="pl-PL" dirty="0" err="1" smtClean="0"/>
              <a:t>komitów</a:t>
            </a:r>
            <a:r>
              <a:rPr lang="pl-PL" dirty="0" smtClean="0"/>
              <a:t> od </a:t>
            </a:r>
            <a:r>
              <a:rPr lang="pl-PL" dirty="0" err="1" smtClean="0"/>
              <a:t>heda</a:t>
            </a:r>
            <a:r>
              <a:rPr lang="pl-PL" dirty="0" smtClean="0"/>
              <a:t>.</a:t>
            </a:r>
          </a:p>
          <a:p>
            <a:pPr lvl="1"/>
            <a:r>
              <a:rPr lang="pl-PL" dirty="0" smtClean="0"/>
              <a:t>Jeśli chcesz się dowiedzieć ile </a:t>
            </a:r>
            <a:r>
              <a:rPr lang="pl-PL" dirty="0" err="1" smtClean="0"/>
              <a:t>komitów</a:t>
            </a:r>
            <a:r>
              <a:rPr lang="pl-PL" dirty="0" smtClean="0"/>
              <a:t> zrobiłeś od momentu </a:t>
            </a:r>
            <a:r>
              <a:rPr lang="pl-PL" dirty="0" err="1" smtClean="0"/>
              <a:t>odbranczowania</a:t>
            </a:r>
            <a:r>
              <a:rPr lang="pl-PL" dirty="0" smtClean="0"/>
              <a:t> się, zajrzyj do </a:t>
            </a:r>
            <a:r>
              <a:rPr lang="pl-PL" dirty="0" err="1" smtClean="0"/>
              <a:t>loga</a:t>
            </a:r>
            <a:r>
              <a:rPr lang="pl-PL" dirty="0" smtClean="0"/>
              <a:t>:</a:t>
            </a:r>
          </a:p>
          <a:p>
            <a:pPr lvl="1"/>
            <a:endParaRPr lang="pl-PL" dirty="0"/>
          </a:p>
          <a:p>
            <a:endParaRPr lang="pl-PL" dirty="0"/>
          </a:p>
          <a:p>
            <a:endParaRPr lang="pl-PL" dirty="0"/>
          </a:p>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Tym bardziej się nie lękaj</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31</a:t>
            </a:fld>
            <a:endParaRPr lang="en-GB" noProof="0" dirty="0"/>
          </a:p>
        </p:txBody>
      </p:sp>
      <p:sp>
        <p:nvSpPr>
          <p:cNvPr id="6" name="Freeform 13"/>
          <p:cNvSpPr>
            <a:spLocks/>
          </p:cNvSpPr>
          <p:nvPr/>
        </p:nvSpPr>
        <p:spPr bwMode="gray">
          <a:xfrm>
            <a:off x="838200" y="2789863"/>
            <a:ext cx="10481800" cy="1112181"/>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log master..ficzer-13 --</a:t>
            </a:r>
            <a:r>
              <a:rPr lang="en-US" sz="1600" dirty="0" err="1">
                <a:solidFill>
                  <a:schemeClr val="bg1"/>
                </a:solidFill>
                <a:latin typeface="Lucida Console" panose="020B0609040504020204" pitchFamily="49" charset="0"/>
              </a:rPr>
              <a:t>oneline</a:t>
            </a:r>
            <a:endParaRPr lang="en-US" sz="1600" dirty="0">
              <a:solidFill>
                <a:schemeClr val="bg1"/>
              </a:solidFill>
              <a:latin typeface="Lucida Console" panose="020B0609040504020204" pitchFamily="49" charset="0"/>
            </a:endParaRPr>
          </a:p>
          <a:p>
            <a:pPr>
              <a:lnSpc>
                <a:spcPct val="90000"/>
              </a:lnSpc>
            </a:pPr>
            <a:r>
              <a:rPr lang="en-US" sz="1600" dirty="0">
                <a:solidFill>
                  <a:schemeClr val="bg1"/>
                </a:solidFill>
                <a:latin typeface="Lucida Console" panose="020B0609040504020204" pitchFamily="49" charset="0"/>
              </a:rPr>
              <a:t>50e26c3 (HEAD -&gt; issue-26) </a:t>
            </a:r>
            <a:r>
              <a:rPr lang="en-US" sz="1600" dirty="0" err="1">
                <a:solidFill>
                  <a:schemeClr val="bg1"/>
                </a:solidFill>
                <a:latin typeface="Lucida Console" panose="020B0609040504020204" pitchFamily="49" charset="0"/>
              </a:rPr>
              <a:t>komit</a:t>
            </a:r>
            <a:r>
              <a:rPr lang="en-US" sz="1600" dirty="0">
                <a:solidFill>
                  <a:schemeClr val="bg1"/>
                </a:solidFill>
                <a:latin typeface="Lucida Console" panose="020B0609040504020204" pitchFamily="49" charset="0"/>
              </a:rPr>
              <a:t> #2</a:t>
            </a:r>
          </a:p>
          <a:p>
            <a:pPr>
              <a:lnSpc>
                <a:spcPct val="90000"/>
              </a:lnSpc>
            </a:pPr>
            <a:r>
              <a:rPr lang="en-US" sz="1600" dirty="0">
                <a:solidFill>
                  <a:schemeClr val="bg1"/>
                </a:solidFill>
                <a:latin typeface="Lucida Console" panose="020B0609040504020204" pitchFamily="49" charset="0"/>
              </a:rPr>
              <a:t>3ac1c09 </a:t>
            </a:r>
            <a:r>
              <a:rPr lang="en-US" sz="1600" dirty="0" err="1">
                <a:solidFill>
                  <a:schemeClr val="bg1"/>
                </a:solidFill>
                <a:latin typeface="Lucida Console" panose="020B0609040504020204" pitchFamily="49" charset="0"/>
              </a:rPr>
              <a:t>komit</a:t>
            </a:r>
            <a:r>
              <a:rPr lang="en-US" sz="1600" dirty="0">
                <a:solidFill>
                  <a:schemeClr val="bg1"/>
                </a:solidFill>
                <a:latin typeface="Lucida Console" panose="020B0609040504020204" pitchFamily="49" charset="0"/>
              </a:rPr>
              <a:t> #1</a:t>
            </a:r>
          </a:p>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rebase –i HEAD~2</a:t>
            </a:r>
          </a:p>
        </p:txBody>
      </p:sp>
    </p:spTree>
    <p:extLst>
      <p:ext uri="{BB962C8B-B14F-4D97-AF65-F5344CB8AC3E}">
        <p14:creationId xmlns:p14="http://schemas.microsoft.com/office/powerpoint/2010/main" val="1488343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734460"/>
          </a:xfrm>
        </p:spPr>
        <p:txBody>
          <a:bodyPr/>
          <a:lstStyle/>
          <a:p>
            <a:pPr lvl="1"/>
            <a:r>
              <a:rPr lang="pl-PL" b="1" dirty="0" smtClean="0"/>
              <a:t>Git </a:t>
            </a:r>
            <a:r>
              <a:rPr lang="pl-PL" b="1" dirty="0" err="1" smtClean="0"/>
              <a:t>rebase</a:t>
            </a:r>
            <a:r>
              <a:rPr lang="pl-PL" b="1" dirty="0" smtClean="0"/>
              <a:t> --</a:t>
            </a:r>
            <a:r>
              <a:rPr lang="pl-PL" b="1" dirty="0" err="1" smtClean="0"/>
              <a:t>interactive</a:t>
            </a:r>
            <a:endParaRPr lang="pl-PL" b="1" dirty="0" smtClean="0"/>
          </a:p>
          <a:p>
            <a:r>
              <a:rPr lang="pl-PL" dirty="0" smtClean="0"/>
              <a:t>Tryb interaktywny </a:t>
            </a:r>
            <a:r>
              <a:rPr lang="pl-PL" dirty="0" err="1" smtClean="0"/>
              <a:t>ribejzowania</a:t>
            </a:r>
            <a:r>
              <a:rPr lang="pl-PL" dirty="0" smtClean="0"/>
              <a:t>, wygląda tak:</a:t>
            </a:r>
          </a:p>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Tym bardziej się nie lękaj</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32</a:t>
            </a:fld>
            <a:endParaRPr lang="en-GB" noProof="0" dirty="0"/>
          </a:p>
        </p:txBody>
      </p:sp>
      <p:sp>
        <p:nvSpPr>
          <p:cNvPr id="6" name="Freeform 13"/>
          <p:cNvSpPr>
            <a:spLocks/>
          </p:cNvSpPr>
          <p:nvPr/>
        </p:nvSpPr>
        <p:spPr bwMode="gray">
          <a:xfrm>
            <a:off x="838200" y="2156420"/>
            <a:ext cx="10481800" cy="2931927"/>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pick 3ac1c09 </a:t>
            </a:r>
            <a:r>
              <a:rPr lang="en-US" sz="1600" dirty="0" err="1">
                <a:solidFill>
                  <a:schemeClr val="bg1"/>
                </a:solidFill>
                <a:latin typeface="Lucida Console" panose="020B0609040504020204" pitchFamily="49" charset="0"/>
              </a:rPr>
              <a:t>komit</a:t>
            </a:r>
            <a:r>
              <a:rPr lang="en-US" sz="1600" dirty="0">
                <a:solidFill>
                  <a:schemeClr val="bg1"/>
                </a:solidFill>
                <a:latin typeface="Lucida Console" panose="020B0609040504020204" pitchFamily="49" charset="0"/>
              </a:rPr>
              <a:t> #1</a:t>
            </a:r>
          </a:p>
          <a:p>
            <a:pPr>
              <a:lnSpc>
                <a:spcPct val="90000"/>
              </a:lnSpc>
            </a:pPr>
            <a:r>
              <a:rPr lang="en-US" sz="1600" dirty="0">
                <a:solidFill>
                  <a:schemeClr val="bg1"/>
                </a:solidFill>
                <a:latin typeface="Lucida Console" panose="020B0609040504020204" pitchFamily="49" charset="0"/>
              </a:rPr>
              <a:t>pick 50e26c3 </a:t>
            </a:r>
            <a:r>
              <a:rPr lang="en-US" sz="1600" dirty="0" err="1">
                <a:solidFill>
                  <a:schemeClr val="bg1"/>
                </a:solidFill>
                <a:latin typeface="Lucida Console" panose="020B0609040504020204" pitchFamily="49" charset="0"/>
              </a:rPr>
              <a:t>komit</a:t>
            </a:r>
            <a:r>
              <a:rPr lang="en-US" sz="1600" dirty="0">
                <a:solidFill>
                  <a:schemeClr val="bg1"/>
                </a:solidFill>
                <a:latin typeface="Lucida Console" panose="020B0609040504020204" pitchFamily="49" charset="0"/>
              </a:rPr>
              <a:t> #2</a:t>
            </a:r>
          </a:p>
          <a:p>
            <a:pPr>
              <a:lnSpc>
                <a:spcPct val="90000"/>
              </a:lnSpc>
            </a:pPr>
            <a:endParaRPr lang="en-US" sz="1600" dirty="0">
              <a:solidFill>
                <a:schemeClr val="bg1"/>
              </a:solidFill>
              <a:latin typeface="Lucida Console" panose="020B0609040504020204" pitchFamily="49" charset="0"/>
            </a:endParaRPr>
          </a:p>
          <a:p>
            <a:pPr>
              <a:lnSpc>
                <a:spcPct val="90000"/>
              </a:lnSpc>
            </a:pPr>
            <a:r>
              <a:rPr lang="en-US" sz="1600" dirty="0">
                <a:solidFill>
                  <a:schemeClr val="bg1"/>
                </a:solidFill>
                <a:latin typeface="Lucida Console" panose="020B0609040504020204" pitchFamily="49" charset="0"/>
              </a:rPr>
              <a:t># Rebase f458573..47503a9 onto f458573</a:t>
            </a:r>
          </a:p>
          <a:p>
            <a:pPr>
              <a:lnSpc>
                <a:spcPct val="90000"/>
              </a:lnSpc>
            </a:pPr>
            <a:r>
              <a:rPr lang="en-US" sz="1600" dirty="0">
                <a:solidFill>
                  <a:schemeClr val="bg1"/>
                </a:solidFill>
                <a:latin typeface="Lucida Console" panose="020B0609040504020204" pitchFamily="49" charset="0"/>
              </a:rPr>
              <a:t>#</a:t>
            </a:r>
          </a:p>
          <a:p>
            <a:pPr>
              <a:lnSpc>
                <a:spcPct val="90000"/>
              </a:lnSpc>
            </a:pPr>
            <a:r>
              <a:rPr lang="en-US" sz="1600" dirty="0">
                <a:solidFill>
                  <a:schemeClr val="bg1"/>
                </a:solidFill>
                <a:latin typeface="Lucida Console" panose="020B0609040504020204" pitchFamily="49" charset="0"/>
              </a:rPr>
              <a:t># Commands:</a:t>
            </a:r>
          </a:p>
          <a:p>
            <a:pPr>
              <a:lnSpc>
                <a:spcPct val="90000"/>
              </a:lnSpc>
            </a:pPr>
            <a:r>
              <a:rPr lang="en-US" sz="1600" dirty="0">
                <a:solidFill>
                  <a:schemeClr val="bg1"/>
                </a:solidFill>
                <a:latin typeface="Lucida Console" panose="020B0609040504020204" pitchFamily="49" charset="0"/>
              </a:rPr>
              <a:t>#  p, pick = use commit</a:t>
            </a:r>
          </a:p>
          <a:p>
            <a:pPr>
              <a:lnSpc>
                <a:spcPct val="90000"/>
              </a:lnSpc>
            </a:pPr>
            <a:r>
              <a:rPr lang="en-US" sz="1600" dirty="0">
                <a:solidFill>
                  <a:schemeClr val="bg1"/>
                </a:solidFill>
                <a:latin typeface="Lucida Console" panose="020B0609040504020204" pitchFamily="49" charset="0"/>
              </a:rPr>
              <a:t>#  r, reword = use commit, but edit the commit message</a:t>
            </a:r>
          </a:p>
          <a:p>
            <a:pPr>
              <a:lnSpc>
                <a:spcPct val="90000"/>
              </a:lnSpc>
            </a:pPr>
            <a:r>
              <a:rPr lang="en-US" sz="1600" dirty="0">
                <a:solidFill>
                  <a:schemeClr val="bg1"/>
                </a:solidFill>
                <a:latin typeface="Lucida Console" panose="020B0609040504020204" pitchFamily="49" charset="0"/>
              </a:rPr>
              <a:t>#  e, edit = use commit, but stop for amending</a:t>
            </a:r>
          </a:p>
          <a:p>
            <a:pPr>
              <a:lnSpc>
                <a:spcPct val="90000"/>
              </a:lnSpc>
            </a:pPr>
            <a:r>
              <a:rPr lang="en-US" sz="1600" dirty="0">
                <a:solidFill>
                  <a:schemeClr val="bg1"/>
                </a:solidFill>
                <a:latin typeface="Lucida Console" panose="020B0609040504020204" pitchFamily="49" charset="0"/>
              </a:rPr>
              <a:t>#  s, squash = use commit, but meld into previous commit</a:t>
            </a:r>
          </a:p>
          <a:p>
            <a:pPr>
              <a:lnSpc>
                <a:spcPct val="90000"/>
              </a:lnSpc>
            </a:pPr>
            <a:r>
              <a:rPr lang="en-US" sz="1600" dirty="0">
                <a:solidFill>
                  <a:schemeClr val="bg1"/>
                </a:solidFill>
                <a:latin typeface="Lucida Console" panose="020B0609040504020204" pitchFamily="49" charset="0"/>
              </a:rPr>
              <a:t>#  f, fixup = like "squash", but discard this commits log message</a:t>
            </a:r>
          </a:p>
          <a:p>
            <a:pPr>
              <a:lnSpc>
                <a:spcPct val="90000"/>
              </a:lnSpc>
            </a:pPr>
            <a:r>
              <a:rPr lang="en-US" sz="1600" dirty="0">
                <a:solidFill>
                  <a:schemeClr val="bg1"/>
                </a:solidFill>
                <a:latin typeface="Lucida Console" panose="020B0609040504020204" pitchFamily="49" charset="0"/>
              </a:rPr>
              <a:t>#  x, exec = run command (the rest of the line) using shell</a:t>
            </a:r>
          </a:p>
        </p:txBody>
      </p:sp>
    </p:spTree>
    <p:extLst>
      <p:ext uri="{BB962C8B-B14F-4D97-AF65-F5344CB8AC3E}">
        <p14:creationId xmlns:p14="http://schemas.microsoft.com/office/powerpoint/2010/main" val="4194002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Konflikty</a:t>
            </a:r>
            <a:endParaRPr lang="nl-NL" dirty="0"/>
          </a:p>
        </p:txBody>
      </p:sp>
    </p:spTree>
    <p:extLst>
      <p:ext uri="{BB962C8B-B14F-4D97-AF65-F5344CB8AC3E}">
        <p14:creationId xmlns:p14="http://schemas.microsoft.com/office/powerpoint/2010/main" val="171476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dirty="0" smtClean="0"/>
              <a:t>Konflikty rozwiązuje się w trochę inny sposób przy:</a:t>
            </a:r>
          </a:p>
          <a:p>
            <a:pPr marL="342900" lvl="1" indent="-342900">
              <a:buFont typeface="Arial" panose="020B0604020202020204" pitchFamily="34" charset="0"/>
              <a:buChar char="•"/>
            </a:pPr>
            <a:r>
              <a:rPr lang="pl-PL" dirty="0" err="1" smtClean="0"/>
              <a:t>merdżu</a:t>
            </a:r>
            <a:r>
              <a:rPr lang="pl-PL" dirty="0" smtClean="0"/>
              <a:t>, </a:t>
            </a:r>
            <a:r>
              <a:rPr lang="pl-PL" dirty="0" err="1" smtClean="0"/>
              <a:t>rewercie</a:t>
            </a:r>
            <a:r>
              <a:rPr lang="pl-PL" dirty="0" smtClean="0"/>
              <a:t> i </a:t>
            </a:r>
            <a:r>
              <a:rPr lang="pl-PL" dirty="0" err="1" smtClean="0"/>
              <a:t>cherry-picku</a:t>
            </a:r>
            <a:endParaRPr lang="pl-PL" dirty="0" smtClean="0"/>
          </a:p>
          <a:p>
            <a:pPr marL="342900" lvl="1" indent="-342900">
              <a:buFont typeface="Arial" panose="020B0604020202020204" pitchFamily="34" charset="0"/>
              <a:buChar char="•"/>
            </a:pPr>
            <a:r>
              <a:rPr lang="pl-PL" dirty="0" err="1" smtClean="0"/>
              <a:t>ribejzie</a:t>
            </a:r>
            <a:endParaRPr lang="pl-PL" dirty="0" smtClean="0"/>
          </a:p>
          <a:p>
            <a:pPr marL="342900" lvl="1" indent="-342900">
              <a:buFont typeface="Arial" panose="020B0604020202020204" pitchFamily="34" charset="0"/>
              <a:buChar char="•"/>
            </a:pPr>
            <a:r>
              <a:rPr lang="pl-PL" dirty="0" err="1" smtClean="0"/>
              <a:t>stash</a:t>
            </a:r>
            <a:r>
              <a:rPr lang="pl-PL" dirty="0" smtClean="0"/>
              <a:t> </a:t>
            </a:r>
            <a:r>
              <a:rPr lang="pl-PL" dirty="0" err="1" smtClean="0"/>
              <a:t>apply</a:t>
            </a:r>
            <a:endParaRPr lang="pl-PL" dirty="0" smtClean="0"/>
          </a:p>
          <a:p>
            <a:pPr lvl="1"/>
            <a:endParaRPr lang="pl-PL" dirty="0" smtClean="0"/>
          </a:p>
          <a:p>
            <a:pPr lvl="1"/>
            <a:r>
              <a:rPr lang="pl-PL" dirty="0" smtClean="0"/>
              <a:t>Konflikt wynika ze zmian na tym samym pliku, dotyczących tych samych linijek, lub bloków, z którymi git nie może poradzić sobie sam.</a:t>
            </a:r>
          </a:p>
          <a:p>
            <a:pPr lvl="1"/>
            <a:endParaRPr lang="pl-PL" dirty="0"/>
          </a:p>
          <a:p>
            <a:pPr lvl="1"/>
            <a:r>
              <a:rPr lang="pl-PL" dirty="0" smtClean="0"/>
              <a:t>Pliki nietekstowe zawsze będą się konfliktować.</a:t>
            </a:r>
          </a:p>
          <a:p>
            <a:pPr lvl="1"/>
            <a:endParaRPr lang="pl-PL" dirty="0" smtClean="0"/>
          </a:p>
          <a:p>
            <a:pPr lvl="1"/>
            <a:r>
              <a:rPr lang="pl-PL" dirty="0" smtClean="0"/>
              <a:t>Git słabo radzi sobie też z </a:t>
            </a:r>
            <a:r>
              <a:rPr lang="pl-PL" dirty="0" err="1" smtClean="0"/>
              <a:t>xml’ami</a:t>
            </a:r>
            <a:r>
              <a:rPr lang="pl-PL" dirty="0" smtClean="0"/>
              <a:t>.</a:t>
            </a:r>
            <a:endParaRPr lang="pl-PL" dirty="0"/>
          </a:p>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Konflikty</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34</a:t>
            </a:fld>
            <a:endParaRPr lang="en-GB" noProof="0" dirty="0"/>
          </a:p>
        </p:txBody>
      </p:sp>
    </p:spTree>
    <p:extLst>
      <p:ext uri="{BB962C8B-B14F-4D97-AF65-F5344CB8AC3E}">
        <p14:creationId xmlns:p14="http://schemas.microsoft.com/office/powerpoint/2010/main" val="4117024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396507"/>
          </a:xfrm>
        </p:spPr>
        <p:txBody>
          <a:bodyPr/>
          <a:lstStyle/>
          <a:p>
            <a:pPr lvl="1"/>
            <a:r>
              <a:rPr lang="pl-PL" b="1" dirty="0" err="1" smtClean="0"/>
              <a:t>Ribejz</a:t>
            </a:r>
            <a:endParaRPr lang="pl-PL" b="1" dirty="0" smtClean="0"/>
          </a:p>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Konflikty</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35</a:t>
            </a:fld>
            <a:endParaRPr lang="en-GB" noProof="0" dirty="0"/>
          </a:p>
        </p:txBody>
      </p:sp>
      <p:sp>
        <p:nvSpPr>
          <p:cNvPr id="6" name="Freeform 13"/>
          <p:cNvSpPr>
            <a:spLocks/>
          </p:cNvSpPr>
          <p:nvPr/>
        </p:nvSpPr>
        <p:spPr bwMode="gray">
          <a:xfrm>
            <a:off x="838200" y="1674891"/>
            <a:ext cx="10481800" cy="4218915"/>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AD+JY93KE@WPPLL0ITA762 MINGW64 /</a:t>
            </a:r>
            <a:r>
              <a:rPr lang="en-US" sz="1600" dirty="0" smtClean="0">
                <a:solidFill>
                  <a:schemeClr val="bg1"/>
                </a:solidFill>
                <a:latin typeface="Lucida Console" panose="020B0609040504020204" pitchFamily="49" charset="0"/>
              </a:rPr>
              <a:t>c/</a:t>
            </a:r>
            <a:r>
              <a:rPr lang="en-US" sz="1600" dirty="0" err="1" smtClean="0">
                <a:solidFill>
                  <a:schemeClr val="bg1"/>
                </a:solidFill>
                <a:latin typeface="Lucida Console" panose="020B0609040504020204" pitchFamily="49" charset="0"/>
              </a:rPr>
              <a:t>warsztaty</a:t>
            </a:r>
            <a:r>
              <a:rPr lang="en-US" sz="1600" dirty="0" smtClean="0">
                <a:solidFill>
                  <a:schemeClr val="bg1"/>
                </a:solidFill>
                <a:latin typeface="Lucida Console" panose="020B0609040504020204" pitchFamily="49" charset="0"/>
              </a:rPr>
              <a:t>/</a:t>
            </a:r>
            <a:r>
              <a:rPr lang="pl-PL" sz="1600" dirty="0" smtClean="0">
                <a:solidFill>
                  <a:schemeClr val="bg1"/>
                </a:solidFill>
                <a:latin typeface="Lucida Console" panose="020B0609040504020204" pitchFamily="49" charset="0"/>
              </a:rPr>
              <a:t>r</a:t>
            </a:r>
            <a:r>
              <a:rPr lang="en-US" sz="1600" dirty="0" err="1" smtClean="0">
                <a:solidFill>
                  <a:schemeClr val="bg1"/>
                </a:solidFill>
                <a:latin typeface="Lucida Console" panose="020B0609040504020204" pitchFamily="49" charset="0"/>
              </a:rPr>
              <a:t>ebase_workshhop</a:t>
            </a:r>
            <a:r>
              <a:rPr lang="en-US" sz="1600" dirty="0" smtClean="0">
                <a:solidFill>
                  <a:schemeClr val="bg1"/>
                </a:solidFill>
                <a:latin typeface="Lucida Console" panose="020B0609040504020204" pitchFamily="49" charset="0"/>
              </a:rPr>
              <a:t> </a:t>
            </a:r>
            <a:r>
              <a:rPr lang="en-US" sz="1600" dirty="0">
                <a:solidFill>
                  <a:schemeClr val="bg1"/>
                </a:solidFill>
                <a:latin typeface="Lucida Console" panose="020B0609040504020204" pitchFamily="49" charset="0"/>
              </a:rPr>
              <a:t>(issue-26)</a:t>
            </a:r>
          </a:p>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rebase master</a:t>
            </a:r>
          </a:p>
          <a:p>
            <a:pPr>
              <a:lnSpc>
                <a:spcPct val="90000"/>
              </a:lnSpc>
            </a:pPr>
            <a:r>
              <a:rPr lang="en-US" sz="1600" dirty="0">
                <a:solidFill>
                  <a:schemeClr val="bg1"/>
                </a:solidFill>
                <a:latin typeface="Lucida Console" panose="020B0609040504020204" pitchFamily="49" charset="0"/>
              </a:rPr>
              <a:t>First, rewinding head to replay your work on top of it...</a:t>
            </a:r>
          </a:p>
          <a:p>
            <a:pPr>
              <a:lnSpc>
                <a:spcPct val="90000"/>
              </a:lnSpc>
            </a:pPr>
            <a:r>
              <a:rPr lang="en-US" sz="1600" dirty="0">
                <a:solidFill>
                  <a:schemeClr val="bg1"/>
                </a:solidFill>
                <a:latin typeface="Lucida Console" panose="020B0609040504020204" pitchFamily="49" charset="0"/>
              </a:rPr>
              <a:t>Applying: </a:t>
            </a:r>
            <a:r>
              <a:rPr lang="en-US" sz="1600" dirty="0" err="1">
                <a:solidFill>
                  <a:schemeClr val="bg1"/>
                </a:solidFill>
                <a:latin typeface="Lucida Console" panose="020B0609040504020204" pitchFamily="49" charset="0"/>
              </a:rPr>
              <a:t>komit</a:t>
            </a:r>
            <a:r>
              <a:rPr lang="en-US" sz="1600" dirty="0">
                <a:solidFill>
                  <a:schemeClr val="bg1"/>
                </a:solidFill>
                <a:latin typeface="Lucida Console" panose="020B0609040504020204" pitchFamily="49" charset="0"/>
              </a:rPr>
              <a:t> #1</a:t>
            </a:r>
          </a:p>
          <a:p>
            <a:pPr>
              <a:lnSpc>
                <a:spcPct val="90000"/>
              </a:lnSpc>
            </a:pPr>
            <a:r>
              <a:rPr lang="en-US" sz="1600" dirty="0">
                <a:solidFill>
                  <a:schemeClr val="bg1"/>
                </a:solidFill>
                <a:latin typeface="Lucida Console" panose="020B0609040504020204" pitchFamily="49" charset="0"/>
              </a:rPr>
              <a:t>error: Failed to merge in the changes.</a:t>
            </a:r>
          </a:p>
          <a:p>
            <a:pPr>
              <a:lnSpc>
                <a:spcPct val="90000"/>
              </a:lnSpc>
            </a:pPr>
            <a:r>
              <a:rPr lang="en-US" sz="1600" dirty="0">
                <a:solidFill>
                  <a:schemeClr val="bg1"/>
                </a:solidFill>
                <a:latin typeface="Lucida Console" panose="020B0609040504020204" pitchFamily="49" charset="0"/>
              </a:rPr>
              <a:t>Using index info to reconstruct a base tree...</a:t>
            </a:r>
          </a:p>
          <a:p>
            <a:pPr>
              <a:lnSpc>
                <a:spcPct val="90000"/>
              </a:lnSpc>
            </a:pPr>
            <a:r>
              <a:rPr lang="en-US" sz="1600" dirty="0">
                <a:solidFill>
                  <a:schemeClr val="bg1"/>
                </a:solidFill>
                <a:latin typeface="Lucida Console" panose="020B0609040504020204" pitchFamily="49" charset="0"/>
              </a:rPr>
              <a:t>M       </a:t>
            </a:r>
            <a:r>
              <a:rPr lang="en-US" sz="1600" dirty="0" err="1">
                <a:solidFill>
                  <a:schemeClr val="bg1"/>
                </a:solidFill>
                <a:latin typeface="Lucida Console" panose="020B0609040504020204" pitchFamily="49" charset="0"/>
              </a:rPr>
              <a:t>src</a:t>
            </a:r>
            <a:r>
              <a:rPr lang="en-US" sz="1600" dirty="0">
                <a:solidFill>
                  <a:schemeClr val="bg1"/>
                </a:solidFill>
                <a:latin typeface="Lucida Console" panose="020B0609040504020204" pitchFamily="49" charset="0"/>
              </a:rPr>
              <a:t>/file1.txt</a:t>
            </a:r>
          </a:p>
          <a:p>
            <a:pPr>
              <a:lnSpc>
                <a:spcPct val="90000"/>
              </a:lnSpc>
            </a:pPr>
            <a:r>
              <a:rPr lang="en-US" sz="1600" dirty="0">
                <a:solidFill>
                  <a:schemeClr val="bg1"/>
                </a:solidFill>
                <a:latin typeface="Lucida Console" panose="020B0609040504020204" pitchFamily="49" charset="0"/>
              </a:rPr>
              <a:t>Falling back to patching base and 3-way merge...</a:t>
            </a:r>
          </a:p>
          <a:p>
            <a:pPr>
              <a:lnSpc>
                <a:spcPct val="90000"/>
              </a:lnSpc>
            </a:pPr>
            <a:r>
              <a:rPr lang="en-US" sz="1600" dirty="0">
                <a:solidFill>
                  <a:schemeClr val="bg1"/>
                </a:solidFill>
                <a:latin typeface="Lucida Console" panose="020B0609040504020204" pitchFamily="49" charset="0"/>
              </a:rPr>
              <a:t>Auto-merging </a:t>
            </a:r>
            <a:r>
              <a:rPr lang="en-US" sz="1600" dirty="0" err="1">
                <a:solidFill>
                  <a:schemeClr val="bg1"/>
                </a:solidFill>
                <a:latin typeface="Lucida Console" panose="020B0609040504020204" pitchFamily="49" charset="0"/>
              </a:rPr>
              <a:t>src</a:t>
            </a:r>
            <a:r>
              <a:rPr lang="en-US" sz="1600" dirty="0">
                <a:solidFill>
                  <a:schemeClr val="bg1"/>
                </a:solidFill>
                <a:latin typeface="Lucida Console" panose="020B0609040504020204" pitchFamily="49" charset="0"/>
              </a:rPr>
              <a:t>/file1.txt</a:t>
            </a:r>
          </a:p>
          <a:p>
            <a:pPr>
              <a:lnSpc>
                <a:spcPct val="90000"/>
              </a:lnSpc>
            </a:pPr>
            <a:r>
              <a:rPr lang="en-US" sz="1600" dirty="0">
                <a:solidFill>
                  <a:schemeClr val="bg1"/>
                </a:solidFill>
                <a:latin typeface="Lucida Console" panose="020B0609040504020204" pitchFamily="49" charset="0"/>
              </a:rPr>
              <a:t>CONFLICT (content): Merge conflict in </a:t>
            </a:r>
            <a:r>
              <a:rPr lang="en-US" sz="1600" dirty="0" err="1">
                <a:solidFill>
                  <a:schemeClr val="bg1"/>
                </a:solidFill>
                <a:latin typeface="Lucida Console" panose="020B0609040504020204" pitchFamily="49" charset="0"/>
              </a:rPr>
              <a:t>src</a:t>
            </a:r>
            <a:r>
              <a:rPr lang="en-US" sz="1600" dirty="0">
                <a:solidFill>
                  <a:schemeClr val="bg1"/>
                </a:solidFill>
                <a:latin typeface="Lucida Console" panose="020B0609040504020204" pitchFamily="49" charset="0"/>
              </a:rPr>
              <a:t>/file1.txt</a:t>
            </a:r>
          </a:p>
          <a:p>
            <a:pPr>
              <a:lnSpc>
                <a:spcPct val="90000"/>
              </a:lnSpc>
            </a:pPr>
            <a:r>
              <a:rPr lang="en-US" sz="1600" dirty="0">
                <a:solidFill>
                  <a:schemeClr val="bg1"/>
                </a:solidFill>
                <a:latin typeface="Lucida Console" panose="020B0609040504020204" pitchFamily="49" charset="0"/>
              </a:rPr>
              <a:t>Patch failed at 0001 </a:t>
            </a:r>
            <a:r>
              <a:rPr lang="en-US" sz="1600" dirty="0" err="1">
                <a:solidFill>
                  <a:schemeClr val="bg1"/>
                </a:solidFill>
                <a:latin typeface="Lucida Console" panose="020B0609040504020204" pitchFamily="49" charset="0"/>
              </a:rPr>
              <a:t>komit</a:t>
            </a:r>
            <a:r>
              <a:rPr lang="en-US" sz="1600" dirty="0">
                <a:solidFill>
                  <a:schemeClr val="bg1"/>
                </a:solidFill>
                <a:latin typeface="Lucida Console" panose="020B0609040504020204" pitchFamily="49" charset="0"/>
              </a:rPr>
              <a:t> #1</a:t>
            </a:r>
          </a:p>
          <a:p>
            <a:pPr>
              <a:lnSpc>
                <a:spcPct val="90000"/>
              </a:lnSpc>
            </a:pPr>
            <a:r>
              <a:rPr lang="en-US" sz="1600" dirty="0">
                <a:solidFill>
                  <a:schemeClr val="bg1"/>
                </a:solidFill>
                <a:latin typeface="Lucida Console" panose="020B0609040504020204" pitchFamily="49" charset="0"/>
              </a:rPr>
              <a:t>The copy of the patch that failed is found in: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/rebase-apply/patch</a:t>
            </a:r>
          </a:p>
          <a:p>
            <a:pPr>
              <a:lnSpc>
                <a:spcPct val="90000"/>
              </a:lnSpc>
            </a:pPr>
            <a:endParaRPr lang="en-US" sz="1600" dirty="0">
              <a:solidFill>
                <a:schemeClr val="bg1"/>
              </a:solidFill>
              <a:latin typeface="Lucida Console" panose="020B0609040504020204" pitchFamily="49" charset="0"/>
            </a:endParaRPr>
          </a:p>
          <a:p>
            <a:pPr>
              <a:lnSpc>
                <a:spcPct val="90000"/>
              </a:lnSpc>
            </a:pPr>
            <a:r>
              <a:rPr lang="en-US" sz="1600" dirty="0">
                <a:solidFill>
                  <a:schemeClr val="bg1"/>
                </a:solidFill>
                <a:latin typeface="Lucida Console" panose="020B0609040504020204" pitchFamily="49" charset="0"/>
              </a:rPr>
              <a:t>When you have resolved this problem, run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rebase --continue".</a:t>
            </a:r>
          </a:p>
          <a:p>
            <a:pPr>
              <a:lnSpc>
                <a:spcPct val="90000"/>
              </a:lnSpc>
            </a:pPr>
            <a:r>
              <a:rPr lang="en-US" sz="1600" dirty="0">
                <a:solidFill>
                  <a:schemeClr val="bg1"/>
                </a:solidFill>
                <a:latin typeface="Lucida Console" panose="020B0609040504020204" pitchFamily="49" charset="0"/>
              </a:rPr>
              <a:t>If you prefer to skip this patch, run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rebase --skip" instead.</a:t>
            </a:r>
          </a:p>
          <a:p>
            <a:pPr>
              <a:lnSpc>
                <a:spcPct val="90000"/>
              </a:lnSpc>
            </a:pPr>
            <a:r>
              <a:rPr lang="en-US" sz="1600" dirty="0">
                <a:solidFill>
                  <a:schemeClr val="bg1"/>
                </a:solidFill>
                <a:latin typeface="Lucida Console" panose="020B0609040504020204" pitchFamily="49" charset="0"/>
              </a:rPr>
              <a:t>To check out the original branch and stop rebasing, run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rebase --abort".</a:t>
            </a:r>
          </a:p>
          <a:p>
            <a:pPr>
              <a:lnSpc>
                <a:spcPct val="90000"/>
              </a:lnSpc>
            </a:pPr>
            <a:endParaRPr lang="en-US" sz="1600" dirty="0">
              <a:solidFill>
                <a:schemeClr val="bg1"/>
              </a:solidFill>
              <a:latin typeface="Lucida Console" panose="020B0609040504020204" pitchFamily="49" charset="0"/>
            </a:endParaRPr>
          </a:p>
          <a:p>
            <a:pPr>
              <a:lnSpc>
                <a:spcPct val="90000"/>
              </a:lnSpc>
            </a:pPr>
            <a:r>
              <a:rPr lang="en-US" sz="1600" dirty="0">
                <a:solidFill>
                  <a:schemeClr val="bg1"/>
                </a:solidFill>
                <a:latin typeface="Lucida Console" panose="020B0609040504020204" pitchFamily="49" charset="0"/>
              </a:rPr>
              <a:t>AD+JY93KE@WPPLL0ITA762 MINGW64 /</a:t>
            </a:r>
            <a:r>
              <a:rPr lang="en-US" sz="1600" dirty="0" smtClean="0">
                <a:solidFill>
                  <a:schemeClr val="bg1"/>
                </a:solidFill>
                <a:latin typeface="Lucida Console" panose="020B0609040504020204" pitchFamily="49" charset="0"/>
              </a:rPr>
              <a:t>c/</a:t>
            </a:r>
            <a:r>
              <a:rPr lang="en-US" sz="1600" dirty="0" err="1" smtClean="0">
                <a:solidFill>
                  <a:schemeClr val="bg1"/>
                </a:solidFill>
                <a:latin typeface="Lucida Console" panose="020B0609040504020204" pitchFamily="49" charset="0"/>
              </a:rPr>
              <a:t>warsztaty</a:t>
            </a:r>
            <a:r>
              <a:rPr lang="en-US" sz="1600" dirty="0" smtClean="0">
                <a:solidFill>
                  <a:schemeClr val="bg1"/>
                </a:solidFill>
                <a:latin typeface="Lucida Console" panose="020B0609040504020204" pitchFamily="49" charset="0"/>
              </a:rPr>
              <a:t>/</a:t>
            </a:r>
            <a:r>
              <a:rPr lang="en-US" sz="1600" dirty="0" err="1" smtClean="0">
                <a:solidFill>
                  <a:schemeClr val="bg1"/>
                </a:solidFill>
                <a:latin typeface="Lucida Console" panose="020B0609040504020204" pitchFamily="49" charset="0"/>
              </a:rPr>
              <a:t>rebase_workshhop</a:t>
            </a:r>
            <a:r>
              <a:rPr lang="en-US" sz="1600" dirty="0" smtClean="0">
                <a:solidFill>
                  <a:schemeClr val="bg1"/>
                </a:solidFill>
                <a:latin typeface="Lucida Console" panose="020B0609040504020204" pitchFamily="49" charset="0"/>
              </a:rPr>
              <a:t> </a:t>
            </a:r>
            <a:r>
              <a:rPr lang="en-US" sz="1600" dirty="0">
                <a:solidFill>
                  <a:schemeClr val="bg1"/>
                </a:solidFill>
                <a:latin typeface="Lucida Console" panose="020B0609040504020204" pitchFamily="49" charset="0"/>
              </a:rPr>
              <a:t>(issue-26|REBASE 1/2)</a:t>
            </a:r>
          </a:p>
        </p:txBody>
      </p:sp>
    </p:spTree>
    <p:extLst>
      <p:ext uri="{BB962C8B-B14F-4D97-AF65-F5344CB8AC3E}">
        <p14:creationId xmlns:p14="http://schemas.microsoft.com/office/powerpoint/2010/main" val="2112060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2279628"/>
          </a:xfrm>
        </p:spPr>
        <p:txBody>
          <a:bodyPr/>
          <a:lstStyle/>
          <a:p>
            <a:pPr lvl="1"/>
            <a:r>
              <a:rPr lang="pl-PL" b="1" dirty="0" err="1" smtClean="0"/>
              <a:t>Ribejz</a:t>
            </a:r>
            <a:endParaRPr lang="pl-PL" b="1" dirty="0" smtClean="0"/>
          </a:p>
          <a:p>
            <a:pPr lvl="1"/>
            <a:r>
              <a:rPr lang="pl-PL" dirty="0"/>
              <a:t>Nadal można poradzić sobie spokojnie bez GUI. W poniższy sposób można wylistować pliki, w których są konflikty</a:t>
            </a:r>
            <a:r>
              <a:rPr lang="pl-PL" dirty="0" smtClean="0"/>
              <a:t>:</a:t>
            </a:r>
          </a:p>
          <a:p>
            <a:pPr lvl="1"/>
            <a:endParaRPr lang="pl-PL" dirty="0" smtClean="0"/>
          </a:p>
          <a:p>
            <a:pPr lvl="1"/>
            <a:endParaRPr lang="pl-PL" dirty="0" smtClean="0"/>
          </a:p>
          <a:p>
            <a:pPr lvl="1"/>
            <a:endParaRPr lang="pl-PL" dirty="0" smtClean="0"/>
          </a:p>
          <a:p>
            <a:pPr lvl="1"/>
            <a:r>
              <a:rPr lang="pl-PL" dirty="0" smtClean="0"/>
              <a:t>Konflikt oznaczony jest w pliku w następujący sposób:</a:t>
            </a:r>
          </a:p>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Konflikty</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36</a:t>
            </a:fld>
            <a:endParaRPr lang="en-GB" noProof="0" dirty="0"/>
          </a:p>
        </p:txBody>
      </p:sp>
      <p:sp>
        <p:nvSpPr>
          <p:cNvPr id="6" name="Freeform 13"/>
          <p:cNvSpPr>
            <a:spLocks/>
          </p:cNvSpPr>
          <p:nvPr/>
        </p:nvSpPr>
        <p:spPr bwMode="gray">
          <a:xfrm>
            <a:off x="852950" y="3558012"/>
            <a:ext cx="10481800" cy="1399906"/>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pl-PL" sz="1600" dirty="0">
                <a:solidFill>
                  <a:schemeClr val="bg1"/>
                </a:solidFill>
                <a:latin typeface="Lucida Console" panose="020B0609040504020204" pitchFamily="49" charset="0"/>
              </a:rPr>
              <a:t>&lt;&lt;&lt;&lt;&lt;&lt;&lt; HEAD</a:t>
            </a:r>
          </a:p>
          <a:p>
            <a:pPr>
              <a:lnSpc>
                <a:spcPct val="90000"/>
              </a:lnSpc>
            </a:pPr>
            <a:r>
              <a:rPr lang="pl-PL" sz="1600" dirty="0" err="1">
                <a:solidFill>
                  <a:schemeClr val="bg1"/>
                </a:solidFill>
                <a:latin typeface="Lucida Console" panose="020B0609040504020204" pitchFamily="49" charset="0"/>
              </a:rPr>
              <a:t>zmienona</a:t>
            </a:r>
            <a:r>
              <a:rPr lang="pl-PL" sz="1600" dirty="0">
                <a:solidFill>
                  <a:schemeClr val="bg1"/>
                </a:solidFill>
                <a:latin typeface="Lucida Console" panose="020B0609040504020204" pitchFamily="49" charset="0"/>
              </a:rPr>
              <a:t> linijka/linijki kodu w </a:t>
            </a:r>
            <a:r>
              <a:rPr lang="pl-PL" sz="1600" dirty="0" err="1">
                <a:solidFill>
                  <a:schemeClr val="bg1"/>
                </a:solidFill>
                <a:latin typeface="Lucida Console" panose="020B0609040504020204" pitchFamily="49" charset="0"/>
              </a:rPr>
              <a:t>branczu</a:t>
            </a:r>
            <a:r>
              <a:rPr lang="pl-PL" sz="1600" dirty="0">
                <a:solidFill>
                  <a:schemeClr val="bg1"/>
                </a:solidFill>
                <a:latin typeface="Lucida Console" panose="020B0609040504020204" pitchFamily="49" charset="0"/>
              </a:rPr>
              <a:t> na który się </a:t>
            </a:r>
            <a:r>
              <a:rPr lang="pl-PL" sz="1600" dirty="0" err="1">
                <a:solidFill>
                  <a:schemeClr val="bg1"/>
                </a:solidFill>
                <a:latin typeface="Lucida Console" panose="020B0609040504020204" pitchFamily="49" charset="0"/>
              </a:rPr>
              <a:t>ribejzujesz</a:t>
            </a:r>
            <a:endParaRPr lang="pl-PL" sz="1600" dirty="0">
              <a:solidFill>
                <a:schemeClr val="bg1"/>
              </a:solidFill>
              <a:latin typeface="Lucida Console" panose="020B0609040504020204" pitchFamily="49" charset="0"/>
            </a:endParaRPr>
          </a:p>
          <a:p>
            <a:pPr>
              <a:lnSpc>
                <a:spcPct val="90000"/>
              </a:lnSpc>
            </a:pPr>
            <a:r>
              <a:rPr lang="pl-PL" sz="1600" dirty="0">
                <a:solidFill>
                  <a:schemeClr val="bg1"/>
                </a:solidFill>
                <a:latin typeface="Lucida Console" panose="020B0609040504020204" pitchFamily="49" charset="0"/>
              </a:rPr>
              <a:t>=======</a:t>
            </a:r>
          </a:p>
          <a:p>
            <a:pPr>
              <a:lnSpc>
                <a:spcPct val="90000"/>
              </a:lnSpc>
            </a:pPr>
            <a:r>
              <a:rPr lang="pl-PL" sz="1600" dirty="0" err="1">
                <a:solidFill>
                  <a:schemeClr val="bg1"/>
                </a:solidFill>
                <a:latin typeface="Lucida Console" panose="020B0609040504020204" pitchFamily="49" charset="0"/>
              </a:rPr>
              <a:t>zmienona</a:t>
            </a:r>
            <a:r>
              <a:rPr lang="pl-PL" sz="1600" dirty="0">
                <a:solidFill>
                  <a:schemeClr val="bg1"/>
                </a:solidFill>
                <a:latin typeface="Lucida Console" panose="020B0609040504020204" pitchFamily="49" charset="0"/>
              </a:rPr>
              <a:t> linijka/linijki kodu w </a:t>
            </a:r>
            <a:r>
              <a:rPr lang="pl-PL" sz="1600" dirty="0" err="1">
                <a:solidFill>
                  <a:schemeClr val="bg1"/>
                </a:solidFill>
                <a:latin typeface="Lucida Console" panose="020B0609040504020204" pitchFamily="49" charset="0"/>
              </a:rPr>
              <a:t>branczu</a:t>
            </a:r>
            <a:r>
              <a:rPr lang="pl-PL" sz="1600" dirty="0">
                <a:solidFill>
                  <a:schemeClr val="bg1"/>
                </a:solidFill>
                <a:latin typeface="Lucida Console" panose="020B0609040504020204" pitchFamily="49" charset="0"/>
              </a:rPr>
              <a:t> który </a:t>
            </a:r>
            <a:r>
              <a:rPr lang="pl-PL" sz="1600" dirty="0" err="1">
                <a:solidFill>
                  <a:schemeClr val="bg1"/>
                </a:solidFill>
                <a:latin typeface="Lucida Console" panose="020B0609040504020204" pitchFamily="49" charset="0"/>
              </a:rPr>
              <a:t>ribejzujesz</a:t>
            </a:r>
            <a:endParaRPr lang="pl-PL" sz="1600" dirty="0">
              <a:solidFill>
                <a:schemeClr val="bg1"/>
              </a:solidFill>
              <a:latin typeface="Lucida Console" panose="020B0609040504020204" pitchFamily="49" charset="0"/>
            </a:endParaRPr>
          </a:p>
          <a:p>
            <a:pPr>
              <a:lnSpc>
                <a:spcPct val="90000"/>
              </a:lnSpc>
            </a:pPr>
            <a:r>
              <a:rPr lang="pl-PL" sz="1600" dirty="0">
                <a:solidFill>
                  <a:schemeClr val="bg1"/>
                </a:solidFill>
                <a:latin typeface="Lucida Console" panose="020B0609040504020204" pitchFamily="49" charset="0"/>
              </a:rPr>
              <a:t>&gt;&gt;&gt;&gt;&gt;&gt;&gt; </a:t>
            </a:r>
            <a:r>
              <a:rPr lang="pl-PL" sz="1600" dirty="0" err="1">
                <a:solidFill>
                  <a:schemeClr val="bg1"/>
                </a:solidFill>
                <a:latin typeface="Lucida Console" panose="020B0609040504020204" pitchFamily="49" charset="0"/>
              </a:rPr>
              <a:t>komit</a:t>
            </a:r>
            <a:r>
              <a:rPr lang="pl-PL" sz="1600" dirty="0">
                <a:solidFill>
                  <a:schemeClr val="bg1"/>
                </a:solidFill>
                <a:latin typeface="Lucida Console" panose="020B0609040504020204" pitchFamily="49" charset="0"/>
              </a:rPr>
              <a:t> #1</a:t>
            </a:r>
          </a:p>
        </p:txBody>
      </p:sp>
      <p:sp>
        <p:nvSpPr>
          <p:cNvPr id="7" name="Freeform 13"/>
          <p:cNvSpPr>
            <a:spLocks/>
          </p:cNvSpPr>
          <p:nvPr/>
        </p:nvSpPr>
        <p:spPr bwMode="gray">
          <a:xfrm>
            <a:off x="852950" y="2372839"/>
            <a:ext cx="10481800" cy="424721"/>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pl-PL" sz="1600" dirty="0">
                <a:solidFill>
                  <a:schemeClr val="bg1"/>
                </a:solidFill>
                <a:latin typeface="Lucida Console" panose="020B0609040504020204" pitchFamily="49" charset="0"/>
              </a:rPr>
              <a:t>$ git </a:t>
            </a:r>
            <a:r>
              <a:rPr lang="pl-PL" sz="1600" dirty="0" err="1">
                <a:solidFill>
                  <a:schemeClr val="bg1"/>
                </a:solidFill>
                <a:latin typeface="Lucida Console" panose="020B0609040504020204" pitchFamily="49" charset="0"/>
              </a:rPr>
              <a:t>diff</a:t>
            </a:r>
            <a:r>
              <a:rPr lang="pl-PL" sz="1600" dirty="0">
                <a:solidFill>
                  <a:schemeClr val="bg1"/>
                </a:solidFill>
                <a:latin typeface="Lucida Console" panose="020B0609040504020204" pitchFamily="49" charset="0"/>
              </a:rPr>
              <a:t> --</a:t>
            </a:r>
            <a:r>
              <a:rPr lang="pl-PL" sz="1600" dirty="0" err="1">
                <a:solidFill>
                  <a:schemeClr val="bg1"/>
                </a:solidFill>
                <a:latin typeface="Lucida Console" panose="020B0609040504020204" pitchFamily="49" charset="0"/>
              </a:rPr>
              <a:t>name-only</a:t>
            </a:r>
            <a:r>
              <a:rPr lang="pl-PL" sz="1600" dirty="0">
                <a:solidFill>
                  <a:schemeClr val="bg1"/>
                </a:solidFill>
                <a:latin typeface="Lucida Console" panose="020B0609040504020204" pitchFamily="49" charset="0"/>
              </a:rPr>
              <a:t> --</a:t>
            </a:r>
            <a:r>
              <a:rPr lang="pl-PL" sz="1600" dirty="0" err="1">
                <a:solidFill>
                  <a:schemeClr val="bg1"/>
                </a:solidFill>
                <a:latin typeface="Lucida Console" panose="020B0609040504020204" pitchFamily="49" charset="0"/>
              </a:rPr>
              <a:t>diff-filter</a:t>
            </a:r>
            <a:r>
              <a:rPr lang="pl-PL" sz="1600" dirty="0">
                <a:solidFill>
                  <a:schemeClr val="bg1"/>
                </a:solidFill>
                <a:latin typeface="Lucida Console" panose="020B0609040504020204" pitchFamily="49" charset="0"/>
              </a:rPr>
              <a:t>=U</a:t>
            </a:r>
          </a:p>
        </p:txBody>
      </p:sp>
    </p:spTree>
    <p:extLst>
      <p:ext uri="{BB962C8B-B14F-4D97-AF65-F5344CB8AC3E}">
        <p14:creationId xmlns:p14="http://schemas.microsoft.com/office/powerpoint/2010/main" val="2792024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017893"/>
          </a:xfrm>
        </p:spPr>
        <p:txBody>
          <a:bodyPr/>
          <a:lstStyle/>
          <a:p>
            <a:pPr lvl="1"/>
            <a:r>
              <a:rPr lang="pl-PL" b="1" dirty="0" err="1" smtClean="0"/>
              <a:t>Ribejz</a:t>
            </a:r>
            <a:endParaRPr lang="pl-PL" b="1" dirty="0" smtClean="0"/>
          </a:p>
          <a:p>
            <a:pPr lvl="1"/>
            <a:r>
              <a:rPr lang="pl-PL" dirty="0" smtClean="0"/>
              <a:t>Rozwiązanie konfliktu koniec końców polega na automatycznej lub ręcznej zmianie skonfliktowanego pliku i oznaczenie jako rozwiązany poleceniem git </a:t>
            </a:r>
            <a:r>
              <a:rPr lang="pl-PL" dirty="0" err="1" smtClean="0"/>
              <a:t>add</a:t>
            </a:r>
            <a:r>
              <a:rPr lang="pl-PL" dirty="0" smtClean="0"/>
              <a:t>.</a:t>
            </a:r>
          </a:p>
          <a:p>
            <a:pPr lvl="1"/>
            <a:endParaRPr lang="pl-PL" dirty="0" smtClean="0"/>
          </a:p>
          <a:p>
            <a:pPr lvl="1"/>
            <a:r>
              <a:rPr lang="pl-PL" b="1" dirty="0" err="1" smtClean="0"/>
              <a:t>Ours</a:t>
            </a:r>
            <a:r>
              <a:rPr lang="pl-PL" b="1" dirty="0" smtClean="0"/>
              <a:t>/</a:t>
            </a:r>
            <a:r>
              <a:rPr lang="pl-PL" b="1" dirty="0" err="1" smtClean="0"/>
              <a:t>theirs</a:t>
            </a:r>
            <a:endParaRPr lang="pl-PL" b="1" dirty="0" smtClean="0"/>
          </a:p>
          <a:p>
            <a:pPr lvl="1"/>
            <a:r>
              <a:rPr lang="pl-PL" dirty="0" smtClean="0"/>
              <a:t>W przypadku </a:t>
            </a:r>
            <a:r>
              <a:rPr lang="pl-PL" dirty="0" err="1" smtClean="0"/>
              <a:t>ribejza</a:t>
            </a:r>
            <a:r>
              <a:rPr lang="pl-PL" dirty="0" smtClean="0"/>
              <a:t>:</a:t>
            </a:r>
          </a:p>
          <a:p>
            <a:pPr lvl="1"/>
            <a:r>
              <a:rPr lang="pl-PL" dirty="0" smtClean="0"/>
              <a:t>zmiany z </a:t>
            </a:r>
            <a:r>
              <a:rPr lang="pl-PL" dirty="0" err="1" smtClean="0"/>
              <a:t>brancza</a:t>
            </a:r>
            <a:r>
              <a:rPr lang="pl-PL" dirty="0" smtClean="0"/>
              <a:t> który </a:t>
            </a:r>
            <a:r>
              <a:rPr lang="pl-PL" dirty="0" err="1" smtClean="0"/>
              <a:t>ribejzujesz</a:t>
            </a:r>
            <a:r>
              <a:rPr lang="pl-PL" dirty="0" smtClean="0"/>
              <a:t> to zmiany „</a:t>
            </a:r>
            <a:r>
              <a:rPr lang="pl-PL" dirty="0" err="1" smtClean="0">
                <a:solidFill>
                  <a:srgbClr val="C90068"/>
                </a:solidFill>
              </a:rPr>
              <a:t>theirs</a:t>
            </a:r>
            <a:r>
              <a:rPr lang="pl-PL" dirty="0" smtClean="0"/>
              <a:t>”. </a:t>
            </a:r>
          </a:p>
          <a:p>
            <a:pPr lvl="1"/>
            <a:r>
              <a:rPr lang="pl-PL" dirty="0" smtClean="0"/>
              <a:t>zmiany z </a:t>
            </a:r>
            <a:r>
              <a:rPr lang="pl-PL" dirty="0" err="1" smtClean="0"/>
              <a:t>brancza</a:t>
            </a:r>
            <a:r>
              <a:rPr lang="pl-PL" dirty="0" smtClean="0"/>
              <a:t> na który się </a:t>
            </a:r>
            <a:r>
              <a:rPr lang="pl-PL" dirty="0" err="1" smtClean="0"/>
              <a:t>ribjezujesz</a:t>
            </a:r>
            <a:r>
              <a:rPr lang="pl-PL" dirty="0" smtClean="0"/>
              <a:t> to zmiany „</a:t>
            </a:r>
            <a:r>
              <a:rPr lang="pl-PL" dirty="0" err="1" smtClean="0">
                <a:solidFill>
                  <a:srgbClr val="C90068"/>
                </a:solidFill>
              </a:rPr>
              <a:t>ours</a:t>
            </a:r>
            <a:r>
              <a:rPr lang="pl-PL" dirty="0" smtClean="0"/>
              <a:t>”.</a:t>
            </a:r>
          </a:p>
          <a:p>
            <a:pPr lvl="1"/>
            <a:endParaRPr lang="pl-PL" dirty="0"/>
          </a:p>
          <a:p>
            <a:pPr lvl="1"/>
            <a:endParaRPr lang="pl-PL" dirty="0" smtClean="0"/>
          </a:p>
          <a:p>
            <a:pPr lvl="1"/>
            <a:endParaRPr lang="pl-PL" dirty="0"/>
          </a:p>
          <a:p>
            <a:pPr lvl="1"/>
            <a:endParaRPr lang="pl-PL" dirty="0" smtClean="0"/>
          </a:p>
          <a:p>
            <a:pPr lvl="1"/>
            <a:r>
              <a:rPr lang="pl-PL" dirty="0" smtClean="0"/>
              <a:t>Zmiany z master to „</a:t>
            </a:r>
            <a:r>
              <a:rPr lang="pl-PL" dirty="0" err="1" smtClean="0"/>
              <a:t>ours</a:t>
            </a:r>
            <a:r>
              <a:rPr lang="pl-PL" dirty="0" smtClean="0"/>
              <a:t>”, zmiany z issue-5 to „</a:t>
            </a:r>
            <a:r>
              <a:rPr lang="pl-PL" dirty="0" err="1" smtClean="0"/>
              <a:t>theirs</a:t>
            </a:r>
            <a:r>
              <a:rPr lang="pl-PL" dirty="0" smtClean="0"/>
              <a:t>”</a:t>
            </a:r>
          </a:p>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Konflikty</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37</a:t>
            </a:fld>
            <a:endParaRPr lang="en-GB" noProof="0" dirty="0"/>
          </a:p>
        </p:txBody>
      </p:sp>
      <p:sp>
        <p:nvSpPr>
          <p:cNvPr id="6" name="Freeform 13"/>
          <p:cNvSpPr>
            <a:spLocks/>
          </p:cNvSpPr>
          <p:nvPr/>
        </p:nvSpPr>
        <p:spPr bwMode="gray">
          <a:xfrm>
            <a:off x="838200" y="3965418"/>
            <a:ext cx="10481800" cy="669956"/>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checkout issue-5</a:t>
            </a:r>
          </a:p>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rebase master</a:t>
            </a:r>
          </a:p>
        </p:txBody>
      </p:sp>
    </p:spTree>
    <p:extLst>
      <p:ext uri="{BB962C8B-B14F-4D97-AF65-F5344CB8AC3E}">
        <p14:creationId xmlns:p14="http://schemas.microsoft.com/office/powerpoint/2010/main" val="24904815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615422"/>
          </a:xfrm>
        </p:spPr>
        <p:txBody>
          <a:bodyPr/>
          <a:lstStyle/>
          <a:p>
            <a:pPr lvl="1"/>
            <a:r>
              <a:rPr lang="pl-PL" b="1" dirty="0" err="1" smtClean="0"/>
              <a:t>Ribejz</a:t>
            </a:r>
            <a:endParaRPr lang="pl-PL" b="1" dirty="0" smtClean="0"/>
          </a:p>
          <a:p>
            <a:pPr lvl="1"/>
            <a:r>
              <a:rPr lang="pl-PL" dirty="0" smtClean="0"/>
              <a:t>Jeśli cały plik chcesz zastąpić zmianą z </a:t>
            </a:r>
            <a:r>
              <a:rPr lang="pl-PL" dirty="0" err="1" smtClean="0"/>
              <a:t>ours</a:t>
            </a:r>
            <a:r>
              <a:rPr lang="pl-PL" dirty="0" smtClean="0"/>
              <a:t> lub </a:t>
            </a:r>
            <a:r>
              <a:rPr lang="pl-PL" dirty="0" err="1" smtClean="0"/>
              <a:t>theirs</a:t>
            </a:r>
            <a:r>
              <a:rPr lang="pl-PL" dirty="0" smtClean="0"/>
              <a:t>:</a:t>
            </a:r>
          </a:p>
          <a:p>
            <a:pPr lvl="1"/>
            <a:endParaRPr lang="pl-PL" dirty="0"/>
          </a:p>
          <a:p>
            <a:pPr lvl="1"/>
            <a:r>
              <a:rPr lang="pl-PL" dirty="0" smtClean="0"/>
              <a:t>$ </a:t>
            </a:r>
            <a:r>
              <a:rPr lang="pl-PL" dirty="0"/>
              <a:t>git </a:t>
            </a:r>
            <a:r>
              <a:rPr lang="pl-PL" dirty="0" err="1" smtClean="0"/>
              <a:t>checkout</a:t>
            </a:r>
            <a:r>
              <a:rPr lang="pl-PL" dirty="0" smtClean="0"/>
              <a:t> </a:t>
            </a:r>
            <a:r>
              <a:rPr lang="pl-PL" dirty="0"/>
              <a:t>--</a:t>
            </a:r>
            <a:r>
              <a:rPr lang="pl-PL" dirty="0" err="1"/>
              <a:t>ours</a:t>
            </a:r>
            <a:r>
              <a:rPr lang="pl-PL" dirty="0"/>
              <a:t> </a:t>
            </a:r>
            <a:r>
              <a:rPr lang="pl-PL" dirty="0" smtClean="0"/>
              <a:t>[file]</a:t>
            </a:r>
          </a:p>
          <a:p>
            <a:pPr lvl="1"/>
            <a:r>
              <a:rPr lang="pl-PL" dirty="0"/>
              <a:t>$ git </a:t>
            </a:r>
            <a:r>
              <a:rPr lang="pl-PL" dirty="0" err="1"/>
              <a:t>checkout</a:t>
            </a:r>
            <a:r>
              <a:rPr lang="pl-PL" dirty="0"/>
              <a:t> </a:t>
            </a:r>
            <a:r>
              <a:rPr lang="pl-PL" dirty="0" smtClean="0"/>
              <a:t>--</a:t>
            </a:r>
            <a:r>
              <a:rPr lang="pl-PL" dirty="0" err="1" smtClean="0"/>
              <a:t>theirs</a:t>
            </a:r>
            <a:r>
              <a:rPr lang="pl-PL" dirty="0" smtClean="0"/>
              <a:t> </a:t>
            </a:r>
            <a:r>
              <a:rPr lang="pl-PL" dirty="0"/>
              <a:t>[</a:t>
            </a:r>
            <a:r>
              <a:rPr lang="pl-PL" dirty="0" smtClean="0"/>
              <a:t>file]</a:t>
            </a:r>
          </a:p>
          <a:p>
            <a:pPr lvl="1"/>
            <a:endParaRPr lang="pl-PL" dirty="0" smtClean="0"/>
          </a:p>
          <a:p>
            <a:pPr lvl="1"/>
            <a:r>
              <a:rPr lang="pl-PL" dirty="0" smtClean="0"/>
              <a:t>Po rozwiązaniu wszystkich konfliktów trzeba je oznaczyć jako rozwiązane i dokończyć </a:t>
            </a:r>
            <a:r>
              <a:rPr lang="pl-PL" dirty="0" err="1" smtClean="0"/>
              <a:t>ribejz</a:t>
            </a:r>
            <a:r>
              <a:rPr lang="pl-PL" dirty="0" smtClean="0"/>
              <a:t> poleceniami</a:t>
            </a:r>
          </a:p>
          <a:p>
            <a:pPr lvl="1"/>
            <a:endParaRPr lang="pl-PL" dirty="0" smtClean="0"/>
          </a:p>
          <a:p>
            <a:pPr lvl="1"/>
            <a:r>
              <a:rPr lang="pl-PL" dirty="0"/>
              <a:t>$ git </a:t>
            </a:r>
            <a:r>
              <a:rPr lang="pl-PL" dirty="0" err="1"/>
              <a:t>add</a:t>
            </a:r>
            <a:r>
              <a:rPr lang="pl-PL" dirty="0"/>
              <a:t> </a:t>
            </a:r>
            <a:r>
              <a:rPr lang="pl-PL" dirty="0" smtClean="0"/>
              <a:t>.</a:t>
            </a:r>
            <a:endParaRPr lang="pl-PL" dirty="0"/>
          </a:p>
          <a:p>
            <a:pPr lvl="1"/>
            <a:r>
              <a:rPr lang="pl-PL" dirty="0" smtClean="0"/>
              <a:t>$ git </a:t>
            </a:r>
            <a:r>
              <a:rPr lang="pl-PL" dirty="0" err="1" smtClean="0"/>
              <a:t>rebase</a:t>
            </a:r>
            <a:r>
              <a:rPr lang="pl-PL" dirty="0" smtClean="0"/>
              <a:t> –</a:t>
            </a:r>
            <a:r>
              <a:rPr lang="pl-PL" dirty="0" err="1" smtClean="0"/>
              <a:t>continue</a:t>
            </a:r>
            <a:endParaRPr lang="pl-PL" dirty="0" smtClean="0"/>
          </a:p>
          <a:p>
            <a:pPr lvl="1"/>
            <a:endParaRPr lang="pl-PL" dirty="0"/>
          </a:p>
          <a:p>
            <a:pPr lvl="1"/>
            <a:r>
              <a:rPr lang="pl-PL" dirty="0" smtClean="0"/>
              <a:t>W razie kłopotów, można wrócić do punktu wyjścia:</a:t>
            </a:r>
          </a:p>
          <a:p>
            <a:pPr lvl="1"/>
            <a:endParaRPr lang="pl-PL" dirty="0"/>
          </a:p>
          <a:p>
            <a:pPr lvl="1"/>
            <a:r>
              <a:rPr lang="pl-PL" dirty="0" smtClean="0"/>
              <a:t>$ git </a:t>
            </a:r>
            <a:r>
              <a:rPr lang="pl-PL" dirty="0" err="1" smtClean="0"/>
              <a:t>rebase</a:t>
            </a:r>
            <a:r>
              <a:rPr lang="pl-PL" dirty="0" smtClean="0"/>
              <a:t> --abort</a:t>
            </a:r>
            <a:endParaRPr lang="pl-PL" dirty="0"/>
          </a:p>
          <a:p>
            <a:pPr lvl="1"/>
            <a:endParaRPr lang="pl-PL" dirty="0" smtClean="0"/>
          </a:p>
          <a:p>
            <a:pPr lvl="1"/>
            <a:endParaRPr lang="pl-PL" dirty="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smtClean="0"/>
              <a:t>Konflikty</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38</a:t>
            </a:fld>
            <a:endParaRPr lang="en-GB" noProof="0" dirty="0"/>
          </a:p>
        </p:txBody>
      </p:sp>
      <p:sp>
        <p:nvSpPr>
          <p:cNvPr id="6" name="Freeform 13"/>
          <p:cNvSpPr>
            <a:spLocks/>
          </p:cNvSpPr>
          <p:nvPr/>
        </p:nvSpPr>
        <p:spPr bwMode="gray">
          <a:xfrm>
            <a:off x="838200" y="2127565"/>
            <a:ext cx="10481800" cy="669956"/>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checkout --ours [file]</a:t>
            </a:r>
          </a:p>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checkout --theirs [file]</a:t>
            </a:r>
          </a:p>
        </p:txBody>
      </p:sp>
      <p:sp>
        <p:nvSpPr>
          <p:cNvPr id="7" name="Freeform 13"/>
          <p:cNvSpPr>
            <a:spLocks/>
          </p:cNvSpPr>
          <p:nvPr/>
        </p:nvSpPr>
        <p:spPr bwMode="gray">
          <a:xfrm>
            <a:off x="849262" y="3978209"/>
            <a:ext cx="10481800" cy="669956"/>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fr-FR" sz="1600" dirty="0">
                <a:solidFill>
                  <a:schemeClr val="bg1"/>
                </a:solidFill>
                <a:latin typeface="Lucida Console" panose="020B0609040504020204" pitchFamily="49" charset="0"/>
              </a:rPr>
              <a:t>$ git </a:t>
            </a:r>
            <a:r>
              <a:rPr lang="fr-FR" sz="1600" dirty="0" err="1">
                <a:solidFill>
                  <a:schemeClr val="bg1"/>
                </a:solidFill>
                <a:latin typeface="Lucida Console" panose="020B0609040504020204" pitchFamily="49" charset="0"/>
              </a:rPr>
              <a:t>add</a:t>
            </a:r>
            <a:r>
              <a:rPr lang="fr-FR" sz="1600" dirty="0">
                <a:solidFill>
                  <a:schemeClr val="bg1"/>
                </a:solidFill>
                <a:latin typeface="Lucida Console" panose="020B0609040504020204" pitchFamily="49" charset="0"/>
              </a:rPr>
              <a:t> .</a:t>
            </a:r>
          </a:p>
          <a:p>
            <a:pPr>
              <a:lnSpc>
                <a:spcPct val="90000"/>
              </a:lnSpc>
            </a:pPr>
            <a:r>
              <a:rPr lang="fr-FR" sz="1600" dirty="0">
                <a:solidFill>
                  <a:schemeClr val="bg1"/>
                </a:solidFill>
                <a:latin typeface="Lucida Console" panose="020B0609040504020204" pitchFamily="49" charset="0"/>
              </a:rPr>
              <a:t>$ git </a:t>
            </a:r>
            <a:r>
              <a:rPr lang="fr-FR" sz="1600" dirty="0" err="1">
                <a:solidFill>
                  <a:schemeClr val="bg1"/>
                </a:solidFill>
                <a:latin typeface="Lucida Console" panose="020B0609040504020204" pitchFamily="49" charset="0"/>
              </a:rPr>
              <a:t>rebase</a:t>
            </a:r>
            <a:r>
              <a:rPr lang="fr-FR" sz="1600" dirty="0">
                <a:solidFill>
                  <a:schemeClr val="bg1"/>
                </a:solidFill>
                <a:latin typeface="Lucida Console" panose="020B0609040504020204" pitchFamily="49" charset="0"/>
              </a:rPr>
              <a:t> </a:t>
            </a:r>
            <a:r>
              <a:rPr lang="pl-PL" sz="1600" dirty="0" smtClean="0">
                <a:solidFill>
                  <a:schemeClr val="bg1"/>
                </a:solidFill>
                <a:latin typeface="Lucida Console" panose="020B0609040504020204" pitchFamily="49" charset="0"/>
              </a:rPr>
              <a:t>--</a:t>
            </a:r>
            <a:r>
              <a:rPr lang="fr-FR" sz="1600" dirty="0" smtClean="0">
                <a:solidFill>
                  <a:schemeClr val="bg1"/>
                </a:solidFill>
                <a:latin typeface="Lucida Console" panose="020B0609040504020204" pitchFamily="49" charset="0"/>
              </a:rPr>
              <a:t>continue</a:t>
            </a:r>
            <a:endParaRPr lang="fr-FR" sz="1600" dirty="0">
              <a:solidFill>
                <a:schemeClr val="bg1"/>
              </a:solidFill>
              <a:latin typeface="Lucida Console" panose="020B0609040504020204" pitchFamily="49" charset="0"/>
            </a:endParaRPr>
          </a:p>
        </p:txBody>
      </p:sp>
      <p:sp>
        <p:nvSpPr>
          <p:cNvPr id="9" name="Freeform 13"/>
          <p:cNvSpPr>
            <a:spLocks/>
          </p:cNvSpPr>
          <p:nvPr/>
        </p:nvSpPr>
        <p:spPr bwMode="gray">
          <a:xfrm>
            <a:off x="838200" y="5411969"/>
            <a:ext cx="10481800" cy="481837"/>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fr-FR" sz="1600" dirty="0">
                <a:solidFill>
                  <a:schemeClr val="bg1"/>
                </a:solidFill>
                <a:latin typeface="Lucida Console" panose="020B0609040504020204" pitchFamily="49" charset="0"/>
              </a:rPr>
              <a:t>$ git </a:t>
            </a:r>
            <a:r>
              <a:rPr lang="fr-FR" sz="1600" dirty="0" err="1">
                <a:solidFill>
                  <a:schemeClr val="bg1"/>
                </a:solidFill>
                <a:latin typeface="Lucida Console" panose="020B0609040504020204" pitchFamily="49" charset="0"/>
              </a:rPr>
              <a:t>rebase</a:t>
            </a:r>
            <a:r>
              <a:rPr lang="fr-FR" sz="1600" dirty="0">
                <a:solidFill>
                  <a:schemeClr val="bg1"/>
                </a:solidFill>
                <a:latin typeface="Lucida Console" panose="020B0609040504020204" pitchFamily="49" charset="0"/>
              </a:rPr>
              <a:t> --</a:t>
            </a:r>
            <a:r>
              <a:rPr lang="fr-FR" sz="1600" dirty="0" err="1">
                <a:solidFill>
                  <a:schemeClr val="bg1"/>
                </a:solidFill>
                <a:latin typeface="Lucida Console" panose="020B0609040504020204" pitchFamily="49" charset="0"/>
              </a:rPr>
              <a:t>abort</a:t>
            </a:r>
            <a:endParaRPr lang="fr-FR" sz="16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130079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err="1" smtClean="0"/>
              <a:t>Tagi</a:t>
            </a:r>
            <a:endParaRPr lang="nl-NL" dirty="0"/>
          </a:p>
        </p:txBody>
      </p:sp>
    </p:spTree>
    <p:extLst>
      <p:ext uri="{BB962C8B-B14F-4D97-AF65-F5344CB8AC3E}">
        <p14:creationId xmlns:p14="http://schemas.microsoft.com/office/powerpoint/2010/main" val="2868517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buFont typeface="Arial" panose="020B0604020202020204" pitchFamily="34" charset="0"/>
              <a:buChar char="•"/>
            </a:pPr>
            <a:r>
              <a:rPr lang="pl-PL" sz="1800" dirty="0">
                <a:solidFill>
                  <a:srgbClr val="333333"/>
                </a:solidFill>
              </a:rPr>
              <a:t>Wprowadzenie oraz instalacja gita.</a:t>
            </a:r>
          </a:p>
          <a:p>
            <a:pPr lvl="0">
              <a:buFont typeface="Arial" panose="020B0604020202020204" pitchFamily="34" charset="0"/>
              <a:buChar char="•"/>
            </a:pPr>
            <a:r>
              <a:rPr lang="pl-PL" sz="1800" dirty="0">
                <a:solidFill>
                  <a:srgbClr val="333333"/>
                </a:solidFill>
              </a:rPr>
              <a:t>Podstawowe polecenia w samodzielnej pracy (status, </a:t>
            </a:r>
            <a:r>
              <a:rPr lang="pl-PL" sz="1800" dirty="0" err="1">
                <a:solidFill>
                  <a:srgbClr val="333333"/>
                </a:solidFill>
              </a:rPr>
              <a:t>commit</a:t>
            </a:r>
            <a:r>
              <a:rPr lang="pl-PL" sz="1800" dirty="0">
                <a:solidFill>
                  <a:srgbClr val="333333"/>
                </a:solidFill>
              </a:rPr>
              <a:t>, </a:t>
            </a:r>
            <a:r>
              <a:rPr lang="pl-PL" sz="1800" dirty="0" err="1">
                <a:solidFill>
                  <a:srgbClr val="333333"/>
                </a:solidFill>
              </a:rPr>
              <a:t>stash</a:t>
            </a:r>
            <a:r>
              <a:rPr lang="pl-PL" sz="1800" dirty="0">
                <a:solidFill>
                  <a:srgbClr val="333333"/>
                </a:solidFill>
              </a:rPr>
              <a:t>, log) oraz warsztaty.</a:t>
            </a:r>
          </a:p>
          <a:p>
            <a:pPr lvl="0">
              <a:buFont typeface="Arial" panose="020B0604020202020204" pitchFamily="34" charset="0"/>
              <a:buChar char="•"/>
            </a:pPr>
            <a:r>
              <a:rPr lang="pl-PL" sz="1800" dirty="0">
                <a:solidFill>
                  <a:srgbClr val="333333"/>
                </a:solidFill>
              </a:rPr>
              <a:t>Praca ze zdalnym repozytorium, podstawowe polecenia (</a:t>
            </a:r>
            <a:r>
              <a:rPr lang="pl-PL" sz="1800" dirty="0" err="1">
                <a:solidFill>
                  <a:srgbClr val="333333"/>
                </a:solidFill>
              </a:rPr>
              <a:t>pull</a:t>
            </a:r>
            <a:r>
              <a:rPr lang="pl-PL" sz="1800" dirty="0">
                <a:solidFill>
                  <a:srgbClr val="333333"/>
                </a:solidFill>
              </a:rPr>
              <a:t>, </a:t>
            </a:r>
            <a:r>
              <a:rPr lang="pl-PL" sz="1800" dirty="0" err="1">
                <a:solidFill>
                  <a:srgbClr val="333333"/>
                </a:solidFill>
              </a:rPr>
              <a:t>push</a:t>
            </a:r>
            <a:r>
              <a:rPr lang="pl-PL" sz="1800" dirty="0">
                <a:solidFill>
                  <a:srgbClr val="333333"/>
                </a:solidFill>
              </a:rPr>
              <a:t>, </a:t>
            </a:r>
            <a:r>
              <a:rPr lang="pl-PL" sz="1800" dirty="0" err="1">
                <a:solidFill>
                  <a:srgbClr val="333333"/>
                </a:solidFill>
              </a:rPr>
              <a:t>fetch</a:t>
            </a:r>
            <a:r>
              <a:rPr lang="pl-PL" sz="1800" dirty="0">
                <a:solidFill>
                  <a:srgbClr val="333333"/>
                </a:solidFill>
              </a:rPr>
              <a:t>) oraz warsztaty</a:t>
            </a:r>
            <a:r>
              <a:rPr lang="pl-PL" sz="1800" dirty="0" smtClean="0">
                <a:solidFill>
                  <a:srgbClr val="333333"/>
                </a:solidFill>
              </a:rPr>
              <a:t>.</a:t>
            </a:r>
          </a:p>
          <a:p>
            <a:pPr lvl="0">
              <a:buFont typeface="Arial" panose="020B0604020202020204" pitchFamily="34" charset="0"/>
              <a:buChar char="•"/>
            </a:pPr>
            <a:r>
              <a:rPr lang="pl-PL" sz="1800" dirty="0" smtClean="0">
                <a:solidFill>
                  <a:srgbClr val="333333"/>
                </a:solidFill>
              </a:rPr>
              <a:t>Wybrane GUI (</a:t>
            </a:r>
            <a:r>
              <a:rPr lang="pl-PL" sz="1800" dirty="0" err="1" smtClean="0">
                <a:solidFill>
                  <a:srgbClr val="333333"/>
                </a:solidFill>
              </a:rPr>
              <a:t>gitk</a:t>
            </a:r>
            <a:r>
              <a:rPr lang="pl-PL" sz="1800" dirty="0" smtClean="0">
                <a:solidFill>
                  <a:srgbClr val="333333"/>
                </a:solidFill>
              </a:rPr>
              <a:t>, </a:t>
            </a:r>
            <a:r>
              <a:rPr lang="pl-PL" sz="1800" dirty="0" err="1" smtClean="0">
                <a:solidFill>
                  <a:srgbClr val="333333"/>
                </a:solidFill>
              </a:rPr>
              <a:t>TortoiseGit</a:t>
            </a:r>
            <a:r>
              <a:rPr lang="pl-PL" sz="1800" dirty="0" smtClean="0">
                <a:solidFill>
                  <a:srgbClr val="333333"/>
                </a:solidFill>
              </a:rPr>
              <a:t> i </a:t>
            </a:r>
            <a:r>
              <a:rPr lang="pl-PL" sz="1800" dirty="0" err="1" smtClean="0">
                <a:solidFill>
                  <a:srgbClr val="333333"/>
                </a:solidFill>
              </a:rPr>
              <a:t>SourceTree</a:t>
            </a:r>
            <a:r>
              <a:rPr lang="pl-PL" sz="1800" dirty="0" smtClean="0">
                <a:solidFill>
                  <a:srgbClr val="333333"/>
                </a:solidFill>
              </a:rPr>
              <a:t>)</a:t>
            </a:r>
            <a:endParaRPr lang="pl-PL" sz="1800" dirty="0">
              <a:solidFill>
                <a:srgbClr val="333333"/>
              </a:solidFill>
            </a:endParaRPr>
          </a:p>
          <a:p>
            <a:pPr lvl="0">
              <a:buFont typeface="Arial" panose="020B0604020202020204" pitchFamily="34" charset="0"/>
              <a:buChar char="•"/>
            </a:pPr>
            <a:r>
              <a:rPr lang="pl-PL" sz="1800" dirty="0">
                <a:solidFill>
                  <a:srgbClr val="333333"/>
                </a:solidFill>
              </a:rPr>
              <a:t>Praca na </a:t>
            </a:r>
            <a:r>
              <a:rPr lang="pl-PL" sz="1800" dirty="0" err="1">
                <a:solidFill>
                  <a:srgbClr val="333333"/>
                </a:solidFill>
              </a:rPr>
              <a:t>branczach</a:t>
            </a:r>
            <a:r>
              <a:rPr lang="pl-PL" sz="1800" dirty="0">
                <a:solidFill>
                  <a:srgbClr val="333333"/>
                </a:solidFill>
              </a:rPr>
              <a:t> zdalnie i lokalnie (</a:t>
            </a:r>
            <a:r>
              <a:rPr lang="pl-PL" sz="1800" dirty="0" err="1">
                <a:solidFill>
                  <a:srgbClr val="333333"/>
                </a:solidFill>
              </a:rPr>
              <a:t>checkout</a:t>
            </a:r>
            <a:r>
              <a:rPr lang="pl-PL" sz="1800" dirty="0">
                <a:solidFill>
                  <a:srgbClr val="333333"/>
                </a:solidFill>
              </a:rPr>
              <a:t>, </a:t>
            </a:r>
            <a:r>
              <a:rPr lang="pl-PL" sz="1800" dirty="0" err="1">
                <a:solidFill>
                  <a:srgbClr val="333333"/>
                </a:solidFill>
              </a:rPr>
              <a:t>branch</a:t>
            </a:r>
            <a:r>
              <a:rPr lang="pl-PL" sz="1800" dirty="0">
                <a:solidFill>
                  <a:srgbClr val="333333"/>
                </a:solidFill>
              </a:rPr>
              <a:t>, </a:t>
            </a:r>
            <a:r>
              <a:rPr lang="pl-PL" sz="1800" dirty="0" err="1">
                <a:solidFill>
                  <a:srgbClr val="333333"/>
                </a:solidFill>
              </a:rPr>
              <a:t>merge</a:t>
            </a:r>
            <a:r>
              <a:rPr lang="pl-PL" sz="1800" dirty="0">
                <a:solidFill>
                  <a:srgbClr val="333333"/>
                </a:solidFill>
              </a:rPr>
              <a:t>) oraz warsztaty.</a:t>
            </a:r>
          </a:p>
          <a:p>
            <a:pPr lvl="0">
              <a:buFont typeface="Arial" panose="020B0604020202020204" pitchFamily="34" charset="0"/>
              <a:buChar char="•"/>
            </a:pPr>
            <a:r>
              <a:rPr lang="pl-PL" sz="1800" dirty="0" err="1">
                <a:solidFill>
                  <a:srgbClr val="333333"/>
                </a:solidFill>
              </a:rPr>
              <a:t>Ribejzowanie</a:t>
            </a:r>
            <a:r>
              <a:rPr lang="pl-PL" sz="1800" dirty="0">
                <a:solidFill>
                  <a:srgbClr val="333333"/>
                </a:solidFill>
              </a:rPr>
              <a:t> </a:t>
            </a:r>
            <a:r>
              <a:rPr lang="pl-PL" sz="1800" dirty="0" err="1">
                <a:solidFill>
                  <a:srgbClr val="333333"/>
                </a:solidFill>
              </a:rPr>
              <a:t>branczy</a:t>
            </a:r>
            <a:r>
              <a:rPr lang="pl-PL" sz="1800" dirty="0">
                <a:solidFill>
                  <a:srgbClr val="333333"/>
                </a:solidFill>
              </a:rPr>
              <a:t> w tym interaktywna modyfikacja historii (</a:t>
            </a:r>
            <a:r>
              <a:rPr lang="pl-PL" sz="1800" dirty="0" err="1">
                <a:solidFill>
                  <a:srgbClr val="333333"/>
                </a:solidFill>
              </a:rPr>
              <a:t>rebase</a:t>
            </a:r>
            <a:r>
              <a:rPr lang="pl-PL" sz="1800" dirty="0">
                <a:solidFill>
                  <a:srgbClr val="333333"/>
                </a:solidFill>
              </a:rPr>
              <a:t>, </a:t>
            </a:r>
            <a:r>
              <a:rPr lang="pl-PL" sz="1800" dirty="0" err="1">
                <a:solidFill>
                  <a:srgbClr val="333333"/>
                </a:solidFill>
              </a:rPr>
              <a:t>rewrite</a:t>
            </a:r>
            <a:r>
              <a:rPr lang="pl-PL" sz="1800" dirty="0">
                <a:solidFill>
                  <a:srgbClr val="333333"/>
                </a:solidFill>
              </a:rPr>
              <a:t>, squash, </a:t>
            </a:r>
            <a:r>
              <a:rPr lang="pl-PL" sz="1800" dirty="0" err="1">
                <a:solidFill>
                  <a:srgbClr val="333333"/>
                </a:solidFill>
              </a:rPr>
              <a:t>fixup</a:t>
            </a:r>
            <a:r>
              <a:rPr lang="pl-PL" sz="1800" dirty="0">
                <a:solidFill>
                  <a:srgbClr val="333333"/>
                </a:solidFill>
              </a:rPr>
              <a:t>) oraz warsztaty.</a:t>
            </a:r>
          </a:p>
          <a:p>
            <a:pPr lvl="0">
              <a:buFont typeface="Arial" panose="020B0604020202020204" pitchFamily="34" charset="0"/>
              <a:buChar char="•"/>
            </a:pPr>
            <a:r>
              <a:rPr lang="pl-PL" sz="1800" dirty="0">
                <a:solidFill>
                  <a:srgbClr val="333333"/>
                </a:solidFill>
              </a:rPr>
              <a:t>Konflikty i sposoby radzenia sobie z </a:t>
            </a:r>
            <a:r>
              <a:rPr lang="pl-PL" sz="1800" dirty="0" smtClean="0">
                <a:solidFill>
                  <a:srgbClr val="333333"/>
                </a:solidFill>
              </a:rPr>
              <a:t>nimi. Oraz </a:t>
            </a:r>
            <a:r>
              <a:rPr lang="pl-PL" sz="1800" dirty="0">
                <a:solidFill>
                  <a:srgbClr val="333333"/>
                </a:solidFill>
              </a:rPr>
              <a:t>warsztaty.</a:t>
            </a:r>
          </a:p>
          <a:p>
            <a:pPr lvl="0">
              <a:buFont typeface="Arial" panose="020B0604020202020204" pitchFamily="34" charset="0"/>
              <a:buChar char="•"/>
            </a:pPr>
            <a:r>
              <a:rPr lang="pl-PL" sz="1800" dirty="0" err="1">
                <a:solidFill>
                  <a:srgbClr val="333333"/>
                </a:solidFill>
              </a:rPr>
              <a:t>Tagi</a:t>
            </a:r>
            <a:r>
              <a:rPr lang="pl-PL" sz="1800" dirty="0">
                <a:solidFill>
                  <a:srgbClr val="333333"/>
                </a:solidFill>
              </a:rPr>
              <a:t>, jak i przede wszystkim po co</a:t>
            </a:r>
            <a:r>
              <a:rPr lang="pl-PL" sz="1800" dirty="0" smtClean="0">
                <a:solidFill>
                  <a:srgbClr val="333333"/>
                </a:solidFill>
              </a:rPr>
              <a:t>?</a:t>
            </a:r>
          </a:p>
          <a:p>
            <a:pPr lvl="0">
              <a:buFont typeface="Arial" panose="020B0604020202020204" pitchFamily="34" charset="0"/>
              <a:buChar char="•"/>
            </a:pPr>
            <a:r>
              <a:rPr lang="pl-PL" sz="1800" dirty="0" err="1" smtClean="0">
                <a:solidFill>
                  <a:srgbClr val="333333"/>
                </a:solidFill>
              </a:rPr>
              <a:t>Undo</a:t>
            </a:r>
            <a:r>
              <a:rPr lang="pl-PL" sz="1800" dirty="0" smtClean="0">
                <a:solidFill>
                  <a:srgbClr val="333333"/>
                </a:solidFill>
              </a:rPr>
              <a:t> </a:t>
            </a:r>
            <a:r>
              <a:rPr lang="pl-PL" sz="1800" dirty="0" err="1" smtClean="0">
                <a:solidFill>
                  <a:srgbClr val="333333"/>
                </a:solidFill>
              </a:rPr>
              <a:t>medżik</a:t>
            </a:r>
            <a:r>
              <a:rPr lang="pl-PL" sz="1800" dirty="0" smtClean="0">
                <a:solidFill>
                  <a:srgbClr val="333333"/>
                </a:solidFill>
              </a:rPr>
              <a:t>, czyli mogę wszystko! Oraz warsztaty.</a:t>
            </a:r>
          </a:p>
          <a:p>
            <a:pPr lvl="0">
              <a:buFont typeface="Arial" panose="020B0604020202020204" pitchFamily="34" charset="0"/>
              <a:buChar char="•"/>
            </a:pPr>
            <a:r>
              <a:rPr lang="pl-PL" sz="1800" dirty="0" err="1" smtClean="0">
                <a:solidFill>
                  <a:srgbClr val="333333"/>
                </a:solidFill>
              </a:rPr>
              <a:t>Cherry-pick</a:t>
            </a:r>
            <a:r>
              <a:rPr lang="pl-PL" sz="1800" dirty="0" smtClean="0">
                <a:solidFill>
                  <a:srgbClr val="333333"/>
                </a:solidFill>
              </a:rPr>
              <a:t>, kiedy się przyda oraz warsztaty.</a:t>
            </a:r>
            <a:endParaRPr lang="pl-PL" sz="1800" dirty="0">
              <a:solidFill>
                <a:srgbClr val="333333"/>
              </a:solidFill>
            </a:endParaRP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5" name="Title 4"/>
          <p:cNvSpPr>
            <a:spLocks noGrp="1"/>
          </p:cNvSpPr>
          <p:nvPr>
            <p:ph type="title"/>
          </p:nvPr>
        </p:nvSpPr>
        <p:spPr/>
        <p:txBody>
          <a:bodyPr/>
          <a:lstStyle/>
          <a:p>
            <a:r>
              <a:rPr lang="pl-PL" dirty="0" smtClean="0"/>
              <a:t>Agenda</a:t>
            </a:r>
            <a:endParaRPr lang="nl-NL" dirty="0"/>
          </a:p>
        </p:txBody>
      </p:sp>
    </p:spTree>
    <p:extLst>
      <p:ext uri="{BB962C8B-B14F-4D97-AF65-F5344CB8AC3E}">
        <p14:creationId xmlns:p14="http://schemas.microsoft.com/office/powerpoint/2010/main" val="396889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3999786"/>
          </a:xfrm>
        </p:spPr>
        <p:txBody>
          <a:bodyPr/>
          <a:lstStyle/>
          <a:p>
            <a:pPr lvl="1"/>
            <a:r>
              <a:rPr lang="pl-PL" dirty="0" err="1" smtClean="0"/>
              <a:t>Tagi</a:t>
            </a:r>
            <a:r>
              <a:rPr lang="pl-PL" dirty="0" smtClean="0"/>
              <a:t> stosujemy żeby w czytelny sposób oznaczyć </a:t>
            </a:r>
            <a:r>
              <a:rPr lang="pl-PL" dirty="0" err="1" smtClean="0"/>
              <a:t>komit</a:t>
            </a:r>
            <a:r>
              <a:rPr lang="pl-PL" dirty="0" smtClean="0"/>
              <a:t>, na przykład wersją </a:t>
            </a:r>
            <a:r>
              <a:rPr lang="pl-PL" dirty="0" err="1" smtClean="0"/>
              <a:t>builda</a:t>
            </a:r>
            <a:r>
              <a:rPr lang="pl-PL" dirty="0" smtClean="0"/>
              <a:t>.</a:t>
            </a:r>
          </a:p>
          <a:p>
            <a:pPr lvl="1"/>
            <a:r>
              <a:rPr lang="pl-PL" dirty="0">
                <a:hlinkClick r:id="rId3"/>
              </a:rPr>
              <a:t>https://</a:t>
            </a:r>
            <a:r>
              <a:rPr lang="pl-PL" dirty="0" smtClean="0">
                <a:hlinkClick r:id="rId3"/>
              </a:rPr>
              <a:t>git-scm.com/docs/git-tag</a:t>
            </a:r>
            <a:endParaRPr lang="pl-PL" dirty="0" smtClean="0"/>
          </a:p>
          <a:p>
            <a:pPr lvl="1"/>
            <a:endParaRPr lang="pl-PL" dirty="0" smtClean="0"/>
          </a:p>
          <a:p>
            <a:pPr lvl="1"/>
            <a:r>
              <a:rPr lang="pl-PL" dirty="0" smtClean="0"/>
              <a:t>Wylistowanie wszystkich </a:t>
            </a:r>
            <a:r>
              <a:rPr lang="pl-PL" dirty="0" err="1" smtClean="0"/>
              <a:t>tagów</a:t>
            </a:r>
            <a:endParaRPr lang="pl-PL" dirty="0" smtClean="0"/>
          </a:p>
          <a:p>
            <a:pPr lvl="1"/>
            <a:r>
              <a:rPr lang="pl-PL" dirty="0" smtClean="0"/>
              <a:t>$ git </a:t>
            </a:r>
            <a:r>
              <a:rPr lang="pl-PL" dirty="0" err="1" smtClean="0"/>
              <a:t>tag</a:t>
            </a:r>
            <a:r>
              <a:rPr lang="pl-PL" dirty="0" smtClean="0"/>
              <a:t> --list</a:t>
            </a:r>
            <a:endParaRPr lang="pl-PL" dirty="0"/>
          </a:p>
          <a:p>
            <a:pPr lvl="1"/>
            <a:endParaRPr lang="pl-PL" dirty="0" smtClean="0"/>
          </a:p>
          <a:p>
            <a:pPr lvl="1"/>
            <a:r>
              <a:rPr lang="pl-PL" dirty="0" smtClean="0"/>
              <a:t>Nadanie </a:t>
            </a:r>
            <a:r>
              <a:rPr lang="pl-PL" dirty="0" err="1" smtClean="0"/>
              <a:t>taga</a:t>
            </a:r>
            <a:endParaRPr lang="pl-PL" dirty="0" smtClean="0"/>
          </a:p>
          <a:p>
            <a:pPr lvl="1"/>
            <a:r>
              <a:rPr lang="pl-PL" dirty="0" smtClean="0"/>
              <a:t>$ git </a:t>
            </a:r>
            <a:r>
              <a:rPr lang="pl-PL" dirty="0" err="1" smtClean="0"/>
              <a:t>tag</a:t>
            </a:r>
            <a:r>
              <a:rPr lang="pl-PL" dirty="0" smtClean="0"/>
              <a:t> </a:t>
            </a:r>
            <a:r>
              <a:rPr lang="pl-PL" dirty="0" err="1" smtClean="0"/>
              <a:t>mojtag</a:t>
            </a:r>
            <a:endParaRPr lang="pl-PL" dirty="0" smtClean="0"/>
          </a:p>
          <a:p>
            <a:pPr lvl="1"/>
            <a:endParaRPr lang="pl-PL" dirty="0"/>
          </a:p>
          <a:p>
            <a:pPr lvl="1"/>
            <a:r>
              <a:rPr lang="pl-PL" dirty="0" err="1" smtClean="0"/>
              <a:t>Wypuszowanie</a:t>
            </a:r>
            <a:r>
              <a:rPr lang="pl-PL" dirty="0" smtClean="0"/>
              <a:t> </a:t>
            </a:r>
            <a:r>
              <a:rPr lang="pl-PL" dirty="0" err="1" smtClean="0"/>
              <a:t>tagów</a:t>
            </a:r>
            <a:endParaRPr lang="pl-PL" dirty="0" smtClean="0"/>
          </a:p>
          <a:p>
            <a:pPr lvl="1"/>
            <a:r>
              <a:rPr lang="pl-PL" dirty="0" smtClean="0"/>
              <a:t>$ git </a:t>
            </a:r>
            <a:r>
              <a:rPr lang="pl-PL" dirty="0" err="1" smtClean="0"/>
              <a:t>push</a:t>
            </a:r>
            <a:r>
              <a:rPr lang="pl-PL" dirty="0" smtClean="0"/>
              <a:t> --</a:t>
            </a:r>
            <a:r>
              <a:rPr lang="pl-PL" dirty="0" err="1" smtClean="0"/>
              <a:t>tags</a:t>
            </a:r>
            <a:endParaRPr lang="pl-PL" dirty="0" smtClean="0"/>
          </a:p>
          <a:p>
            <a:pPr lvl="1"/>
            <a:endParaRPr lang="pl-PL" dirty="0"/>
          </a:p>
          <a:p>
            <a:pPr lvl="1"/>
            <a:r>
              <a:rPr lang="pl-PL" dirty="0" smtClean="0"/>
              <a:t>Usunięcie </a:t>
            </a:r>
            <a:r>
              <a:rPr lang="pl-PL" dirty="0" err="1" smtClean="0"/>
              <a:t>taga</a:t>
            </a:r>
            <a:endParaRPr lang="pl-PL" dirty="0" smtClean="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err="1" smtClean="0"/>
              <a:t>Tagi</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40</a:t>
            </a:fld>
            <a:endParaRPr lang="en-GB" noProof="0" dirty="0"/>
          </a:p>
        </p:txBody>
      </p:sp>
      <p:sp>
        <p:nvSpPr>
          <p:cNvPr id="6" name="Freeform 13"/>
          <p:cNvSpPr>
            <a:spLocks/>
          </p:cNvSpPr>
          <p:nvPr/>
        </p:nvSpPr>
        <p:spPr bwMode="gray">
          <a:xfrm>
            <a:off x="838200" y="2522164"/>
            <a:ext cx="10481800" cy="411159"/>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tag --list</a:t>
            </a:r>
          </a:p>
        </p:txBody>
      </p:sp>
      <p:sp>
        <p:nvSpPr>
          <p:cNvPr id="7" name="Freeform 13"/>
          <p:cNvSpPr>
            <a:spLocks/>
          </p:cNvSpPr>
          <p:nvPr/>
        </p:nvSpPr>
        <p:spPr bwMode="gray">
          <a:xfrm>
            <a:off x="860325" y="3420317"/>
            <a:ext cx="10481800" cy="411159"/>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tag </a:t>
            </a:r>
            <a:r>
              <a:rPr lang="en-US" sz="1600" dirty="0" err="1">
                <a:solidFill>
                  <a:schemeClr val="bg1"/>
                </a:solidFill>
                <a:latin typeface="Lucida Console" panose="020B0609040504020204" pitchFamily="49" charset="0"/>
              </a:rPr>
              <a:t>mojtag</a:t>
            </a:r>
            <a:endParaRPr lang="en-US" sz="1600" dirty="0">
              <a:solidFill>
                <a:schemeClr val="bg1"/>
              </a:solidFill>
              <a:latin typeface="Lucida Console" panose="020B0609040504020204" pitchFamily="49" charset="0"/>
            </a:endParaRPr>
          </a:p>
        </p:txBody>
      </p:sp>
      <p:sp>
        <p:nvSpPr>
          <p:cNvPr id="9" name="Freeform 13"/>
          <p:cNvSpPr>
            <a:spLocks/>
          </p:cNvSpPr>
          <p:nvPr/>
        </p:nvSpPr>
        <p:spPr bwMode="gray">
          <a:xfrm>
            <a:off x="838200" y="4343787"/>
            <a:ext cx="10481800" cy="411159"/>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push --tags</a:t>
            </a:r>
          </a:p>
        </p:txBody>
      </p:sp>
      <p:sp>
        <p:nvSpPr>
          <p:cNvPr id="10" name="Freeform 13"/>
          <p:cNvSpPr>
            <a:spLocks/>
          </p:cNvSpPr>
          <p:nvPr/>
        </p:nvSpPr>
        <p:spPr bwMode="gray">
          <a:xfrm>
            <a:off x="860325" y="5261864"/>
            <a:ext cx="10481800" cy="592158"/>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sv-SE" sz="1600" dirty="0">
                <a:solidFill>
                  <a:schemeClr val="bg1"/>
                </a:solidFill>
                <a:latin typeface="Lucida Console" panose="020B0609040504020204" pitchFamily="49" charset="0"/>
              </a:rPr>
              <a:t>$ git tag -d mojtag</a:t>
            </a:r>
          </a:p>
          <a:p>
            <a:pPr>
              <a:lnSpc>
                <a:spcPct val="90000"/>
              </a:lnSpc>
            </a:pPr>
            <a:r>
              <a:rPr lang="sv-SE" sz="1600" dirty="0">
                <a:solidFill>
                  <a:schemeClr val="bg1"/>
                </a:solidFill>
                <a:latin typeface="Lucida Console" panose="020B0609040504020204" pitchFamily="49" charset="0"/>
              </a:rPr>
              <a:t>$ git push origin :refs/tags/mojtag</a:t>
            </a:r>
          </a:p>
        </p:txBody>
      </p:sp>
    </p:spTree>
    <p:extLst>
      <p:ext uri="{BB962C8B-B14F-4D97-AF65-F5344CB8AC3E}">
        <p14:creationId xmlns:p14="http://schemas.microsoft.com/office/powerpoint/2010/main" val="21826772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err="1" smtClean="0"/>
              <a:t>Undo</a:t>
            </a:r>
            <a:r>
              <a:rPr lang="pl-PL" dirty="0" smtClean="0"/>
              <a:t> </a:t>
            </a:r>
            <a:r>
              <a:rPr lang="pl-PL" dirty="0" err="1" smtClean="0"/>
              <a:t>medżik</a:t>
            </a:r>
            <a:endParaRPr lang="nl-NL" dirty="0"/>
          </a:p>
        </p:txBody>
      </p:sp>
    </p:spTree>
    <p:extLst>
      <p:ext uri="{BB962C8B-B14F-4D97-AF65-F5344CB8AC3E}">
        <p14:creationId xmlns:p14="http://schemas.microsoft.com/office/powerpoint/2010/main" val="23725581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dirty="0" smtClean="0"/>
              <a:t>Najczęstsze sytuacje z życia wzięte..</a:t>
            </a:r>
          </a:p>
          <a:p>
            <a:pPr lvl="1"/>
            <a:endParaRPr lang="pl-PL" dirty="0"/>
          </a:p>
          <a:p>
            <a:pPr lvl="1"/>
            <a:r>
              <a:rPr lang="pl-PL" dirty="0" smtClean="0"/>
              <a:t>Chcesz cofnąć namieszane właśnie rzeczy w pliku, czyli wrócić do jego stanu z ostatniego </a:t>
            </a:r>
            <a:r>
              <a:rPr lang="pl-PL" dirty="0" err="1" smtClean="0"/>
              <a:t>komita</a:t>
            </a:r>
            <a:r>
              <a:rPr lang="pl-PL" dirty="0" smtClean="0"/>
              <a:t>. Można to zrobić na kilka sposobów.</a:t>
            </a:r>
          </a:p>
          <a:p>
            <a:pPr lvl="1"/>
            <a:endParaRPr lang="pl-PL" dirty="0"/>
          </a:p>
          <a:p>
            <a:pPr lvl="1"/>
            <a:r>
              <a:rPr lang="pl-PL" dirty="0" smtClean="0"/>
              <a:t>$ git </a:t>
            </a:r>
            <a:r>
              <a:rPr lang="pl-PL" dirty="0" err="1" smtClean="0"/>
              <a:t>checkout</a:t>
            </a:r>
            <a:r>
              <a:rPr lang="pl-PL" dirty="0" smtClean="0"/>
              <a:t> [</a:t>
            </a:r>
            <a:r>
              <a:rPr lang="pl-PL" dirty="0" err="1" smtClean="0"/>
              <a:t>file_name</a:t>
            </a:r>
            <a:r>
              <a:rPr lang="pl-PL" dirty="0" smtClean="0"/>
              <a:t>]</a:t>
            </a:r>
          </a:p>
          <a:p>
            <a:pPr lvl="1"/>
            <a:r>
              <a:rPr lang="pl-PL" dirty="0" smtClean="0"/>
              <a:t>Lub wszystkie zmiany:</a:t>
            </a:r>
          </a:p>
          <a:p>
            <a:pPr lvl="1"/>
            <a:r>
              <a:rPr lang="pl-PL" dirty="0"/>
              <a:t>$ git </a:t>
            </a:r>
            <a:r>
              <a:rPr lang="pl-PL" dirty="0" err="1"/>
              <a:t>checkout</a:t>
            </a:r>
            <a:r>
              <a:rPr lang="pl-PL" dirty="0"/>
              <a:t> </a:t>
            </a:r>
            <a:r>
              <a:rPr lang="pl-PL" dirty="0" smtClean="0"/>
              <a:t>.</a:t>
            </a:r>
          </a:p>
          <a:p>
            <a:pPr lvl="1"/>
            <a:endParaRPr lang="pl-PL" dirty="0"/>
          </a:p>
          <a:p>
            <a:pPr lvl="1"/>
            <a:r>
              <a:rPr lang="pl-PL" dirty="0" smtClean="0"/>
              <a:t>Inny sposób</a:t>
            </a:r>
          </a:p>
          <a:p>
            <a:pPr lvl="1"/>
            <a:r>
              <a:rPr lang="pl-PL" dirty="0" smtClean="0"/>
              <a:t>$ git reset --hard</a:t>
            </a:r>
          </a:p>
          <a:p>
            <a:pPr lvl="1"/>
            <a:endParaRPr lang="pl-PL" dirty="0"/>
          </a:p>
          <a:p>
            <a:pPr lvl="1"/>
            <a:r>
              <a:rPr lang="pl-PL" dirty="0" smtClean="0"/>
              <a:t>Jeśli chcesz cofnąć też potworzenie nowych plików, folderów użyj klina.</a:t>
            </a:r>
          </a:p>
          <a:p>
            <a:pPr lvl="1"/>
            <a:endParaRPr lang="pl-PL" dirty="0"/>
          </a:p>
          <a:p>
            <a:pPr lvl="1"/>
            <a:endParaRPr lang="pl-PL" dirty="0"/>
          </a:p>
          <a:p>
            <a:pPr lvl="1"/>
            <a:endParaRPr lang="pl-PL" dirty="0"/>
          </a:p>
          <a:p>
            <a:pPr lvl="1"/>
            <a:endParaRPr lang="pl-PL" dirty="0"/>
          </a:p>
          <a:p>
            <a:pPr lvl="1"/>
            <a:endParaRPr lang="pl-PL" dirty="0" smtClean="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err="1" smtClean="0"/>
              <a:t>Undo</a:t>
            </a:r>
            <a:r>
              <a:rPr lang="pl-PL" dirty="0" smtClean="0"/>
              <a:t> </a:t>
            </a:r>
            <a:r>
              <a:rPr lang="pl-PL" dirty="0" err="1" smtClean="0"/>
              <a:t>medżik</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42</a:t>
            </a:fld>
            <a:endParaRPr lang="en-GB" noProof="0" dirty="0"/>
          </a:p>
        </p:txBody>
      </p:sp>
      <p:sp>
        <p:nvSpPr>
          <p:cNvPr id="6" name="Freeform 13"/>
          <p:cNvSpPr>
            <a:spLocks/>
          </p:cNvSpPr>
          <p:nvPr/>
        </p:nvSpPr>
        <p:spPr bwMode="gray">
          <a:xfrm>
            <a:off x="838200" y="2705110"/>
            <a:ext cx="10481800" cy="411159"/>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checkout [</a:t>
            </a:r>
            <a:r>
              <a:rPr lang="en-US" sz="1600" dirty="0" err="1">
                <a:solidFill>
                  <a:schemeClr val="bg1"/>
                </a:solidFill>
                <a:latin typeface="Lucida Console" panose="020B0609040504020204" pitchFamily="49" charset="0"/>
              </a:rPr>
              <a:t>file_name</a:t>
            </a:r>
            <a:r>
              <a:rPr lang="en-US" sz="1600" dirty="0">
                <a:solidFill>
                  <a:schemeClr val="bg1"/>
                </a:solidFill>
                <a:latin typeface="Lucida Console" panose="020B0609040504020204" pitchFamily="49" charset="0"/>
              </a:rPr>
              <a:t>]</a:t>
            </a:r>
          </a:p>
        </p:txBody>
      </p:sp>
      <p:sp>
        <p:nvSpPr>
          <p:cNvPr id="7" name="Freeform 13"/>
          <p:cNvSpPr>
            <a:spLocks/>
          </p:cNvSpPr>
          <p:nvPr/>
        </p:nvSpPr>
        <p:spPr bwMode="gray">
          <a:xfrm>
            <a:off x="838200" y="3449668"/>
            <a:ext cx="10481800" cy="411159"/>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checkout .</a:t>
            </a:r>
          </a:p>
        </p:txBody>
      </p:sp>
      <p:sp>
        <p:nvSpPr>
          <p:cNvPr id="9" name="Freeform 13"/>
          <p:cNvSpPr>
            <a:spLocks/>
          </p:cNvSpPr>
          <p:nvPr/>
        </p:nvSpPr>
        <p:spPr bwMode="gray">
          <a:xfrm>
            <a:off x="838200" y="4337415"/>
            <a:ext cx="10481800" cy="411159"/>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reset --hard</a:t>
            </a:r>
          </a:p>
        </p:txBody>
      </p:sp>
      <p:sp>
        <p:nvSpPr>
          <p:cNvPr id="10" name="Freeform 13"/>
          <p:cNvSpPr>
            <a:spLocks/>
          </p:cNvSpPr>
          <p:nvPr/>
        </p:nvSpPr>
        <p:spPr bwMode="gray">
          <a:xfrm>
            <a:off x="845575" y="5269519"/>
            <a:ext cx="10481800" cy="411159"/>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clean –</a:t>
            </a:r>
            <a:r>
              <a:rPr lang="en-US" sz="1600" dirty="0" err="1">
                <a:solidFill>
                  <a:schemeClr val="bg1"/>
                </a:solidFill>
                <a:latin typeface="Lucida Console" panose="020B0609040504020204" pitchFamily="49" charset="0"/>
              </a:rPr>
              <a:t>fd</a:t>
            </a:r>
            <a:endParaRPr lang="en-US" sz="1600" dirty="0">
              <a:solidFill>
                <a:schemeClr val="bg1"/>
              </a:solidFill>
              <a:latin typeface="Lucida Console" panose="020B0609040504020204" pitchFamily="49" charset="0"/>
            </a:endParaRPr>
          </a:p>
          <a:p>
            <a:pPr>
              <a:lnSpc>
                <a:spcPct val="90000"/>
              </a:lnSpc>
            </a:pPr>
            <a:endParaRPr lang="en-US" sz="16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3186051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2533125"/>
          </a:xfrm>
        </p:spPr>
        <p:txBody>
          <a:bodyPr/>
          <a:lstStyle/>
          <a:p>
            <a:pPr lvl="1"/>
            <a:r>
              <a:rPr lang="pl-PL" dirty="0" smtClean="0"/>
              <a:t>Najczęstsze sytuacje z życia wzięte..</a:t>
            </a:r>
          </a:p>
          <a:p>
            <a:pPr lvl="1"/>
            <a:endParaRPr lang="pl-PL" dirty="0"/>
          </a:p>
          <a:p>
            <a:pPr lvl="1"/>
            <a:r>
              <a:rPr lang="pl-PL" dirty="0" smtClean="0"/>
              <a:t>Chcesz cofnąć </a:t>
            </a:r>
            <a:r>
              <a:rPr lang="pl-PL" dirty="0" err="1" smtClean="0"/>
              <a:t>zakomitowane</a:t>
            </a:r>
            <a:r>
              <a:rPr lang="pl-PL" dirty="0" smtClean="0"/>
              <a:t> już zmiany, usunąć </a:t>
            </a:r>
            <a:r>
              <a:rPr lang="pl-PL" dirty="0" err="1" smtClean="0"/>
              <a:t>komit</a:t>
            </a:r>
            <a:r>
              <a:rPr lang="pl-PL" dirty="0" smtClean="0"/>
              <a:t>, który właśnie utworzyłeś.</a:t>
            </a:r>
          </a:p>
          <a:p>
            <a:pPr lvl="1"/>
            <a:endParaRPr lang="pl-PL" dirty="0"/>
          </a:p>
          <a:p>
            <a:pPr lvl="1"/>
            <a:r>
              <a:rPr lang="pl-PL" dirty="0" smtClean="0"/>
              <a:t>$ git reset --hard HEAD~1</a:t>
            </a:r>
          </a:p>
          <a:p>
            <a:pPr lvl="1"/>
            <a:endParaRPr lang="pl-PL" dirty="0"/>
          </a:p>
          <a:p>
            <a:pPr lvl="1"/>
            <a:r>
              <a:rPr lang="pl-PL" dirty="0" smtClean="0"/>
              <a:t>Jeśli </a:t>
            </a:r>
            <a:r>
              <a:rPr lang="pl-PL" dirty="0" err="1" smtClean="0"/>
              <a:t>komit</a:t>
            </a:r>
            <a:r>
              <a:rPr lang="pl-PL" dirty="0" smtClean="0"/>
              <a:t> był </a:t>
            </a:r>
            <a:r>
              <a:rPr lang="pl-PL" dirty="0" err="1" smtClean="0"/>
              <a:t>wypuszowany</a:t>
            </a:r>
            <a:r>
              <a:rPr lang="pl-PL" dirty="0" smtClean="0"/>
              <a:t> do </a:t>
            </a:r>
            <a:r>
              <a:rPr lang="pl-PL" dirty="0" err="1" smtClean="0"/>
              <a:t>origina</a:t>
            </a:r>
            <a:r>
              <a:rPr lang="pl-PL" dirty="0" smtClean="0"/>
              <a:t>, to żeby </a:t>
            </a:r>
            <a:r>
              <a:rPr lang="pl-PL" dirty="0" err="1" smtClean="0"/>
              <a:t>wypuszować</a:t>
            </a:r>
            <a:r>
              <a:rPr lang="pl-PL" dirty="0" smtClean="0"/>
              <a:t> </a:t>
            </a:r>
            <a:r>
              <a:rPr lang="pl-PL" dirty="0" err="1" smtClean="0"/>
              <a:t>brancz</a:t>
            </a:r>
            <a:r>
              <a:rPr lang="pl-PL" dirty="0" smtClean="0"/>
              <a:t> z cofniętym </a:t>
            </a:r>
            <a:r>
              <a:rPr lang="pl-PL" dirty="0" err="1" smtClean="0"/>
              <a:t>komitem</a:t>
            </a:r>
            <a:r>
              <a:rPr lang="pl-PL" dirty="0" smtClean="0"/>
              <a:t>, należy dodać parametr --</a:t>
            </a:r>
            <a:r>
              <a:rPr lang="pl-PL" dirty="0" err="1" smtClean="0"/>
              <a:t>force</a:t>
            </a:r>
            <a:endParaRPr lang="pl-PL" dirty="0"/>
          </a:p>
          <a:p>
            <a:pPr lvl="1"/>
            <a:endParaRPr lang="pl-PL" dirty="0"/>
          </a:p>
          <a:p>
            <a:pPr lvl="1"/>
            <a:endParaRPr lang="pl-PL" dirty="0"/>
          </a:p>
          <a:p>
            <a:pPr lvl="1"/>
            <a:endParaRPr lang="pl-PL" dirty="0" smtClean="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err="1" smtClean="0"/>
              <a:t>Undo</a:t>
            </a:r>
            <a:r>
              <a:rPr lang="pl-PL" dirty="0" smtClean="0"/>
              <a:t> </a:t>
            </a:r>
            <a:r>
              <a:rPr lang="pl-PL" dirty="0" err="1" smtClean="0"/>
              <a:t>medżik</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43</a:t>
            </a:fld>
            <a:endParaRPr lang="en-GB" noProof="0" dirty="0"/>
          </a:p>
        </p:txBody>
      </p:sp>
      <p:sp>
        <p:nvSpPr>
          <p:cNvPr id="6" name="Freeform 13"/>
          <p:cNvSpPr>
            <a:spLocks/>
          </p:cNvSpPr>
          <p:nvPr/>
        </p:nvSpPr>
        <p:spPr bwMode="gray">
          <a:xfrm>
            <a:off x="838200" y="2468765"/>
            <a:ext cx="10481800" cy="411159"/>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reset --hard HEAD~1</a:t>
            </a:r>
          </a:p>
        </p:txBody>
      </p:sp>
      <p:sp>
        <p:nvSpPr>
          <p:cNvPr id="7" name="Freeform 13"/>
          <p:cNvSpPr>
            <a:spLocks/>
          </p:cNvSpPr>
          <p:nvPr/>
        </p:nvSpPr>
        <p:spPr bwMode="gray">
          <a:xfrm>
            <a:off x="845575" y="3955085"/>
            <a:ext cx="10481800" cy="411159"/>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push origin issue-13 --force</a:t>
            </a:r>
          </a:p>
        </p:txBody>
      </p:sp>
    </p:spTree>
    <p:extLst>
      <p:ext uri="{BB962C8B-B14F-4D97-AF65-F5344CB8AC3E}">
        <p14:creationId xmlns:p14="http://schemas.microsoft.com/office/powerpoint/2010/main" val="3897337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2985798"/>
          </a:xfrm>
        </p:spPr>
        <p:txBody>
          <a:bodyPr/>
          <a:lstStyle/>
          <a:p>
            <a:pPr lvl="1"/>
            <a:r>
              <a:rPr lang="pl-PL" dirty="0" smtClean="0"/>
              <a:t>Najczęstsze sytuacje z życia wzięte..</a:t>
            </a:r>
          </a:p>
          <a:p>
            <a:pPr lvl="1"/>
            <a:endParaRPr lang="pl-PL" dirty="0"/>
          </a:p>
          <a:p>
            <a:pPr lvl="1"/>
            <a:r>
              <a:rPr lang="pl-PL" dirty="0" smtClean="0"/>
              <a:t>Chcesz cofnąć </a:t>
            </a:r>
            <a:r>
              <a:rPr lang="pl-PL" dirty="0" err="1" smtClean="0"/>
              <a:t>zakomitowane</a:t>
            </a:r>
            <a:r>
              <a:rPr lang="pl-PL" dirty="0" smtClean="0"/>
              <a:t> już zmiany, ale zrobiłeś je 3 </a:t>
            </a:r>
            <a:r>
              <a:rPr lang="pl-PL" dirty="0" err="1" smtClean="0"/>
              <a:t>komity</a:t>
            </a:r>
            <a:r>
              <a:rPr lang="pl-PL" dirty="0" smtClean="0"/>
              <a:t> temu.</a:t>
            </a:r>
          </a:p>
          <a:p>
            <a:pPr lvl="1"/>
            <a:endParaRPr lang="pl-PL" dirty="0"/>
          </a:p>
          <a:p>
            <a:pPr lvl="1"/>
            <a:r>
              <a:rPr lang="pl-PL" dirty="0" smtClean="0"/>
              <a:t>$ git </a:t>
            </a:r>
            <a:r>
              <a:rPr lang="pl-PL" dirty="0" err="1" smtClean="0"/>
              <a:t>revert</a:t>
            </a:r>
            <a:r>
              <a:rPr lang="pl-PL" dirty="0" smtClean="0"/>
              <a:t> [–n] c00fee2</a:t>
            </a:r>
          </a:p>
          <a:p>
            <a:pPr lvl="1"/>
            <a:endParaRPr lang="pl-PL" dirty="0"/>
          </a:p>
          <a:p>
            <a:pPr lvl="1"/>
            <a:endParaRPr lang="pl-PL" dirty="0" smtClean="0"/>
          </a:p>
          <a:p>
            <a:pPr lvl="1"/>
            <a:r>
              <a:rPr lang="pl-PL" dirty="0" smtClean="0"/>
              <a:t>Spowoduje to utworzenie lub przygotowanie (jeśli -n) nowego </a:t>
            </a:r>
            <a:r>
              <a:rPr lang="pl-PL" dirty="0" err="1" smtClean="0"/>
              <a:t>komita</a:t>
            </a:r>
            <a:r>
              <a:rPr lang="pl-PL" dirty="0" smtClean="0"/>
              <a:t> ze zmianami cofającymi zmiany z tego </a:t>
            </a:r>
            <a:r>
              <a:rPr lang="pl-PL" dirty="0" err="1" smtClean="0"/>
              <a:t>komita</a:t>
            </a:r>
            <a:r>
              <a:rPr lang="pl-PL" dirty="0" smtClean="0"/>
              <a:t>.</a:t>
            </a:r>
          </a:p>
          <a:p>
            <a:pPr lvl="1"/>
            <a:endParaRPr lang="pl-PL" dirty="0"/>
          </a:p>
          <a:p>
            <a:pPr lvl="1"/>
            <a:endParaRPr lang="pl-PL" dirty="0"/>
          </a:p>
          <a:p>
            <a:pPr lvl="1"/>
            <a:endParaRPr lang="pl-PL" dirty="0"/>
          </a:p>
          <a:p>
            <a:pPr lvl="1"/>
            <a:endParaRPr lang="pl-PL" dirty="0" smtClean="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err="1" smtClean="0"/>
              <a:t>Undo</a:t>
            </a:r>
            <a:r>
              <a:rPr lang="pl-PL" dirty="0" smtClean="0"/>
              <a:t> </a:t>
            </a:r>
            <a:r>
              <a:rPr lang="pl-PL" dirty="0" err="1" smtClean="0"/>
              <a:t>medżik</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44</a:t>
            </a:fld>
            <a:endParaRPr lang="en-GB" noProof="0" dirty="0"/>
          </a:p>
        </p:txBody>
      </p:sp>
      <p:sp>
        <p:nvSpPr>
          <p:cNvPr id="6" name="Freeform 13"/>
          <p:cNvSpPr>
            <a:spLocks/>
          </p:cNvSpPr>
          <p:nvPr/>
        </p:nvSpPr>
        <p:spPr bwMode="gray">
          <a:xfrm>
            <a:off x="838200" y="2422085"/>
            <a:ext cx="10481800" cy="698396"/>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revert </a:t>
            </a:r>
            <a:r>
              <a:rPr lang="en-US" sz="1600" dirty="0" smtClean="0">
                <a:solidFill>
                  <a:schemeClr val="bg1"/>
                </a:solidFill>
                <a:latin typeface="Lucida Console" panose="020B0609040504020204" pitchFamily="49" charset="0"/>
              </a:rPr>
              <a:t>c00fee2</a:t>
            </a:r>
            <a:endParaRPr lang="pl-PL" sz="1600" dirty="0" smtClean="0">
              <a:solidFill>
                <a:schemeClr val="bg1"/>
              </a:solidFill>
              <a:latin typeface="Lucida Console" panose="020B0609040504020204" pitchFamily="49" charset="0"/>
            </a:endParaRPr>
          </a:p>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revert </a:t>
            </a:r>
            <a:r>
              <a:rPr lang="en-US" sz="1600" dirty="0" smtClean="0">
                <a:solidFill>
                  <a:schemeClr val="bg1"/>
                </a:solidFill>
                <a:latin typeface="Lucida Console" panose="020B0609040504020204" pitchFamily="49" charset="0"/>
              </a:rPr>
              <a:t>–n </a:t>
            </a:r>
            <a:r>
              <a:rPr lang="en-US" sz="1600" dirty="0">
                <a:solidFill>
                  <a:schemeClr val="bg1"/>
                </a:solidFill>
                <a:latin typeface="Lucida Console" panose="020B0609040504020204" pitchFamily="49" charset="0"/>
              </a:rPr>
              <a:t>c00fee2</a:t>
            </a:r>
          </a:p>
          <a:p>
            <a:pPr>
              <a:lnSpc>
                <a:spcPct val="90000"/>
              </a:lnSpc>
            </a:pPr>
            <a:endParaRPr lang="en-US" sz="16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470481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1419549"/>
          </a:xfrm>
        </p:spPr>
        <p:txBody>
          <a:bodyPr/>
          <a:lstStyle/>
          <a:p>
            <a:pPr lvl="1"/>
            <a:r>
              <a:rPr lang="pl-PL" dirty="0" smtClean="0"/>
              <a:t>Najczęstsze sytuacje z życia wzięte..</a:t>
            </a:r>
          </a:p>
          <a:p>
            <a:pPr lvl="1"/>
            <a:endParaRPr lang="pl-PL" dirty="0"/>
          </a:p>
          <a:p>
            <a:pPr lvl="1"/>
            <a:r>
              <a:rPr lang="pl-PL" dirty="0" smtClean="0"/>
              <a:t>Twój kolega z zespołu był zmuszony </a:t>
            </a:r>
            <a:r>
              <a:rPr lang="pl-PL" dirty="0" err="1" smtClean="0"/>
              <a:t>wypuszować</a:t>
            </a:r>
            <a:r>
              <a:rPr lang="pl-PL" dirty="0" smtClean="0"/>
              <a:t> wasz wspólny </a:t>
            </a:r>
            <a:r>
              <a:rPr lang="pl-PL" dirty="0" err="1" smtClean="0"/>
              <a:t>brancz</a:t>
            </a:r>
            <a:r>
              <a:rPr lang="pl-PL" dirty="0" smtClean="0"/>
              <a:t> z opcją --</a:t>
            </a:r>
            <a:r>
              <a:rPr lang="pl-PL" dirty="0" err="1" smtClean="0"/>
              <a:t>force</a:t>
            </a:r>
            <a:r>
              <a:rPr lang="pl-PL" dirty="0" smtClean="0"/>
              <a:t>.</a:t>
            </a:r>
          </a:p>
          <a:p>
            <a:pPr lvl="1"/>
            <a:r>
              <a:rPr lang="pl-PL" dirty="0" smtClean="0"/>
              <a:t>Chcesz uaktualnić ten </a:t>
            </a:r>
            <a:r>
              <a:rPr lang="pl-PL" dirty="0" err="1" smtClean="0"/>
              <a:t>brancz</a:t>
            </a:r>
            <a:r>
              <a:rPr lang="pl-PL" dirty="0" smtClean="0"/>
              <a:t> lokalnie.</a:t>
            </a:r>
            <a:endParaRPr lang="pl-PL" dirty="0"/>
          </a:p>
          <a:p>
            <a:pPr lvl="1"/>
            <a:endParaRPr lang="pl-PL" dirty="0"/>
          </a:p>
          <a:p>
            <a:pPr lvl="1"/>
            <a:endParaRPr lang="pl-PL" dirty="0"/>
          </a:p>
          <a:p>
            <a:pPr lvl="1"/>
            <a:endParaRPr lang="pl-PL" dirty="0" smtClean="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err="1" smtClean="0"/>
              <a:t>Undo</a:t>
            </a:r>
            <a:r>
              <a:rPr lang="pl-PL" dirty="0" smtClean="0"/>
              <a:t> </a:t>
            </a:r>
            <a:r>
              <a:rPr lang="pl-PL" dirty="0" err="1" smtClean="0"/>
              <a:t>medżik</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45</a:t>
            </a:fld>
            <a:endParaRPr lang="en-GB" noProof="0" dirty="0"/>
          </a:p>
        </p:txBody>
      </p:sp>
      <p:sp>
        <p:nvSpPr>
          <p:cNvPr id="6" name="Freeform 13"/>
          <p:cNvSpPr>
            <a:spLocks/>
          </p:cNvSpPr>
          <p:nvPr/>
        </p:nvSpPr>
        <p:spPr bwMode="gray">
          <a:xfrm>
            <a:off x="838200" y="2841509"/>
            <a:ext cx="10481800" cy="619880"/>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fetch origin</a:t>
            </a:r>
          </a:p>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reset --hard origin/issue-13</a:t>
            </a:r>
          </a:p>
        </p:txBody>
      </p:sp>
    </p:spTree>
    <p:extLst>
      <p:ext uri="{BB962C8B-B14F-4D97-AF65-F5344CB8AC3E}">
        <p14:creationId xmlns:p14="http://schemas.microsoft.com/office/powerpoint/2010/main" val="1164312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5"/>
            <a:ext cx="10489175" cy="2670438"/>
          </a:xfrm>
        </p:spPr>
        <p:txBody>
          <a:bodyPr/>
          <a:lstStyle/>
          <a:p>
            <a:pPr lvl="1"/>
            <a:r>
              <a:rPr lang="pl-PL" dirty="0" smtClean="0"/>
              <a:t>Najczęstsze sytuacje z życia wzięte..</a:t>
            </a:r>
          </a:p>
          <a:p>
            <a:pPr lvl="1"/>
            <a:endParaRPr lang="pl-PL" dirty="0"/>
          </a:p>
          <a:p>
            <a:pPr lvl="1"/>
            <a:r>
              <a:rPr lang="pl-PL" dirty="0" smtClean="0"/>
              <a:t>Zrobiło się takie zamieszanie i spaghetti, że chciałbyś po prostu cofnąć się w czasie.</a:t>
            </a:r>
          </a:p>
          <a:p>
            <a:pPr lvl="1"/>
            <a:r>
              <a:rPr lang="pl-PL" dirty="0" smtClean="0"/>
              <a:t>No czemu nie?</a:t>
            </a:r>
          </a:p>
          <a:p>
            <a:pPr lvl="1"/>
            <a:endParaRPr lang="pl-PL" dirty="0"/>
          </a:p>
          <a:p>
            <a:pPr lvl="1"/>
            <a:r>
              <a:rPr lang="pl-PL" dirty="0" smtClean="0"/>
              <a:t>$ git </a:t>
            </a:r>
            <a:r>
              <a:rPr lang="pl-PL" dirty="0" err="1" smtClean="0"/>
              <a:t>reflog</a:t>
            </a:r>
            <a:endParaRPr lang="pl-PL" dirty="0" smtClean="0"/>
          </a:p>
          <a:p>
            <a:pPr lvl="1"/>
            <a:endParaRPr lang="pl-PL" dirty="0"/>
          </a:p>
          <a:p>
            <a:pPr lvl="1"/>
            <a:r>
              <a:rPr lang="pl-PL" dirty="0" smtClean="0"/>
              <a:t>Trzy ruchy temu byłeś z dobrym miejscu, możesz się tam cofnąć.</a:t>
            </a:r>
            <a:endParaRPr lang="pl-PL" dirty="0"/>
          </a:p>
          <a:p>
            <a:pPr lvl="1"/>
            <a:endParaRPr lang="pl-PL" dirty="0"/>
          </a:p>
          <a:p>
            <a:pPr lvl="1"/>
            <a:endParaRPr lang="pl-PL" dirty="0"/>
          </a:p>
          <a:p>
            <a:pPr lvl="1"/>
            <a:endParaRPr lang="pl-PL" dirty="0" smtClean="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err="1" smtClean="0"/>
              <a:t>Undo</a:t>
            </a:r>
            <a:r>
              <a:rPr lang="pl-PL" dirty="0" smtClean="0"/>
              <a:t> </a:t>
            </a:r>
            <a:r>
              <a:rPr lang="pl-PL" dirty="0" err="1" smtClean="0"/>
              <a:t>medżik</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46</a:t>
            </a:fld>
            <a:endParaRPr lang="en-GB" noProof="0" dirty="0"/>
          </a:p>
        </p:txBody>
      </p:sp>
      <p:sp>
        <p:nvSpPr>
          <p:cNvPr id="6" name="Freeform 13"/>
          <p:cNvSpPr>
            <a:spLocks/>
          </p:cNvSpPr>
          <p:nvPr/>
        </p:nvSpPr>
        <p:spPr bwMode="gray">
          <a:xfrm>
            <a:off x="838200" y="2766871"/>
            <a:ext cx="10481800" cy="412441"/>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reflog</a:t>
            </a:r>
            <a:endParaRPr lang="en-US" sz="1600" dirty="0">
              <a:solidFill>
                <a:schemeClr val="bg1"/>
              </a:solidFill>
              <a:latin typeface="Lucida Console" panose="020B0609040504020204" pitchFamily="49" charset="0"/>
            </a:endParaRPr>
          </a:p>
        </p:txBody>
      </p:sp>
      <p:sp>
        <p:nvSpPr>
          <p:cNvPr id="7" name="Freeform 13"/>
          <p:cNvSpPr>
            <a:spLocks/>
          </p:cNvSpPr>
          <p:nvPr/>
        </p:nvSpPr>
        <p:spPr bwMode="gray">
          <a:xfrm>
            <a:off x="838200" y="4041864"/>
            <a:ext cx="10481800" cy="412441"/>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rest --hard HEAD@{3}</a:t>
            </a:r>
          </a:p>
        </p:txBody>
      </p:sp>
    </p:spTree>
    <p:extLst>
      <p:ext uri="{BB962C8B-B14F-4D97-AF65-F5344CB8AC3E}">
        <p14:creationId xmlns:p14="http://schemas.microsoft.com/office/powerpoint/2010/main" val="19683500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87026"/>
          </a:xfrm>
        </p:spPr>
        <p:txBody>
          <a:bodyPr/>
          <a:lstStyle/>
          <a:p>
            <a:pPr lvl="1"/>
            <a:r>
              <a:rPr lang="pl-PL" dirty="0" smtClean="0"/>
              <a:t>Do zgłębienia tych zaawansowanych opcji:</a:t>
            </a:r>
          </a:p>
          <a:p>
            <a:pPr lvl="1"/>
            <a:endParaRPr lang="pl-PL" dirty="0"/>
          </a:p>
          <a:p>
            <a:pPr lvl="1"/>
            <a:r>
              <a:rPr lang="pl-PL" dirty="0">
                <a:hlinkClick r:id="rId3"/>
              </a:rPr>
              <a:t>https://</a:t>
            </a:r>
            <a:r>
              <a:rPr lang="pl-PL" dirty="0" smtClean="0">
                <a:hlinkClick r:id="rId3"/>
              </a:rPr>
              <a:t>git-scm.com/docs/git-revert</a:t>
            </a:r>
            <a:endParaRPr lang="pl-PL" dirty="0" smtClean="0"/>
          </a:p>
          <a:p>
            <a:pPr lvl="1"/>
            <a:r>
              <a:rPr lang="pl-PL" dirty="0">
                <a:hlinkClick r:id="rId4"/>
              </a:rPr>
              <a:t>https://</a:t>
            </a:r>
            <a:r>
              <a:rPr lang="pl-PL" dirty="0" smtClean="0">
                <a:hlinkClick r:id="rId4"/>
              </a:rPr>
              <a:t>git-scm.com/docs/git-reset</a:t>
            </a:r>
            <a:endParaRPr lang="pl-PL" dirty="0" smtClean="0"/>
          </a:p>
          <a:p>
            <a:pPr lvl="1"/>
            <a:r>
              <a:rPr lang="pl-PL" dirty="0">
                <a:hlinkClick r:id="rId5"/>
              </a:rPr>
              <a:t>https://</a:t>
            </a:r>
            <a:r>
              <a:rPr lang="pl-PL" dirty="0" smtClean="0">
                <a:hlinkClick r:id="rId5"/>
              </a:rPr>
              <a:t>git-scm.com/docs/git-clean</a:t>
            </a:r>
            <a:endParaRPr lang="pl-PL" dirty="0" smtClean="0"/>
          </a:p>
          <a:p>
            <a:pPr lvl="1"/>
            <a:r>
              <a:rPr lang="pl-PL" dirty="0">
                <a:hlinkClick r:id="rId6"/>
              </a:rPr>
              <a:t>https://</a:t>
            </a:r>
            <a:r>
              <a:rPr lang="pl-PL" dirty="0" smtClean="0">
                <a:hlinkClick r:id="rId6"/>
              </a:rPr>
              <a:t>git-scm.com/docs/git-reflog</a:t>
            </a:r>
            <a:endParaRPr lang="pl-PL" dirty="0" smtClean="0"/>
          </a:p>
          <a:p>
            <a:pPr lvl="1"/>
            <a:endParaRPr lang="pl-PL" dirty="0" smtClean="0"/>
          </a:p>
          <a:p>
            <a:pPr lvl="1"/>
            <a:endParaRPr lang="pl-PL" dirty="0"/>
          </a:p>
          <a:p>
            <a:pPr lvl="1"/>
            <a:endParaRPr lang="pl-PL" dirty="0"/>
          </a:p>
          <a:p>
            <a:pPr lvl="1"/>
            <a:endParaRPr lang="pl-PL" dirty="0"/>
          </a:p>
          <a:p>
            <a:pPr lvl="1"/>
            <a:endParaRPr lang="pl-PL" dirty="0" smtClean="0"/>
          </a:p>
          <a:p>
            <a:pPr lvl="1"/>
            <a:endParaRPr lang="pl-PL" dirty="0" smtClean="0"/>
          </a:p>
          <a:p>
            <a:pPr lvl="1"/>
            <a:endParaRPr lang="pl-PL" dirty="0" smtClean="0"/>
          </a:p>
          <a:p>
            <a:pPr lvl="1"/>
            <a:endParaRPr lang="pl-PL" dirty="0"/>
          </a:p>
          <a:p>
            <a:pPr lvl="1"/>
            <a:endParaRPr lang="en-GB" dirty="0"/>
          </a:p>
        </p:txBody>
      </p:sp>
      <p:sp>
        <p:nvSpPr>
          <p:cNvPr id="5" name="Title 4"/>
          <p:cNvSpPr>
            <a:spLocks noGrp="1"/>
          </p:cNvSpPr>
          <p:nvPr>
            <p:ph type="title"/>
          </p:nvPr>
        </p:nvSpPr>
        <p:spPr/>
        <p:txBody>
          <a:bodyPr/>
          <a:lstStyle/>
          <a:p>
            <a:r>
              <a:rPr lang="pl-PL" dirty="0" err="1" smtClean="0"/>
              <a:t>Undo</a:t>
            </a:r>
            <a:r>
              <a:rPr lang="pl-PL" dirty="0" smtClean="0"/>
              <a:t> </a:t>
            </a:r>
            <a:r>
              <a:rPr lang="pl-PL" dirty="0" err="1" smtClean="0"/>
              <a:t>medżik</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47</a:t>
            </a:fld>
            <a:endParaRPr lang="en-GB" noProof="0" dirty="0"/>
          </a:p>
        </p:txBody>
      </p:sp>
    </p:spTree>
    <p:extLst>
      <p:ext uri="{BB962C8B-B14F-4D97-AF65-F5344CB8AC3E}">
        <p14:creationId xmlns:p14="http://schemas.microsoft.com/office/powerpoint/2010/main" val="1294621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err="1" smtClean="0"/>
              <a:t>Cherry-pick</a:t>
            </a:r>
            <a:endParaRPr lang="nl-NL" dirty="0"/>
          </a:p>
        </p:txBody>
      </p:sp>
    </p:spTree>
    <p:extLst>
      <p:ext uri="{BB962C8B-B14F-4D97-AF65-F5344CB8AC3E}">
        <p14:creationId xmlns:p14="http://schemas.microsoft.com/office/powerpoint/2010/main" val="14179524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smtClean="0"/>
              <a:t>Occum dolendus dolum </a:t>
            </a:r>
          </a:p>
          <a:p>
            <a:pPr lvl="1"/>
            <a:r>
              <a:rPr lang="en-GB" smtClean="0"/>
              <a:t>Quam que eossit aspis am, corectur rerore, to ea ne aut voles dolores.</a:t>
            </a:r>
          </a:p>
          <a:p>
            <a:pPr lvl="2"/>
            <a:endParaRPr lang="en-GB" smtClean="0"/>
          </a:p>
          <a:p>
            <a:pPr lvl="2"/>
            <a:r>
              <a:rPr lang="en-GB" smtClean="0"/>
              <a:t>Essitaspel esequam cus maxima verio vellab is re volese pedic te volupist, quos eum quas ulpa volorum rem quiat qui nimagnatur anditem is non comni doluptae debis et autempo reperum quae pa plabo lorem ipsum. </a:t>
            </a:r>
          </a:p>
          <a:p>
            <a:pPr lvl="2"/>
            <a:endParaRPr lang="en-GB" smtClean="0"/>
          </a:p>
          <a:p>
            <a:pPr lvl="3"/>
            <a:r>
              <a:rPr lang="en-GB" smtClean="0"/>
              <a:t>Comnis et quoditatet mo quasi ut apeles molum et odit lab is evelit quunduci dolupta turepta tesequibus aris explibu. Ustotatur, utem conemqui cum sunt porat officium hillabo rporum reperum ad maximin ctiorenis archicil incillandio idebitatur.</a:t>
            </a:r>
          </a:p>
          <a:p>
            <a:pPr lvl="3"/>
            <a:endParaRPr lang="en-GB" smtClean="0"/>
          </a:p>
          <a:p>
            <a:pPr lvl="4"/>
            <a:r>
              <a:rPr lang="en-GB" smtClean="0"/>
              <a:t>Doluptiorum, ut quis ea non enim incidel ius mi, nulpa volor aperisquis </a:t>
            </a:r>
            <a:br>
              <a:rPr lang="en-GB" smtClean="0"/>
            </a:br>
            <a:r>
              <a:rPr lang="en-GB" smtClean="0"/>
              <a:t>sitibus quidenes nonesedi con re non nonem.Lautecum que excea doluptatqui repelluptae volupta qui occum voloressi alicim eat magnam faceatq uaere, elluptae dis ad mollam.Itat simuscidit laut erum dis velluptas verumet que voluptatem etur aut quiaspe ist eume velis. Maximum text.</a:t>
            </a:r>
            <a:endParaRPr lang="en-GB" dirty="0"/>
          </a:p>
        </p:txBody>
      </p:sp>
      <p:sp>
        <p:nvSpPr>
          <p:cNvPr id="5" name="Title 4"/>
          <p:cNvSpPr>
            <a:spLocks noGrp="1"/>
          </p:cNvSpPr>
          <p:nvPr>
            <p:ph type="title"/>
          </p:nvPr>
        </p:nvSpPr>
        <p:spPr/>
        <p:txBody>
          <a:bodyPr/>
          <a:lstStyle/>
          <a:p>
            <a:r>
              <a:rPr lang="en-US"/>
              <a:t>Example bullet points / text layout</a:t>
            </a:r>
            <a:endParaRPr lang="nl-NL"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49</a:t>
            </a:fld>
            <a:endParaRPr lang="en-GB" noProof="0" dirty="0"/>
          </a:p>
        </p:txBody>
      </p:sp>
    </p:spTree>
    <p:extLst>
      <p:ext uri="{BB962C8B-B14F-4D97-AF65-F5344CB8AC3E}">
        <p14:creationId xmlns:p14="http://schemas.microsoft.com/office/powerpoint/2010/main" val="989596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Wprowadzenie</a:t>
            </a:r>
            <a:endParaRPr lang="nl-NL" dirty="0"/>
          </a:p>
        </p:txBody>
      </p:sp>
    </p:spTree>
    <p:extLst>
      <p:ext uri="{BB962C8B-B14F-4D97-AF65-F5344CB8AC3E}">
        <p14:creationId xmlns:p14="http://schemas.microsoft.com/office/powerpoint/2010/main" val="1929126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smtClean="0"/>
              <a:t>Thank you</a:t>
            </a:r>
            <a:endParaRPr lang="nl-NL" dirty="0"/>
          </a:p>
        </p:txBody>
      </p:sp>
    </p:spTree>
    <p:extLst>
      <p:ext uri="{BB962C8B-B14F-4D97-AF65-F5344CB8AC3E}">
        <p14:creationId xmlns:p14="http://schemas.microsoft.com/office/powerpoint/2010/main" val="2071351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Follow us to stay a step ahead</a:t>
            </a:r>
            <a:endParaRPr lang="en-US" sz="4800" dirty="0"/>
          </a:p>
        </p:txBody>
      </p:sp>
      <p:sp>
        <p:nvSpPr>
          <p:cNvPr id="22" name="TextBox 21">
            <a:hlinkClick r:id="rId2"/>
          </p:cNvPr>
          <p:cNvSpPr txBox="1"/>
          <p:nvPr/>
        </p:nvSpPr>
        <p:spPr>
          <a:xfrm>
            <a:off x="1178020" y="4358411"/>
            <a:ext cx="3349625" cy="318924"/>
          </a:xfrm>
          <a:prstGeom prst="rect">
            <a:avLst/>
          </a:prstGeom>
          <a:solidFill>
            <a:schemeClr val="bg1">
              <a:alpha val="0"/>
            </a:schemeClr>
          </a:solidFill>
        </p:spPr>
        <p:txBody>
          <a:bodyPr wrap="square" lIns="0" tIns="0" rIns="0" bIns="0" rtlCol="0" anchor="ctr" anchorCtr="0">
            <a:noAutofit/>
          </a:bodyPr>
          <a:lstStyle/>
          <a:p>
            <a:r>
              <a:rPr lang="en-GB" sz="1600" smtClean="0"/>
              <a:t>ING.com</a:t>
            </a:r>
          </a:p>
        </p:txBody>
      </p:sp>
      <p:grpSp>
        <p:nvGrpSpPr>
          <p:cNvPr id="65" name="Group 64"/>
          <p:cNvGrpSpPr/>
          <p:nvPr/>
        </p:nvGrpSpPr>
        <p:grpSpPr>
          <a:xfrm>
            <a:off x="3486234" y="5676946"/>
            <a:ext cx="2088000" cy="361904"/>
            <a:chOff x="3113536" y="5676946"/>
            <a:chExt cx="2088000" cy="361904"/>
          </a:xfrm>
        </p:grpSpPr>
        <p:sp>
          <p:nvSpPr>
            <p:cNvPr id="67" name="Freeform 66"/>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nl-NL" sz="1000"/>
            </a:p>
          </p:txBody>
        </p:sp>
        <p:pic>
          <p:nvPicPr>
            <p:cNvPr id="68" name="Picture 67"/>
            <p:cNvPicPr>
              <a:picLocks noChangeAspect="1"/>
            </p:cNvPicPr>
            <p:nvPr/>
          </p:nvPicPr>
          <p:blipFill rotWithShape="1">
            <a:blip r:embed="rId3">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66" name="TextBox 65">
              <a:hlinkClick r:id="rId4"/>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YouTube.com/ING</a:t>
              </a:r>
            </a:p>
          </p:txBody>
        </p:sp>
      </p:grpSp>
      <p:grpSp>
        <p:nvGrpSpPr>
          <p:cNvPr id="69" name="Group 68"/>
          <p:cNvGrpSpPr/>
          <p:nvPr/>
        </p:nvGrpSpPr>
        <p:grpSpPr>
          <a:xfrm>
            <a:off x="5790146" y="5163514"/>
            <a:ext cx="2088000" cy="361904"/>
            <a:chOff x="5417448" y="5163514"/>
            <a:chExt cx="2088000" cy="361904"/>
          </a:xfrm>
        </p:grpSpPr>
        <p:sp>
          <p:nvSpPr>
            <p:cNvPr id="71" name="Freeform 70"/>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nl-NL" sz="1000"/>
            </a:p>
          </p:txBody>
        </p:sp>
        <p:pic>
          <p:nvPicPr>
            <p:cNvPr id="72" name="Picture 71"/>
            <p:cNvPicPr>
              <a:picLocks noChangeAspect="1"/>
            </p:cNvPicPr>
            <p:nvPr/>
          </p:nvPicPr>
          <p:blipFill rotWithShape="1">
            <a:blip r:embed="rId5">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0" name="TextBox 69">
              <a:hlinkClick r:id="rId6"/>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73" name="Group 72"/>
          <p:cNvGrpSpPr/>
          <p:nvPr/>
        </p:nvGrpSpPr>
        <p:grpSpPr>
          <a:xfrm>
            <a:off x="1178360" y="5163514"/>
            <a:ext cx="2091962" cy="361904"/>
            <a:chOff x="805662" y="5163514"/>
            <a:chExt cx="2091962" cy="361904"/>
          </a:xfrm>
        </p:grpSpPr>
        <p:sp>
          <p:nvSpPr>
            <p:cNvPr id="74" name="Freeform 73"/>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nl-NL" sz="1000"/>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sp>
          <p:nvSpPr>
            <p:cNvPr id="75" name="TextBox 74">
              <a:hlinkClick r:id="rId8"/>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smtClean="0"/>
                <a:t>@</a:t>
              </a:r>
              <a:r>
                <a:rPr lang="en-GB" sz="1000" dirty="0" err="1" smtClean="0"/>
                <a:t>ING_News</a:t>
              </a:r>
              <a:endParaRPr lang="en-GB" sz="1000" dirty="0"/>
            </a:p>
          </p:txBody>
        </p:sp>
      </p:grpSp>
      <p:grpSp>
        <p:nvGrpSpPr>
          <p:cNvPr id="77" name="Group 76"/>
          <p:cNvGrpSpPr/>
          <p:nvPr/>
        </p:nvGrpSpPr>
        <p:grpSpPr>
          <a:xfrm>
            <a:off x="3486234" y="5163514"/>
            <a:ext cx="2088000" cy="361904"/>
            <a:chOff x="3113536" y="5163514"/>
            <a:chExt cx="2088000" cy="361904"/>
          </a:xfrm>
        </p:grpSpPr>
        <p:sp>
          <p:nvSpPr>
            <p:cNvPr id="79" name="Freeform 78"/>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nl-NL" sz="1000"/>
            </a:p>
          </p:txBody>
        </p:sp>
        <p:pic>
          <p:nvPicPr>
            <p:cNvPr id="80" name="Picture 79"/>
            <p:cNvPicPr>
              <a:picLocks noChangeAspect="1"/>
            </p:cNvPicPr>
            <p:nvPr/>
          </p:nvPicPr>
          <p:blipFill rotWithShape="1">
            <a:blip r:embed="rId9">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78" name="TextBox 77">
              <a:hlinkClick r:id="rId10"/>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81" name="Group 80"/>
          <p:cNvGrpSpPr/>
          <p:nvPr/>
        </p:nvGrpSpPr>
        <p:grpSpPr>
          <a:xfrm>
            <a:off x="5790146" y="5676946"/>
            <a:ext cx="2088000" cy="361904"/>
            <a:chOff x="5417448" y="5676946"/>
            <a:chExt cx="2088000" cy="361904"/>
          </a:xfrm>
        </p:grpSpPr>
        <p:sp>
          <p:nvSpPr>
            <p:cNvPr id="83" name="Freeform 82"/>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nl-NL" sz="1000"/>
            </a:p>
          </p:txBody>
        </p:sp>
        <p:pic>
          <p:nvPicPr>
            <p:cNvPr id="84" name="Picture 83"/>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sp>
          <p:nvSpPr>
            <p:cNvPr id="82" name="TextBox 81">
              <a:hlinkClick r:id="rId12"/>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grpSp>
      <p:grpSp>
        <p:nvGrpSpPr>
          <p:cNvPr id="85" name="Group 84"/>
          <p:cNvGrpSpPr/>
          <p:nvPr/>
        </p:nvGrpSpPr>
        <p:grpSpPr>
          <a:xfrm>
            <a:off x="1178360" y="5676946"/>
            <a:ext cx="2091962" cy="361904"/>
            <a:chOff x="805662" y="5676946"/>
            <a:chExt cx="2091962" cy="361904"/>
          </a:xfrm>
        </p:grpSpPr>
        <p:sp>
          <p:nvSpPr>
            <p:cNvPr id="86" name="Freeform 85"/>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nl-NL" sz="1000"/>
            </a:p>
          </p:txBody>
        </p:sp>
        <p:pic>
          <p:nvPicPr>
            <p:cNvPr id="88" name="Picture 87"/>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sp>
          <p:nvSpPr>
            <p:cNvPr id="87" name="TextBox 86">
              <a:hlinkClick r:id="rId14"/>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grpSp>
    </p:spTree>
    <p:extLst>
      <p:ext uri="{BB962C8B-B14F-4D97-AF65-F5344CB8AC3E}">
        <p14:creationId xmlns:p14="http://schemas.microsoft.com/office/powerpoint/2010/main" val="27784138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smtClean="0"/>
              <a:t>Graphic elements</a:t>
            </a:r>
            <a:endParaRPr lang="nl-NL" dirty="0"/>
          </a:p>
        </p:txBody>
      </p:sp>
      <p:sp>
        <p:nvSpPr>
          <p:cNvPr id="15" name="Slide Number Placeholder 14"/>
          <p:cNvSpPr>
            <a:spLocks noGrp="1"/>
          </p:cNvSpPr>
          <p:nvPr>
            <p:ph type="sldNum" sz="quarter" idx="11"/>
          </p:nvPr>
        </p:nvSpPr>
        <p:spPr/>
        <p:txBody>
          <a:bodyPr/>
          <a:lstStyle/>
          <a:p>
            <a:fld id="{DDD2A080-DA64-4F5C-9131-47EB793B4410}" type="slidenum">
              <a:rPr lang="en-GB" noProof="0" smtClean="0"/>
              <a:pPr/>
              <a:t>52</a:t>
            </a:fld>
            <a:endParaRPr lang="en-GB" noProof="0" dirty="0"/>
          </a:p>
        </p:txBody>
      </p:sp>
      <p:sp>
        <p:nvSpPr>
          <p:cNvPr id="40" name="Freeform 13"/>
          <p:cNvSpPr>
            <a:spLocks/>
          </p:cNvSpPr>
          <p:nvPr/>
        </p:nvSpPr>
        <p:spPr bwMode="gray">
          <a:xfrm>
            <a:off x="845575" y="1354041"/>
            <a:ext cx="1423704" cy="1301774"/>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accent1"/>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nl-NL" smtClean="0">
                <a:solidFill>
                  <a:schemeClr val="bg1"/>
                </a:solidFill>
              </a:rPr>
              <a:t>Quam </a:t>
            </a:r>
            <a:r>
              <a:rPr lang="nl-NL">
                <a:solidFill>
                  <a:schemeClr val="bg1"/>
                </a:solidFill>
              </a:rPr>
              <a:t>que eossit </a:t>
            </a:r>
            <a:r>
              <a:rPr lang="nl-NL" smtClean="0">
                <a:solidFill>
                  <a:schemeClr val="bg1"/>
                </a:solidFill>
              </a:rPr>
              <a:t>corectur</a:t>
            </a:r>
            <a:endParaRPr lang="nl-NL">
              <a:solidFill>
                <a:schemeClr val="bg1"/>
              </a:solidFill>
            </a:endParaRPr>
          </a:p>
        </p:txBody>
      </p:sp>
      <p:grpSp>
        <p:nvGrpSpPr>
          <p:cNvPr id="6" name="Group 5"/>
          <p:cNvGrpSpPr/>
          <p:nvPr/>
        </p:nvGrpSpPr>
        <p:grpSpPr>
          <a:xfrm>
            <a:off x="2730347" y="1134808"/>
            <a:ext cx="1408779" cy="1959220"/>
            <a:chOff x="3179483" y="1882929"/>
            <a:chExt cx="1408779" cy="1959220"/>
          </a:xfrm>
          <a:solidFill>
            <a:schemeClr val="accent1"/>
          </a:solidFill>
        </p:grpSpPr>
        <p:sp>
          <p:nvSpPr>
            <p:cNvPr id="41" name="Freeform 40"/>
            <p:cNvSpPr>
              <a:spLocks/>
            </p:cNvSpPr>
            <p:nvPr/>
          </p:nvSpPr>
          <p:spPr bwMode="gray">
            <a:xfrm>
              <a:off x="3179483" y="2102162"/>
              <a:ext cx="1408779" cy="1301774"/>
            </a:xfrm>
            <a:custGeom>
              <a:avLst/>
              <a:gdLst>
                <a:gd name="connsiteX0" fmla="*/ 1900 w 1088072"/>
                <a:gd name="connsiteY0" fmla="*/ 0 h 1005426"/>
                <a:gd name="connsiteX1" fmla="*/ 1043946 w 1088072"/>
                <a:gd name="connsiteY1" fmla="*/ 0 h 1005426"/>
                <a:gd name="connsiteX2" fmla="*/ 1088072 w 1088072"/>
                <a:gd name="connsiteY2" fmla="*/ 42995 h 1005426"/>
                <a:gd name="connsiteX3" fmla="*/ 1088072 w 1088072"/>
                <a:gd name="connsiteY3" fmla="*/ 962431 h 1005426"/>
                <a:gd name="connsiteX4" fmla="*/ 1043946 w 1088072"/>
                <a:gd name="connsiteY4" fmla="*/ 1005426 h 1005426"/>
                <a:gd name="connsiteX5" fmla="*/ 1900 w 1088072"/>
                <a:gd name="connsiteY5" fmla="*/ 1005426 h 1005426"/>
                <a:gd name="connsiteX6" fmla="*/ 0 w 1088072"/>
                <a:gd name="connsiteY6" fmla="*/ 1004716 h 1005426"/>
                <a:gd name="connsiteX7" fmla="*/ 0 w 1088072"/>
                <a:gd name="connsiteY7" fmla="*/ 786 h 100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8072" h="1005426">
                  <a:moveTo>
                    <a:pt x="1900" y="0"/>
                  </a:moveTo>
                  <a:cubicBezTo>
                    <a:pt x="1043946" y="0"/>
                    <a:pt x="1043946" y="0"/>
                    <a:pt x="1043946" y="0"/>
                  </a:cubicBezTo>
                  <a:cubicBezTo>
                    <a:pt x="1067706" y="0"/>
                    <a:pt x="1088072" y="19844"/>
                    <a:pt x="1088072" y="42995"/>
                  </a:cubicBezTo>
                  <a:lnTo>
                    <a:pt x="1088072" y="962431"/>
                  </a:lnTo>
                  <a:cubicBezTo>
                    <a:pt x="1088072" y="988890"/>
                    <a:pt x="1067706" y="1005426"/>
                    <a:pt x="1043946" y="1005426"/>
                  </a:cubicBezTo>
                  <a:cubicBezTo>
                    <a:pt x="1900" y="1005426"/>
                    <a:pt x="1900" y="1005426"/>
                    <a:pt x="1900" y="1005426"/>
                  </a:cubicBezTo>
                  <a:lnTo>
                    <a:pt x="0" y="1004716"/>
                  </a:lnTo>
                  <a:lnTo>
                    <a:pt x="0" y="786"/>
                  </a:lnTo>
                  <a:close/>
                </a:path>
              </a:pathLst>
            </a:custGeom>
            <a:grpFill/>
            <a:ln>
              <a:noFill/>
            </a:ln>
          </p:spPr>
          <p:txBody>
            <a:bodyPr vert="horz" wrap="square" lIns="72000" tIns="72000" rIns="72000" bIns="72000" numCol="1" anchor="t" anchorCtr="0" compatLnSpc="1">
              <a:prstTxWarp prst="textNoShape">
                <a:avLst/>
              </a:prstTxWarp>
              <a:noAutofit/>
            </a:bodyPr>
            <a:lstStyle/>
            <a:p>
              <a:pPr>
                <a:lnSpc>
                  <a:spcPct val="90000"/>
                </a:lnSpc>
              </a:pPr>
              <a:r>
                <a:rPr lang="nl-NL">
                  <a:solidFill>
                    <a:schemeClr val="bg1"/>
                  </a:solidFill>
                </a:rPr>
                <a:t>Quam que eossit corectur</a:t>
              </a:r>
            </a:p>
          </p:txBody>
        </p:sp>
        <p:cxnSp>
          <p:nvCxnSpPr>
            <p:cNvPr id="42" name="Straight Connector 41"/>
            <p:cNvCxnSpPr/>
            <p:nvPr/>
          </p:nvCxnSpPr>
          <p:spPr bwMode="gray">
            <a:xfrm>
              <a:off x="3179483" y="1882929"/>
              <a:ext cx="0" cy="195922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4" name="Freeform 13"/>
          <p:cNvSpPr>
            <a:spLocks/>
          </p:cNvSpPr>
          <p:nvPr/>
        </p:nvSpPr>
        <p:spPr bwMode="gray">
          <a:xfrm>
            <a:off x="4600194" y="3648233"/>
            <a:ext cx="1423704" cy="1301774"/>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accent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nl-NL">
                <a:solidFill>
                  <a:schemeClr val="bg1"/>
                </a:solidFill>
              </a:rPr>
              <a:t>Quam que eossit corectur</a:t>
            </a:r>
          </a:p>
        </p:txBody>
      </p:sp>
      <p:grpSp>
        <p:nvGrpSpPr>
          <p:cNvPr id="35" name="Group 34"/>
          <p:cNvGrpSpPr/>
          <p:nvPr/>
        </p:nvGrpSpPr>
        <p:grpSpPr>
          <a:xfrm>
            <a:off x="6484966" y="3429000"/>
            <a:ext cx="1408779" cy="1959220"/>
            <a:chOff x="3179483" y="1882929"/>
            <a:chExt cx="1408779" cy="1959220"/>
          </a:xfrm>
        </p:grpSpPr>
        <p:sp>
          <p:nvSpPr>
            <p:cNvPr id="36" name="Freeform 35"/>
            <p:cNvSpPr>
              <a:spLocks/>
            </p:cNvSpPr>
            <p:nvPr/>
          </p:nvSpPr>
          <p:spPr bwMode="gray">
            <a:xfrm>
              <a:off x="3179483" y="2102162"/>
              <a:ext cx="1408779" cy="1301774"/>
            </a:xfrm>
            <a:custGeom>
              <a:avLst/>
              <a:gdLst>
                <a:gd name="connsiteX0" fmla="*/ 1900 w 1088072"/>
                <a:gd name="connsiteY0" fmla="*/ 0 h 1005426"/>
                <a:gd name="connsiteX1" fmla="*/ 1043946 w 1088072"/>
                <a:gd name="connsiteY1" fmla="*/ 0 h 1005426"/>
                <a:gd name="connsiteX2" fmla="*/ 1088072 w 1088072"/>
                <a:gd name="connsiteY2" fmla="*/ 42995 h 1005426"/>
                <a:gd name="connsiteX3" fmla="*/ 1088072 w 1088072"/>
                <a:gd name="connsiteY3" fmla="*/ 962431 h 1005426"/>
                <a:gd name="connsiteX4" fmla="*/ 1043946 w 1088072"/>
                <a:gd name="connsiteY4" fmla="*/ 1005426 h 1005426"/>
                <a:gd name="connsiteX5" fmla="*/ 1900 w 1088072"/>
                <a:gd name="connsiteY5" fmla="*/ 1005426 h 1005426"/>
                <a:gd name="connsiteX6" fmla="*/ 0 w 1088072"/>
                <a:gd name="connsiteY6" fmla="*/ 1004716 h 1005426"/>
                <a:gd name="connsiteX7" fmla="*/ 0 w 1088072"/>
                <a:gd name="connsiteY7" fmla="*/ 786 h 100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8072" h="1005426">
                  <a:moveTo>
                    <a:pt x="1900" y="0"/>
                  </a:moveTo>
                  <a:cubicBezTo>
                    <a:pt x="1043946" y="0"/>
                    <a:pt x="1043946" y="0"/>
                    <a:pt x="1043946" y="0"/>
                  </a:cubicBezTo>
                  <a:cubicBezTo>
                    <a:pt x="1067706" y="0"/>
                    <a:pt x="1088072" y="19844"/>
                    <a:pt x="1088072" y="42995"/>
                  </a:cubicBezTo>
                  <a:lnTo>
                    <a:pt x="1088072" y="962431"/>
                  </a:lnTo>
                  <a:cubicBezTo>
                    <a:pt x="1088072" y="988890"/>
                    <a:pt x="1067706" y="1005426"/>
                    <a:pt x="1043946" y="1005426"/>
                  </a:cubicBezTo>
                  <a:cubicBezTo>
                    <a:pt x="1900" y="1005426"/>
                    <a:pt x="1900" y="1005426"/>
                    <a:pt x="1900" y="1005426"/>
                  </a:cubicBezTo>
                  <a:lnTo>
                    <a:pt x="0" y="1004716"/>
                  </a:lnTo>
                  <a:lnTo>
                    <a:pt x="0" y="786"/>
                  </a:lnTo>
                  <a:close/>
                </a:path>
              </a:pathLst>
            </a:custGeom>
            <a:solidFill>
              <a:schemeClr val="accent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nl-NL">
                  <a:solidFill>
                    <a:schemeClr val="bg1"/>
                  </a:solidFill>
                </a:rPr>
                <a:t>Quam que eossit corectur</a:t>
              </a:r>
            </a:p>
          </p:txBody>
        </p:sp>
        <p:cxnSp>
          <p:nvCxnSpPr>
            <p:cNvPr id="37" name="Straight Connector 36"/>
            <p:cNvCxnSpPr/>
            <p:nvPr/>
          </p:nvCxnSpPr>
          <p:spPr bwMode="gray">
            <a:xfrm>
              <a:off x="3179483" y="1882929"/>
              <a:ext cx="0" cy="1959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4" name="Freeform 13"/>
          <p:cNvSpPr>
            <a:spLocks/>
          </p:cNvSpPr>
          <p:nvPr/>
        </p:nvSpPr>
        <p:spPr bwMode="gray">
          <a:xfrm>
            <a:off x="4600194" y="1354041"/>
            <a:ext cx="1423704" cy="1301774"/>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nl-NL" dirty="0">
                <a:solidFill>
                  <a:schemeClr val="bg1"/>
                </a:solidFill>
              </a:rPr>
              <a:t>Quam que eossit corectur</a:t>
            </a:r>
          </a:p>
        </p:txBody>
      </p:sp>
      <p:grpSp>
        <p:nvGrpSpPr>
          <p:cNvPr id="75" name="Group 74"/>
          <p:cNvGrpSpPr/>
          <p:nvPr/>
        </p:nvGrpSpPr>
        <p:grpSpPr>
          <a:xfrm>
            <a:off x="6484966" y="1134808"/>
            <a:ext cx="1408779" cy="1959220"/>
            <a:chOff x="3179483" y="1882929"/>
            <a:chExt cx="1408779" cy="1959220"/>
          </a:xfrm>
          <a:solidFill>
            <a:schemeClr val="bg2"/>
          </a:solidFill>
        </p:grpSpPr>
        <p:sp>
          <p:nvSpPr>
            <p:cNvPr id="76" name="Freeform 75"/>
            <p:cNvSpPr>
              <a:spLocks/>
            </p:cNvSpPr>
            <p:nvPr/>
          </p:nvSpPr>
          <p:spPr bwMode="gray">
            <a:xfrm>
              <a:off x="3179483" y="2102162"/>
              <a:ext cx="1408779" cy="1301774"/>
            </a:xfrm>
            <a:custGeom>
              <a:avLst/>
              <a:gdLst>
                <a:gd name="connsiteX0" fmla="*/ 1900 w 1088072"/>
                <a:gd name="connsiteY0" fmla="*/ 0 h 1005426"/>
                <a:gd name="connsiteX1" fmla="*/ 1043946 w 1088072"/>
                <a:gd name="connsiteY1" fmla="*/ 0 h 1005426"/>
                <a:gd name="connsiteX2" fmla="*/ 1088072 w 1088072"/>
                <a:gd name="connsiteY2" fmla="*/ 42995 h 1005426"/>
                <a:gd name="connsiteX3" fmla="*/ 1088072 w 1088072"/>
                <a:gd name="connsiteY3" fmla="*/ 962431 h 1005426"/>
                <a:gd name="connsiteX4" fmla="*/ 1043946 w 1088072"/>
                <a:gd name="connsiteY4" fmla="*/ 1005426 h 1005426"/>
                <a:gd name="connsiteX5" fmla="*/ 1900 w 1088072"/>
                <a:gd name="connsiteY5" fmla="*/ 1005426 h 1005426"/>
                <a:gd name="connsiteX6" fmla="*/ 0 w 1088072"/>
                <a:gd name="connsiteY6" fmla="*/ 1004716 h 1005426"/>
                <a:gd name="connsiteX7" fmla="*/ 0 w 1088072"/>
                <a:gd name="connsiteY7" fmla="*/ 786 h 100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8072" h="1005426">
                  <a:moveTo>
                    <a:pt x="1900" y="0"/>
                  </a:moveTo>
                  <a:cubicBezTo>
                    <a:pt x="1043946" y="0"/>
                    <a:pt x="1043946" y="0"/>
                    <a:pt x="1043946" y="0"/>
                  </a:cubicBezTo>
                  <a:cubicBezTo>
                    <a:pt x="1067706" y="0"/>
                    <a:pt x="1088072" y="19844"/>
                    <a:pt x="1088072" y="42995"/>
                  </a:cubicBezTo>
                  <a:lnTo>
                    <a:pt x="1088072" y="962431"/>
                  </a:lnTo>
                  <a:cubicBezTo>
                    <a:pt x="1088072" y="988890"/>
                    <a:pt x="1067706" y="1005426"/>
                    <a:pt x="1043946" y="1005426"/>
                  </a:cubicBezTo>
                  <a:cubicBezTo>
                    <a:pt x="1900" y="1005426"/>
                    <a:pt x="1900" y="1005426"/>
                    <a:pt x="1900" y="1005426"/>
                  </a:cubicBezTo>
                  <a:lnTo>
                    <a:pt x="0" y="1004716"/>
                  </a:lnTo>
                  <a:lnTo>
                    <a:pt x="0" y="786"/>
                  </a:lnTo>
                  <a:close/>
                </a:path>
              </a:pathLst>
            </a:custGeom>
            <a:grpFill/>
            <a:ln>
              <a:noFill/>
            </a:ln>
          </p:spPr>
          <p:txBody>
            <a:bodyPr vert="horz" wrap="square" lIns="72000" tIns="72000" rIns="72000" bIns="72000" numCol="1" anchor="t" anchorCtr="0" compatLnSpc="1">
              <a:prstTxWarp prst="textNoShape">
                <a:avLst/>
              </a:prstTxWarp>
              <a:noAutofit/>
            </a:bodyPr>
            <a:lstStyle/>
            <a:p>
              <a:pPr>
                <a:lnSpc>
                  <a:spcPct val="90000"/>
                </a:lnSpc>
              </a:pPr>
              <a:r>
                <a:rPr lang="nl-NL">
                  <a:solidFill>
                    <a:schemeClr val="bg1"/>
                  </a:solidFill>
                </a:rPr>
                <a:t>Quam que eossit corectur</a:t>
              </a:r>
            </a:p>
          </p:txBody>
        </p:sp>
        <p:cxnSp>
          <p:nvCxnSpPr>
            <p:cNvPr id="77" name="Straight Connector 76"/>
            <p:cNvCxnSpPr/>
            <p:nvPr/>
          </p:nvCxnSpPr>
          <p:spPr bwMode="gray">
            <a:xfrm>
              <a:off x="3179483" y="1882929"/>
              <a:ext cx="0" cy="195922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8" name="Freeform 13"/>
          <p:cNvSpPr>
            <a:spLocks/>
          </p:cNvSpPr>
          <p:nvPr/>
        </p:nvSpPr>
        <p:spPr bwMode="gray">
          <a:xfrm>
            <a:off x="845575" y="3648233"/>
            <a:ext cx="1423704" cy="1301774"/>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accent4"/>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nl-NL" smtClean="0">
                <a:solidFill>
                  <a:schemeClr val="bg1"/>
                </a:solidFill>
              </a:rPr>
              <a:t>Quam </a:t>
            </a:r>
            <a:r>
              <a:rPr lang="nl-NL">
                <a:solidFill>
                  <a:schemeClr val="bg1"/>
                </a:solidFill>
              </a:rPr>
              <a:t>que eossit </a:t>
            </a:r>
            <a:r>
              <a:rPr lang="nl-NL" smtClean="0">
                <a:solidFill>
                  <a:schemeClr val="bg1"/>
                </a:solidFill>
              </a:rPr>
              <a:t>corectur</a:t>
            </a:r>
            <a:endParaRPr lang="nl-NL">
              <a:solidFill>
                <a:schemeClr val="bg1"/>
              </a:solidFill>
            </a:endParaRPr>
          </a:p>
        </p:txBody>
      </p:sp>
      <p:grpSp>
        <p:nvGrpSpPr>
          <p:cNvPr id="39" name="Group 38"/>
          <p:cNvGrpSpPr/>
          <p:nvPr/>
        </p:nvGrpSpPr>
        <p:grpSpPr>
          <a:xfrm>
            <a:off x="2730347" y="3429000"/>
            <a:ext cx="1408779" cy="1959220"/>
            <a:chOff x="3179483" y="1882929"/>
            <a:chExt cx="1408779" cy="1959220"/>
          </a:xfrm>
          <a:solidFill>
            <a:schemeClr val="accent4"/>
          </a:solidFill>
        </p:grpSpPr>
        <p:sp>
          <p:nvSpPr>
            <p:cNvPr id="43" name="Freeform 42"/>
            <p:cNvSpPr>
              <a:spLocks/>
            </p:cNvSpPr>
            <p:nvPr/>
          </p:nvSpPr>
          <p:spPr bwMode="gray">
            <a:xfrm>
              <a:off x="3179483" y="2102162"/>
              <a:ext cx="1408779" cy="1301774"/>
            </a:xfrm>
            <a:custGeom>
              <a:avLst/>
              <a:gdLst>
                <a:gd name="connsiteX0" fmla="*/ 1900 w 1088072"/>
                <a:gd name="connsiteY0" fmla="*/ 0 h 1005426"/>
                <a:gd name="connsiteX1" fmla="*/ 1043946 w 1088072"/>
                <a:gd name="connsiteY1" fmla="*/ 0 h 1005426"/>
                <a:gd name="connsiteX2" fmla="*/ 1088072 w 1088072"/>
                <a:gd name="connsiteY2" fmla="*/ 42995 h 1005426"/>
                <a:gd name="connsiteX3" fmla="*/ 1088072 w 1088072"/>
                <a:gd name="connsiteY3" fmla="*/ 962431 h 1005426"/>
                <a:gd name="connsiteX4" fmla="*/ 1043946 w 1088072"/>
                <a:gd name="connsiteY4" fmla="*/ 1005426 h 1005426"/>
                <a:gd name="connsiteX5" fmla="*/ 1900 w 1088072"/>
                <a:gd name="connsiteY5" fmla="*/ 1005426 h 1005426"/>
                <a:gd name="connsiteX6" fmla="*/ 0 w 1088072"/>
                <a:gd name="connsiteY6" fmla="*/ 1004716 h 1005426"/>
                <a:gd name="connsiteX7" fmla="*/ 0 w 1088072"/>
                <a:gd name="connsiteY7" fmla="*/ 786 h 100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8072" h="1005426">
                  <a:moveTo>
                    <a:pt x="1900" y="0"/>
                  </a:moveTo>
                  <a:cubicBezTo>
                    <a:pt x="1043946" y="0"/>
                    <a:pt x="1043946" y="0"/>
                    <a:pt x="1043946" y="0"/>
                  </a:cubicBezTo>
                  <a:cubicBezTo>
                    <a:pt x="1067706" y="0"/>
                    <a:pt x="1088072" y="19844"/>
                    <a:pt x="1088072" y="42995"/>
                  </a:cubicBezTo>
                  <a:lnTo>
                    <a:pt x="1088072" y="962431"/>
                  </a:lnTo>
                  <a:cubicBezTo>
                    <a:pt x="1088072" y="988890"/>
                    <a:pt x="1067706" y="1005426"/>
                    <a:pt x="1043946" y="1005426"/>
                  </a:cubicBezTo>
                  <a:cubicBezTo>
                    <a:pt x="1900" y="1005426"/>
                    <a:pt x="1900" y="1005426"/>
                    <a:pt x="1900" y="1005426"/>
                  </a:cubicBezTo>
                  <a:lnTo>
                    <a:pt x="0" y="1004716"/>
                  </a:lnTo>
                  <a:lnTo>
                    <a:pt x="0" y="786"/>
                  </a:lnTo>
                  <a:close/>
                </a:path>
              </a:pathLst>
            </a:custGeom>
            <a:grpFill/>
            <a:ln>
              <a:noFill/>
            </a:ln>
          </p:spPr>
          <p:txBody>
            <a:bodyPr vert="horz" wrap="square" lIns="72000" tIns="72000" rIns="72000" bIns="72000" numCol="1" anchor="t" anchorCtr="0" compatLnSpc="1">
              <a:prstTxWarp prst="textNoShape">
                <a:avLst/>
              </a:prstTxWarp>
              <a:noAutofit/>
            </a:bodyPr>
            <a:lstStyle/>
            <a:p>
              <a:pPr>
                <a:lnSpc>
                  <a:spcPct val="90000"/>
                </a:lnSpc>
              </a:pPr>
              <a:r>
                <a:rPr lang="nl-NL">
                  <a:solidFill>
                    <a:schemeClr val="bg1"/>
                  </a:solidFill>
                </a:rPr>
                <a:t>Quam que eossit corectur</a:t>
              </a:r>
            </a:p>
          </p:txBody>
        </p:sp>
        <p:cxnSp>
          <p:nvCxnSpPr>
            <p:cNvPr id="44" name="Straight Connector 43"/>
            <p:cNvCxnSpPr/>
            <p:nvPr/>
          </p:nvCxnSpPr>
          <p:spPr bwMode="gray">
            <a:xfrm>
              <a:off x="3179483" y="1882929"/>
              <a:ext cx="0" cy="195922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8478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Podstawowe polecenia</a:t>
            </a:r>
            <a:endParaRPr lang="nl-NL" dirty="0"/>
          </a:p>
        </p:txBody>
      </p:sp>
    </p:spTree>
    <p:extLst>
      <p:ext uri="{BB962C8B-B14F-4D97-AF65-F5344CB8AC3E}">
        <p14:creationId xmlns:p14="http://schemas.microsoft.com/office/powerpoint/2010/main" val="3468580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1618725"/>
          </a:xfrm>
        </p:spPr>
        <p:txBody>
          <a:bodyPr/>
          <a:lstStyle/>
          <a:p>
            <a:r>
              <a:rPr lang="pl-PL" b="1" dirty="0" smtClean="0"/>
              <a:t>Git status</a:t>
            </a:r>
            <a:endParaRPr lang="nl-NL" b="1" dirty="0" smtClean="0"/>
          </a:p>
          <a:p>
            <a:pPr lvl="1"/>
            <a:r>
              <a:rPr lang="pl-PL" dirty="0" smtClean="0"/>
              <a:t>Pozwala na zorientowanie się jaki jest aktualny stan repozytorium, jakie pliki zostały zmienione, jakie dodane, jakie nie są dodane do indeksu czy masz aktualny stan z repozytorium zdalnym, czy jesteś w trybie konfliktu, w trakcie </a:t>
            </a:r>
            <a:r>
              <a:rPr lang="pl-PL" dirty="0" err="1" smtClean="0"/>
              <a:t>ribejza</a:t>
            </a:r>
            <a:r>
              <a:rPr lang="pl-PL" dirty="0" smtClean="0"/>
              <a:t> itd..</a:t>
            </a:r>
          </a:p>
          <a:p>
            <a:pPr lvl="1"/>
            <a:r>
              <a:rPr lang="en-GB" dirty="0">
                <a:hlinkClick r:id="rId3"/>
              </a:rPr>
              <a:t>https://git-scm.com/docs/git-status</a:t>
            </a:r>
            <a:endParaRPr lang="en-GB" dirty="0"/>
          </a:p>
        </p:txBody>
      </p:sp>
      <p:sp>
        <p:nvSpPr>
          <p:cNvPr id="5" name="Title 4"/>
          <p:cNvSpPr>
            <a:spLocks noGrp="1"/>
          </p:cNvSpPr>
          <p:nvPr>
            <p:ph type="title"/>
          </p:nvPr>
        </p:nvSpPr>
        <p:spPr/>
        <p:txBody>
          <a:bodyPr/>
          <a:lstStyle/>
          <a:p>
            <a:r>
              <a:rPr lang="pl-PL" dirty="0" smtClean="0"/>
              <a:t>Gdzie jesteś i dokąd zmierzasz?</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7" name="Freeform 13"/>
          <p:cNvSpPr>
            <a:spLocks/>
          </p:cNvSpPr>
          <p:nvPr/>
        </p:nvSpPr>
        <p:spPr bwMode="gray">
          <a:xfrm>
            <a:off x="845575" y="3084673"/>
            <a:ext cx="10481800" cy="2229711"/>
          </a:xfrm>
          <a:custGeom>
            <a:avLst/>
            <a:gdLst>
              <a:gd name="T0" fmla="*/ 333 w 333"/>
              <a:gd name="T1" fmla="*/ 291 h 304"/>
              <a:gd name="T2" fmla="*/ 320 w 333"/>
              <a:gd name="T3" fmla="*/ 304 h 304"/>
              <a:gd name="T4" fmla="*/ 13 w 333"/>
              <a:gd name="T5" fmla="*/ 304 h 304"/>
              <a:gd name="T6" fmla="*/ 0 w 333"/>
              <a:gd name="T7" fmla="*/ 291 h 304"/>
              <a:gd name="T8" fmla="*/ 0 w 333"/>
              <a:gd name="T9" fmla="*/ 13 h 304"/>
              <a:gd name="T10" fmla="*/ 13 w 333"/>
              <a:gd name="T11" fmla="*/ 0 h 304"/>
              <a:gd name="T12" fmla="*/ 320 w 333"/>
              <a:gd name="T13" fmla="*/ 0 h 304"/>
              <a:gd name="T14" fmla="*/ 333 w 333"/>
              <a:gd name="T15" fmla="*/ 13 h 304"/>
              <a:gd name="T16" fmla="*/ 333 w 333"/>
              <a:gd name="T17" fmla="*/ 29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04">
                <a:moveTo>
                  <a:pt x="333" y="291"/>
                </a:moveTo>
                <a:cubicBezTo>
                  <a:pt x="333" y="299"/>
                  <a:pt x="327" y="304"/>
                  <a:pt x="320" y="304"/>
                </a:cubicBezTo>
                <a:cubicBezTo>
                  <a:pt x="13" y="304"/>
                  <a:pt x="13" y="304"/>
                  <a:pt x="13" y="304"/>
                </a:cubicBezTo>
                <a:cubicBezTo>
                  <a:pt x="6" y="304"/>
                  <a:pt x="0" y="299"/>
                  <a:pt x="0" y="291"/>
                </a:cubicBezTo>
                <a:cubicBezTo>
                  <a:pt x="0" y="13"/>
                  <a:pt x="0" y="13"/>
                  <a:pt x="0" y="13"/>
                </a:cubicBezTo>
                <a:cubicBezTo>
                  <a:pt x="0" y="6"/>
                  <a:pt x="6" y="0"/>
                  <a:pt x="13" y="0"/>
                </a:cubicBezTo>
                <a:cubicBezTo>
                  <a:pt x="320" y="0"/>
                  <a:pt x="320" y="0"/>
                  <a:pt x="320" y="0"/>
                </a:cubicBezTo>
                <a:cubicBezTo>
                  <a:pt x="327" y="0"/>
                  <a:pt x="333" y="6"/>
                  <a:pt x="333" y="13"/>
                </a:cubicBezTo>
                <a:lnTo>
                  <a:pt x="333" y="291"/>
                </a:lnTo>
                <a:close/>
              </a:path>
            </a:pathLst>
          </a:custGeom>
          <a:solidFill>
            <a:schemeClr val="bg2"/>
          </a:solidFill>
          <a:ln>
            <a:noFill/>
          </a:ln>
        </p:spPr>
        <p:txBody>
          <a:bodyPr vert="horz" wrap="square" lIns="72000" tIns="72000" rIns="72000" bIns="72000" numCol="1" anchor="t" anchorCtr="0" compatLnSpc="1">
            <a:prstTxWarp prst="textNoShape">
              <a:avLst/>
            </a:prstTxWarp>
            <a:noAutofit/>
          </a:bodyPr>
          <a:lstStyle/>
          <a:p>
            <a:pPr>
              <a:lnSpc>
                <a:spcPct val="90000"/>
              </a:lnSpc>
            </a:pP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status</a:t>
            </a:r>
          </a:p>
          <a:p>
            <a:pPr>
              <a:lnSpc>
                <a:spcPct val="90000"/>
              </a:lnSpc>
            </a:pPr>
            <a:r>
              <a:rPr lang="en-US" sz="1600" dirty="0">
                <a:solidFill>
                  <a:schemeClr val="bg1"/>
                </a:solidFill>
                <a:latin typeface="Lucida Console" panose="020B0609040504020204" pitchFamily="49" charset="0"/>
              </a:rPr>
              <a:t>On branch master</a:t>
            </a:r>
          </a:p>
          <a:p>
            <a:pPr>
              <a:lnSpc>
                <a:spcPct val="90000"/>
              </a:lnSpc>
            </a:pPr>
            <a:r>
              <a:rPr lang="en-US" sz="1600" dirty="0">
                <a:solidFill>
                  <a:schemeClr val="bg1"/>
                </a:solidFill>
                <a:latin typeface="Lucida Console" panose="020B0609040504020204" pitchFamily="49" charset="0"/>
              </a:rPr>
              <a:t>No commits yet</a:t>
            </a:r>
          </a:p>
          <a:p>
            <a:pPr>
              <a:lnSpc>
                <a:spcPct val="90000"/>
              </a:lnSpc>
            </a:pPr>
            <a:r>
              <a:rPr lang="en-US" sz="1600" dirty="0">
                <a:solidFill>
                  <a:schemeClr val="bg1"/>
                </a:solidFill>
                <a:latin typeface="Lucida Console" panose="020B0609040504020204" pitchFamily="49" charset="0"/>
              </a:rPr>
              <a:t>Changes to be committed:</a:t>
            </a:r>
          </a:p>
          <a:p>
            <a:pPr>
              <a:lnSpc>
                <a:spcPct val="90000"/>
              </a:lnSpc>
            </a:pPr>
            <a:r>
              <a:rPr lang="en-US" sz="1600" dirty="0">
                <a:solidFill>
                  <a:schemeClr val="bg1"/>
                </a:solidFill>
                <a:latin typeface="Lucida Console" panose="020B0609040504020204" pitchFamily="49" charset="0"/>
              </a:rPr>
              <a:t>  (use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rm</a:t>
            </a:r>
            <a:r>
              <a:rPr lang="en-US" sz="1600" dirty="0">
                <a:solidFill>
                  <a:schemeClr val="bg1"/>
                </a:solidFill>
                <a:latin typeface="Lucida Console" panose="020B0609040504020204" pitchFamily="49" charset="0"/>
              </a:rPr>
              <a:t> --cached &lt;file&gt;..." to </a:t>
            </a:r>
            <a:r>
              <a:rPr lang="en-US" sz="1600" dirty="0" err="1">
                <a:solidFill>
                  <a:schemeClr val="bg1"/>
                </a:solidFill>
                <a:latin typeface="Lucida Console" panose="020B0609040504020204" pitchFamily="49" charset="0"/>
              </a:rPr>
              <a:t>unstage</a:t>
            </a:r>
            <a:r>
              <a:rPr lang="en-US" sz="1600" dirty="0">
                <a:solidFill>
                  <a:schemeClr val="bg1"/>
                </a:solidFill>
                <a:latin typeface="Lucida Console" panose="020B0609040504020204" pitchFamily="49" charset="0"/>
              </a:rPr>
              <a:t>)</a:t>
            </a:r>
          </a:p>
          <a:p>
            <a:pPr>
              <a:lnSpc>
                <a:spcPct val="90000"/>
              </a:lnSpc>
            </a:pPr>
            <a:r>
              <a:rPr lang="en-US" sz="1600" dirty="0">
                <a:solidFill>
                  <a:schemeClr val="bg1"/>
                </a:solidFill>
                <a:latin typeface="Lucida Console" panose="020B0609040504020204" pitchFamily="49" charset="0"/>
              </a:rPr>
              <a:t>        new file:   nowy1.txt</a:t>
            </a:r>
          </a:p>
          <a:p>
            <a:pPr>
              <a:lnSpc>
                <a:spcPct val="90000"/>
              </a:lnSpc>
            </a:pPr>
            <a:r>
              <a:rPr lang="en-US" sz="1600" dirty="0">
                <a:solidFill>
                  <a:schemeClr val="bg1"/>
                </a:solidFill>
                <a:latin typeface="Lucida Console" panose="020B0609040504020204" pitchFamily="49" charset="0"/>
              </a:rPr>
              <a:t>Untracked files:</a:t>
            </a:r>
          </a:p>
          <a:p>
            <a:pPr>
              <a:lnSpc>
                <a:spcPct val="90000"/>
              </a:lnSpc>
            </a:pPr>
            <a:r>
              <a:rPr lang="en-US" sz="1600" dirty="0">
                <a:solidFill>
                  <a:schemeClr val="bg1"/>
                </a:solidFill>
                <a:latin typeface="Lucida Console" panose="020B0609040504020204" pitchFamily="49" charset="0"/>
              </a:rPr>
              <a:t>  (use "</a:t>
            </a:r>
            <a:r>
              <a:rPr lang="en-US" sz="1600" dirty="0" err="1">
                <a:solidFill>
                  <a:schemeClr val="bg1"/>
                </a:solidFill>
                <a:latin typeface="Lucida Console" panose="020B0609040504020204" pitchFamily="49" charset="0"/>
              </a:rPr>
              <a:t>git</a:t>
            </a:r>
            <a:r>
              <a:rPr lang="en-US" sz="1600" dirty="0">
                <a:solidFill>
                  <a:schemeClr val="bg1"/>
                </a:solidFill>
                <a:latin typeface="Lucida Console" panose="020B0609040504020204" pitchFamily="49" charset="0"/>
              </a:rPr>
              <a:t> add &lt;file&gt;..." to include in what will be committed)</a:t>
            </a:r>
          </a:p>
          <a:p>
            <a:pPr>
              <a:lnSpc>
                <a:spcPct val="90000"/>
              </a:lnSpc>
            </a:pPr>
            <a:r>
              <a:rPr lang="en-US" sz="1600" dirty="0">
                <a:solidFill>
                  <a:schemeClr val="bg1"/>
                </a:solidFill>
                <a:latin typeface="Lucida Console" panose="020B0609040504020204" pitchFamily="49" charset="0"/>
              </a:rPr>
              <a:t>        nowy2.txt</a:t>
            </a:r>
          </a:p>
        </p:txBody>
      </p:sp>
    </p:spTree>
    <p:extLst>
      <p:ext uri="{BB962C8B-B14F-4D97-AF65-F5344CB8AC3E}">
        <p14:creationId xmlns:p14="http://schemas.microsoft.com/office/powerpoint/2010/main" val="471492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59866"/>
          </a:xfrm>
        </p:spPr>
        <p:txBody>
          <a:bodyPr/>
          <a:lstStyle/>
          <a:p>
            <a:r>
              <a:rPr lang="pl-PL" b="1" dirty="0" smtClean="0"/>
              <a:t>Git status</a:t>
            </a:r>
            <a:endParaRPr lang="nl-NL" b="1" dirty="0" smtClean="0"/>
          </a:p>
          <a:p>
            <a:pPr lvl="1"/>
            <a:r>
              <a:rPr lang="pl-PL" dirty="0" smtClean="0">
                <a:solidFill>
                  <a:srgbClr val="53509E"/>
                </a:solidFill>
              </a:rPr>
              <a:t>Najbardziej przydatne opcje.</a:t>
            </a:r>
          </a:p>
          <a:p>
            <a:pPr lvl="1"/>
            <a:endParaRPr lang="pl-PL" dirty="0" smtClean="0"/>
          </a:p>
          <a:p>
            <a:pPr lvl="1"/>
            <a:r>
              <a:rPr lang="pl-PL" dirty="0"/>
              <a:t>Kompaktowy </a:t>
            </a:r>
            <a:r>
              <a:rPr lang="pl-PL" dirty="0" smtClean="0"/>
              <a:t>status</a:t>
            </a:r>
          </a:p>
          <a:p>
            <a:pPr lvl="1"/>
            <a:r>
              <a:rPr lang="pl-PL" dirty="0" smtClean="0"/>
              <a:t>--</a:t>
            </a:r>
            <a:r>
              <a:rPr lang="pl-PL" dirty="0" err="1" smtClean="0"/>
              <a:t>short</a:t>
            </a:r>
            <a:r>
              <a:rPr lang="pl-PL" dirty="0" smtClean="0"/>
              <a:t> lub w skrócie –s</a:t>
            </a:r>
          </a:p>
          <a:p>
            <a:pPr lvl="1"/>
            <a:endParaRPr lang="pl-PL" dirty="0"/>
          </a:p>
          <a:p>
            <a:pPr lvl="1"/>
            <a:r>
              <a:rPr lang="pl-PL" dirty="0" err="1"/>
              <a:t>Elaboratywny</a:t>
            </a:r>
            <a:r>
              <a:rPr lang="pl-PL" dirty="0"/>
              <a:t> </a:t>
            </a:r>
            <a:r>
              <a:rPr lang="pl-PL" dirty="0" smtClean="0"/>
              <a:t>status</a:t>
            </a:r>
          </a:p>
          <a:p>
            <a:pPr lvl="1"/>
            <a:r>
              <a:rPr lang="pl-PL" dirty="0" smtClean="0"/>
              <a:t>--</a:t>
            </a:r>
            <a:r>
              <a:rPr lang="pl-PL" dirty="0" err="1" smtClean="0"/>
              <a:t>verbose</a:t>
            </a:r>
            <a:r>
              <a:rPr lang="pl-PL" dirty="0" smtClean="0"/>
              <a:t> lub w skrócie –v</a:t>
            </a:r>
          </a:p>
          <a:p>
            <a:pPr lvl="1"/>
            <a:endParaRPr lang="pl-PL" dirty="0"/>
          </a:p>
          <a:p>
            <a:pPr lvl="1"/>
            <a:r>
              <a:rPr lang="pl-PL" dirty="0" err="1" smtClean="0"/>
              <a:t>Parsowalny</a:t>
            </a:r>
            <a:r>
              <a:rPr lang="pl-PL" dirty="0" smtClean="0"/>
              <a:t> status</a:t>
            </a:r>
          </a:p>
          <a:p>
            <a:pPr lvl="1"/>
            <a:r>
              <a:rPr lang="pl-PL" dirty="0" smtClean="0"/>
              <a:t>--</a:t>
            </a:r>
            <a:r>
              <a:rPr lang="pl-PL" dirty="0" err="1" smtClean="0"/>
              <a:t>porcelain</a:t>
            </a:r>
            <a:endParaRPr lang="pl-PL" dirty="0" smtClean="0"/>
          </a:p>
          <a:p>
            <a:pPr lvl="1"/>
            <a:endParaRPr lang="pl-PL" dirty="0"/>
          </a:p>
          <a:p>
            <a:pPr lvl="1"/>
            <a:r>
              <a:rPr lang="pl-PL" dirty="0" smtClean="0"/>
              <a:t>Łącznie z obiektami ignorowanymi</a:t>
            </a:r>
          </a:p>
          <a:p>
            <a:pPr lvl="1"/>
            <a:r>
              <a:rPr lang="pl-PL" dirty="0" smtClean="0"/>
              <a:t>--</a:t>
            </a:r>
            <a:r>
              <a:rPr lang="pl-PL" dirty="0" err="1" smtClean="0"/>
              <a:t>ignored</a:t>
            </a:r>
            <a:endParaRPr lang="pl-PL" dirty="0" smtClean="0"/>
          </a:p>
          <a:p>
            <a:pPr lvl="1"/>
            <a:endParaRPr lang="en-GB" dirty="0"/>
          </a:p>
        </p:txBody>
      </p:sp>
      <p:sp>
        <p:nvSpPr>
          <p:cNvPr id="5" name="Title 4"/>
          <p:cNvSpPr>
            <a:spLocks noGrp="1"/>
          </p:cNvSpPr>
          <p:nvPr>
            <p:ph type="title"/>
          </p:nvPr>
        </p:nvSpPr>
        <p:spPr/>
        <p:txBody>
          <a:bodyPr/>
          <a:lstStyle/>
          <a:p>
            <a:r>
              <a:rPr lang="pl-PL" dirty="0" smtClean="0"/>
              <a:t>Gdzie jesteś i dokąd zmierzasz?</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8</a:t>
            </a:fld>
            <a:endParaRPr lang="en-GB" noProof="0" dirty="0"/>
          </a:p>
        </p:txBody>
      </p:sp>
    </p:spTree>
    <p:extLst>
      <p:ext uri="{BB962C8B-B14F-4D97-AF65-F5344CB8AC3E}">
        <p14:creationId xmlns:p14="http://schemas.microsoft.com/office/powerpoint/2010/main" val="4140430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89175" cy="4859866"/>
          </a:xfrm>
        </p:spPr>
        <p:txBody>
          <a:bodyPr/>
          <a:lstStyle/>
          <a:p>
            <a:r>
              <a:rPr lang="pl-PL" b="1" dirty="0" smtClean="0"/>
              <a:t>Git status</a:t>
            </a:r>
            <a:endParaRPr lang="nl-NL" b="1" dirty="0" smtClean="0"/>
          </a:p>
          <a:p>
            <a:pPr lvl="1"/>
            <a:r>
              <a:rPr lang="pl-PL" dirty="0" smtClean="0"/>
              <a:t>Jest podstawą dla graficznych interfejsów gita, które na podstawie </a:t>
            </a:r>
            <a:r>
              <a:rPr lang="pl-PL" dirty="0" err="1" smtClean="0"/>
              <a:t>outputu</a:t>
            </a:r>
            <a:r>
              <a:rPr lang="pl-PL" dirty="0" smtClean="0"/>
              <a:t> przedstawiają listę plików dodanych, zmienionych oraz pokolorowany </a:t>
            </a:r>
            <a:r>
              <a:rPr lang="pl-PL" dirty="0" err="1" smtClean="0"/>
              <a:t>diff</a:t>
            </a:r>
            <a:r>
              <a:rPr lang="pl-PL" dirty="0" smtClean="0"/>
              <a:t>.</a:t>
            </a:r>
          </a:p>
          <a:p>
            <a:pPr lvl="1"/>
            <a:endParaRPr lang="pl-PL" dirty="0"/>
          </a:p>
          <a:p>
            <a:pPr lvl="1"/>
            <a:r>
              <a:rPr lang="pl-PL" dirty="0" smtClean="0"/>
              <a:t>Po zgłębieniu możliwości tego polecenia możesz napisać swój własny interfejs graficzny!</a:t>
            </a:r>
          </a:p>
          <a:p>
            <a:pPr lvl="1"/>
            <a:endParaRPr lang="en-GB" dirty="0"/>
          </a:p>
        </p:txBody>
      </p:sp>
      <p:sp>
        <p:nvSpPr>
          <p:cNvPr id="5" name="Title 4"/>
          <p:cNvSpPr>
            <a:spLocks noGrp="1"/>
          </p:cNvSpPr>
          <p:nvPr>
            <p:ph type="title"/>
          </p:nvPr>
        </p:nvSpPr>
        <p:spPr/>
        <p:txBody>
          <a:bodyPr/>
          <a:lstStyle/>
          <a:p>
            <a:r>
              <a:rPr lang="pl-PL" dirty="0" smtClean="0"/>
              <a:t>Gdzie jesteś i dokąd zmierzasz?</a:t>
            </a:r>
            <a:endParaRPr lang="nl-NL" dirty="0"/>
          </a:p>
        </p:txBody>
      </p:sp>
      <p:sp>
        <p:nvSpPr>
          <p:cNvPr id="8" name="Slide Number Placeholder 7"/>
          <p:cNvSpPr>
            <a:spLocks noGrp="1"/>
          </p:cNvSpPr>
          <p:nvPr>
            <p:ph type="sldNum" sz="quarter" idx="11"/>
          </p:nvPr>
        </p:nvSpPr>
        <p:spPr/>
        <p:txBody>
          <a:bodyPr/>
          <a:lstStyle/>
          <a:p>
            <a:fld id="{DDD2A080-DA64-4F5C-9131-47EB793B4410}" type="slidenum">
              <a:rPr lang="en-GB" noProof="0" smtClean="0"/>
              <a:pPr/>
              <a:t>9</a:t>
            </a:fld>
            <a:endParaRPr lang="en-GB" noProof="0" dirty="0"/>
          </a:p>
        </p:txBody>
      </p:sp>
    </p:spTree>
    <p:extLst>
      <p:ext uri="{BB962C8B-B14F-4D97-AF65-F5344CB8AC3E}">
        <p14:creationId xmlns:p14="http://schemas.microsoft.com/office/powerpoint/2010/main" val="7058256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une2015">
  <a:themeElements>
    <a:clrScheme name="ING APRIL 2015">
      <a:dk1>
        <a:srgbClr val="333333"/>
      </a:dk1>
      <a:lt1>
        <a:sysClr val="window" lastClr="FFFFFF"/>
      </a:lt1>
      <a:dk2>
        <a:srgbClr val="FF6200"/>
      </a:dk2>
      <a:lt2>
        <a:srgbClr val="767676"/>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200"/>
        </a:solidFill>
        <a:ln w="6350">
          <a:solidFill>
            <a:srgbClr val="FF6200"/>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nSpc>
            <a:spcPct val="90000"/>
          </a:lnSpc>
          <a:defRPr sz="160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smtClean="0"/>
        </a:defPPr>
      </a:lstStyle>
    </a:txDef>
  </a:objectDefaults>
  <a:extraClrSchemeLst/>
  <a:extLst>
    <a:ext uri="{05A4C25C-085E-4340-85A3-A5531E510DB2}">
      <thm15:themeFamily xmlns:thm15="http://schemas.microsoft.com/office/thememl/2012/main" name="ING_PP_Template_16x9_08042015.potx" id="{6D084BF0-9966-4FDC-A0E8-0296637E5E37}" vid="{40DDC393-4B6B-4664-98B0-883141C8FD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945356526C2B43A2CE667CA8BF87BF" ma:contentTypeVersion="1" ma:contentTypeDescription="Create a new document." ma:contentTypeScope="" ma:versionID="fee854732b468a7a1ce22056fc36b7a7">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FCE9E9-5DF1-4A7E-AD0C-A4DE08FF1CB1}">
  <ds:schemaRefs>
    <ds:schemaRef ds:uri="http://schemas.microsoft.com/sharepoint/v3/contenttype/forms"/>
  </ds:schemaRefs>
</ds:datastoreItem>
</file>

<file path=customXml/itemProps2.xml><?xml version="1.0" encoding="utf-8"?>
<ds:datastoreItem xmlns:ds="http://schemas.openxmlformats.org/officeDocument/2006/customXml" ds:itemID="{704FD01F-905A-4117-8DCC-FC33DBB06DD3}">
  <ds:schemaRefs>
    <ds:schemaRef ds:uri="http://schemas.microsoft.com/sharepoint/v3"/>
    <ds:schemaRef ds:uri="http://purl.org/dc/terms/"/>
    <ds:schemaRef ds:uri="http://schemas.microsoft.com/office/2006/documentManagement/types"/>
    <ds:schemaRef ds:uri="http://purl.org/dc/dcmitype/"/>
    <ds:schemaRef ds:uri="http://www.w3.org/XML/1998/namespace"/>
    <ds:schemaRef ds:uri="http://schemas.microsoft.com/office/2006/metadata/properties"/>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39100323-F4FE-4846-94B3-139A3E84BB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15783</TotalTime>
  <Words>2880</Words>
  <Application>Microsoft Office PowerPoint</Application>
  <PresentationFormat>Panoramiczny</PresentationFormat>
  <Paragraphs>658</Paragraphs>
  <Slides>52</Slides>
  <Notes>46</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52</vt:i4>
      </vt:variant>
    </vt:vector>
  </HeadingPairs>
  <TitlesOfParts>
    <vt:vector size="57" baseType="lpstr">
      <vt:lpstr>Arial</vt:lpstr>
      <vt:lpstr>ING Me</vt:lpstr>
      <vt:lpstr>Courier New</vt:lpstr>
      <vt:lpstr>Lucida Console</vt:lpstr>
      <vt:lpstr>ING_PP_Template_16x9_June2015</vt:lpstr>
      <vt:lpstr>How Git are you?</vt:lpstr>
      <vt:lpstr>Cele i słowo wstępu</vt:lpstr>
      <vt:lpstr>Szybki sondaż</vt:lpstr>
      <vt:lpstr>Agenda</vt:lpstr>
      <vt:lpstr>Wprowadzenie</vt:lpstr>
      <vt:lpstr>Podstawowe polecenia</vt:lpstr>
      <vt:lpstr>Gdzie jesteś i dokąd zmierzasz?</vt:lpstr>
      <vt:lpstr>Gdzie jesteś i dokąd zmierzasz?</vt:lpstr>
      <vt:lpstr>Gdzie jesteś i dokąd zmierzasz?</vt:lpstr>
      <vt:lpstr>Dodaj zmianę, przyszykuj komit</vt:lpstr>
      <vt:lpstr>Dodaj zmianę, przyszykuj komit</vt:lpstr>
      <vt:lpstr>Zakomituj zmiany, będą już bezpieczne na zawsze!</vt:lpstr>
      <vt:lpstr>Zakomituj zmiany, będą już bezpieczne na zawsze!</vt:lpstr>
      <vt:lpstr>Poznaj historię zmian</vt:lpstr>
      <vt:lpstr>Poznaj historię zmian</vt:lpstr>
      <vt:lpstr>Odłóż na później</vt:lpstr>
      <vt:lpstr>Odłóż na później</vt:lpstr>
      <vt:lpstr>To cię nie obchodzi</vt:lpstr>
      <vt:lpstr>To cię nie obchodzi</vt:lpstr>
      <vt:lpstr>Mechanika</vt:lpstr>
      <vt:lpstr>Praca ze zdalnym repozytorium</vt:lpstr>
      <vt:lpstr>GUI</vt:lpstr>
      <vt:lpstr>GUI – wszystkie takie same, ale każdy inny</vt:lpstr>
      <vt:lpstr>Praca z branczami</vt:lpstr>
      <vt:lpstr>Ribejz</vt:lpstr>
      <vt:lpstr>Nie lękaj się</vt:lpstr>
      <vt:lpstr>Nie lękaj się</vt:lpstr>
      <vt:lpstr>Nie lękaj się</vt:lpstr>
      <vt:lpstr>Nie lękaj się</vt:lpstr>
      <vt:lpstr>Tym bardziej się nie lękaj</vt:lpstr>
      <vt:lpstr>Tym bardziej się nie lękaj</vt:lpstr>
      <vt:lpstr>Tym bardziej się nie lękaj</vt:lpstr>
      <vt:lpstr>Konflikty</vt:lpstr>
      <vt:lpstr>Konflikty</vt:lpstr>
      <vt:lpstr>Konflikty</vt:lpstr>
      <vt:lpstr>Konflikty</vt:lpstr>
      <vt:lpstr>Konflikty</vt:lpstr>
      <vt:lpstr>Konflikty</vt:lpstr>
      <vt:lpstr>Tagi</vt:lpstr>
      <vt:lpstr>Tagi</vt:lpstr>
      <vt:lpstr>Undo medżik</vt:lpstr>
      <vt:lpstr>Undo medżik</vt:lpstr>
      <vt:lpstr>Undo medżik</vt:lpstr>
      <vt:lpstr>Undo medżik</vt:lpstr>
      <vt:lpstr>Undo medżik</vt:lpstr>
      <vt:lpstr>Undo medżik</vt:lpstr>
      <vt:lpstr>Undo medżik</vt:lpstr>
      <vt:lpstr>Cherry-pick</vt:lpstr>
      <vt:lpstr>Example bullet points / text layout</vt:lpstr>
      <vt:lpstr>Thank you</vt:lpstr>
      <vt:lpstr>Follow us to stay a step ahead</vt:lpstr>
      <vt:lpstr>Graphic elements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PP Example Reference 16x9 - June 2015</dc:title>
  <dc:creator>CAV.nl</dc:creator>
  <cp:keywords>ING Me Embedded, Reference 16x9</cp:keywords>
  <cp:lastModifiedBy>Kaczmarczyk Izabela ISP_</cp:lastModifiedBy>
  <cp:revision>387</cp:revision>
  <dcterms:created xsi:type="dcterms:W3CDTF">2015-04-09T14:12:58Z</dcterms:created>
  <dcterms:modified xsi:type="dcterms:W3CDTF">2018-03-13T14:21:16Z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0x0101008B945356526C2B43A2CE667CA8BF87BF</vt:lpwstr>
  </property>
</Properties>
</file>