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2" r:id="rId4"/>
  </p:sldMasterIdLst>
  <p:notesMasterIdLst>
    <p:notesMasterId r:id="rId79"/>
  </p:notesMasterIdLst>
  <p:handoutMasterIdLst>
    <p:handoutMasterId r:id="rId80"/>
  </p:handoutMasterIdLst>
  <p:sldIdLst>
    <p:sldId id="259" r:id="rId5"/>
    <p:sldId id="262" r:id="rId6"/>
    <p:sldId id="360" r:id="rId7"/>
    <p:sldId id="264" r:id="rId8"/>
    <p:sldId id="408" r:id="rId9"/>
    <p:sldId id="409" r:id="rId10"/>
    <p:sldId id="415" r:id="rId11"/>
    <p:sldId id="417" r:id="rId12"/>
    <p:sldId id="416" r:id="rId13"/>
    <p:sldId id="418" r:id="rId14"/>
    <p:sldId id="419" r:id="rId15"/>
    <p:sldId id="420" r:id="rId16"/>
    <p:sldId id="410" r:id="rId17"/>
    <p:sldId id="411" r:id="rId18"/>
    <p:sldId id="422" r:id="rId19"/>
    <p:sldId id="412" r:id="rId20"/>
    <p:sldId id="413" r:id="rId21"/>
    <p:sldId id="414" r:id="rId22"/>
    <p:sldId id="335" r:id="rId23"/>
    <p:sldId id="269" r:id="rId24"/>
    <p:sldId id="344" r:id="rId25"/>
    <p:sldId id="345" r:id="rId26"/>
    <p:sldId id="346" r:id="rId27"/>
    <p:sldId id="347" r:id="rId28"/>
    <p:sldId id="421" r:id="rId29"/>
    <p:sldId id="354" r:id="rId30"/>
    <p:sldId id="355" r:id="rId31"/>
    <p:sldId id="348" r:id="rId32"/>
    <p:sldId id="349" r:id="rId33"/>
    <p:sldId id="350" r:id="rId34"/>
    <p:sldId id="351" r:id="rId35"/>
    <p:sldId id="352" r:id="rId36"/>
    <p:sldId id="353" r:id="rId37"/>
    <p:sldId id="338" r:id="rId38"/>
    <p:sldId id="397" r:id="rId39"/>
    <p:sldId id="398" r:id="rId40"/>
    <p:sldId id="399" r:id="rId41"/>
    <p:sldId id="405" r:id="rId42"/>
    <p:sldId id="369" r:id="rId43"/>
    <p:sldId id="391" r:id="rId44"/>
    <p:sldId id="392" r:id="rId45"/>
    <p:sldId id="393" r:id="rId46"/>
    <p:sldId id="394" r:id="rId47"/>
    <p:sldId id="395" r:id="rId48"/>
    <p:sldId id="396" r:id="rId49"/>
    <p:sldId id="337" r:id="rId50"/>
    <p:sldId id="356" r:id="rId51"/>
    <p:sldId id="339" r:id="rId52"/>
    <p:sldId id="357" r:id="rId53"/>
    <p:sldId id="358" r:id="rId54"/>
    <p:sldId id="359" r:id="rId55"/>
    <p:sldId id="407" r:id="rId56"/>
    <p:sldId id="361" r:id="rId57"/>
    <p:sldId id="362" r:id="rId58"/>
    <p:sldId id="363" r:id="rId59"/>
    <p:sldId id="364" r:id="rId60"/>
    <p:sldId id="340" r:id="rId61"/>
    <p:sldId id="365" r:id="rId62"/>
    <p:sldId id="366" r:id="rId63"/>
    <p:sldId id="367" r:id="rId64"/>
    <p:sldId id="368" r:id="rId65"/>
    <p:sldId id="370" r:id="rId66"/>
    <p:sldId id="341" r:id="rId67"/>
    <p:sldId id="371" r:id="rId68"/>
    <p:sldId id="342" r:id="rId69"/>
    <p:sldId id="372" r:id="rId70"/>
    <p:sldId id="373" r:id="rId71"/>
    <p:sldId id="374" r:id="rId72"/>
    <p:sldId id="375" r:id="rId73"/>
    <p:sldId id="376" r:id="rId74"/>
    <p:sldId id="377" r:id="rId75"/>
    <p:sldId id="343" r:id="rId76"/>
    <p:sldId id="388" r:id="rId77"/>
    <p:sldId id="292" r:id="rId78"/>
  </p:sldIdLst>
  <p:sldSz cx="12192000" cy="6858000"/>
  <p:notesSz cx="6858000" cy="9144000"/>
  <p:embeddedFontLst>
    <p:embeddedFont>
      <p:font typeface="Lucida Console" panose="020B0609040504020204" pitchFamily="49" charset="0"/>
      <p:regular r:id="rId81"/>
    </p:embeddedFont>
    <p:embeddedFont>
      <p:font typeface="ING Me" panose="020B0604020202020204" charset="0"/>
      <p:regular r:id="rId82"/>
      <p:bold r:id="rId83"/>
      <p:italic r:id="rId84"/>
      <p:boldItalic r:id="rId85"/>
    </p:embeddedFont>
  </p:embeddedFontLst>
  <p:custDataLst>
    <p:tags r:id="rId8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orient="horz" pos="813">
          <p15:clr>
            <a:srgbClr val="A4A3A4"/>
          </p15:clr>
        </p15:guide>
        <p15:guide id="3" orient="horz" pos="725">
          <p15:clr>
            <a:srgbClr val="A4A3A4"/>
          </p15:clr>
        </p15:guide>
        <p15:guide id="4" orient="horz" pos="181">
          <p15:clr>
            <a:srgbClr val="A4A3A4"/>
          </p15:clr>
        </p15:guide>
        <p15:guide id="5" orient="horz" pos="3917">
          <p15:clr>
            <a:srgbClr val="A4A3A4"/>
          </p15:clr>
        </p15:guide>
        <p15:guide id="6" pos="3840">
          <p15:clr>
            <a:srgbClr val="A4A3A4"/>
          </p15:clr>
        </p15:guide>
        <p15:guide id="7" pos="7160">
          <p15:clr>
            <a:srgbClr val="A4A3A4"/>
          </p15:clr>
        </p15:guide>
        <p15:guide id="8" pos="544">
          <p15:clr>
            <a:srgbClr val="A4A3A4"/>
          </p15:clr>
        </p15:guide>
        <p15:guide id="9" pos="7509">
          <p15:clr>
            <a:srgbClr val="A4A3A4"/>
          </p15:clr>
        </p15:guide>
        <p15:guide id="10" pos="449">
          <p15:clr>
            <a:srgbClr val="A4A3A4"/>
          </p15:clr>
        </p15:guide>
        <p15:guide id="11" pos="3726">
          <p15:clr>
            <a:srgbClr val="A4A3A4"/>
          </p15:clr>
        </p15:guide>
        <p15:guide id="12" pos="3962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90068"/>
    <a:srgbClr val="53509E"/>
    <a:srgbClr val="349651"/>
    <a:srgbClr val="E9E9E9"/>
    <a:srgbClr val="FF6200"/>
    <a:srgbClr val="FDFDFD"/>
    <a:srgbClr val="17A7DC"/>
    <a:srgbClr val="A8A8A8"/>
    <a:srgbClr val="CFDA1E"/>
    <a:srgbClr val="009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3" autoAdjust="0"/>
    <p:restoredTop sz="78596" autoAdjust="0"/>
  </p:normalViewPr>
  <p:slideViewPr>
    <p:cSldViewPr snapToGrid="0" showGuides="1">
      <p:cViewPr varScale="1">
        <p:scale>
          <a:sx n="91" d="100"/>
          <a:sy n="91" d="100"/>
        </p:scale>
        <p:origin x="1242" y="90"/>
      </p:cViewPr>
      <p:guideLst>
        <p:guide orient="horz" pos="2341"/>
        <p:guide orient="horz" pos="813"/>
        <p:guide orient="horz" pos="725"/>
        <p:guide orient="horz" pos="181"/>
        <p:guide orient="horz" pos="3917"/>
        <p:guide pos="3840"/>
        <p:guide pos="7160"/>
        <p:guide pos="544"/>
        <p:guide pos="7509"/>
        <p:guide pos="449"/>
        <p:guide pos="3726"/>
        <p:guide pos="3962"/>
        <p:guide orient="horz" pos="2160"/>
      </p:guideLst>
    </p:cSldViewPr>
  </p:slideViewPr>
  <p:outlineViewPr>
    <p:cViewPr>
      <p:scale>
        <a:sx n="33" d="100"/>
        <a:sy n="33" d="100"/>
      </p:scale>
      <p:origin x="0" y="-22164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0" d="100"/>
        <a:sy n="60" d="100"/>
      </p:scale>
      <p:origin x="0" y="3414"/>
    </p:cViewPr>
  </p:sorterViewPr>
  <p:notesViewPr>
    <p:cSldViewPr snapToGrid="0" showGuides="1">
      <p:cViewPr varScale="1">
        <p:scale>
          <a:sx n="95" d="100"/>
          <a:sy n="95" d="100"/>
        </p:scale>
        <p:origin x="266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font" Target="fonts/font4.fntdata"/><Relationship Id="rId89" Type="http://schemas.openxmlformats.org/officeDocument/2006/relationships/theme" Target="theme/theme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90" Type="http://schemas.openxmlformats.org/officeDocument/2006/relationships/tableStyles" Target="tableStyles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handoutMaster" Target="handoutMasters/handoutMaster1.xml"/><Relationship Id="rId85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font" Target="fonts/font3.fntdata"/><Relationship Id="rId88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font" Target="fonts/font1.fntdata"/><Relationship Id="rId86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presProps" Target="presProps.xml"/><Relationship Id="rId61" Type="http://schemas.openxmlformats.org/officeDocument/2006/relationships/slide" Target="slides/slide57.xml"/><Relationship Id="rId82" Type="http://schemas.openxmlformats.org/officeDocument/2006/relationships/font" Target="fonts/font2.fntdata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>
                <a:latin typeface="ING Me" pitchFamily="2" charset="0"/>
              </a:rPr>
              <a:t>25/02/2019</a:t>
            </a:fld>
            <a:endParaRPr lang="en-GB">
              <a:latin typeface="ING M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5651999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25/02/2019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43349"/>
            <a:ext cx="5486400" cy="474186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56661"/>
            <a:ext cx="5652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1989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9890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8354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9218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416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5891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629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1649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785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1863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492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Jak drzewiej bywało?</a:t>
            </a:r>
          </a:p>
          <a:p>
            <a:r>
              <a:rPr lang="pl-PL" dirty="0" smtClean="0"/>
              <a:t>Po co mi w ogóle jakieś repozytorium? (</a:t>
            </a:r>
            <a:r>
              <a:rPr lang="pl-PL" dirty="0" err="1" smtClean="0"/>
              <a:t>Sygnity</a:t>
            </a:r>
            <a:r>
              <a:rPr lang="pl-PL" dirty="0" smtClean="0"/>
              <a:t>)</a:t>
            </a:r>
          </a:p>
          <a:p>
            <a:r>
              <a:rPr lang="pl-PL" dirty="0" smtClean="0"/>
              <a:t>* każdy pracuje tylko nad jedną rzeczą</a:t>
            </a:r>
          </a:p>
          <a:p>
            <a:r>
              <a:rPr lang="pl-PL" smtClean="0"/>
              <a:t>* </a:t>
            </a:r>
            <a:r>
              <a:rPr lang="pl-PL" dirty="0" smtClean="0"/>
              <a:t>przesyłanie paczek mailem XD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702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12066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4024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454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72306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4167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85193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3180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2567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4357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4172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9391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0661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6672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0771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30255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72652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71004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2704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1519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12441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6519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04326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2450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5327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33964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3091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0580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3458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7782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5275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2085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32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92455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0434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8624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7709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66534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2455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667470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686574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60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99577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61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20571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62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461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32980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05653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64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178475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23543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66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420141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67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367765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68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4297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69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07245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70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15481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71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962395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284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182017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73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380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2227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010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1"/>
            <a:ext cx="219600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6868257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9600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490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88369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02959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88369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698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50"/>
            <a:ext cx="1048917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77317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49"/>
            <a:ext cx="5987025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7296150" y="1201147"/>
            <a:ext cx="4600362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67414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11350800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842433" y="1695451"/>
            <a:ext cx="10313209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8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696912" y="1696718"/>
            <a:ext cx="11199600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838199" y="257725"/>
            <a:ext cx="11059319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751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0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384"/>
            <a:ext cx="5058750" cy="4921200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5058000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612389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000"/>
            <a:ext cx="5058750" cy="4929584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590661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000"/>
            <a:ext cx="5058000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863942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750" y="1278000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845575" y="1278000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6276750" y="3877591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845575" y="3877591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32652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458228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069550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98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276750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276750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276750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276750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6276750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6276750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86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8069550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8069550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8069550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8069550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8069550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8069550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457562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457562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457562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457562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4457562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4457562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09285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4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4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4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4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4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4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3489966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3489966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3489966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3489966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3489966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3489966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6134358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6134358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6134358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6134358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6134358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6134358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8778750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8778750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8778750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8778750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8778750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8778750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430989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47528" y="1270000"/>
            <a:ext cx="6787224" cy="4978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693739" y="280732"/>
            <a:ext cx="3443287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7527" y="280733"/>
            <a:ext cx="6787223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38200" y="1270000"/>
            <a:ext cx="6786000" cy="4978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8454232" y="280732"/>
            <a:ext cx="3442280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5575" y="280733"/>
            <a:ext cx="677862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696912" y="1201147"/>
            <a:ext cx="11199600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6594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1048917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104891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9986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696912" y="280733"/>
            <a:ext cx="11199600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73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826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6276750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693738" y="1695449"/>
            <a:ext cx="106416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1172150" y="1695451"/>
            <a:ext cx="10162600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1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951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0268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25105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2"/>
            <a:ext cx="219600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8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9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38002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5501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9600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189418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 userDrawn="1"/>
        </p:nvGrpSpPr>
        <p:grpSpPr>
          <a:xfrm>
            <a:off x="693738" y="6230179"/>
            <a:ext cx="11498262" cy="627821"/>
            <a:chOff x="693738" y="6230179"/>
            <a:chExt cx="11498262" cy="627821"/>
          </a:xfrm>
        </p:grpSpPr>
        <p:sp>
          <p:nvSpPr>
            <p:cNvPr id="37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Rectangle 37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45575" y="280733"/>
            <a:ext cx="1048917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5575" y="1278000"/>
            <a:ext cx="1048917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8200" y="6498809"/>
            <a:ext cx="495300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2" name="Group 101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-2040443" y="6362700"/>
            <a:ext cx="1872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  <a:endParaRPr kumimoji="0" lang="en-GB" altLang="en-US" sz="1200" b="1" i="0" u="none" strike="noStrike" kern="0" cap="none" spc="0" normalizeH="0" baseline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+mn-lt"/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6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5" r:id="rId2"/>
    <p:sldLayoutId id="2147483737" r:id="rId3"/>
    <p:sldLayoutId id="2147483729" r:id="rId4"/>
    <p:sldLayoutId id="2147483730" r:id="rId5"/>
    <p:sldLayoutId id="2147483725" r:id="rId6"/>
    <p:sldLayoutId id="2147483727" r:id="rId7"/>
    <p:sldLayoutId id="2147483728" r:id="rId8"/>
    <p:sldLayoutId id="2147483732" r:id="rId9"/>
    <p:sldLayoutId id="2147483733" r:id="rId10"/>
    <p:sldLayoutId id="2147483734" r:id="rId11"/>
    <p:sldLayoutId id="2147483735" r:id="rId12"/>
    <p:sldLayoutId id="2147483692" r:id="rId13"/>
    <p:sldLayoutId id="2147483711" r:id="rId14"/>
    <p:sldLayoutId id="2147483694" r:id="rId15"/>
    <p:sldLayoutId id="2147483695" r:id="rId16"/>
    <p:sldLayoutId id="2147483696" r:id="rId17"/>
    <p:sldLayoutId id="2147483736" r:id="rId18"/>
    <p:sldLayoutId id="2147483738" r:id="rId19"/>
    <p:sldLayoutId id="2147483739" r:id="rId20"/>
    <p:sldLayoutId id="2147483731" r:id="rId21"/>
    <p:sldLayoutId id="2147483697" r:id="rId22"/>
    <p:sldLayoutId id="2147483740" r:id="rId23"/>
    <p:sldLayoutId id="2147483716" r:id="rId24"/>
    <p:sldLayoutId id="2147483718" r:id="rId25"/>
    <p:sldLayoutId id="2147483719" r:id="rId26"/>
    <p:sldLayoutId id="2147483700" r:id="rId27"/>
    <p:sldLayoutId id="2147483743" r:id="rId28"/>
    <p:sldLayoutId id="2147483742" r:id="rId29"/>
    <p:sldLayoutId id="2147483741" r:id="rId30"/>
    <p:sldLayoutId id="2147483702" r:id="rId31"/>
    <p:sldLayoutId id="2147483721" r:id="rId32"/>
    <p:sldLayoutId id="2147483706" r:id="rId33"/>
    <p:sldLayoutId id="2147483726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ini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confi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statu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add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ignor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commit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Vi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log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-scm.com/docs/gitrevisions" TargetMode="External"/><Relationship Id="rId4" Type="http://schemas.openxmlformats.org/officeDocument/2006/relationships/hyperlink" Target="https://git-scm.com/book/en/v2/Git-Basics-Viewing-the-Commit-History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stash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branch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checkout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merge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remote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github.com/grazin/git_materialy.git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clone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fetch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push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hyperlink" Target="https://git-scm.com/downloads/guis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0.png"/><Relationship Id="rId5" Type="http://schemas.openxmlformats.org/officeDocument/2006/relationships/image" Target="../media/image29.jpg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tag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revert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-scm.com/docs/git-reflog" TargetMode="External"/><Relationship Id="rId5" Type="http://schemas.openxmlformats.org/officeDocument/2006/relationships/hyperlink" Target="https://git-scm.com/docs/git-clean" TargetMode="External"/><Relationship Id="rId4" Type="http://schemas.openxmlformats.org/officeDocument/2006/relationships/hyperlink" Target="https://git-scm.com/docs/git-reset" TargetMode="Externa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cherry-pick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9" b="10479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How Git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Izabela Szczepanik i </a:t>
            </a:r>
            <a:r>
              <a:rPr lang="pl-PL" dirty="0" smtClean="0"/>
              <a:t>Piotr Bartela</a:t>
            </a:r>
            <a:endParaRPr lang="pl-PL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smtClean="0"/>
              <a:t>$ git </a:t>
            </a:r>
            <a:r>
              <a:rPr lang="pl-PL" dirty="0" err="1" smtClean="0"/>
              <a:t>become</a:t>
            </a:r>
            <a:r>
              <a:rPr lang="pl-PL" dirty="0" smtClean="0"/>
              <a:t> --</a:t>
            </a:r>
            <a:r>
              <a:rPr lang="pl-PL" dirty="0" err="1" smtClean="0"/>
              <a:t>like</a:t>
            </a:r>
            <a:r>
              <a:rPr lang="pl-PL" dirty="0" smtClean="0"/>
              <a:t>-a-boss-</a:t>
            </a:r>
            <a:r>
              <a:rPr lang="pl-PL" dirty="0" err="1" smtClean="0"/>
              <a:t>expert</a:t>
            </a:r>
            <a:endParaRPr lang="en-GB" dirty="0"/>
          </a:p>
        </p:txBody>
      </p:sp>
      <p:pic>
        <p:nvPicPr>
          <p:cNvPr id="21" name="Picture Placeholder 3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/>
          <a:stretch/>
        </p:blipFill>
        <p:spPr bwMode="gray">
          <a:xfrm>
            <a:off x="838200" y="6292800"/>
            <a:ext cx="2188801" cy="286882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l-PL" dirty="0" smtClean="0"/>
              <a:t>09 Marzec 2019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64928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System rozproszony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10</a:t>
            </a:fld>
            <a:endParaRPr lang="en-GB" noProof="0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17" y="1959062"/>
            <a:ext cx="4828803" cy="3481821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756" y="1959062"/>
            <a:ext cx="4574656" cy="3735969"/>
          </a:xfrm>
          <a:prstGeom prst="rect">
            <a:avLst/>
          </a:prstGeom>
        </p:spPr>
      </p:pic>
      <p:sp>
        <p:nvSpPr>
          <p:cNvPr id="10" name="pole tekstowe 9"/>
          <p:cNvSpPr txBox="1"/>
          <p:nvPr/>
        </p:nvSpPr>
        <p:spPr>
          <a:xfrm>
            <a:off x="1249417" y="1362291"/>
            <a:ext cx="3580144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l-PL" sz="1400" dirty="0" smtClean="0"/>
              <a:t>Typ </a:t>
            </a:r>
            <a:r>
              <a:rPr lang="pl-PL" sz="1400" dirty="0" err="1" smtClean="0"/>
              <a:t>Client-server</a:t>
            </a:r>
            <a:endParaRPr lang="pl-PL" sz="1400" dirty="0" smtClean="0"/>
          </a:p>
        </p:txBody>
      </p:sp>
      <p:sp>
        <p:nvSpPr>
          <p:cNvPr id="11" name="pole tekstowe 10"/>
          <p:cNvSpPr txBox="1"/>
          <p:nvPr/>
        </p:nvSpPr>
        <p:spPr>
          <a:xfrm>
            <a:off x="6969860" y="1362291"/>
            <a:ext cx="412987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l-PL" sz="1400" dirty="0" smtClean="0"/>
              <a:t>Typ Rozproszony</a:t>
            </a:r>
          </a:p>
        </p:txBody>
      </p:sp>
    </p:spTree>
    <p:extLst>
      <p:ext uri="{BB962C8B-B14F-4D97-AF65-F5344CB8AC3E}">
        <p14:creationId xmlns:p14="http://schemas.microsoft.com/office/powerpoint/2010/main" val="278027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Czyli tak zwany Indeks albo </a:t>
            </a:r>
            <a:r>
              <a:rPr lang="pl-PL" dirty="0" err="1" smtClean="0"/>
              <a:t>Stash</a:t>
            </a:r>
            <a:r>
              <a:rPr lang="pl-PL" dirty="0" smtClean="0"/>
              <a:t>.</a:t>
            </a:r>
          </a:p>
          <a:p>
            <a:endParaRPr lang="pl-PL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Poczekalnia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11</a:t>
            </a:fld>
            <a:endParaRPr lang="en-GB" noProof="0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087" y="1853629"/>
            <a:ext cx="65341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3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Snapshoty</a:t>
            </a:r>
            <a:r>
              <a:rPr lang="pl-PL" dirty="0" smtClean="0"/>
              <a:t> nie Delty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12</a:t>
            </a:fld>
            <a:endParaRPr lang="en-GB" noProof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22" y="2840644"/>
            <a:ext cx="5173227" cy="2004626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29" y="2813472"/>
            <a:ext cx="5329306" cy="2031798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2415056" y="1986455"/>
            <a:ext cx="1319557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l-PL" sz="2000" b="1" dirty="0" smtClean="0"/>
              <a:t>Inne </a:t>
            </a:r>
            <a:r>
              <a:rPr lang="pl-PL" sz="2000" b="1" dirty="0" err="1" smtClean="0"/>
              <a:t>VCSy</a:t>
            </a:r>
            <a:r>
              <a:rPr lang="pl-PL" sz="2000" b="1" dirty="0" smtClean="0"/>
              <a:t>	</a:t>
            </a:r>
            <a:endParaRPr lang="pl-PL" sz="2000" b="1" dirty="0" smtClean="0"/>
          </a:p>
        </p:txBody>
      </p:sp>
      <p:sp>
        <p:nvSpPr>
          <p:cNvPr id="9" name="pole tekstowe 8"/>
          <p:cNvSpPr txBox="1"/>
          <p:nvPr/>
        </p:nvSpPr>
        <p:spPr>
          <a:xfrm>
            <a:off x="8687294" y="1986455"/>
            <a:ext cx="452615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l-PL" sz="2000" b="1" dirty="0" smtClean="0"/>
              <a:t>GIT</a:t>
            </a:r>
            <a:endParaRPr lang="pl-PL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42154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4" y="1278384"/>
            <a:ext cx="10489175" cy="1609671"/>
          </a:xfrm>
        </p:spPr>
        <p:txBody>
          <a:bodyPr/>
          <a:lstStyle/>
          <a:p>
            <a:r>
              <a:rPr lang="pl-PL" b="1" dirty="0" smtClean="0"/>
              <a:t>Git </a:t>
            </a:r>
            <a:r>
              <a:rPr lang="pl-PL" b="1" dirty="0" err="1" smtClean="0"/>
              <a:t>init</a:t>
            </a:r>
            <a:endParaRPr lang="nl-NL" b="1" dirty="0" smtClean="0"/>
          </a:p>
          <a:p>
            <a:pPr lvl="1"/>
            <a:r>
              <a:rPr lang="pl-PL" dirty="0" smtClean="0"/>
              <a:t>Dzięki tej komendzie w miejscu, w którym jej użyjesz, powstanie zupełnie nowe repozytorium gotowe do działania.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</a:t>
            </a:r>
            <a:r>
              <a:rPr lang="pl-PL" dirty="0" err="1" smtClean="0">
                <a:hlinkClick r:id="rId3"/>
              </a:rPr>
              <a:t>init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13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Jestem Bogiem</a:t>
            </a:r>
            <a:endParaRPr lang="nl-NL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703" y="4083112"/>
            <a:ext cx="6356915" cy="1368382"/>
          </a:xfrm>
        </p:spPr>
      </p:pic>
      <p:sp>
        <p:nvSpPr>
          <p:cNvPr id="9" name="Freeform 13"/>
          <p:cNvSpPr>
            <a:spLocks/>
          </p:cNvSpPr>
          <p:nvPr/>
        </p:nvSpPr>
        <p:spPr bwMode="gray">
          <a:xfrm>
            <a:off x="838200" y="2817595"/>
            <a:ext cx="10481800" cy="428072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git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endParaRPr lang="pl-PL" sz="16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47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4" y="1278384"/>
            <a:ext cx="10489175" cy="1609671"/>
          </a:xfrm>
        </p:spPr>
        <p:txBody>
          <a:bodyPr/>
          <a:lstStyle/>
          <a:p>
            <a:r>
              <a:rPr lang="pl-PL" b="1" dirty="0" smtClean="0"/>
              <a:t>Git </a:t>
            </a:r>
            <a:r>
              <a:rPr lang="pl-PL" b="1" dirty="0" err="1" smtClean="0"/>
              <a:t>init</a:t>
            </a:r>
            <a:endParaRPr lang="nl-NL" b="1" dirty="0" smtClean="0"/>
          </a:p>
          <a:p>
            <a:pPr lvl="1"/>
            <a:r>
              <a:rPr lang="pl-PL" dirty="0" smtClean="0"/>
              <a:t>Struktura folderu .git przedstawia się następująco:</a:t>
            </a:r>
          </a:p>
          <a:p>
            <a:pPr lvl="1"/>
            <a:endParaRPr lang="pl-PL" dirty="0" smtClean="0"/>
          </a:p>
          <a:p>
            <a:pPr lvl="1"/>
            <a:endParaRPr lang="pl-PL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14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Inicjalizacja</a:t>
            </a:r>
            <a:endParaRPr lang="nl-NL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776" y="2661719"/>
            <a:ext cx="8120770" cy="3211394"/>
          </a:xfrm>
        </p:spPr>
      </p:pic>
    </p:spTree>
    <p:extLst>
      <p:ext uri="{BB962C8B-B14F-4D97-AF65-F5344CB8AC3E}">
        <p14:creationId xmlns:p14="http://schemas.microsoft.com/office/powerpoint/2010/main" val="302728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4" y="1278384"/>
            <a:ext cx="10489175" cy="1609671"/>
          </a:xfrm>
        </p:spPr>
        <p:txBody>
          <a:bodyPr/>
          <a:lstStyle/>
          <a:p>
            <a:pPr lvl="1"/>
            <a:endParaRPr lang="pl-PL" dirty="0" smtClean="0"/>
          </a:p>
          <a:p>
            <a:pPr lvl="1"/>
            <a:endParaRPr lang="pl-PL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15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Inicjalizacja</a:t>
            </a:r>
            <a:endParaRPr lang="nl-N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996" y="2365096"/>
            <a:ext cx="6062624" cy="3342021"/>
          </a:xfrm>
        </p:spPr>
      </p:pic>
    </p:spTree>
    <p:extLst>
      <p:ext uri="{BB962C8B-B14F-4D97-AF65-F5344CB8AC3E}">
        <p14:creationId xmlns:p14="http://schemas.microsoft.com/office/powerpoint/2010/main" val="76249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/>
              <a:t>config</a:t>
            </a:r>
            <a:endParaRPr lang="nl-NL" b="1" dirty="0"/>
          </a:p>
          <a:p>
            <a:pPr lvl="1"/>
            <a:r>
              <a:rPr lang="pl-PL" dirty="0"/>
              <a:t>Pozwala na wyświetlenie i modyfikacje wszystkich możliwych opcji konfiguracyjnych systemu kontroli wersji, również tych dla pojedynczego repozytorium</a:t>
            </a:r>
          </a:p>
          <a:p>
            <a:pPr lvl="1"/>
            <a:r>
              <a:rPr lang="en-GB" dirty="0">
                <a:hlinkClick r:id="rId3"/>
              </a:rPr>
              <a:t>https://git-scm.com/docs/git-</a:t>
            </a:r>
            <a:r>
              <a:rPr lang="pl-PL" dirty="0" err="1">
                <a:hlinkClick r:id="rId3"/>
              </a:rPr>
              <a:t>config</a:t>
            </a:r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Zacznij od … konfiguracji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16</a:t>
            </a:fld>
            <a:endParaRPr lang="en-GB" noProof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16" y="3867373"/>
            <a:ext cx="10152892" cy="1661171"/>
          </a:xfrm>
          <a:prstGeom prst="rect">
            <a:avLst/>
          </a:prstGeom>
        </p:spPr>
      </p:pic>
      <p:sp>
        <p:nvSpPr>
          <p:cNvPr id="9" name="Freeform 13"/>
          <p:cNvSpPr>
            <a:spLocks/>
          </p:cNvSpPr>
          <p:nvPr/>
        </p:nvSpPr>
        <p:spPr bwMode="gray">
          <a:xfrm>
            <a:off x="838200" y="2817595"/>
            <a:ext cx="10481800" cy="428072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git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config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[&lt;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options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&gt;]</a:t>
            </a:r>
          </a:p>
        </p:txBody>
      </p:sp>
    </p:spTree>
    <p:extLst>
      <p:ext uri="{BB962C8B-B14F-4D97-AF65-F5344CB8AC3E}">
        <p14:creationId xmlns:p14="http://schemas.microsoft.com/office/powerpoint/2010/main" val="255423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pl-PL" b="1" dirty="0"/>
              <a:t>Git </a:t>
            </a:r>
            <a:r>
              <a:rPr lang="pl-PL" b="1" dirty="0" err="1"/>
              <a:t>config</a:t>
            </a:r>
            <a:endParaRPr lang="nl-NL" b="1" dirty="0"/>
          </a:p>
          <a:p>
            <a:pPr marL="0" lvl="1" indent="0">
              <a:buNone/>
            </a:pPr>
            <a:endParaRPr lang="pl-PL" dirty="0" smtClean="0"/>
          </a:p>
          <a:p>
            <a:pPr marL="0" lvl="1" indent="0">
              <a:buNone/>
            </a:pPr>
            <a:r>
              <a:rPr lang="pl-PL" dirty="0" smtClean="0"/>
              <a:t>Istnieją 3 poziomy konfiguracji:</a:t>
            </a:r>
          </a:p>
          <a:p>
            <a:pPr marL="0" lvl="1" indent="0">
              <a:buNone/>
            </a:pPr>
            <a:endParaRPr lang="pl-PL" dirty="0" smtClean="0"/>
          </a:p>
          <a:p>
            <a:pPr marL="0" lvl="1" indent="0">
              <a:buNone/>
            </a:pPr>
            <a:r>
              <a:rPr lang="pl-PL" dirty="0" smtClean="0"/>
              <a:t>Konfiguracja projektu</a:t>
            </a:r>
            <a:endParaRPr lang="pl-PL" dirty="0"/>
          </a:p>
          <a:p>
            <a:pPr marL="0" lvl="1" indent="0">
              <a:buNone/>
            </a:pPr>
            <a:r>
              <a:rPr lang="pl-PL" dirty="0" smtClean="0"/>
              <a:t>--</a:t>
            </a:r>
            <a:r>
              <a:rPr lang="pl-PL" dirty="0" err="1" smtClean="0"/>
              <a:t>local</a:t>
            </a:r>
            <a:endParaRPr lang="pl-PL" dirty="0" smtClean="0"/>
          </a:p>
          <a:p>
            <a:pPr marL="0" lvl="1" indent="0">
              <a:buNone/>
            </a:pPr>
            <a:endParaRPr lang="pl-PL" dirty="0"/>
          </a:p>
          <a:p>
            <a:pPr marL="0" lvl="1" indent="0">
              <a:buNone/>
            </a:pPr>
            <a:r>
              <a:rPr lang="pl-PL" dirty="0" smtClean="0"/>
              <a:t>Konfiguracja </a:t>
            </a:r>
            <a:r>
              <a:rPr lang="pl-PL" dirty="0" err="1" smtClean="0"/>
              <a:t>ogólno</a:t>
            </a:r>
            <a:r>
              <a:rPr lang="pl-PL" dirty="0" smtClean="0"/>
              <a:t>-projektowa</a:t>
            </a:r>
          </a:p>
          <a:p>
            <a:pPr marL="0" lvl="1" indent="0">
              <a:buNone/>
            </a:pPr>
            <a:r>
              <a:rPr lang="pl-PL" dirty="0" smtClean="0"/>
              <a:t>--</a:t>
            </a:r>
            <a:r>
              <a:rPr lang="pl-PL" dirty="0" err="1" smtClean="0"/>
              <a:t>global</a:t>
            </a:r>
            <a:endParaRPr lang="pl-PL" dirty="0" smtClean="0"/>
          </a:p>
          <a:p>
            <a:pPr marL="0" lvl="1" indent="0">
              <a:buNone/>
            </a:pPr>
            <a:endParaRPr lang="pl-PL" dirty="0"/>
          </a:p>
          <a:p>
            <a:pPr marL="0" lvl="1" indent="0">
              <a:buNone/>
            </a:pPr>
            <a:r>
              <a:rPr lang="pl-PL" dirty="0" smtClean="0"/>
              <a:t>Konfiguracja systemowa</a:t>
            </a:r>
          </a:p>
          <a:p>
            <a:pPr marL="0" lvl="1" indent="0">
              <a:buNone/>
            </a:pPr>
            <a:r>
              <a:rPr lang="pl-PL" dirty="0" smtClean="0"/>
              <a:t>--system</a:t>
            </a:r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Zacznij od … konfiguracji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8244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Git </a:t>
            </a:r>
            <a:r>
              <a:rPr lang="pl-PL" b="1" dirty="0" err="1"/>
              <a:t>config</a:t>
            </a:r>
            <a:endParaRPr lang="nl-NL" b="1" dirty="0"/>
          </a:p>
          <a:p>
            <a:endParaRPr lang="pl-PL" dirty="0" smtClean="0"/>
          </a:p>
          <a:p>
            <a:r>
              <a:rPr lang="pl-PL" dirty="0" smtClean="0"/>
              <a:t>Identyfikacja poziomu konfiguracji</a:t>
            </a:r>
          </a:p>
          <a:p>
            <a:r>
              <a:rPr lang="pl-PL" dirty="0" smtClean="0"/>
              <a:t>--show-</a:t>
            </a:r>
            <a:r>
              <a:rPr lang="pl-PL" dirty="0" err="1" smtClean="0"/>
              <a:t>origin</a:t>
            </a:r>
            <a:endParaRPr lang="pl-PL" dirty="0" smtClean="0"/>
          </a:p>
          <a:p>
            <a:endParaRPr lang="pl-PL" dirty="0" smtClean="0"/>
          </a:p>
          <a:p>
            <a:endParaRPr lang="pl-PL" dirty="0"/>
          </a:p>
          <a:p>
            <a:endParaRPr lang="pl-PL" dirty="0"/>
          </a:p>
          <a:p>
            <a:r>
              <a:rPr lang="pl-PL" dirty="0" smtClean="0"/>
              <a:t>Synonimy</a:t>
            </a:r>
          </a:p>
          <a:p>
            <a:r>
              <a:rPr lang="pl-PL" dirty="0" err="1" smtClean="0"/>
              <a:t>alias.nazwa</a:t>
            </a:r>
            <a:r>
              <a:rPr lang="pl-PL" dirty="0" smtClean="0"/>
              <a:t> komenda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r>
              <a:rPr lang="pl-PL" dirty="0" smtClean="0"/>
              <a:t>Albo</a:t>
            </a:r>
          </a:p>
          <a:p>
            <a:endParaRPr lang="pl-PL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Zacznij od … konfiguracji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18</a:t>
            </a:fld>
            <a:endParaRPr lang="en-GB" noProof="0" dirty="0"/>
          </a:p>
        </p:txBody>
      </p:sp>
      <p:sp>
        <p:nvSpPr>
          <p:cNvPr id="9" name="Freeform 13"/>
          <p:cNvSpPr>
            <a:spLocks/>
          </p:cNvSpPr>
          <p:nvPr/>
        </p:nvSpPr>
        <p:spPr bwMode="gray">
          <a:xfrm>
            <a:off x="838200" y="2817595"/>
            <a:ext cx="10481800" cy="428072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git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config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--list --show-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origin</a:t>
            </a:r>
            <a:endParaRPr lang="pl-PL" sz="16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Freeform 13"/>
          <p:cNvSpPr>
            <a:spLocks/>
          </p:cNvSpPr>
          <p:nvPr/>
        </p:nvSpPr>
        <p:spPr bwMode="gray">
          <a:xfrm>
            <a:off x="838200" y="4230130"/>
            <a:ext cx="10481800" cy="428072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git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config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alias.ci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commit</a:t>
            </a:r>
            <a:endParaRPr lang="pl-PL" sz="16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gray">
          <a:xfrm>
            <a:off x="838200" y="5364469"/>
            <a:ext cx="10481800" cy="428072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git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config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alias.aliases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„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config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--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get-regexp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^alias\.”</a:t>
            </a:r>
            <a:endParaRPr lang="pl-PL" sz="16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8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Podstawowe polecenia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858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Chcemy żebyście potrafili poruszać się po repozytorium Git za pomocą interfejsu tekstowego.</a:t>
            </a:r>
            <a:endParaRPr lang="pl-PL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Chcemy pokazać Wam jak najczęściej używamy repozytorium Git i jakie polecenia są w codziennej pracy najbardziej przydatne.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Pracujemy z Wami w języku polskim, więc aby uniknąć bólu głowy, przy próbie odmian w języku polskim angielskich zwrotów, będziemy używać w prozie ich fonetycznych form: </a:t>
            </a:r>
            <a:r>
              <a:rPr lang="pl-PL" sz="1800" dirty="0" err="1" smtClean="0"/>
              <a:t>brancz</a:t>
            </a:r>
            <a:r>
              <a:rPr lang="pl-PL" sz="1800" dirty="0" smtClean="0"/>
              <a:t>, </a:t>
            </a:r>
            <a:r>
              <a:rPr lang="pl-PL" sz="1800" dirty="0" err="1" smtClean="0"/>
              <a:t>komit</a:t>
            </a:r>
            <a:r>
              <a:rPr lang="pl-PL" sz="1800" dirty="0" smtClean="0"/>
              <a:t>, </a:t>
            </a:r>
            <a:r>
              <a:rPr lang="pl-PL" sz="1800" dirty="0" err="1" smtClean="0"/>
              <a:t>stasz</a:t>
            </a:r>
            <a:r>
              <a:rPr lang="pl-PL" sz="1800" dirty="0" smtClean="0"/>
              <a:t>, </a:t>
            </a:r>
            <a:r>
              <a:rPr lang="pl-PL" sz="1800" dirty="0" err="1" smtClean="0"/>
              <a:t>ribejz</a:t>
            </a:r>
            <a:r>
              <a:rPr lang="pl-PL" sz="1800" dirty="0" smtClean="0"/>
              <a:t>, </a:t>
            </a:r>
            <a:r>
              <a:rPr lang="pl-PL" sz="1800" dirty="0" err="1" smtClean="0"/>
              <a:t>merdż</a:t>
            </a:r>
            <a:r>
              <a:rPr lang="pl-PL" sz="18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Skupiamy się tylko na gicie, więc będziemy pracować na warsztatach z </a:t>
            </a:r>
            <a:r>
              <a:rPr lang="pl-PL" sz="1800" smtClean="0"/>
              <a:t>plikami tekstowymi </a:t>
            </a:r>
            <a:r>
              <a:rPr lang="pl-PL" sz="1800" dirty="0" smtClean="0"/>
              <a:t>z nic nie znaczącą treścią.</a:t>
            </a:r>
            <a:endParaRPr lang="en-GB" sz="1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Cele i słowo wstępu</a:t>
            </a:r>
            <a:endParaRPr lang="nl-NL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6" r="212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2561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 smtClean="0"/>
              <a:t>Git status</a:t>
            </a:r>
            <a:endParaRPr lang="nl-NL" b="1" dirty="0" smtClean="0"/>
          </a:p>
          <a:p>
            <a:pPr lvl="1"/>
            <a:r>
              <a:rPr lang="pl-PL" dirty="0" smtClean="0"/>
              <a:t>Pozwala na zorientowanie się jaki jest aktualny stan repozytorium, jakie pliki zostały zmienione, jakie dodane, jakie nie są dodane do indeksu czy masz aktualny stan z repozytorium zdalnym, czy jesteś w trybie konfliktu, w trakcie </a:t>
            </a:r>
            <a:r>
              <a:rPr lang="pl-PL" dirty="0" err="1" smtClean="0"/>
              <a:t>ribejza</a:t>
            </a:r>
            <a:r>
              <a:rPr lang="pl-PL" dirty="0" smtClean="0"/>
              <a:t> itd..</a:t>
            </a:r>
          </a:p>
          <a:p>
            <a:pPr lvl="1"/>
            <a:r>
              <a:rPr lang="en-GB" dirty="0">
                <a:hlinkClick r:id="rId3"/>
              </a:rPr>
              <a:t>https://git-scm.com/docs/git-status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Gdzie jesteś i dokąd zmierzasz?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20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45575" y="3084673"/>
            <a:ext cx="10481800" cy="2229711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status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On branch master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No commits yet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Changes to be committed: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(use "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rm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--cached &lt;file&gt;..." to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unstage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new file:   nowy1.txt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Untracked files: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(use "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add &lt;file&gt;..." to include in what will be committed)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nowy2.txt</a:t>
            </a:r>
          </a:p>
        </p:txBody>
      </p:sp>
    </p:spTree>
    <p:extLst>
      <p:ext uri="{BB962C8B-B14F-4D97-AF65-F5344CB8AC3E}">
        <p14:creationId xmlns:p14="http://schemas.microsoft.com/office/powerpoint/2010/main" val="47149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59866"/>
          </a:xfrm>
        </p:spPr>
        <p:txBody>
          <a:bodyPr/>
          <a:lstStyle/>
          <a:p>
            <a:r>
              <a:rPr lang="pl-PL" b="1" dirty="0" smtClean="0"/>
              <a:t>Git status</a:t>
            </a:r>
            <a:endParaRPr lang="nl-NL" b="1" dirty="0" smtClean="0"/>
          </a:p>
          <a:p>
            <a:pPr lvl="1"/>
            <a:r>
              <a:rPr lang="pl-PL" dirty="0" smtClean="0">
                <a:solidFill>
                  <a:srgbClr val="53509E"/>
                </a:solidFill>
              </a:rPr>
              <a:t>Najbardziej przydatne opcje.</a:t>
            </a:r>
          </a:p>
          <a:p>
            <a:pPr lvl="1"/>
            <a:endParaRPr lang="pl-PL" dirty="0" smtClean="0"/>
          </a:p>
          <a:p>
            <a:pPr lvl="1"/>
            <a:r>
              <a:rPr lang="pl-PL" dirty="0"/>
              <a:t>Kompaktowy </a:t>
            </a:r>
            <a:r>
              <a:rPr lang="pl-PL" dirty="0" smtClean="0"/>
              <a:t>status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short</a:t>
            </a:r>
            <a:r>
              <a:rPr lang="pl-PL" dirty="0" smtClean="0"/>
              <a:t> lub w skrócie –s</a:t>
            </a:r>
          </a:p>
          <a:p>
            <a:pPr lvl="1"/>
            <a:endParaRPr lang="pl-PL" dirty="0"/>
          </a:p>
          <a:p>
            <a:pPr lvl="1"/>
            <a:r>
              <a:rPr lang="pl-PL" dirty="0" err="1"/>
              <a:t>Elaboratywny</a:t>
            </a:r>
            <a:r>
              <a:rPr lang="pl-PL" dirty="0"/>
              <a:t> </a:t>
            </a:r>
            <a:r>
              <a:rPr lang="pl-PL" dirty="0" smtClean="0"/>
              <a:t>status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verbose</a:t>
            </a:r>
            <a:r>
              <a:rPr lang="pl-PL" dirty="0" smtClean="0"/>
              <a:t> lub w skrócie –v</a:t>
            </a:r>
          </a:p>
          <a:p>
            <a:pPr lvl="1"/>
            <a:endParaRPr lang="pl-PL" dirty="0"/>
          </a:p>
          <a:p>
            <a:pPr lvl="1"/>
            <a:r>
              <a:rPr lang="pl-PL" dirty="0" err="1" smtClean="0"/>
              <a:t>Parsowalny</a:t>
            </a:r>
            <a:r>
              <a:rPr lang="pl-PL" dirty="0" smtClean="0"/>
              <a:t> status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porcelain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Łącznie z obiektami ignorowanymi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ignored</a:t>
            </a:r>
            <a:endParaRPr lang="pl-PL" dirty="0" smtClean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Gdzie jesteś i dokąd zmierzasz?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404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59866"/>
          </a:xfrm>
        </p:spPr>
        <p:txBody>
          <a:bodyPr/>
          <a:lstStyle/>
          <a:p>
            <a:r>
              <a:rPr lang="pl-PL" b="1" dirty="0" smtClean="0"/>
              <a:t>Git status</a:t>
            </a:r>
            <a:endParaRPr lang="nl-NL" b="1" dirty="0" smtClean="0"/>
          </a:p>
          <a:p>
            <a:pPr lvl="1"/>
            <a:r>
              <a:rPr lang="pl-PL" dirty="0" smtClean="0"/>
              <a:t>Jest podstawą dla graficznych interfejsów gita, które na podstawie </a:t>
            </a:r>
            <a:r>
              <a:rPr lang="pl-PL" dirty="0" err="1" smtClean="0"/>
              <a:t>outputu</a:t>
            </a:r>
            <a:r>
              <a:rPr lang="pl-PL" dirty="0" smtClean="0"/>
              <a:t> przedstawiają listę plików dodanych, zmienionych oraz pokolorowany </a:t>
            </a:r>
            <a:r>
              <a:rPr lang="pl-PL" dirty="0" err="1" smtClean="0"/>
              <a:t>diff</a:t>
            </a:r>
            <a:r>
              <a:rPr lang="pl-PL" dirty="0" smtClean="0"/>
              <a:t>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Po zgłębieniu możliwości tego polecenia możesz napisać swój własny interfejs graficzny!</a:t>
            </a:r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Gdzie jesteś i dokąd zmierzasz?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0582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3728182"/>
          </a:xfrm>
        </p:spPr>
        <p:txBody>
          <a:bodyPr/>
          <a:lstStyle/>
          <a:p>
            <a:r>
              <a:rPr lang="pl-PL" b="1" dirty="0" smtClean="0"/>
              <a:t>Git </a:t>
            </a:r>
            <a:r>
              <a:rPr lang="pl-PL" b="1" dirty="0" err="1" smtClean="0"/>
              <a:t>add</a:t>
            </a:r>
            <a:endParaRPr lang="nl-NL" b="1" dirty="0" smtClean="0"/>
          </a:p>
          <a:p>
            <a:pPr lvl="1"/>
            <a:r>
              <a:rPr lang="pl-PL" dirty="0" smtClean="0"/>
              <a:t>Wprowadzenie zmian do gita odbywa się dwuetapowo, zanim nastąpi </a:t>
            </a:r>
            <a:r>
              <a:rPr lang="pl-PL" dirty="0" err="1" smtClean="0"/>
              <a:t>komit</a:t>
            </a:r>
            <a:r>
              <a:rPr lang="pl-PL" dirty="0" smtClean="0"/>
              <a:t>, musi nastąpić </a:t>
            </a:r>
            <a:r>
              <a:rPr lang="pl-PL" dirty="0" err="1" smtClean="0"/>
              <a:t>stejdżing</a:t>
            </a:r>
            <a:r>
              <a:rPr lang="pl-PL" dirty="0" smtClean="0"/>
              <a:t>, który jest często wykonywany niejawnie i w GUI i w konsoli</a:t>
            </a:r>
            <a:r>
              <a:rPr lang="pl-PL" dirty="0"/>
              <a:t>. Dodawać można całość, lub wybrane obiekty, podając wzorzec</a:t>
            </a:r>
            <a:r>
              <a:rPr lang="pl-PL" dirty="0" smtClean="0"/>
              <a:t>.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git-scm.com/docs/git-add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Najbardziej przydatne opcje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Dodaj wszystko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all</a:t>
            </a:r>
            <a:r>
              <a:rPr lang="pl-PL" dirty="0" smtClean="0"/>
              <a:t> lub 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Ścieżka/wzorzec &lt;</a:t>
            </a:r>
            <a:r>
              <a:rPr lang="pl-PL" dirty="0" err="1"/>
              <a:t>pathspec</a:t>
            </a:r>
            <a:r>
              <a:rPr lang="pl-PL" dirty="0" smtClean="0"/>
              <a:t>&gt; na przykład:</a:t>
            </a:r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Dodaj zmianę, przyszykuj </a:t>
            </a:r>
            <a:r>
              <a:rPr lang="pl-PL" dirty="0" err="1" smtClean="0"/>
              <a:t>komit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23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5150142"/>
            <a:ext cx="10481800" cy="763050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add Documentation/\*.txt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add git-*.sh</a:t>
            </a:r>
          </a:p>
        </p:txBody>
      </p:sp>
    </p:spTree>
    <p:extLst>
      <p:ext uri="{BB962C8B-B14F-4D97-AF65-F5344CB8AC3E}">
        <p14:creationId xmlns:p14="http://schemas.microsoft.com/office/powerpoint/2010/main" val="205080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2442590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add</a:t>
            </a:r>
            <a:endParaRPr lang="pl-PL" b="1" dirty="0" smtClean="0"/>
          </a:p>
          <a:p>
            <a:pPr lvl="1"/>
            <a:r>
              <a:rPr lang="pl-PL" dirty="0" smtClean="0">
                <a:solidFill>
                  <a:srgbClr val="53509E"/>
                </a:solidFill>
              </a:rPr>
              <a:t>Najbardziej przydatne opcje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Dodanie obiektów ignorowanych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force</a:t>
            </a:r>
            <a:r>
              <a:rPr lang="pl-PL" dirty="0" smtClean="0"/>
              <a:t> lub -f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Dodawanie interaktywne – wejście w konsolowy tryb interaktywny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interactive</a:t>
            </a:r>
            <a:r>
              <a:rPr lang="pl-PL" dirty="0" smtClean="0"/>
              <a:t> lub -i</a:t>
            </a:r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Dodaj zmianę, przyszykuj </a:t>
            </a:r>
            <a:r>
              <a:rPr lang="pl-PL" dirty="0" err="1"/>
              <a:t>komit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24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52950" y="3912643"/>
            <a:ext cx="10481800" cy="2229711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add -i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 staged    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unstaged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path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1:    unchanged        +1/-1 index.html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2:    unchanged        +5/-1 lib/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simplegit.rb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*** Commands ***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1: status     2: update      3: revert     4: add untracked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5: patch      6: diff        7: quit       8: help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What now&gt;</a:t>
            </a:r>
          </a:p>
        </p:txBody>
      </p:sp>
    </p:spTree>
    <p:extLst>
      <p:ext uri="{BB962C8B-B14F-4D97-AF65-F5344CB8AC3E}">
        <p14:creationId xmlns:p14="http://schemas.microsoft.com/office/powerpoint/2010/main" val="304096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Dodaj zmianę, przyszykuj </a:t>
            </a:r>
            <a:r>
              <a:rPr lang="pl-PL" dirty="0" err="1"/>
              <a:t>komit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25</a:t>
            </a:fld>
            <a:endParaRPr lang="en-GB" noProof="0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77" y="1750992"/>
            <a:ext cx="6516770" cy="4131632"/>
          </a:xfrm>
        </p:spPr>
      </p:pic>
    </p:spTree>
    <p:extLst>
      <p:ext uri="{BB962C8B-B14F-4D97-AF65-F5344CB8AC3E}">
        <p14:creationId xmlns:p14="http://schemas.microsoft.com/office/powerpoint/2010/main" val="407860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err="1"/>
              <a:t>G</a:t>
            </a:r>
            <a:r>
              <a:rPr lang="pl-PL" b="1" dirty="0" err="1" smtClean="0"/>
              <a:t>itignore</a:t>
            </a:r>
            <a:endParaRPr lang="pl-PL" b="1" dirty="0" smtClean="0"/>
          </a:p>
          <a:p>
            <a:pPr lvl="1"/>
            <a:r>
              <a:rPr lang="pl-PL" dirty="0" smtClean="0"/>
              <a:t>Lista wzorców, według których git ignoruje niechciane pliki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git-scm.com/docs/gitignore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Najczęściej wprowadzamy wzorce do plików .</a:t>
            </a:r>
            <a:r>
              <a:rPr lang="pl-PL" dirty="0" err="1" smtClean="0"/>
              <a:t>gitignore</a:t>
            </a:r>
            <a:r>
              <a:rPr lang="pl-PL" dirty="0" smtClean="0"/>
              <a:t>, ponieważ chcemy by były przez repozytorium </a:t>
            </a:r>
            <a:r>
              <a:rPr lang="pl-PL" dirty="0" err="1" smtClean="0"/>
              <a:t>trakowane</a:t>
            </a:r>
            <a:r>
              <a:rPr lang="pl-PL" dirty="0" smtClean="0"/>
              <a:t> i wspólne dla wszystkich deweloperów w zespole.</a:t>
            </a:r>
          </a:p>
          <a:p>
            <a:pPr lvl="1"/>
            <a:endParaRPr lang="pl-PL" dirty="0"/>
          </a:p>
          <a:p>
            <a:pPr lvl="1"/>
            <a:r>
              <a:rPr lang="pl-PL" dirty="0" err="1" smtClean="0"/>
              <a:t>Github</a:t>
            </a:r>
            <a:r>
              <a:rPr lang="pl-PL" dirty="0" smtClean="0"/>
              <a:t> przy tworzeniu repozytorium oferuje plik .</a:t>
            </a:r>
            <a:r>
              <a:rPr lang="pl-PL" dirty="0" err="1" smtClean="0"/>
              <a:t>gitignore</a:t>
            </a:r>
            <a:r>
              <a:rPr lang="pl-PL" dirty="0" smtClean="0"/>
              <a:t> do wyboru z listy </a:t>
            </a:r>
            <a:r>
              <a:rPr lang="pl-PL" dirty="0" err="1" smtClean="0"/>
              <a:t>frameworków</a:t>
            </a:r>
            <a:r>
              <a:rPr lang="pl-PL" dirty="0" smtClean="0"/>
              <a:t>/środowisk/</a:t>
            </a:r>
            <a:r>
              <a:rPr lang="pl-PL" dirty="0" err="1" smtClean="0"/>
              <a:t>skafoldów</a:t>
            </a:r>
            <a:r>
              <a:rPr lang="pl-PL" dirty="0" smtClean="0"/>
              <a:t> itp.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To cię nie obchodzi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011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err="1"/>
              <a:t>G</a:t>
            </a:r>
            <a:r>
              <a:rPr lang="pl-PL" b="1" dirty="0" err="1" smtClean="0"/>
              <a:t>itignore</a:t>
            </a:r>
            <a:endParaRPr lang="pl-PL" b="1" dirty="0" smtClean="0"/>
          </a:p>
          <a:p>
            <a:pPr lvl="1"/>
            <a:r>
              <a:rPr lang="pl-PL" dirty="0" smtClean="0"/>
              <a:t>Przykłady najbardziej przydatnych formatowań wzorca:</a:t>
            </a:r>
          </a:p>
          <a:p>
            <a:pPr lvl="1"/>
            <a:endParaRPr lang="pl-PL" dirty="0" smtClean="0"/>
          </a:p>
          <a:p>
            <a:pPr lvl="1"/>
            <a:r>
              <a:rPr lang="pl-PL" dirty="0" err="1"/>
              <a:t>obj</a:t>
            </a:r>
            <a:r>
              <a:rPr lang="pl-PL" dirty="0"/>
              <a:t>/</a:t>
            </a:r>
          </a:p>
          <a:p>
            <a:pPr lvl="1"/>
            <a:r>
              <a:rPr lang="pl-PL" dirty="0"/>
              <a:t>[</a:t>
            </a:r>
            <a:r>
              <a:rPr lang="pl-PL" dirty="0" err="1"/>
              <a:t>Bb</a:t>
            </a:r>
            <a:r>
              <a:rPr lang="pl-PL" dirty="0"/>
              <a:t>]in</a:t>
            </a:r>
          </a:p>
          <a:p>
            <a:pPr lvl="1"/>
            <a:r>
              <a:rPr lang="pl-PL" dirty="0"/>
              <a:t>[</a:t>
            </a:r>
            <a:r>
              <a:rPr lang="pl-PL" dirty="0" err="1"/>
              <a:t>Dd</a:t>
            </a:r>
            <a:r>
              <a:rPr lang="pl-PL" dirty="0"/>
              <a:t>]</a:t>
            </a:r>
            <a:r>
              <a:rPr lang="pl-PL" dirty="0" err="1"/>
              <a:t>ebug</a:t>
            </a:r>
            <a:r>
              <a:rPr lang="pl-PL" dirty="0"/>
              <a:t>*/*</a:t>
            </a:r>
          </a:p>
          <a:p>
            <a:pPr lvl="1"/>
            <a:r>
              <a:rPr lang="pl-PL" dirty="0"/>
              <a:t>[</a:t>
            </a:r>
            <a:r>
              <a:rPr lang="pl-PL" dirty="0" err="1"/>
              <a:t>Rr</a:t>
            </a:r>
            <a:r>
              <a:rPr lang="pl-PL" dirty="0"/>
              <a:t>]</a:t>
            </a:r>
            <a:r>
              <a:rPr lang="pl-PL" dirty="0" err="1"/>
              <a:t>elease</a:t>
            </a:r>
            <a:r>
              <a:rPr lang="pl-PL" dirty="0"/>
              <a:t>*/*</a:t>
            </a:r>
          </a:p>
          <a:p>
            <a:pPr lvl="1"/>
            <a:r>
              <a:rPr lang="pl-PL" dirty="0"/>
              <a:t>*.</a:t>
            </a:r>
            <a:r>
              <a:rPr lang="pl-PL" dirty="0" err="1"/>
              <a:t>suo</a:t>
            </a:r>
            <a:endParaRPr lang="pl-PL" dirty="0"/>
          </a:p>
          <a:p>
            <a:pPr lvl="1"/>
            <a:r>
              <a:rPr lang="pl-PL" dirty="0"/>
              <a:t>*.</a:t>
            </a:r>
            <a:r>
              <a:rPr lang="pl-PL" dirty="0" err="1"/>
              <a:t>user</a:t>
            </a:r>
            <a:endParaRPr lang="pl-PL" dirty="0"/>
          </a:p>
          <a:p>
            <a:pPr lvl="1"/>
            <a:r>
              <a:rPr lang="pl-PL" dirty="0"/>
              <a:t>*.log</a:t>
            </a:r>
          </a:p>
          <a:p>
            <a:pPr lvl="1"/>
            <a:r>
              <a:rPr lang="pl-PL" dirty="0" err="1"/>
              <a:t>logs</a:t>
            </a:r>
            <a:r>
              <a:rPr lang="pl-PL" dirty="0"/>
              <a:t>/*</a:t>
            </a:r>
          </a:p>
          <a:p>
            <a:pPr lvl="1"/>
            <a:r>
              <a:rPr lang="pl-PL" dirty="0"/>
              <a:t>.vs/</a:t>
            </a:r>
          </a:p>
          <a:p>
            <a:pPr lvl="1"/>
            <a:r>
              <a:rPr lang="pl-PL" dirty="0"/>
              <a:t>.</a:t>
            </a:r>
            <a:r>
              <a:rPr lang="pl-PL" dirty="0" err="1"/>
              <a:t>vscode</a:t>
            </a:r>
            <a:r>
              <a:rPr lang="pl-PL" dirty="0"/>
              <a:t>/</a:t>
            </a:r>
          </a:p>
          <a:p>
            <a:pPr lvl="1"/>
            <a:r>
              <a:rPr lang="pl-PL" dirty="0" err="1"/>
              <a:t>node_modules</a:t>
            </a:r>
            <a:r>
              <a:rPr lang="pl-PL" dirty="0"/>
              <a:t>/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To cię nie obchodzi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9959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r>
              <a:rPr lang="pl-PL" b="1" dirty="0" smtClean="0"/>
              <a:t>Git </a:t>
            </a:r>
            <a:r>
              <a:rPr lang="pl-PL" b="1" dirty="0" err="1" smtClean="0"/>
              <a:t>commit</a:t>
            </a:r>
            <a:endParaRPr lang="nl-NL" b="1" dirty="0" smtClean="0"/>
          </a:p>
          <a:p>
            <a:pPr lvl="1"/>
            <a:r>
              <a:rPr lang="pl-PL" dirty="0" smtClean="0"/>
              <a:t>Wprowadzenie zmian do gita, którą git zachowuje i zawsze można ją odzyskać.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git-scm.com/docs/git-commit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Każdy </a:t>
            </a:r>
            <a:r>
              <a:rPr lang="pl-PL" dirty="0" err="1" smtClean="0"/>
              <a:t>komit</a:t>
            </a:r>
            <a:r>
              <a:rPr lang="pl-PL" dirty="0" smtClean="0"/>
              <a:t> dostaje numer tzw. SHA-1, który wygląda przykładowo tak: </a:t>
            </a:r>
          </a:p>
          <a:p>
            <a:pPr lvl="1"/>
            <a:endParaRPr lang="pl-P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l-P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2c2d7e7e66aa72f810b4171962235d8331718ed8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Jest to unikatowy identyfikator </a:t>
            </a:r>
            <a:r>
              <a:rPr lang="pl-PL" dirty="0" err="1" smtClean="0"/>
              <a:t>komita</a:t>
            </a:r>
            <a:r>
              <a:rPr lang="pl-PL" dirty="0" smtClean="0"/>
              <a:t>, po którym można się do niego odnieść, na przykład na niego wejść, zresetować, wykonać </a:t>
            </a:r>
            <a:r>
              <a:rPr lang="pl-PL" dirty="0" err="1" smtClean="0"/>
              <a:t>cherry-pick</a:t>
            </a:r>
            <a:r>
              <a:rPr lang="pl-PL" dirty="0" smtClean="0"/>
              <a:t> itp.</a:t>
            </a:r>
          </a:p>
          <a:p>
            <a:pPr lvl="1"/>
            <a:endParaRPr lang="pl-PL" dirty="0"/>
          </a:p>
          <a:p>
            <a:pPr lvl="1"/>
            <a:r>
              <a:rPr lang="pl-PL" dirty="0">
                <a:solidFill>
                  <a:srgbClr val="53509E"/>
                </a:solidFill>
              </a:rPr>
              <a:t>Najbardziej przydatne </a:t>
            </a:r>
            <a:r>
              <a:rPr lang="pl-PL" dirty="0" smtClean="0">
                <a:solidFill>
                  <a:srgbClr val="53509E"/>
                </a:solidFill>
              </a:rPr>
              <a:t>opcje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Tytuł </a:t>
            </a:r>
            <a:r>
              <a:rPr lang="pl-PL" dirty="0" err="1" smtClean="0"/>
              <a:t>komita</a:t>
            </a:r>
            <a:r>
              <a:rPr lang="pl-PL" dirty="0" smtClean="0"/>
              <a:t>. Jeśli nie podasz tego parametru, git i tak poprosi cię o tytuł.</a:t>
            </a:r>
            <a:endParaRPr lang="pl-PL" dirty="0"/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message</a:t>
            </a:r>
            <a:r>
              <a:rPr lang="pl-PL" dirty="0" smtClean="0"/>
              <a:t> „</a:t>
            </a:r>
            <a:r>
              <a:rPr lang="pl-PL" dirty="0" err="1" smtClean="0"/>
              <a:t>Added</a:t>
            </a:r>
            <a:r>
              <a:rPr lang="pl-PL" dirty="0" smtClean="0"/>
              <a:t> </a:t>
            </a:r>
            <a:r>
              <a:rPr lang="pl-PL" dirty="0" err="1" smtClean="0"/>
              <a:t>auth</a:t>
            </a:r>
            <a:r>
              <a:rPr lang="pl-PL" dirty="0" smtClean="0"/>
              <a:t> </a:t>
            </a:r>
            <a:r>
              <a:rPr lang="pl-PL" dirty="0" err="1" smtClean="0"/>
              <a:t>attribues</a:t>
            </a:r>
            <a:r>
              <a:rPr lang="pl-PL" dirty="0" smtClean="0"/>
              <a:t>” lub </a:t>
            </a:r>
            <a:r>
              <a:rPr lang="pl-PL" dirty="0"/>
              <a:t>-m „</a:t>
            </a:r>
            <a:r>
              <a:rPr lang="pl-PL" dirty="0" err="1"/>
              <a:t>Added</a:t>
            </a:r>
            <a:r>
              <a:rPr lang="pl-PL" dirty="0"/>
              <a:t> </a:t>
            </a:r>
            <a:r>
              <a:rPr lang="pl-PL" dirty="0" err="1"/>
              <a:t>auth</a:t>
            </a:r>
            <a:r>
              <a:rPr lang="pl-PL" dirty="0"/>
              <a:t> </a:t>
            </a:r>
            <a:r>
              <a:rPr lang="pl-PL" dirty="0" err="1"/>
              <a:t>attribues</a:t>
            </a:r>
            <a:r>
              <a:rPr lang="pl-PL" dirty="0"/>
              <a:t>” </a:t>
            </a:r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Zakomituj</a:t>
            </a:r>
            <a:r>
              <a:rPr lang="pl-PL" dirty="0" smtClean="0"/>
              <a:t> zmiany, będą już bezpieczne na zawsze!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4787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commit</a:t>
            </a:r>
            <a:endParaRPr lang="pl-PL" b="1" dirty="0" smtClean="0"/>
          </a:p>
          <a:p>
            <a:pPr lvl="1"/>
            <a:r>
              <a:rPr lang="pl-PL" dirty="0" smtClean="0">
                <a:solidFill>
                  <a:srgbClr val="53509E"/>
                </a:solidFill>
              </a:rPr>
              <a:t>Najbardziej </a:t>
            </a:r>
            <a:r>
              <a:rPr lang="pl-PL" dirty="0">
                <a:solidFill>
                  <a:srgbClr val="53509E"/>
                </a:solidFill>
              </a:rPr>
              <a:t>przydatne </a:t>
            </a:r>
            <a:r>
              <a:rPr lang="pl-PL" dirty="0" smtClean="0">
                <a:solidFill>
                  <a:srgbClr val="53509E"/>
                </a:solidFill>
              </a:rPr>
              <a:t>opcje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Nadanie tytułu „</a:t>
            </a:r>
            <a:r>
              <a:rPr lang="pl-PL" dirty="0" err="1" smtClean="0"/>
              <a:t>up</a:t>
            </a:r>
            <a:r>
              <a:rPr lang="pl-PL" dirty="0" smtClean="0"/>
              <a:t> front”. </a:t>
            </a:r>
            <a:r>
              <a:rPr lang="pl-PL" dirty="0"/>
              <a:t>(Jeśli </a:t>
            </a:r>
            <a:r>
              <a:rPr lang="pl-PL" dirty="0" smtClean="0"/>
              <a:t>nie: </a:t>
            </a:r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</a:t>
            </a:r>
            <a:r>
              <a:rPr lang="pl-PL" dirty="0" smtClean="0">
                <a:hlinkClick r:id="rId3"/>
              </a:rPr>
              <a:t>pl.wikipedia.org/wiki/Vim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-m „</a:t>
            </a:r>
            <a:r>
              <a:rPr lang="pl-PL" dirty="0" err="1" smtClean="0"/>
              <a:t>Tytul</a:t>
            </a:r>
            <a:r>
              <a:rPr lang="pl-PL" dirty="0" smtClean="0"/>
              <a:t> </a:t>
            </a:r>
            <a:r>
              <a:rPr lang="pl-PL" dirty="0" err="1" smtClean="0"/>
              <a:t>komita</a:t>
            </a:r>
            <a:r>
              <a:rPr lang="pl-PL" dirty="0" smtClean="0"/>
              <a:t>”</a:t>
            </a:r>
            <a:endParaRPr lang="pl-PL" dirty="0"/>
          </a:p>
          <a:p>
            <a:pPr lvl="1"/>
            <a:endParaRPr lang="pl-PL" dirty="0"/>
          </a:p>
          <a:p>
            <a:pPr lvl="1"/>
            <a:r>
              <a:rPr lang="pl-PL" dirty="0" smtClean="0"/>
              <a:t>Doklejenie do ostatniego </a:t>
            </a:r>
            <a:r>
              <a:rPr lang="pl-PL" dirty="0" err="1" smtClean="0"/>
              <a:t>komita</a:t>
            </a:r>
            <a:r>
              <a:rPr lang="pl-PL" dirty="0" smtClean="0"/>
              <a:t>.</a:t>
            </a:r>
            <a:endParaRPr lang="pl-PL" dirty="0"/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amend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Dodanie wszystkich zmian do indeksu przed </a:t>
            </a:r>
            <a:r>
              <a:rPr lang="pl-PL" dirty="0" err="1" smtClean="0"/>
              <a:t>komitem</a:t>
            </a:r>
            <a:r>
              <a:rPr lang="pl-PL" dirty="0" smtClean="0"/>
              <a:t>. Pliki </a:t>
            </a:r>
            <a:r>
              <a:rPr lang="pl-PL" dirty="0" err="1" smtClean="0"/>
              <a:t>nietrakowane</a:t>
            </a:r>
            <a:r>
              <a:rPr lang="pl-PL" dirty="0" smtClean="0"/>
              <a:t> się jednakże nie załapią, trzeba je dodać wcześniej.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all</a:t>
            </a:r>
            <a:r>
              <a:rPr lang="pl-PL" dirty="0" smtClean="0"/>
              <a:t> lub –a</a:t>
            </a:r>
          </a:p>
          <a:p>
            <a:pPr lvl="1"/>
            <a:endParaRPr lang="pl-PL" dirty="0"/>
          </a:p>
          <a:p>
            <a:pPr lvl="1"/>
            <a:r>
              <a:rPr lang="pl-PL" dirty="0" err="1" smtClean="0"/>
              <a:t>Komitowanie</a:t>
            </a:r>
            <a:r>
              <a:rPr lang="pl-PL" dirty="0" smtClean="0"/>
              <a:t> interaktywne </a:t>
            </a:r>
            <a:r>
              <a:rPr lang="pl-PL" dirty="0"/>
              <a:t>– wejście w konsolowy tryb </a:t>
            </a:r>
            <a:r>
              <a:rPr lang="pl-PL" dirty="0" smtClean="0"/>
              <a:t>interaktywny, podobnie jak przy </a:t>
            </a:r>
            <a:r>
              <a:rPr lang="pl-PL" dirty="0" err="1" smtClean="0"/>
              <a:t>add</a:t>
            </a:r>
            <a:r>
              <a:rPr lang="pl-PL" dirty="0" smtClean="0"/>
              <a:t>.</a:t>
            </a:r>
            <a:endParaRPr lang="pl-PL" dirty="0"/>
          </a:p>
          <a:p>
            <a:pPr lvl="1"/>
            <a:r>
              <a:rPr lang="pl-PL" dirty="0"/>
              <a:t>--</a:t>
            </a:r>
            <a:r>
              <a:rPr lang="pl-PL" dirty="0" err="1" smtClean="0"/>
              <a:t>interactive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Zakomituj</a:t>
            </a:r>
            <a:r>
              <a:rPr lang="pl-PL" dirty="0" smtClean="0"/>
              <a:t> zmiany, będą już bezpieczne na zawsze!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8884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Z </a:t>
            </a:r>
            <a:r>
              <a:rPr lang="pl-PL" sz="1800" dirty="0"/>
              <a:t>jakimi systemami kontroli wersji miałaś/miałeś styczność?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Czy </a:t>
            </a:r>
            <a:r>
              <a:rPr lang="pl-PL" sz="1800" dirty="0"/>
              <a:t>pracujesz z systemem kontroli wersji na </a:t>
            </a:r>
            <a:r>
              <a:rPr lang="pl-PL" sz="1800" dirty="0" smtClean="0"/>
              <a:t>co dzień</a:t>
            </a:r>
            <a:r>
              <a:rPr lang="pl-PL" sz="1800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Jakiego </a:t>
            </a:r>
            <a:r>
              <a:rPr lang="pl-PL" sz="1800" dirty="0"/>
              <a:t>GUI do systemu kontroli wersji używasz?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Jakie </a:t>
            </a:r>
            <a:r>
              <a:rPr lang="pl-PL" sz="1800" dirty="0"/>
              <a:t>masz najczęstsze problemy z </a:t>
            </a:r>
            <a:r>
              <a:rPr lang="pl-PL" sz="1800" dirty="0" smtClean="0"/>
              <a:t>VSC?</a:t>
            </a:r>
            <a:endParaRPr lang="en-GB" sz="1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Szybki sondaż</a:t>
            </a:r>
            <a:endParaRPr lang="nl-NL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6" r="212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5277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log</a:t>
            </a:r>
          </a:p>
          <a:p>
            <a:pPr lvl="1"/>
            <a:r>
              <a:rPr lang="pl-PL" dirty="0" smtClean="0"/>
              <a:t>Pokazuje historię </a:t>
            </a:r>
            <a:r>
              <a:rPr lang="pl-PL" dirty="0" err="1" smtClean="0"/>
              <a:t>komitów</a:t>
            </a:r>
            <a:r>
              <a:rPr lang="pl-PL" dirty="0" smtClean="0"/>
              <a:t> od najnowszego. Log można formatować na wiele sposobów łącznie z grafem.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git-scm.com/docs/git-log</a:t>
            </a:r>
            <a:endParaRPr lang="pl-PL" dirty="0" smtClean="0"/>
          </a:p>
          <a:p>
            <a:pPr lvl="1"/>
            <a:r>
              <a:rPr lang="pl-PL" dirty="0">
                <a:hlinkClick r:id="rId4"/>
              </a:rPr>
              <a:t>https://</a:t>
            </a:r>
            <a:r>
              <a:rPr lang="pl-PL" dirty="0" smtClean="0">
                <a:hlinkClick r:id="rId4"/>
              </a:rPr>
              <a:t>git-scm.com/book/en/v2/Git-Basics-Viewing-the-Commit-History</a:t>
            </a:r>
            <a:endParaRPr lang="pl-PL" dirty="0" smtClean="0"/>
          </a:p>
          <a:p>
            <a:pPr lvl="1"/>
            <a:r>
              <a:rPr lang="pl-PL" dirty="0">
                <a:hlinkClick r:id="rId5"/>
              </a:rPr>
              <a:t>https://</a:t>
            </a:r>
            <a:r>
              <a:rPr lang="pl-PL" dirty="0" smtClean="0">
                <a:hlinkClick r:id="rId5"/>
              </a:rPr>
              <a:t>git-scm.com/docs/gitrevisions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r>
              <a:rPr lang="pl-PL" dirty="0" smtClean="0">
                <a:solidFill>
                  <a:srgbClr val="C90068"/>
                </a:solidFill>
              </a:rPr>
              <a:t>Najbardziej </a:t>
            </a:r>
            <a:r>
              <a:rPr lang="pl-PL" dirty="0">
                <a:solidFill>
                  <a:srgbClr val="C90068"/>
                </a:solidFill>
              </a:rPr>
              <a:t>przydatne </a:t>
            </a:r>
            <a:r>
              <a:rPr lang="pl-PL" dirty="0" smtClean="0">
                <a:solidFill>
                  <a:srgbClr val="C90068"/>
                </a:solidFill>
              </a:rPr>
              <a:t>opcje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Kompaktowa wersja – </a:t>
            </a:r>
            <a:r>
              <a:rPr lang="pl-PL" dirty="0" err="1" smtClean="0"/>
              <a:t>komit</a:t>
            </a:r>
            <a:r>
              <a:rPr lang="pl-PL" dirty="0" smtClean="0"/>
              <a:t> w jednej linijce</a:t>
            </a:r>
            <a:endParaRPr lang="pl-PL" dirty="0"/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oneline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Graf – jeśli występują </a:t>
            </a:r>
            <a:r>
              <a:rPr lang="pl-PL" dirty="0" err="1" smtClean="0"/>
              <a:t>merdże</a:t>
            </a:r>
            <a:r>
              <a:rPr lang="pl-PL" dirty="0" smtClean="0"/>
              <a:t>, to punkt połączenia jest odpowiednio „narysowany”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graph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</a:t>
            </a:r>
            <a:r>
              <a:rPr lang="pl-PL" dirty="0" smtClean="0"/>
              <a:t>oznaj historię zmian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54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log</a:t>
            </a:r>
          </a:p>
          <a:p>
            <a:pPr lvl="1"/>
            <a:r>
              <a:rPr lang="pl-PL" dirty="0" smtClean="0">
                <a:solidFill>
                  <a:srgbClr val="C90068"/>
                </a:solidFill>
              </a:rPr>
              <a:t>Najbardziej </a:t>
            </a:r>
            <a:r>
              <a:rPr lang="pl-PL" dirty="0">
                <a:solidFill>
                  <a:srgbClr val="C90068"/>
                </a:solidFill>
              </a:rPr>
              <a:t>przydatne </a:t>
            </a:r>
            <a:r>
              <a:rPr lang="pl-PL" dirty="0" smtClean="0">
                <a:solidFill>
                  <a:srgbClr val="C90068"/>
                </a:solidFill>
              </a:rPr>
              <a:t>opcje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Liczba ostatnich </a:t>
            </a:r>
            <a:r>
              <a:rPr lang="pl-PL" dirty="0" err="1" smtClean="0"/>
              <a:t>komitów</a:t>
            </a:r>
            <a:endParaRPr lang="pl-PL" dirty="0" smtClean="0"/>
          </a:p>
          <a:p>
            <a:pPr lvl="1"/>
            <a:r>
              <a:rPr lang="en-US" dirty="0"/>
              <a:t>-&lt;number&gt;</a:t>
            </a:r>
          </a:p>
          <a:p>
            <a:pPr lvl="1"/>
            <a:r>
              <a:rPr lang="en-US" dirty="0"/>
              <a:t>-n &lt;number&gt;</a:t>
            </a:r>
          </a:p>
          <a:p>
            <a:pPr lvl="1"/>
            <a:r>
              <a:rPr lang="en-US" dirty="0"/>
              <a:t>--max-count=&lt;number</a:t>
            </a:r>
            <a:r>
              <a:rPr lang="en-US" dirty="0" smtClean="0"/>
              <a:t>&gt;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Zasięg rewizji </a:t>
            </a:r>
            <a:r>
              <a:rPr lang="pl-PL" dirty="0" err="1" smtClean="0"/>
              <a:t>od..do</a:t>
            </a:r>
            <a:r>
              <a:rPr lang="pl-PL" dirty="0" smtClean="0"/>
              <a:t> (dwie kropki)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Filtry daty (</a:t>
            </a:r>
            <a:r>
              <a:rPr lang="pl-PL" dirty="0" err="1" smtClean="0"/>
              <a:t>since</a:t>
            </a:r>
            <a:r>
              <a:rPr lang="pl-PL" dirty="0" smtClean="0"/>
              <a:t>, </a:t>
            </a:r>
            <a:r>
              <a:rPr lang="pl-PL" dirty="0" err="1" smtClean="0"/>
              <a:t>after</a:t>
            </a:r>
            <a:r>
              <a:rPr lang="pl-PL" dirty="0" smtClean="0"/>
              <a:t>, </a:t>
            </a:r>
            <a:r>
              <a:rPr lang="pl-PL" dirty="0" err="1" smtClean="0"/>
              <a:t>until</a:t>
            </a:r>
            <a:r>
              <a:rPr lang="pl-PL" dirty="0" smtClean="0"/>
              <a:t>, </a:t>
            </a:r>
            <a:r>
              <a:rPr lang="pl-PL" dirty="0" err="1" smtClean="0"/>
              <a:t>before</a:t>
            </a:r>
            <a:r>
              <a:rPr lang="pl-PL" dirty="0" smtClean="0"/>
              <a:t>)</a:t>
            </a:r>
          </a:p>
          <a:p>
            <a:pPr lvl="1"/>
            <a:r>
              <a:rPr lang="en-US" dirty="0"/>
              <a:t>--since=&lt;date</a:t>
            </a:r>
            <a:r>
              <a:rPr lang="en-US" dirty="0" smtClean="0"/>
              <a:t>&gt;</a:t>
            </a:r>
            <a:endParaRPr lang="pl-PL" dirty="0" smtClean="0"/>
          </a:p>
          <a:p>
            <a:pPr lvl="1"/>
            <a:r>
              <a:rPr lang="en-US" dirty="0" smtClean="0"/>
              <a:t>--</a:t>
            </a:r>
            <a:r>
              <a:rPr lang="en-US" dirty="0"/>
              <a:t>since="2 weeks ago"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</a:t>
            </a:r>
            <a:r>
              <a:rPr lang="pl-PL" dirty="0" smtClean="0"/>
              <a:t>oznaj historię zmian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31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4108993"/>
            <a:ext cx="10481800" cy="635023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fr-FR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$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git 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log 63c8726..2c2d7e7</a:t>
            </a:r>
          </a:p>
          <a:p>
            <a:pPr>
              <a:lnSpc>
                <a:spcPct val="90000"/>
              </a:lnSpc>
            </a:pPr>
            <a:r>
              <a:rPr lang="fr-FR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$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git 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log develop..ISSUE-123</a:t>
            </a:r>
          </a:p>
        </p:txBody>
      </p:sp>
    </p:spTree>
    <p:extLst>
      <p:ext uri="{BB962C8B-B14F-4D97-AF65-F5344CB8AC3E}">
        <p14:creationId xmlns:p14="http://schemas.microsoft.com/office/powerpoint/2010/main" val="13344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stash</a:t>
            </a:r>
            <a:endParaRPr lang="pl-PL" b="1" dirty="0" smtClean="0"/>
          </a:p>
          <a:p>
            <a:pPr lvl="1"/>
            <a:r>
              <a:rPr lang="pl-PL" dirty="0" smtClean="0"/>
              <a:t>Operacje na stosie</a:t>
            </a:r>
          </a:p>
          <a:p>
            <a:pPr lvl="1"/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</a:t>
            </a:r>
            <a:r>
              <a:rPr lang="pl-PL" dirty="0" smtClean="0">
                <a:hlinkClick r:id="rId3"/>
              </a:rPr>
              <a:t>git-scm.com/docs/git-stash</a:t>
            </a:r>
            <a:endParaRPr lang="pl-PL" dirty="0" smtClean="0"/>
          </a:p>
          <a:p>
            <a:pPr lvl="1"/>
            <a:endParaRPr lang="pl-PL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stash</a:t>
            </a:r>
            <a:r>
              <a:rPr lang="pl-PL" dirty="0" smtClean="0"/>
              <a:t> </a:t>
            </a:r>
            <a:r>
              <a:rPr lang="pl-PL" dirty="0" err="1" smtClean="0"/>
              <a:t>save</a:t>
            </a:r>
            <a:r>
              <a:rPr lang="pl-PL" dirty="0" smtClean="0"/>
              <a:t> (zapis zmian </a:t>
            </a:r>
            <a:r>
              <a:rPr lang="pl-PL" dirty="0"/>
              <a:t>do </a:t>
            </a:r>
            <a:r>
              <a:rPr lang="pl-PL" dirty="0" err="1" smtClean="0"/>
              <a:t>stasza</a:t>
            </a:r>
            <a:r>
              <a:rPr lang="pl-PL" dirty="0" smtClean="0"/>
              <a:t>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stash</a:t>
            </a:r>
            <a:r>
              <a:rPr lang="pl-PL" dirty="0" smtClean="0"/>
              <a:t> list (lista </a:t>
            </a:r>
            <a:r>
              <a:rPr lang="pl-PL" dirty="0" err="1" smtClean="0"/>
              <a:t>zastaszowanych</a:t>
            </a:r>
            <a:r>
              <a:rPr lang="pl-PL" dirty="0" smtClean="0"/>
              <a:t> zmian)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stash</a:t>
            </a:r>
            <a:r>
              <a:rPr lang="pl-PL" dirty="0" smtClean="0"/>
              <a:t> pop (ściągnięcie </a:t>
            </a:r>
            <a:r>
              <a:rPr lang="pl-PL" dirty="0"/>
              <a:t>ze stosu i </a:t>
            </a:r>
            <a:r>
              <a:rPr lang="pl-PL" dirty="0" err="1" smtClean="0"/>
              <a:t>usunięnie</a:t>
            </a:r>
            <a:r>
              <a:rPr lang="pl-PL" dirty="0" smtClean="0"/>
              <a:t>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stash</a:t>
            </a:r>
            <a:r>
              <a:rPr lang="pl-PL" dirty="0" smtClean="0"/>
              <a:t> </a:t>
            </a:r>
            <a:r>
              <a:rPr lang="pl-PL" dirty="0" err="1" smtClean="0"/>
              <a:t>apply</a:t>
            </a:r>
            <a:r>
              <a:rPr lang="pl-PL" dirty="0" smtClean="0"/>
              <a:t> (ściągnięcie </a:t>
            </a:r>
            <a:r>
              <a:rPr lang="pl-PL" dirty="0"/>
              <a:t>ze stosu bez </a:t>
            </a:r>
            <a:r>
              <a:rPr lang="pl-PL" dirty="0" smtClean="0"/>
              <a:t>usuwania)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stash</a:t>
            </a:r>
            <a:r>
              <a:rPr lang="pl-PL" dirty="0" smtClean="0"/>
              <a:t> </a:t>
            </a:r>
            <a:r>
              <a:rPr lang="pl-PL" dirty="0" err="1" smtClean="0"/>
              <a:t>clear</a:t>
            </a:r>
            <a:r>
              <a:rPr lang="pl-PL" dirty="0" smtClean="0"/>
              <a:t> (wyczyszczenie stosu)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>
                <a:solidFill>
                  <a:srgbClr val="C90068"/>
                </a:solidFill>
              </a:rPr>
              <a:t>Najbardziej </a:t>
            </a:r>
            <a:r>
              <a:rPr lang="pl-PL" dirty="0">
                <a:solidFill>
                  <a:srgbClr val="C90068"/>
                </a:solidFill>
              </a:rPr>
              <a:t>przydatne </a:t>
            </a:r>
            <a:r>
              <a:rPr lang="pl-PL" dirty="0" smtClean="0">
                <a:solidFill>
                  <a:srgbClr val="C90068"/>
                </a:solidFill>
              </a:rPr>
              <a:t>opcje</a:t>
            </a:r>
          </a:p>
          <a:p>
            <a:pPr lvl="1"/>
            <a:r>
              <a:rPr lang="pl-PL" dirty="0" err="1" smtClean="0"/>
              <a:t>Staszuje</a:t>
            </a:r>
            <a:r>
              <a:rPr lang="pl-PL" dirty="0" smtClean="0"/>
              <a:t> również </a:t>
            </a:r>
            <a:r>
              <a:rPr lang="pl-PL" dirty="0" err="1" smtClean="0"/>
              <a:t>nietrakowane</a:t>
            </a:r>
            <a:r>
              <a:rPr lang="pl-PL" dirty="0" smtClean="0"/>
              <a:t> pliki, domyślnie są pomijane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include-untracked</a:t>
            </a:r>
            <a:r>
              <a:rPr lang="pl-PL" dirty="0" smtClean="0"/>
              <a:t> lub -u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Pop / </a:t>
            </a:r>
            <a:r>
              <a:rPr lang="pl-PL" dirty="0" err="1" smtClean="0"/>
              <a:t>apply</a:t>
            </a:r>
            <a:r>
              <a:rPr lang="pl-PL" dirty="0" smtClean="0"/>
              <a:t> konkretnego </a:t>
            </a:r>
            <a:r>
              <a:rPr lang="pl-PL" dirty="0" err="1" smtClean="0"/>
              <a:t>stasza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Odłóż na później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119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stash</a:t>
            </a:r>
            <a:endParaRPr lang="pl-PL" b="1" dirty="0" smtClean="0"/>
          </a:p>
          <a:p>
            <a:pPr lvl="1"/>
            <a:r>
              <a:rPr lang="pl-PL" dirty="0" smtClean="0">
                <a:solidFill>
                  <a:srgbClr val="C90068"/>
                </a:solidFill>
              </a:rPr>
              <a:t>Najbardziej </a:t>
            </a:r>
            <a:r>
              <a:rPr lang="pl-PL" dirty="0">
                <a:solidFill>
                  <a:srgbClr val="C90068"/>
                </a:solidFill>
              </a:rPr>
              <a:t>przydatne </a:t>
            </a:r>
            <a:r>
              <a:rPr lang="pl-PL" dirty="0" smtClean="0">
                <a:solidFill>
                  <a:srgbClr val="C90068"/>
                </a:solidFill>
              </a:rPr>
              <a:t>opcje</a:t>
            </a:r>
          </a:p>
          <a:p>
            <a:pPr lvl="1"/>
            <a:r>
              <a:rPr lang="pl-PL" dirty="0" smtClean="0"/>
              <a:t>Pop/</a:t>
            </a:r>
            <a:r>
              <a:rPr lang="pl-PL" dirty="0" err="1" smtClean="0"/>
              <a:t>apply</a:t>
            </a:r>
            <a:r>
              <a:rPr lang="pl-PL" dirty="0" smtClean="0"/>
              <a:t> konkretnego </a:t>
            </a:r>
            <a:r>
              <a:rPr lang="pl-PL" dirty="0" err="1" smtClean="0"/>
              <a:t>stasza</a:t>
            </a:r>
            <a:r>
              <a:rPr lang="pl-PL" dirty="0" smtClean="0"/>
              <a:t>, nie koniecznie z góry stosu.</a:t>
            </a:r>
          </a:p>
          <a:p>
            <a:pPr lvl="1"/>
            <a:endParaRPr lang="pl-PL" dirty="0" smtClean="0"/>
          </a:p>
          <a:p>
            <a:endParaRPr lang="pl-PL" dirty="0" smtClean="0"/>
          </a:p>
          <a:p>
            <a:endParaRPr lang="pl-PL" dirty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Odłóż na później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33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2434442"/>
            <a:ext cx="10481800" cy="1132623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stash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list</a:t>
            </a:r>
            <a:endParaRPr lang="fr-FR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stash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@{0}: WIP on master: befe3de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Nowe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zmiany</a:t>
            </a:r>
            <a:endParaRPr lang="fr-FR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stash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@{1}: WIP on master: befe3de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Nowe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zmiany</a:t>
            </a:r>
            <a:endParaRPr lang="fr-FR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stash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pop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stash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@{1}</a:t>
            </a:r>
          </a:p>
        </p:txBody>
      </p:sp>
    </p:spTree>
    <p:extLst>
      <p:ext uri="{BB962C8B-B14F-4D97-AF65-F5344CB8AC3E}">
        <p14:creationId xmlns:p14="http://schemas.microsoft.com/office/powerpoint/2010/main" val="203790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Praca z </a:t>
            </a:r>
            <a:r>
              <a:rPr lang="pl-PL" dirty="0" err="1" smtClean="0"/>
              <a:t>branczami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47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 smtClean="0"/>
              <a:t>branch</a:t>
            </a:r>
            <a:endParaRPr lang="nl-NL" b="1" dirty="0"/>
          </a:p>
          <a:p>
            <a:pPr lvl="1"/>
            <a:r>
              <a:rPr lang="pl-PL" dirty="0" smtClean="0"/>
              <a:t>To polecenie pozwala na utworzenie nowej ścieżki rozwojowej w ramach naszego repozytorium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git-scm.com/docs/git-branch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Brancz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35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2719503"/>
            <a:ext cx="10481800" cy="355212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branch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branch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237" y="3238733"/>
            <a:ext cx="5191850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8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 smtClean="0"/>
              <a:t>checkout</a:t>
            </a:r>
            <a:endParaRPr lang="nl-NL" b="1" dirty="0"/>
          </a:p>
          <a:p>
            <a:pPr lvl="1"/>
            <a:r>
              <a:rPr lang="pl-PL" dirty="0" smtClean="0"/>
              <a:t>Uaktualnia nasz obszar roboczy do takiego stanu jaki przedstawia wybrany </a:t>
            </a:r>
            <a:r>
              <a:rPr lang="pl-PL" dirty="0" err="1" smtClean="0"/>
              <a:t>komit</a:t>
            </a:r>
            <a:r>
              <a:rPr lang="pl-PL" dirty="0" smtClean="0"/>
              <a:t> lub </a:t>
            </a:r>
            <a:r>
              <a:rPr lang="pl-PL" dirty="0" err="1" smtClean="0"/>
              <a:t>brancz</a:t>
            </a:r>
            <a:r>
              <a:rPr lang="pl-PL" dirty="0" smtClean="0"/>
              <a:t> jednocześnie pozwalając nam prowadzić dalsze prace na wybranym </a:t>
            </a:r>
            <a:r>
              <a:rPr lang="pl-PL" dirty="0" err="1" smtClean="0"/>
              <a:t>branczu</a:t>
            </a:r>
            <a:r>
              <a:rPr lang="pl-PL" dirty="0" smtClean="0"/>
              <a:t>/</a:t>
            </a:r>
            <a:r>
              <a:rPr lang="pl-PL" dirty="0" err="1" smtClean="0"/>
              <a:t>komicie</a:t>
            </a:r>
            <a:r>
              <a:rPr lang="pl-PL" dirty="0" smtClean="0"/>
              <a:t>.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git-scm.com/docs/git-checkout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Checkout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36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2719503"/>
            <a:ext cx="10481800" cy="355212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checkout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branch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5071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 smtClean="0"/>
              <a:t>merge</a:t>
            </a:r>
            <a:endParaRPr lang="nl-NL" b="1" dirty="0"/>
          </a:p>
          <a:p>
            <a:pPr lvl="1"/>
            <a:r>
              <a:rPr lang="pl-PL" dirty="0" smtClean="0"/>
              <a:t>Dołączenie zmian z jednego </a:t>
            </a:r>
            <a:r>
              <a:rPr lang="pl-PL" dirty="0" err="1" smtClean="0"/>
              <a:t>brancza</a:t>
            </a:r>
            <a:r>
              <a:rPr lang="pl-PL" dirty="0" smtClean="0"/>
              <a:t> do innego </a:t>
            </a:r>
            <a:r>
              <a:rPr lang="pl-PL" dirty="0" err="1" smtClean="0"/>
              <a:t>brancza</a:t>
            </a:r>
            <a:r>
              <a:rPr lang="pl-PL" dirty="0" smtClean="0"/>
              <a:t>, innymi słowy łączy zmiany z dwóch </a:t>
            </a:r>
            <a:r>
              <a:rPr lang="pl-PL" dirty="0" err="1" smtClean="0"/>
              <a:t>branczy</a:t>
            </a:r>
            <a:r>
              <a:rPr lang="pl-PL" dirty="0" smtClean="0"/>
              <a:t> w jedność.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git-scm.com/docs/git-merge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Merdż</a:t>
            </a:r>
            <a:r>
              <a:rPr lang="pl-PL" dirty="0"/>
              <a:t> </a:t>
            </a:r>
            <a:r>
              <a:rPr lang="pl-PL" dirty="0" smtClean="0"/>
              <a:t>- złączenie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37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2719503"/>
            <a:ext cx="4708490" cy="355212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merge</a:t>
            </a:r>
            <a:r>
              <a:rPr lang="pl-PL" sz="1600" smtClean="0">
                <a:solidFill>
                  <a:schemeClr val="bg1"/>
                </a:solidFill>
                <a:latin typeface="Lucida Console" panose="020B0609040504020204" pitchFamily="49" charset="0"/>
              </a:rPr>
              <a:t>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branch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49" y="2719503"/>
            <a:ext cx="5141976" cy="3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 smtClean="0"/>
              <a:t>merge</a:t>
            </a:r>
            <a:r>
              <a:rPr lang="pl-PL" b="1" dirty="0" smtClean="0"/>
              <a:t> – fast </a:t>
            </a:r>
            <a:r>
              <a:rPr lang="pl-PL" b="1" dirty="0" err="1" smtClean="0"/>
              <a:t>forward</a:t>
            </a:r>
            <a:endParaRPr lang="nl-NL" b="1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Merdż</a:t>
            </a:r>
            <a:r>
              <a:rPr lang="pl-PL" dirty="0" smtClean="0"/>
              <a:t> poprzez dołożenie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38</a:t>
            </a:fld>
            <a:endParaRPr lang="en-GB" noProof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027" y="2087746"/>
            <a:ext cx="3896269" cy="2896004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027" y="2087746"/>
            <a:ext cx="3896269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Praca ze zdalnym repozytorium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182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Wprowadzenie</a:t>
            </a:r>
            <a:br>
              <a:rPr lang="pl-PL" dirty="0" smtClean="0"/>
            </a:br>
            <a:r>
              <a:rPr lang="pl-PL" sz="2000" b="0" dirty="0" smtClean="0"/>
              <a:t>Czym się różni Git?</a:t>
            </a:r>
            <a:endParaRPr lang="nl-NL" sz="2000" b="0" dirty="0"/>
          </a:p>
        </p:txBody>
      </p:sp>
    </p:spTree>
    <p:extLst>
      <p:ext uri="{BB962C8B-B14F-4D97-AF65-F5344CB8AC3E}">
        <p14:creationId xmlns:p14="http://schemas.microsoft.com/office/powerpoint/2010/main" val="192912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 smtClean="0"/>
              <a:t>remote</a:t>
            </a:r>
            <a:endParaRPr lang="nl-NL" b="1" dirty="0"/>
          </a:p>
          <a:p>
            <a:pPr lvl="1"/>
            <a:r>
              <a:rPr lang="pl-PL" dirty="0" smtClean="0"/>
              <a:t>Komenda odpowiedzialna za zarządzanie konfiguracją związaną ze zdalnymi repozytoriami,</a:t>
            </a:r>
          </a:p>
          <a:p>
            <a:pPr lvl="1"/>
            <a:r>
              <a:rPr lang="pl-PL" dirty="0" smtClean="0"/>
              <a:t>Dzięki niej możesz wyświetlać, tworzyć, edytować i usuwać połączenia do zdalnych repozytoriów.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git-scm.com/docs/git-remote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/>
              <a:t>Wyświetl połączenia razem z adresami </a:t>
            </a:r>
            <a:r>
              <a:rPr lang="pl-PL" dirty="0" err="1"/>
              <a:t>url</a:t>
            </a:r>
            <a:endParaRPr lang="pl-PL" dirty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 czym to jest powiązane ?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40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45575" y="3084674"/>
            <a:ext cx="10481800" cy="55550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endParaRPr lang="pl-PL" sz="1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Origin</a:t>
            </a:r>
            <a:endParaRPr lang="pl-PL" sz="1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4417396"/>
            <a:ext cx="10481800" cy="842581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–v</a:t>
            </a:r>
          </a:p>
          <a:p>
            <a:pPr>
              <a:lnSpc>
                <a:spcPct val="90000"/>
              </a:lnSpc>
            </a:pP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Origin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  <a:hlinkClick r:id="rId4"/>
              </a:rPr>
              <a:t>http://github.com/grazin/git_materialy.git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(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fetch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Origin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  <a:hlinkClick r:id="rId4"/>
              </a:rPr>
              <a:t>http://github.com/grazin/git_materialy.git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(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push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16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615422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remote</a:t>
            </a:r>
            <a:endParaRPr lang="pl-PL" b="1" dirty="0" smtClean="0"/>
          </a:p>
          <a:p>
            <a:pPr lvl="1"/>
            <a:r>
              <a:rPr lang="pl-PL" dirty="0">
                <a:solidFill>
                  <a:srgbClr val="53509E"/>
                </a:solidFill>
              </a:rPr>
              <a:t>Najbardziej przydatne </a:t>
            </a:r>
            <a:r>
              <a:rPr lang="pl-PL" dirty="0" smtClean="0">
                <a:solidFill>
                  <a:srgbClr val="53509E"/>
                </a:solidFill>
              </a:rPr>
              <a:t>opcje: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Wyświetl szczegóły danego połączenia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Dodanie nowego połączenia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Usuwanie połączenia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Zmiana nazwy</a:t>
            </a:r>
          </a:p>
          <a:p>
            <a:pPr lvl="1"/>
            <a:endParaRPr lang="pl-PL" dirty="0" smtClean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 czym to jest powiązane ?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41</a:t>
            </a:fld>
            <a:endParaRPr lang="en-GB" noProof="0" dirty="0"/>
          </a:p>
        </p:txBody>
      </p:sp>
      <p:sp>
        <p:nvSpPr>
          <p:cNvPr id="10" name="Freeform 13"/>
          <p:cNvSpPr>
            <a:spLocks/>
          </p:cNvSpPr>
          <p:nvPr/>
        </p:nvSpPr>
        <p:spPr bwMode="gray">
          <a:xfrm>
            <a:off x="838200" y="2638359"/>
            <a:ext cx="10481800" cy="351100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show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origin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gray">
          <a:xfrm>
            <a:off x="838200" y="3493896"/>
            <a:ext cx="10481800" cy="351100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add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name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url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12" name="Freeform 13"/>
          <p:cNvSpPr>
            <a:spLocks/>
          </p:cNvSpPr>
          <p:nvPr/>
        </p:nvSpPr>
        <p:spPr bwMode="gray">
          <a:xfrm>
            <a:off x="838200" y="4418493"/>
            <a:ext cx="10481800" cy="351100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rm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name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Freeform 13"/>
          <p:cNvSpPr>
            <a:spLocks/>
          </p:cNvSpPr>
          <p:nvPr/>
        </p:nvSpPr>
        <p:spPr bwMode="gray">
          <a:xfrm>
            <a:off x="838200" y="5343090"/>
            <a:ext cx="10481800" cy="351100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rename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old-name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new-name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35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smtClean="0"/>
              <a:t>clone</a:t>
            </a:r>
            <a:endParaRPr lang="nl-NL" b="1" dirty="0"/>
          </a:p>
          <a:p>
            <a:pPr lvl="1"/>
            <a:r>
              <a:rPr lang="pl-PL" dirty="0" smtClean="0"/>
              <a:t>Druga komenda na stworzenie repozytorium, tym razem poprzez skopiowanie/sklonowanie już istniejącego repozytorium, użyte może być zarówno repozytorium lokalne jak i zdalne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git-scm.com/docs/git-clone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Klonowanie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42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45575" y="3084674"/>
            <a:ext cx="10481800" cy="346503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clone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url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5067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/>
              <a:t>f</a:t>
            </a:r>
            <a:r>
              <a:rPr lang="pl-PL" b="1" dirty="0" err="1" smtClean="0"/>
              <a:t>etch</a:t>
            </a:r>
            <a:endParaRPr lang="nl-NL" b="1" dirty="0"/>
          </a:p>
          <a:p>
            <a:pPr lvl="1"/>
            <a:r>
              <a:rPr lang="pl-PL" dirty="0" smtClean="0"/>
              <a:t>Powoduje ściągnięcie </a:t>
            </a:r>
            <a:r>
              <a:rPr lang="pl-PL" dirty="0" err="1" smtClean="0"/>
              <a:t>komitów</a:t>
            </a:r>
            <a:r>
              <a:rPr lang="pl-PL" dirty="0" smtClean="0"/>
              <a:t> ze zdalnych repozytoriów do lokalnego repozytorium, ale nie powoduję automatycznego połączenia ich do waszego </a:t>
            </a:r>
            <a:r>
              <a:rPr lang="pl-PL" dirty="0" err="1" smtClean="0"/>
              <a:t>brancza</a:t>
            </a:r>
            <a:r>
              <a:rPr lang="pl-PL" dirty="0" smtClean="0"/>
              <a:t>.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git-scm.com/docs/git-fetch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</a:t>
            </a:r>
            <a:r>
              <a:rPr lang="pl-PL" dirty="0" smtClean="0"/>
              <a:t>obranie zmian ze zdalnego repozytorium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43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45575" y="3084675"/>
            <a:ext cx="10481800" cy="355212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fetch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 [&lt;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branch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&gt;]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5" y="3610206"/>
            <a:ext cx="5732240" cy="271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2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 smtClean="0"/>
              <a:t>pull</a:t>
            </a:r>
            <a:endParaRPr lang="nl-NL" b="1" dirty="0"/>
          </a:p>
          <a:p>
            <a:pPr lvl="1"/>
            <a:r>
              <a:rPr lang="pl-PL" dirty="0" smtClean="0"/>
              <a:t>Składa się z dwóch kroków, pierwszym zawsze jest git </a:t>
            </a:r>
            <a:r>
              <a:rPr lang="pl-PL" dirty="0" err="1" smtClean="0"/>
              <a:t>fetch</a:t>
            </a:r>
            <a:r>
              <a:rPr lang="pl-PL" dirty="0" smtClean="0"/>
              <a:t>, drugi krok jest zależny od konfiguracji, domyślnie jest to git </a:t>
            </a:r>
            <a:r>
              <a:rPr lang="pl-PL" dirty="0" err="1" smtClean="0"/>
              <a:t>merge</a:t>
            </a:r>
            <a:r>
              <a:rPr lang="pl-PL" dirty="0" smtClean="0"/>
              <a:t>, ale może być to też git </a:t>
            </a:r>
            <a:r>
              <a:rPr lang="pl-PL" dirty="0" err="1" smtClean="0"/>
              <a:t>rebase</a:t>
            </a:r>
            <a:endParaRPr lang="pl-PL" dirty="0" smtClean="0"/>
          </a:p>
          <a:p>
            <a:pPr lvl="1"/>
            <a:r>
              <a:rPr lang="en-GB" dirty="0"/>
              <a:t>https://git-scm.com/docs/git-pull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Pull</a:t>
            </a:r>
            <a:r>
              <a:rPr lang="pl-PL" dirty="0" smtClean="0"/>
              <a:t> czyli </a:t>
            </a:r>
            <a:r>
              <a:rPr lang="pl-PL" dirty="0" err="1" smtClean="0"/>
              <a:t>fetch</a:t>
            </a:r>
            <a:r>
              <a:rPr lang="pl-PL" dirty="0" smtClean="0"/>
              <a:t> + </a:t>
            </a:r>
            <a:r>
              <a:rPr lang="pl-PL" dirty="0" err="1" smtClean="0"/>
              <a:t>merge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44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2719503"/>
            <a:ext cx="10481800" cy="355212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pull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[--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rebase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]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21" y="3271288"/>
            <a:ext cx="4320882" cy="3030948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21" y="3271288"/>
            <a:ext cx="4320882" cy="3030948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21" y="3271288"/>
            <a:ext cx="4320882" cy="303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0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 smtClean="0"/>
              <a:t>push</a:t>
            </a:r>
            <a:endParaRPr lang="nl-NL" b="1" dirty="0"/>
          </a:p>
          <a:p>
            <a:pPr lvl="1"/>
            <a:r>
              <a:rPr lang="pl-PL" dirty="0" smtClean="0"/>
              <a:t>Jest komendą odwrotną do komendy git </a:t>
            </a:r>
            <a:r>
              <a:rPr lang="pl-PL" dirty="0" err="1" smtClean="0"/>
              <a:t>fetch</a:t>
            </a:r>
            <a:r>
              <a:rPr lang="pl-PL" dirty="0" smtClean="0"/>
              <a:t>, powoduję wypchnięcie lokalnego repozytorium do repozytorium zdalnego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git-scm.com/docs/git-push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Przesłanie zmian do repozytorium zdalnego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45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2719503"/>
            <a:ext cx="10481800" cy="355212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push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branch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06" y="3253023"/>
            <a:ext cx="4801270" cy="3067478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141" y="3253023"/>
            <a:ext cx="4801270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6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GUI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754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pic>
        <p:nvPicPr>
          <p:cNvPr id="29" name="Symbol zastępczy zawartości 28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150" y="4413304"/>
            <a:ext cx="2214704" cy="1274213"/>
          </a:xfrm>
        </p:spPr>
      </p:pic>
      <p:pic>
        <p:nvPicPr>
          <p:cNvPr id="26" name="Symbol zastępczy zawartości 25"/>
          <p:cNvPicPr>
            <a:picLocks noGrp="1" noChangeAspect="1"/>
          </p:cNvPicPr>
          <p:nvPr>
            <p:ph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53" y="4793235"/>
            <a:ext cx="2867025" cy="514350"/>
          </a:xfrm>
        </p:spPr>
      </p:pic>
      <p:pic>
        <p:nvPicPr>
          <p:cNvPr id="27" name="Symbol zastępczy zawartości 26"/>
          <p:cNvPicPr>
            <a:picLocks noGrp="1" noChangeAspect="1"/>
          </p:cNvPicPr>
          <p:nvPr>
            <p:ph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606" y="1793143"/>
            <a:ext cx="3265488" cy="1958017"/>
          </a:xfrm>
        </p:spPr>
      </p:pic>
      <p:pic>
        <p:nvPicPr>
          <p:cNvPr id="28" name="Symbol zastępczy zawartości 27"/>
          <p:cNvPicPr>
            <a:picLocks noGrp="1" noChangeAspect="1"/>
          </p:cNvPicPr>
          <p:nvPr>
            <p:ph idx="17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150" y="1784594"/>
            <a:ext cx="1966566" cy="1966566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47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GUI – wszystkie takie same, ale każdy inny</a:t>
            </a:r>
            <a:endParaRPr lang="nl-NL" dirty="0"/>
          </a:p>
        </p:txBody>
      </p:sp>
      <p:sp>
        <p:nvSpPr>
          <p:cNvPr id="30" name="Prostokąt 29"/>
          <p:cNvSpPr/>
          <p:nvPr/>
        </p:nvSpPr>
        <p:spPr>
          <a:xfrm>
            <a:off x="838199" y="1101847"/>
            <a:ext cx="51461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7"/>
              </a:rPr>
              <a:t>https://</a:t>
            </a:r>
            <a:r>
              <a:rPr lang="pl-PL" dirty="0" smtClean="0">
                <a:hlinkClick r:id="rId7"/>
              </a:rPr>
              <a:t>git-scm.com/downloads/guis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2134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Ribejz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519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rebase</a:t>
            </a:r>
            <a:endParaRPr lang="pl-PL" b="1" dirty="0" smtClean="0"/>
          </a:p>
          <a:p>
            <a:pPr lvl="1"/>
            <a:r>
              <a:rPr lang="pl-PL" dirty="0" smtClean="0"/>
              <a:t>Najgorsze co może spotkać zespół to spaghetti.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 </a:t>
            </a:r>
            <a:r>
              <a:rPr lang="pl-PL" dirty="0" err="1" smtClean="0"/>
              <a:t>rebase</a:t>
            </a:r>
            <a:r>
              <a:rPr lang="pl-PL" dirty="0" smtClean="0"/>
              <a:t> - Nie lękajcie się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49</a:t>
            </a:fld>
            <a:endParaRPr lang="en-GB" noProof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8669"/>
            <a:ext cx="7032904" cy="409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2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86875"/>
            <a:ext cx="10489175" cy="4859866"/>
          </a:xfrm>
        </p:spPr>
        <p:txBody>
          <a:bodyPr/>
          <a:lstStyle/>
          <a:p>
            <a:endParaRPr lang="pl-PL" sz="9600" b="1" dirty="0" smtClean="0"/>
          </a:p>
          <a:p>
            <a:endParaRPr lang="pl-PL" sz="9600" b="1" dirty="0"/>
          </a:p>
          <a:p>
            <a:endParaRPr lang="pl-PL" sz="9600" b="1" dirty="0" smtClean="0"/>
          </a:p>
          <a:p>
            <a:endParaRPr lang="pl-PL" sz="9600" b="1" dirty="0"/>
          </a:p>
          <a:p>
            <a:endParaRPr lang="pl-PL" sz="9600" b="1" dirty="0" smtClean="0"/>
          </a:p>
          <a:p>
            <a:r>
              <a:rPr lang="pl-PL" sz="9600" b="1" dirty="0" smtClean="0"/>
              <a:t>	</a:t>
            </a:r>
            <a:endParaRPr lang="pl-PL" sz="9600" b="1" dirty="0"/>
          </a:p>
          <a:p>
            <a:r>
              <a:rPr lang="pl-PL" sz="9600" b="1" dirty="0" smtClean="0"/>
              <a:t>					GIT</a:t>
            </a:r>
          </a:p>
          <a:p>
            <a:endParaRPr lang="pl-PL" b="1" dirty="0" smtClean="0"/>
          </a:p>
          <a:p>
            <a:endParaRPr lang="pl-PL" b="1" dirty="0"/>
          </a:p>
          <a:p>
            <a:r>
              <a:rPr lang="pl-PL" b="1" dirty="0" smtClean="0"/>
              <a:t>„</a:t>
            </a:r>
            <a:r>
              <a:rPr lang="pl-PL" dirty="0" smtClean="0"/>
              <a:t>A</a:t>
            </a:r>
            <a:r>
              <a:rPr lang="en-US" dirty="0" smtClean="0"/>
              <a:t> </a:t>
            </a:r>
            <a:r>
              <a:rPr lang="en-US" dirty="0"/>
              <a:t>person that is useless, troublesome or </a:t>
            </a:r>
            <a:r>
              <a:rPr lang="pl-PL" dirty="0" err="1" smtClean="0"/>
              <a:t>annoying</a:t>
            </a:r>
            <a:r>
              <a:rPr lang="en-US" dirty="0" smtClean="0"/>
              <a:t>, </a:t>
            </a:r>
            <a:r>
              <a:rPr lang="en-US" dirty="0"/>
              <a:t>a </a:t>
            </a:r>
            <a:r>
              <a:rPr lang="en-US" dirty="0" smtClean="0"/>
              <a:t>fool</a:t>
            </a:r>
            <a:r>
              <a:rPr lang="pl-PL" dirty="0" smtClean="0"/>
              <a:t>” – urbandictionary.com</a:t>
            </a:r>
            <a:endParaRPr lang="pl-PL" b="1" dirty="0" smtClean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 co to ? A na co to komu?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7373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rebase</a:t>
            </a:r>
            <a:endParaRPr lang="pl-PL" b="1" dirty="0" smtClean="0"/>
          </a:p>
          <a:p>
            <a:pPr lvl="1"/>
            <a:r>
              <a:rPr lang="pl-PL" dirty="0"/>
              <a:t>Dlatego </a:t>
            </a:r>
            <a:r>
              <a:rPr lang="pl-PL" dirty="0" err="1"/>
              <a:t>ribejzuj</a:t>
            </a:r>
            <a:r>
              <a:rPr lang="pl-PL" dirty="0"/>
              <a:t> przed </a:t>
            </a:r>
            <a:r>
              <a:rPr lang="pl-PL" dirty="0" err="1" smtClean="0"/>
              <a:t>merdżowaniem</a:t>
            </a:r>
            <a:r>
              <a:rPr lang="pl-PL" dirty="0" smtClean="0"/>
              <a:t> </a:t>
            </a:r>
            <a:r>
              <a:rPr lang="pl-PL" dirty="0" err="1" smtClean="0"/>
              <a:t>ficzer</a:t>
            </a:r>
            <a:r>
              <a:rPr lang="pl-PL" dirty="0" err="1"/>
              <a:t>-</a:t>
            </a:r>
            <a:r>
              <a:rPr lang="pl-PL" dirty="0" err="1" smtClean="0"/>
              <a:t>brancze</a:t>
            </a:r>
            <a:r>
              <a:rPr lang="pl-PL" dirty="0" smtClean="0"/>
              <a:t>.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Git </a:t>
            </a:r>
            <a:r>
              <a:rPr lang="pl-PL" dirty="0" err="1"/>
              <a:t>rebase</a:t>
            </a:r>
            <a:r>
              <a:rPr lang="pl-PL" dirty="0"/>
              <a:t> - Nie lękajcie się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50</a:t>
            </a:fld>
            <a:endParaRPr lang="en-GB" noProof="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04548"/>
            <a:ext cx="7118583" cy="416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1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rebase</a:t>
            </a:r>
            <a:endParaRPr lang="pl-PL" b="1" dirty="0" smtClean="0"/>
          </a:p>
          <a:p>
            <a:pPr lvl="1"/>
            <a:r>
              <a:rPr lang="pl-PL" dirty="0" smtClean="0"/>
              <a:t>Nakłada </a:t>
            </a:r>
            <a:r>
              <a:rPr lang="pl-PL" dirty="0" err="1" smtClean="0"/>
              <a:t>komity</a:t>
            </a:r>
            <a:r>
              <a:rPr lang="pl-PL" dirty="0" smtClean="0"/>
              <a:t> na górę innej bazy.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Najczęściej nakładamy </a:t>
            </a:r>
            <a:r>
              <a:rPr lang="pl-PL" dirty="0" err="1" smtClean="0"/>
              <a:t>komity</a:t>
            </a:r>
            <a:r>
              <a:rPr lang="pl-PL" dirty="0" smtClean="0"/>
              <a:t> z </a:t>
            </a:r>
            <a:r>
              <a:rPr lang="pl-PL" dirty="0" err="1" smtClean="0"/>
              <a:t>ficzer-brancza</a:t>
            </a:r>
            <a:r>
              <a:rPr lang="pl-PL" dirty="0" smtClean="0"/>
              <a:t> na górę bazy, którą jest </a:t>
            </a:r>
            <a:r>
              <a:rPr lang="pl-PL" dirty="0" err="1" smtClean="0"/>
              <a:t>brancz</a:t>
            </a:r>
            <a:r>
              <a:rPr lang="pl-PL" dirty="0" smtClean="0"/>
              <a:t> deweloperski, np. </a:t>
            </a:r>
            <a:r>
              <a:rPr lang="pl-PL" dirty="0" err="1" smtClean="0"/>
              <a:t>develop</a:t>
            </a:r>
            <a:r>
              <a:rPr lang="pl-PL" dirty="0"/>
              <a:t> </a:t>
            </a:r>
            <a:r>
              <a:rPr lang="pl-PL" dirty="0" smtClean="0"/>
              <a:t>lub master.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Git </a:t>
            </a:r>
            <a:r>
              <a:rPr lang="pl-PL" dirty="0" err="1"/>
              <a:t>rebase</a:t>
            </a:r>
            <a:r>
              <a:rPr lang="pl-PL" dirty="0"/>
              <a:t> - Nie lękajcie się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51</a:t>
            </a:fld>
            <a:endParaRPr lang="en-GB" noProof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69760"/>
            <a:ext cx="55911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1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60" y="633046"/>
            <a:ext cx="9279548" cy="5567729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141397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858234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rebase</a:t>
            </a:r>
            <a:endParaRPr lang="pl-PL" b="1" dirty="0" smtClean="0"/>
          </a:p>
          <a:p>
            <a:pPr lvl="1"/>
            <a:r>
              <a:rPr lang="pl-PL" dirty="0" smtClean="0"/>
              <a:t>Polecenie jest proste i w przypadku braku konfliktów nie wymaga dalszych działań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Git </a:t>
            </a:r>
            <a:r>
              <a:rPr lang="pl-PL" dirty="0" err="1"/>
              <a:t>rebase</a:t>
            </a:r>
            <a:r>
              <a:rPr lang="pl-PL" dirty="0"/>
              <a:t> - Nie lękajcie się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53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183280"/>
            <a:ext cx="10481800" cy="1132623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rebase master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First, rewinding head to replay your work on top of it...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Applying: komit1 z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ficzera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Applying: komit2 z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ficzera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0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rebase</a:t>
            </a:r>
            <a:r>
              <a:rPr lang="pl-PL" b="1" dirty="0" smtClean="0"/>
              <a:t> --</a:t>
            </a:r>
            <a:r>
              <a:rPr lang="pl-PL" b="1" dirty="0" err="1" smtClean="0"/>
              <a:t>interactive</a:t>
            </a:r>
            <a:endParaRPr lang="pl-PL" b="1" dirty="0" smtClean="0"/>
          </a:p>
          <a:p>
            <a:pPr lvl="1"/>
            <a:r>
              <a:rPr lang="pl-PL" dirty="0" smtClean="0"/>
              <a:t>Jedno z najbardziej wszechmocnych narzędzi jakie daje nam git. Pozwala zmieniać tytuły </a:t>
            </a:r>
            <a:r>
              <a:rPr lang="pl-PL" dirty="0" err="1" smtClean="0"/>
              <a:t>komitów</a:t>
            </a:r>
            <a:r>
              <a:rPr lang="pl-PL" dirty="0"/>
              <a:t> </a:t>
            </a:r>
            <a:r>
              <a:rPr lang="pl-PL" dirty="0" smtClean="0"/>
              <a:t>i dowolnie je sklejać, zmieniać kolejność, usuwać. 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Najczęstsze sytuacje wymagające interaktywnego </a:t>
            </a:r>
            <a:r>
              <a:rPr lang="pl-PL" dirty="0" err="1" smtClean="0"/>
              <a:t>ribejza</a:t>
            </a:r>
            <a:r>
              <a:rPr lang="pl-PL" dirty="0" smtClean="0"/>
              <a:t>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smtClean="0"/>
              <a:t>Potrzeba zmiana tytułu </a:t>
            </a:r>
            <a:r>
              <a:rPr lang="pl-PL" dirty="0" err="1" smtClean="0"/>
              <a:t>komita</a:t>
            </a:r>
            <a:r>
              <a:rPr lang="pl-PL" dirty="0" smtClean="0"/>
              <a:t>.</a:t>
            </a:r>
            <a:endParaRPr lang="pl-PL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smtClean="0"/>
              <a:t>Potrzeba sklejenia wszystkich </a:t>
            </a:r>
            <a:r>
              <a:rPr lang="pl-PL" dirty="0" err="1" smtClean="0"/>
              <a:t>komitów</a:t>
            </a:r>
            <a:r>
              <a:rPr lang="pl-PL" dirty="0" smtClean="0"/>
              <a:t> na </a:t>
            </a:r>
            <a:r>
              <a:rPr lang="pl-PL" dirty="0" err="1" smtClean="0"/>
              <a:t>ficzer-branczu</a:t>
            </a:r>
            <a:r>
              <a:rPr lang="pl-PL" dirty="0" smtClean="0"/>
              <a:t> przed jego </a:t>
            </a:r>
            <a:r>
              <a:rPr lang="pl-PL" dirty="0" err="1" smtClean="0"/>
              <a:t>zmerdżowaniem</a:t>
            </a:r>
            <a:r>
              <a:rPr lang="pl-PL" dirty="0" smtClean="0"/>
              <a:t> do </a:t>
            </a:r>
            <a:r>
              <a:rPr lang="pl-PL" dirty="0" err="1" smtClean="0"/>
              <a:t>developa</a:t>
            </a:r>
            <a:r>
              <a:rPr lang="pl-PL" dirty="0" smtClean="0"/>
              <a:t>/mastera.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Tym bardziej się nie lękaj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5958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2768515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rebase</a:t>
            </a:r>
            <a:r>
              <a:rPr lang="pl-PL" b="1" dirty="0" smtClean="0"/>
              <a:t> --</a:t>
            </a:r>
            <a:r>
              <a:rPr lang="pl-PL" b="1" dirty="0" err="1" smtClean="0"/>
              <a:t>interactive</a:t>
            </a:r>
            <a:endParaRPr lang="pl-PL" b="1" dirty="0" smtClean="0"/>
          </a:p>
          <a:p>
            <a:pPr lvl="1"/>
            <a:r>
              <a:rPr lang="pl-PL" dirty="0" smtClean="0"/>
              <a:t>Interaktywny </a:t>
            </a:r>
            <a:r>
              <a:rPr lang="pl-PL" dirty="0" err="1" smtClean="0"/>
              <a:t>ribejz</a:t>
            </a:r>
            <a:r>
              <a:rPr lang="pl-PL" dirty="0" smtClean="0"/>
              <a:t> najczęściej robimy z podaniem wprost liczby </a:t>
            </a:r>
            <a:r>
              <a:rPr lang="pl-PL" dirty="0" err="1" smtClean="0"/>
              <a:t>komitów</a:t>
            </a:r>
            <a:r>
              <a:rPr lang="pl-PL" dirty="0" smtClean="0"/>
              <a:t> od </a:t>
            </a:r>
            <a:r>
              <a:rPr lang="pl-PL" dirty="0" err="1" smtClean="0"/>
              <a:t>heda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Jeśli chcesz się dowiedzieć ile </a:t>
            </a:r>
            <a:r>
              <a:rPr lang="pl-PL" dirty="0" err="1" smtClean="0"/>
              <a:t>komitów</a:t>
            </a:r>
            <a:r>
              <a:rPr lang="pl-PL" dirty="0" smtClean="0"/>
              <a:t> zrobiłeś od momentu </a:t>
            </a:r>
            <a:r>
              <a:rPr lang="pl-PL" dirty="0" err="1" smtClean="0"/>
              <a:t>odbranczowania</a:t>
            </a:r>
            <a:r>
              <a:rPr lang="pl-PL" dirty="0" smtClean="0"/>
              <a:t> się, zajrzyj do </a:t>
            </a:r>
            <a:r>
              <a:rPr lang="pl-PL" dirty="0" err="1" smtClean="0"/>
              <a:t>loga</a:t>
            </a:r>
            <a:r>
              <a:rPr lang="pl-PL" dirty="0" smtClean="0"/>
              <a:t>:</a:t>
            </a:r>
          </a:p>
          <a:p>
            <a:pPr lvl="1"/>
            <a:endParaRPr lang="pl-PL" dirty="0"/>
          </a:p>
          <a:p>
            <a:endParaRPr lang="pl-PL" dirty="0"/>
          </a:p>
          <a:p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Tym bardziej się nie lękaj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55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789863"/>
            <a:ext cx="10481800" cy="1112181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log master..ficzer-13 --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oneline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50e26c3 (HEAD -&gt; issue-26)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komit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#2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3ac1c09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komit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#1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rebase –i HEAD~2</a:t>
            </a:r>
          </a:p>
        </p:txBody>
      </p:sp>
    </p:spTree>
    <p:extLst>
      <p:ext uri="{BB962C8B-B14F-4D97-AF65-F5344CB8AC3E}">
        <p14:creationId xmlns:p14="http://schemas.microsoft.com/office/powerpoint/2010/main" val="148834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734460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rebase</a:t>
            </a:r>
            <a:r>
              <a:rPr lang="pl-PL" b="1" dirty="0" smtClean="0"/>
              <a:t> --</a:t>
            </a:r>
            <a:r>
              <a:rPr lang="pl-PL" b="1" dirty="0" err="1" smtClean="0"/>
              <a:t>interactive</a:t>
            </a:r>
            <a:endParaRPr lang="pl-PL" b="1" dirty="0" smtClean="0"/>
          </a:p>
          <a:p>
            <a:r>
              <a:rPr lang="pl-PL" dirty="0" smtClean="0"/>
              <a:t>Tryb interaktywny </a:t>
            </a:r>
            <a:r>
              <a:rPr lang="pl-PL" dirty="0" err="1" smtClean="0"/>
              <a:t>ribejzowania</a:t>
            </a:r>
            <a:r>
              <a:rPr lang="pl-PL" dirty="0" smtClean="0"/>
              <a:t>, wygląda tak: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Tym bardziej się nie lękaj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56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156420"/>
            <a:ext cx="10481800" cy="2931927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pick 3ac1c09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komit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#1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pick 50e26c3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komit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#2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Rebase f458573..47503a9 onto f458573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Commands: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 p, pick = use commit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 r, reword = use commit, but edit the commit message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 e, edit = use commit, but stop for amending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 s, squash = use commit, but meld into previous commit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 f, fixup = like "squash", but discard this commits log message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 x, exec = run command (the rest of the line) using shell</a:t>
            </a:r>
          </a:p>
        </p:txBody>
      </p:sp>
    </p:spTree>
    <p:extLst>
      <p:ext uri="{BB962C8B-B14F-4D97-AF65-F5344CB8AC3E}">
        <p14:creationId xmlns:p14="http://schemas.microsoft.com/office/powerpoint/2010/main" val="419400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Konflikty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47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dirty="0" smtClean="0"/>
              <a:t>Konflikty rozwiązuje się w trochę inny sposób przy: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merdżu</a:t>
            </a:r>
            <a:r>
              <a:rPr lang="pl-PL" dirty="0" smtClean="0"/>
              <a:t>, </a:t>
            </a:r>
            <a:r>
              <a:rPr lang="pl-PL" dirty="0" err="1" smtClean="0"/>
              <a:t>rewercie</a:t>
            </a:r>
            <a:r>
              <a:rPr lang="pl-PL" dirty="0" smtClean="0"/>
              <a:t> i </a:t>
            </a:r>
            <a:r>
              <a:rPr lang="pl-PL" dirty="0" err="1" smtClean="0"/>
              <a:t>cherry-picku</a:t>
            </a:r>
            <a:endParaRPr lang="pl-PL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ribejzie</a:t>
            </a:r>
            <a:endParaRPr lang="pl-PL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stash</a:t>
            </a:r>
            <a:r>
              <a:rPr lang="pl-PL" dirty="0" smtClean="0"/>
              <a:t> </a:t>
            </a:r>
            <a:r>
              <a:rPr lang="pl-PL" dirty="0" err="1" smtClean="0"/>
              <a:t>apply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Konflikt wynika ze zmian na tym samym pliku, dotyczących tych samych linijek, lub bloków, z którymi git nie może poradzić sobie sam.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Pliki nietekstowe zawsze będą się konfliktować.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Git słabo radzi sobie też z </a:t>
            </a:r>
            <a:r>
              <a:rPr lang="pl-PL" dirty="0" err="1" smtClean="0"/>
              <a:t>xml’ami</a:t>
            </a:r>
            <a:r>
              <a:rPr lang="pl-PL" dirty="0" smtClean="0"/>
              <a:t>.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Konflikty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1702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396507"/>
          </a:xfrm>
        </p:spPr>
        <p:txBody>
          <a:bodyPr/>
          <a:lstStyle/>
          <a:p>
            <a:pPr lvl="1"/>
            <a:r>
              <a:rPr lang="pl-PL" b="1" dirty="0" err="1" smtClean="0"/>
              <a:t>Ribejz</a:t>
            </a:r>
            <a:endParaRPr lang="pl-PL" b="1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Konflikty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59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1674891"/>
            <a:ext cx="10481800" cy="4218915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AD+JY93KE@WPPLL0ITA762 MINGW64 /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c/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warsztaty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r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ebase_workshhop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(issue-26)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rebase master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First, rewinding head to replay your work on top of it...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Applying: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komit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#1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error: Failed to merge in the changes.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Using index info to reconstruct a base tree...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M      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src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/file1.txt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Falling back to patching base and 3-way merge...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Auto-merging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src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/file1.txt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CONFLICT (content): Merge conflict in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src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/file1.txt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Patch failed at 0001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komit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#1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The copy of the patch that failed is found in: .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/rebase-apply/patch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When you have resolved this problem, run "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rebase --continue".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If you prefer to skip this patch, run "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rebase --skip" instead.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To check out the original branch and stop rebasing, run "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rebase --abort".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AD+JY93KE@WPPLL0ITA762 MINGW64 /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c/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warsztaty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rebase_workshhop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(issue-26|REBASE 1/2)</a:t>
            </a:r>
          </a:p>
        </p:txBody>
      </p:sp>
    </p:spTree>
    <p:extLst>
      <p:ext uri="{BB962C8B-B14F-4D97-AF65-F5344CB8AC3E}">
        <p14:creationId xmlns:p14="http://schemas.microsoft.com/office/powerpoint/2010/main" val="21120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59866"/>
          </a:xfrm>
        </p:spPr>
        <p:txBody>
          <a:bodyPr/>
          <a:lstStyle/>
          <a:p>
            <a:pPr lvl="1"/>
            <a:r>
              <a:rPr lang="pl-PL" dirty="0" smtClean="0"/>
              <a:t>Kryteria wyboru VCS według Linusa </a:t>
            </a:r>
            <a:r>
              <a:rPr lang="pl-PL" dirty="0" err="1" smtClean="0"/>
              <a:t>Towardsa</a:t>
            </a:r>
            <a:r>
              <a:rPr lang="pl-PL" dirty="0"/>
              <a:t> </a:t>
            </a:r>
            <a:r>
              <a:rPr lang="pl-PL" dirty="0" smtClean="0"/>
              <a:t>w </a:t>
            </a:r>
            <a:r>
              <a:rPr lang="pl-PL" dirty="0" smtClean="0"/>
              <a:t>2005 </a:t>
            </a:r>
            <a:r>
              <a:rPr lang="pl-PL" dirty="0" smtClean="0"/>
              <a:t>roku:</a:t>
            </a:r>
          </a:p>
          <a:p>
            <a:pPr lvl="1"/>
            <a:endParaRPr lang="pl-PL" dirty="0" smtClean="0"/>
          </a:p>
          <a:p>
            <a:pPr marL="457200" lvl="1" indent="-457200">
              <a:buAutoNum type="arabicParenR"/>
            </a:pPr>
            <a:r>
              <a:rPr lang="pl-PL" dirty="0" smtClean="0"/>
              <a:t>Wziąć CVS jako przykład jak nie robić systemu kontroli wersji</a:t>
            </a:r>
          </a:p>
          <a:p>
            <a:pPr marL="457200" lvl="1" indent="-457200">
              <a:buAutoNum type="arabicParenR"/>
            </a:pPr>
            <a:r>
              <a:rPr lang="pl-PL" dirty="0" smtClean="0"/>
              <a:t>System powinien być rozproszony</a:t>
            </a:r>
          </a:p>
          <a:p>
            <a:pPr marL="457200" lvl="1" indent="-457200">
              <a:buAutoNum type="arabicParenR"/>
            </a:pPr>
            <a:r>
              <a:rPr lang="pl-PL" dirty="0" smtClean="0"/>
              <a:t>System powinien być chroniony przed błędami w repozytorium</a:t>
            </a:r>
          </a:p>
          <a:p>
            <a:pPr marL="457200" lvl="1" indent="-457200">
              <a:buAutoNum type="arabicParenR"/>
            </a:pPr>
            <a:r>
              <a:rPr lang="pl-PL" dirty="0" smtClean="0"/>
              <a:t>System powinien być wydajny/szybki</a:t>
            </a:r>
          </a:p>
          <a:p>
            <a:pPr marL="457200" lvl="1" indent="-457200">
              <a:buAutoNum type="arabicParenR"/>
            </a:pPr>
            <a:endParaRPr lang="pl-PL" dirty="0"/>
          </a:p>
          <a:p>
            <a:pPr lvl="1" algn="ctr"/>
            <a:r>
              <a:rPr lang="pl-PL" dirty="0" smtClean="0"/>
              <a:t>Kandydatów: </a:t>
            </a:r>
          </a:p>
          <a:p>
            <a:pPr lvl="1" algn="ctr"/>
            <a:endParaRPr lang="pl-PL" sz="6600" dirty="0" smtClean="0"/>
          </a:p>
          <a:p>
            <a:pPr lvl="1" algn="ctr"/>
            <a:endParaRPr lang="pl-PL" sz="6600" dirty="0"/>
          </a:p>
          <a:p>
            <a:pPr lvl="1" algn="ctr"/>
            <a:r>
              <a:rPr lang="pl-PL" sz="6600" dirty="0" smtClean="0"/>
              <a:t>0</a:t>
            </a:r>
            <a:endParaRPr lang="pl-PL" sz="6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Czas na poszukiwania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1602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2279628"/>
          </a:xfrm>
        </p:spPr>
        <p:txBody>
          <a:bodyPr/>
          <a:lstStyle/>
          <a:p>
            <a:pPr lvl="1"/>
            <a:r>
              <a:rPr lang="pl-PL" b="1" dirty="0" err="1" smtClean="0"/>
              <a:t>Ribejz</a:t>
            </a:r>
            <a:endParaRPr lang="pl-PL" b="1" dirty="0" smtClean="0"/>
          </a:p>
          <a:p>
            <a:pPr lvl="1"/>
            <a:r>
              <a:rPr lang="pl-PL" dirty="0"/>
              <a:t>Nadal można poradzić sobie spokojnie bez GUI. W poniższy sposób można wylistować pliki, w których są konflikty</a:t>
            </a:r>
            <a:r>
              <a:rPr lang="pl-PL" dirty="0" smtClean="0"/>
              <a:t>:</a:t>
            </a:r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Konflikt oznaczony jest w pliku w następujący sposób: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Konflikty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60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52950" y="3558012"/>
            <a:ext cx="10481800" cy="1399906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&lt;&lt;&lt;&lt;&lt;&lt;&lt; HEAD</a:t>
            </a:r>
          </a:p>
          <a:p>
            <a:pPr>
              <a:lnSpc>
                <a:spcPct val="90000"/>
              </a:lnSpc>
            </a:pP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zmienona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linijka/linijki kodu w 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branczu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na który się 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ribejzujesz</a:t>
            </a:r>
            <a:endParaRPr lang="pl-PL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=======</a:t>
            </a:r>
          </a:p>
          <a:p>
            <a:pPr>
              <a:lnSpc>
                <a:spcPct val="90000"/>
              </a:lnSpc>
            </a:pP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zmienona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linijka/linijki kodu w 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branczu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który 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ribejzujesz</a:t>
            </a:r>
            <a:endParaRPr lang="pl-PL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&gt;&gt;&gt;&gt;&gt;&gt;&gt; 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komit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#1</a:t>
            </a:r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52950" y="2372839"/>
            <a:ext cx="10481800" cy="424721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diff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--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name-only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--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diff-filter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=U</a:t>
            </a:r>
          </a:p>
        </p:txBody>
      </p:sp>
    </p:spTree>
    <p:extLst>
      <p:ext uri="{BB962C8B-B14F-4D97-AF65-F5344CB8AC3E}">
        <p14:creationId xmlns:p14="http://schemas.microsoft.com/office/powerpoint/2010/main" val="279202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017893"/>
          </a:xfrm>
        </p:spPr>
        <p:txBody>
          <a:bodyPr/>
          <a:lstStyle/>
          <a:p>
            <a:pPr lvl="1"/>
            <a:r>
              <a:rPr lang="pl-PL" b="1" dirty="0" err="1" smtClean="0"/>
              <a:t>Ribejz</a:t>
            </a:r>
            <a:endParaRPr lang="pl-PL" b="1" dirty="0" smtClean="0"/>
          </a:p>
          <a:p>
            <a:pPr lvl="1"/>
            <a:r>
              <a:rPr lang="pl-PL" dirty="0" smtClean="0"/>
              <a:t>Rozwiązanie konfliktu koniec końców polega na automatycznej lub ręcznej zmianie skonfliktowanego pliku i oznaczenie jako rozwiązany poleceniem git </a:t>
            </a:r>
            <a:r>
              <a:rPr lang="pl-PL" dirty="0" err="1" smtClean="0"/>
              <a:t>add</a:t>
            </a:r>
            <a:r>
              <a:rPr lang="pl-PL" dirty="0" smtClean="0"/>
              <a:t>.</a:t>
            </a:r>
          </a:p>
          <a:p>
            <a:pPr lvl="1"/>
            <a:endParaRPr lang="pl-PL" dirty="0" smtClean="0"/>
          </a:p>
          <a:p>
            <a:pPr lvl="1"/>
            <a:r>
              <a:rPr lang="pl-PL" b="1" dirty="0" err="1" smtClean="0"/>
              <a:t>Ours</a:t>
            </a:r>
            <a:r>
              <a:rPr lang="pl-PL" b="1" dirty="0" smtClean="0"/>
              <a:t>/</a:t>
            </a:r>
            <a:r>
              <a:rPr lang="pl-PL" b="1" dirty="0" err="1" smtClean="0"/>
              <a:t>theirs</a:t>
            </a:r>
            <a:endParaRPr lang="pl-PL" b="1" dirty="0" smtClean="0"/>
          </a:p>
          <a:p>
            <a:pPr lvl="1"/>
            <a:r>
              <a:rPr lang="pl-PL" dirty="0" smtClean="0"/>
              <a:t>W przypadku </a:t>
            </a:r>
            <a:r>
              <a:rPr lang="pl-PL" dirty="0" err="1" smtClean="0"/>
              <a:t>ribejza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zmiany z </a:t>
            </a:r>
            <a:r>
              <a:rPr lang="pl-PL" dirty="0" err="1" smtClean="0"/>
              <a:t>brancza</a:t>
            </a:r>
            <a:r>
              <a:rPr lang="pl-PL" dirty="0" smtClean="0"/>
              <a:t> który </a:t>
            </a:r>
            <a:r>
              <a:rPr lang="pl-PL" dirty="0" err="1" smtClean="0"/>
              <a:t>ribejzujesz</a:t>
            </a:r>
            <a:r>
              <a:rPr lang="pl-PL" dirty="0" smtClean="0"/>
              <a:t> to zmiany „</a:t>
            </a:r>
            <a:r>
              <a:rPr lang="pl-PL" dirty="0" err="1" smtClean="0">
                <a:solidFill>
                  <a:srgbClr val="C90068"/>
                </a:solidFill>
              </a:rPr>
              <a:t>theirs</a:t>
            </a:r>
            <a:r>
              <a:rPr lang="pl-PL" dirty="0" smtClean="0"/>
              <a:t>”. </a:t>
            </a:r>
          </a:p>
          <a:p>
            <a:pPr lvl="1"/>
            <a:r>
              <a:rPr lang="pl-PL" dirty="0" smtClean="0"/>
              <a:t>zmiany z </a:t>
            </a:r>
            <a:r>
              <a:rPr lang="pl-PL" dirty="0" err="1" smtClean="0"/>
              <a:t>brancza</a:t>
            </a:r>
            <a:r>
              <a:rPr lang="pl-PL" dirty="0" smtClean="0"/>
              <a:t> na który się </a:t>
            </a:r>
            <a:r>
              <a:rPr lang="pl-PL" dirty="0" err="1" smtClean="0"/>
              <a:t>ribjezujesz</a:t>
            </a:r>
            <a:r>
              <a:rPr lang="pl-PL" dirty="0" smtClean="0"/>
              <a:t> to zmiany „</a:t>
            </a:r>
            <a:r>
              <a:rPr lang="pl-PL" dirty="0" err="1" smtClean="0">
                <a:solidFill>
                  <a:srgbClr val="C90068"/>
                </a:solidFill>
              </a:rPr>
              <a:t>ours</a:t>
            </a:r>
            <a:r>
              <a:rPr lang="pl-PL" dirty="0" smtClean="0"/>
              <a:t>”.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Zmiany z master to „</a:t>
            </a:r>
            <a:r>
              <a:rPr lang="pl-PL" dirty="0" err="1" smtClean="0"/>
              <a:t>ours</a:t>
            </a:r>
            <a:r>
              <a:rPr lang="pl-PL" dirty="0" smtClean="0"/>
              <a:t>”, zmiany z issue-5 to „</a:t>
            </a:r>
            <a:r>
              <a:rPr lang="pl-PL" dirty="0" err="1" smtClean="0"/>
              <a:t>theirs</a:t>
            </a:r>
            <a:r>
              <a:rPr lang="pl-PL" dirty="0" smtClean="0"/>
              <a:t>”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Konflikty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61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3965418"/>
            <a:ext cx="10481800" cy="669956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checkout issue-5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rebase master</a:t>
            </a:r>
          </a:p>
        </p:txBody>
      </p:sp>
    </p:spTree>
    <p:extLst>
      <p:ext uri="{BB962C8B-B14F-4D97-AF65-F5344CB8AC3E}">
        <p14:creationId xmlns:p14="http://schemas.microsoft.com/office/powerpoint/2010/main" val="249048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615422"/>
          </a:xfrm>
        </p:spPr>
        <p:txBody>
          <a:bodyPr/>
          <a:lstStyle/>
          <a:p>
            <a:pPr lvl="1"/>
            <a:r>
              <a:rPr lang="pl-PL" b="1" dirty="0" err="1" smtClean="0"/>
              <a:t>Ribejz</a:t>
            </a:r>
            <a:endParaRPr lang="pl-PL" b="1" dirty="0" smtClean="0"/>
          </a:p>
          <a:p>
            <a:pPr lvl="1"/>
            <a:r>
              <a:rPr lang="pl-PL" dirty="0" smtClean="0"/>
              <a:t>Jeśli cały plik chcesz zastąpić zmianą z </a:t>
            </a:r>
            <a:r>
              <a:rPr lang="pl-PL" dirty="0" err="1" smtClean="0"/>
              <a:t>ours</a:t>
            </a:r>
            <a:r>
              <a:rPr lang="pl-PL" dirty="0" smtClean="0"/>
              <a:t> lub </a:t>
            </a:r>
            <a:r>
              <a:rPr lang="pl-PL" dirty="0" err="1" smtClean="0"/>
              <a:t>theirs</a:t>
            </a:r>
            <a:r>
              <a:rPr lang="pl-PL" dirty="0" smtClean="0"/>
              <a:t>: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$ </a:t>
            </a:r>
            <a:r>
              <a:rPr lang="pl-PL" dirty="0"/>
              <a:t>git </a:t>
            </a:r>
            <a:r>
              <a:rPr lang="pl-PL" dirty="0" err="1" smtClean="0"/>
              <a:t>checkout</a:t>
            </a:r>
            <a:r>
              <a:rPr lang="pl-PL" dirty="0" smtClean="0"/>
              <a:t> </a:t>
            </a:r>
            <a:r>
              <a:rPr lang="pl-PL" dirty="0"/>
              <a:t>--</a:t>
            </a:r>
            <a:r>
              <a:rPr lang="pl-PL" dirty="0" err="1"/>
              <a:t>ours</a:t>
            </a:r>
            <a:r>
              <a:rPr lang="pl-PL" dirty="0"/>
              <a:t> </a:t>
            </a:r>
            <a:r>
              <a:rPr lang="pl-PL" dirty="0" smtClean="0"/>
              <a:t>[file]</a:t>
            </a:r>
          </a:p>
          <a:p>
            <a:pPr lvl="1"/>
            <a:r>
              <a:rPr lang="pl-PL" dirty="0"/>
              <a:t>$ git </a:t>
            </a:r>
            <a:r>
              <a:rPr lang="pl-PL" dirty="0" err="1"/>
              <a:t>checkout</a:t>
            </a:r>
            <a:r>
              <a:rPr lang="pl-PL" dirty="0"/>
              <a:t> </a:t>
            </a:r>
            <a:r>
              <a:rPr lang="pl-PL" dirty="0" smtClean="0"/>
              <a:t>--</a:t>
            </a:r>
            <a:r>
              <a:rPr lang="pl-PL" dirty="0" err="1" smtClean="0"/>
              <a:t>theirs</a:t>
            </a:r>
            <a:r>
              <a:rPr lang="pl-PL" dirty="0" smtClean="0"/>
              <a:t> </a:t>
            </a:r>
            <a:r>
              <a:rPr lang="pl-PL" dirty="0"/>
              <a:t>[</a:t>
            </a:r>
            <a:r>
              <a:rPr lang="pl-PL" dirty="0" smtClean="0"/>
              <a:t>file]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Po rozwiązaniu wszystkich konfliktów trzeba je oznaczyć jako rozwiązane i dokończyć </a:t>
            </a:r>
            <a:r>
              <a:rPr lang="pl-PL" dirty="0" err="1" smtClean="0"/>
              <a:t>ribejz</a:t>
            </a:r>
            <a:r>
              <a:rPr lang="pl-PL" dirty="0" smtClean="0"/>
              <a:t> poleceniami</a:t>
            </a:r>
          </a:p>
          <a:p>
            <a:pPr lvl="1"/>
            <a:endParaRPr lang="pl-PL" dirty="0" smtClean="0"/>
          </a:p>
          <a:p>
            <a:pPr lvl="1"/>
            <a:r>
              <a:rPr lang="pl-PL" dirty="0"/>
              <a:t>$ git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smtClean="0"/>
              <a:t>.</a:t>
            </a:r>
            <a:endParaRPr lang="pl-PL" dirty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rebase</a:t>
            </a:r>
            <a:r>
              <a:rPr lang="pl-PL" dirty="0" smtClean="0"/>
              <a:t> –</a:t>
            </a:r>
            <a:r>
              <a:rPr lang="pl-PL" dirty="0" err="1" smtClean="0"/>
              <a:t>continue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W razie kłopotów, można wrócić do punktu wyjścia: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rebase</a:t>
            </a:r>
            <a:r>
              <a:rPr lang="pl-PL" dirty="0" smtClean="0"/>
              <a:t> --abort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Konflikty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62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127565"/>
            <a:ext cx="10481800" cy="669956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checkout --ours [file]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checkout --theirs [file]</a:t>
            </a:r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49262" y="3978209"/>
            <a:ext cx="10481800" cy="669956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add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.</a:t>
            </a:r>
          </a:p>
          <a:p>
            <a:pPr>
              <a:lnSpc>
                <a:spcPct val="90000"/>
              </a:lnSpc>
            </a:pP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rebase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--</a:t>
            </a:r>
            <a:r>
              <a:rPr lang="fr-FR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continue</a:t>
            </a:r>
            <a:endParaRPr lang="fr-FR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Freeform 13"/>
          <p:cNvSpPr>
            <a:spLocks/>
          </p:cNvSpPr>
          <p:nvPr/>
        </p:nvSpPr>
        <p:spPr bwMode="gray">
          <a:xfrm>
            <a:off x="838200" y="5411969"/>
            <a:ext cx="10481800" cy="481837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rebase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--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abort</a:t>
            </a:r>
            <a:endParaRPr lang="fr-FR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07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Tagi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851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3999786"/>
          </a:xfrm>
        </p:spPr>
        <p:txBody>
          <a:bodyPr/>
          <a:lstStyle/>
          <a:p>
            <a:pPr lvl="1"/>
            <a:r>
              <a:rPr lang="pl-PL" dirty="0" err="1" smtClean="0"/>
              <a:t>Tagi</a:t>
            </a:r>
            <a:r>
              <a:rPr lang="pl-PL" dirty="0" smtClean="0"/>
              <a:t> stosujemy żeby w czytelny sposób oznaczyć </a:t>
            </a:r>
            <a:r>
              <a:rPr lang="pl-PL" dirty="0" err="1" smtClean="0"/>
              <a:t>komit</a:t>
            </a:r>
            <a:r>
              <a:rPr lang="pl-PL" dirty="0" smtClean="0"/>
              <a:t>, na przykład wersją </a:t>
            </a:r>
            <a:r>
              <a:rPr lang="pl-PL" dirty="0" err="1" smtClean="0"/>
              <a:t>builda</a:t>
            </a:r>
            <a:r>
              <a:rPr lang="pl-PL" dirty="0" smtClean="0"/>
              <a:t>.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git-scm.com/docs/git-tag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Wylistowanie wszystkich </a:t>
            </a:r>
            <a:r>
              <a:rPr lang="pl-PL" dirty="0" err="1" smtClean="0"/>
              <a:t>tagów</a:t>
            </a:r>
            <a:endParaRPr lang="pl-PL" dirty="0" smtClean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tag</a:t>
            </a:r>
            <a:r>
              <a:rPr lang="pl-PL" dirty="0" smtClean="0"/>
              <a:t> --list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Nadanie </a:t>
            </a:r>
            <a:r>
              <a:rPr lang="pl-PL" dirty="0" err="1" smtClean="0"/>
              <a:t>taga</a:t>
            </a:r>
            <a:endParaRPr lang="pl-PL" dirty="0" smtClean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tag</a:t>
            </a:r>
            <a:r>
              <a:rPr lang="pl-PL" dirty="0" smtClean="0"/>
              <a:t> </a:t>
            </a:r>
            <a:r>
              <a:rPr lang="pl-PL" dirty="0" err="1" smtClean="0"/>
              <a:t>mojtag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err="1" smtClean="0"/>
              <a:t>Wypuszowanie</a:t>
            </a:r>
            <a:r>
              <a:rPr lang="pl-PL" dirty="0" smtClean="0"/>
              <a:t> </a:t>
            </a:r>
            <a:r>
              <a:rPr lang="pl-PL" dirty="0" err="1" smtClean="0"/>
              <a:t>tagów</a:t>
            </a:r>
            <a:endParaRPr lang="pl-PL" dirty="0" smtClean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push</a:t>
            </a:r>
            <a:r>
              <a:rPr lang="pl-PL" dirty="0" smtClean="0"/>
              <a:t> --</a:t>
            </a:r>
            <a:r>
              <a:rPr lang="pl-PL" dirty="0" err="1" smtClean="0"/>
              <a:t>tags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Usunięcie </a:t>
            </a:r>
            <a:r>
              <a:rPr lang="pl-PL" dirty="0" err="1" smtClean="0"/>
              <a:t>taga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Tagi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64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522164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tag --list</a:t>
            </a:r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60325" y="3420317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tag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mojtag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Freeform 13"/>
          <p:cNvSpPr>
            <a:spLocks/>
          </p:cNvSpPr>
          <p:nvPr/>
        </p:nvSpPr>
        <p:spPr bwMode="gray">
          <a:xfrm>
            <a:off x="838200" y="4343787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push --tags</a:t>
            </a:r>
          </a:p>
        </p:txBody>
      </p:sp>
      <p:sp>
        <p:nvSpPr>
          <p:cNvPr id="10" name="Freeform 13"/>
          <p:cNvSpPr>
            <a:spLocks/>
          </p:cNvSpPr>
          <p:nvPr/>
        </p:nvSpPr>
        <p:spPr bwMode="gray">
          <a:xfrm>
            <a:off x="860325" y="5261864"/>
            <a:ext cx="10481800" cy="592158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sv-SE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tag -d mojtag</a:t>
            </a:r>
          </a:p>
          <a:p>
            <a:pPr>
              <a:lnSpc>
                <a:spcPct val="90000"/>
              </a:lnSpc>
            </a:pPr>
            <a:r>
              <a:rPr lang="sv-SE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push origin :refs/tags/mojtag</a:t>
            </a:r>
          </a:p>
        </p:txBody>
      </p:sp>
    </p:spTree>
    <p:extLst>
      <p:ext uri="{BB962C8B-B14F-4D97-AF65-F5344CB8AC3E}">
        <p14:creationId xmlns:p14="http://schemas.microsoft.com/office/powerpoint/2010/main" val="218267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Undo</a:t>
            </a:r>
            <a:r>
              <a:rPr lang="pl-PL" dirty="0" smtClean="0"/>
              <a:t> </a:t>
            </a:r>
            <a:r>
              <a:rPr lang="pl-PL" dirty="0" err="1" smtClean="0"/>
              <a:t>medżik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255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dirty="0" smtClean="0"/>
              <a:t>Najczęstsze sytuacje z życia wzięte..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Chcesz cofnąć namieszane właśnie rzeczy w pliku, czyli wrócić do jego stanu z ostatniego </a:t>
            </a:r>
            <a:r>
              <a:rPr lang="pl-PL" dirty="0" err="1" smtClean="0"/>
              <a:t>komita</a:t>
            </a:r>
            <a:r>
              <a:rPr lang="pl-PL" dirty="0" smtClean="0"/>
              <a:t>. Można to zrobić na kilka sposobów.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checkout</a:t>
            </a:r>
            <a:r>
              <a:rPr lang="pl-PL" dirty="0" smtClean="0"/>
              <a:t> [</a:t>
            </a:r>
            <a:r>
              <a:rPr lang="pl-PL" dirty="0" err="1" smtClean="0"/>
              <a:t>file_name</a:t>
            </a:r>
            <a:r>
              <a:rPr lang="pl-PL" dirty="0" smtClean="0"/>
              <a:t>]</a:t>
            </a:r>
          </a:p>
          <a:p>
            <a:pPr lvl="1"/>
            <a:r>
              <a:rPr lang="pl-PL" dirty="0" smtClean="0"/>
              <a:t>Lub wszystkie zmiany:</a:t>
            </a:r>
          </a:p>
          <a:p>
            <a:pPr lvl="1"/>
            <a:r>
              <a:rPr lang="pl-PL" dirty="0"/>
              <a:t>$ git </a:t>
            </a:r>
            <a:r>
              <a:rPr lang="pl-PL" dirty="0" err="1"/>
              <a:t>checkout</a:t>
            </a:r>
            <a:r>
              <a:rPr lang="pl-PL" dirty="0"/>
              <a:t> </a:t>
            </a:r>
            <a:r>
              <a:rPr lang="pl-PL" dirty="0" smtClean="0"/>
              <a:t>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Inny sposób</a:t>
            </a:r>
          </a:p>
          <a:p>
            <a:pPr lvl="1"/>
            <a:r>
              <a:rPr lang="pl-PL" dirty="0" smtClean="0"/>
              <a:t>$ git reset --hard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Jeśli chcesz cofnąć też potworzenie nowych plików, folderów użyj klina.</a:t>
            </a:r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Undo</a:t>
            </a:r>
            <a:r>
              <a:rPr lang="pl-PL" dirty="0" smtClean="0"/>
              <a:t> </a:t>
            </a:r>
            <a:r>
              <a:rPr lang="pl-PL" dirty="0" err="1" smtClean="0"/>
              <a:t>medżik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66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705110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checkout [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file_name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]</a:t>
            </a:r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3449668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checkout .</a:t>
            </a:r>
          </a:p>
        </p:txBody>
      </p:sp>
      <p:sp>
        <p:nvSpPr>
          <p:cNvPr id="9" name="Freeform 13"/>
          <p:cNvSpPr>
            <a:spLocks/>
          </p:cNvSpPr>
          <p:nvPr/>
        </p:nvSpPr>
        <p:spPr bwMode="gray">
          <a:xfrm>
            <a:off x="838200" y="4337415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reset --hard</a:t>
            </a:r>
          </a:p>
        </p:txBody>
      </p:sp>
      <p:sp>
        <p:nvSpPr>
          <p:cNvPr id="10" name="Freeform 13"/>
          <p:cNvSpPr>
            <a:spLocks/>
          </p:cNvSpPr>
          <p:nvPr/>
        </p:nvSpPr>
        <p:spPr bwMode="gray">
          <a:xfrm>
            <a:off x="845575" y="5269519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clean –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fd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0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2533125"/>
          </a:xfrm>
        </p:spPr>
        <p:txBody>
          <a:bodyPr/>
          <a:lstStyle/>
          <a:p>
            <a:pPr lvl="1"/>
            <a:r>
              <a:rPr lang="pl-PL" dirty="0" smtClean="0"/>
              <a:t>Najczęstsze sytuacje z życia wzięte..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Chcesz cofnąć </a:t>
            </a:r>
            <a:r>
              <a:rPr lang="pl-PL" dirty="0" err="1" smtClean="0"/>
              <a:t>zakomitowane</a:t>
            </a:r>
            <a:r>
              <a:rPr lang="pl-PL" dirty="0" smtClean="0"/>
              <a:t> już zmiany, usunąć </a:t>
            </a:r>
            <a:r>
              <a:rPr lang="pl-PL" dirty="0" err="1" smtClean="0"/>
              <a:t>komit</a:t>
            </a:r>
            <a:r>
              <a:rPr lang="pl-PL" dirty="0" smtClean="0"/>
              <a:t>, który właśnie utworzyłeś.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$ git reset --hard HEAD~1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Jeśli </a:t>
            </a:r>
            <a:r>
              <a:rPr lang="pl-PL" dirty="0" err="1" smtClean="0"/>
              <a:t>komit</a:t>
            </a:r>
            <a:r>
              <a:rPr lang="pl-PL" dirty="0" smtClean="0"/>
              <a:t> był </a:t>
            </a:r>
            <a:r>
              <a:rPr lang="pl-PL" dirty="0" err="1" smtClean="0"/>
              <a:t>wypuszowany</a:t>
            </a:r>
            <a:r>
              <a:rPr lang="pl-PL" dirty="0" smtClean="0"/>
              <a:t> do </a:t>
            </a:r>
            <a:r>
              <a:rPr lang="pl-PL" dirty="0" err="1" smtClean="0"/>
              <a:t>origina</a:t>
            </a:r>
            <a:r>
              <a:rPr lang="pl-PL" dirty="0" smtClean="0"/>
              <a:t>, to żeby </a:t>
            </a:r>
            <a:r>
              <a:rPr lang="pl-PL" dirty="0" err="1" smtClean="0"/>
              <a:t>wypuszować</a:t>
            </a:r>
            <a:r>
              <a:rPr lang="pl-PL" dirty="0" smtClean="0"/>
              <a:t> </a:t>
            </a:r>
            <a:r>
              <a:rPr lang="pl-PL" dirty="0" err="1" smtClean="0"/>
              <a:t>brancz</a:t>
            </a:r>
            <a:r>
              <a:rPr lang="pl-PL" dirty="0" smtClean="0"/>
              <a:t> z cofniętym </a:t>
            </a:r>
            <a:r>
              <a:rPr lang="pl-PL" dirty="0" err="1" smtClean="0"/>
              <a:t>komitem</a:t>
            </a:r>
            <a:r>
              <a:rPr lang="pl-PL" dirty="0" smtClean="0"/>
              <a:t>, należy dodać parametr --</a:t>
            </a:r>
            <a:r>
              <a:rPr lang="pl-PL" dirty="0" err="1" smtClean="0"/>
              <a:t>force</a:t>
            </a:r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Undo</a:t>
            </a:r>
            <a:r>
              <a:rPr lang="pl-PL" dirty="0" smtClean="0"/>
              <a:t> </a:t>
            </a:r>
            <a:r>
              <a:rPr lang="pl-PL" dirty="0" err="1" smtClean="0"/>
              <a:t>medżik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67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468765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reset --hard HEAD~1</a:t>
            </a:r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45575" y="3955085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push origin issue-13 --force</a:t>
            </a:r>
          </a:p>
        </p:txBody>
      </p:sp>
    </p:spTree>
    <p:extLst>
      <p:ext uri="{BB962C8B-B14F-4D97-AF65-F5344CB8AC3E}">
        <p14:creationId xmlns:p14="http://schemas.microsoft.com/office/powerpoint/2010/main" val="389733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2985798"/>
          </a:xfrm>
        </p:spPr>
        <p:txBody>
          <a:bodyPr/>
          <a:lstStyle/>
          <a:p>
            <a:pPr lvl="1"/>
            <a:r>
              <a:rPr lang="pl-PL" dirty="0" smtClean="0"/>
              <a:t>Najczęstsze sytuacje z życia wzięte..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Chcesz cofnąć </a:t>
            </a:r>
            <a:r>
              <a:rPr lang="pl-PL" dirty="0" err="1" smtClean="0"/>
              <a:t>zakomitowane</a:t>
            </a:r>
            <a:r>
              <a:rPr lang="pl-PL" dirty="0" smtClean="0"/>
              <a:t> już zmiany, ale zrobiłeś je 3 </a:t>
            </a:r>
            <a:r>
              <a:rPr lang="pl-PL" dirty="0" err="1" smtClean="0"/>
              <a:t>komity</a:t>
            </a:r>
            <a:r>
              <a:rPr lang="pl-PL" dirty="0" smtClean="0"/>
              <a:t> temu.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revert</a:t>
            </a:r>
            <a:r>
              <a:rPr lang="pl-PL" dirty="0" smtClean="0"/>
              <a:t> [–n] c00fee2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Spowoduje to utworzenie lub przygotowanie (jeśli -n) nowego </a:t>
            </a:r>
            <a:r>
              <a:rPr lang="pl-PL" dirty="0" err="1" smtClean="0"/>
              <a:t>komita</a:t>
            </a:r>
            <a:r>
              <a:rPr lang="pl-PL" dirty="0" smtClean="0"/>
              <a:t> ze zmianami cofającymi zmiany z tego </a:t>
            </a:r>
            <a:r>
              <a:rPr lang="pl-PL" dirty="0" err="1" smtClean="0"/>
              <a:t>komita</a:t>
            </a:r>
            <a:r>
              <a:rPr lang="pl-PL" dirty="0" smtClean="0"/>
              <a:t>.</a:t>
            </a:r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Undo</a:t>
            </a:r>
            <a:r>
              <a:rPr lang="pl-PL" dirty="0" smtClean="0"/>
              <a:t> </a:t>
            </a:r>
            <a:r>
              <a:rPr lang="pl-PL" dirty="0" err="1" smtClean="0"/>
              <a:t>medżik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68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422085"/>
            <a:ext cx="10481800" cy="698396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revert 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c00fee2</a:t>
            </a:r>
            <a:endParaRPr lang="pl-PL" sz="1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revert 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–n 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c00fee2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48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419549"/>
          </a:xfrm>
        </p:spPr>
        <p:txBody>
          <a:bodyPr/>
          <a:lstStyle/>
          <a:p>
            <a:pPr lvl="1"/>
            <a:r>
              <a:rPr lang="pl-PL" dirty="0" smtClean="0"/>
              <a:t>Najczęstsze sytuacje z życia wzięte..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Twój kolega z zespołu był zmuszony </a:t>
            </a:r>
            <a:r>
              <a:rPr lang="pl-PL" dirty="0" err="1" smtClean="0"/>
              <a:t>wypuszować</a:t>
            </a:r>
            <a:r>
              <a:rPr lang="pl-PL" dirty="0" smtClean="0"/>
              <a:t> wasz wspólny </a:t>
            </a:r>
            <a:r>
              <a:rPr lang="pl-PL" dirty="0" err="1" smtClean="0"/>
              <a:t>brancz</a:t>
            </a:r>
            <a:r>
              <a:rPr lang="pl-PL" dirty="0" smtClean="0"/>
              <a:t> z opcją --</a:t>
            </a:r>
            <a:r>
              <a:rPr lang="pl-PL" dirty="0" err="1" smtClean="0"/>
              <a:t>force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Chcesz uaktualnić ten </a:t>
            </a:r>
            <a:r>
              <a:rPr lang="pl-PL" dirty="0" err="1" smtClean="0"/>
              <a:t>brancz</a:t>
            </a:r>
            <a:r>
              <a:rPr lang="pl-PL" dirty="0" smtClean="0"/>
              <a:t> lokalnie.</a:t>
            </a:r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Undo</a:t>
            </a:r>
            <a:r>
              <a:rPr lang="pl-PL" dirty="0" smtClean="0"/>
              <a:t> </a:t>
            </a:r>
            <a:r>
              <a:rPr lang="pl-PL" dirty="0" err="1" smtClean="0"/>
              <a:t>medżik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69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841509"/>
            <a:ext cx="10481800" cy="619880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fetch origin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reset --hard origin/issue-13</a:t>
            </a:r>
          </a:p>
        </p:txBody>
      </p:sp>
    </p:spTree>
    <p:extLst>
      <p:ext uri="{BB962C8B-B14F-4D97-AF65-F5344CB8AC3E}">
        <p14:creationId xmlns:p14="http://schemas.microsoft.com/office/powerpoint/2010/main" val="11643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smtClean="0"/>
              <a:t>Cała historia jest lokalna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smtClean="0"/>
              <a:t>Integralność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smtClean="0"/>
              <a:t>System rozproszony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smtClean="0"/>
              <a:t>Poczekalnia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Snapshoty</a:t>
            </a:r>
            <a:r>
              <a:rPr lang="pl-PL" dirty="0" smtClean="0"/>
              <a:t> nie delty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Czym się różni?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149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5"/>
            <a:ext cx="10489175" cy="2670438"/>
          </a:xfrm>
        </p:spPr>
        <p:txBody>
          <a:bodyPr/>
          <a:lstStyle/>
          <a:p>
            <a:pPr lvl="1"/>
            <a:r>
              <a:rPr lang="pl-PL" dirty="0" smtClean="0"/>
              <a:t>Najczęstsze sytuacje z życia wzięte..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Zrobiło się takie zamieszanie i spaghetti, że chciałbyś po prostu cofnąć się w czasie.</a:t>
            </a:r>
          </a:p>
          <a:p>
            <a:pPr lvl="1"/>
            <a:r>
              <a:rPr lang="pl-PL" dirty="0" smtClean="0"/>
              <a:t>No czemu nie?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reflog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Trzy ruchy temu byłeś z dobrym miejscu, możesz się tam cofnąć.</a:t>
            </a:r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Undo</a:t>
            </a:r>
            <a:r>
              <a:rPr lang="pl-PL" dirty="0" smtClean="0"/>
              <a:t> </a:t>
            </a:r>
            <a:r>
              <a:rPr lang="pl-PL" dirty="0" err="1" smtClean="0"/>
              <a:t>medżik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70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766871"/>
            <a:ext cx="10481800" cy="412441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reflog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4041864"/>
            <a:ext cx="10481800" cy="412441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rest --hard HEAD@{3}</a:t>
            </a:r>
          </a:p>
        </p:txBody>
      </p:sp>
    </p:spTree>
    <p:extLst>
      <p:ext uri="{BB962C8B-B14F-4D97-AF65-F5344CB8AC3E}">
        <p14:creationId xmlns:p14="http://schemas.microsoft.com/office/powerpoint/2010/main" val="19683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dirty="0" smtClean="0"/>
              <a:t>Do zgłębienia tych zaawansowanych opcji:</a:t>
            </a:r>
          </a:p>
          <a:p>
            <a:pPr lvl="1"/>
            <a:endParaRPr lang="pl-PL" dirty="0"/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git-scm.com/docs/git-revert</a:t>
            </a:r>
            <a:endParaRPr lang="pl-PL" dirty="0" smtClean="0"/>
          </a:p>
          <a:p>
            <a:pPr lvl="1"/>
            <a:r>
              <a:rPr lang="pl-PL" dirty="0">
                <a:hlinkClick r:id="rId4"/>
              </a:rPr>
              <a:t>https://</a:t>
            </a:r>
            <a:r>
              <a:rPr lang="pl-PL" dirty="0" smtClean="0">
                <a:hlinkClick r:id="rId4"/>
              </a:rPr>
              <a:t>git-scm.com/docs/git-reset</a:t>
            </a:r>
            <a:endParaRPr lang="pl-PL" dirty="0" smtClean="0"/>
          </a:p>
          <a:p>
            <a:pPr lvl="1"/>
            <a:r>
              <a:rPr lang="pl-PL" dirty="0">
                <a:hlinkClick r:id="rId5"/>
              </a:rPr>
              <a:t>https://</a:t>
            </a:r>
            <a:r>
              <a:rPr lang="pl-PL" dirty="0" smtClean="0">
                <a:hlinkClick r:id="rId5"/>
              </a:rPr>
              <a:t>git-scm.com/docs/git-clean</a:t>
            </a:r>
            <a:endParaRPr lang="pl-PL" dirty="0" smtClean="0"/>
          </a:p>
          <a:p>
            <a:pPr lvl="1"/>
            <a:r>
              <a:rPr lang="pl-PL" dirty="0">
                <a:hlinkClick r:id="rId6"/>
              </a:rPr>
              <a:t>https://</a:t>
            </a:r>
            <a:r>
              <a:rPr lang="pl-PL" dirty="0" smtClean="0">
                <a:hlinkClick r:id="rId6"/>
              </a:rPr>
              <a:t>git-scm.com/docs/git-reflog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Undo</a:t>
            </a:r>
            <a:r>
              <a:rPr lang="pl-PL" dirty="0" smtClean="0"/>
              <a:t> </a:t>
            </a:r>
            <a:r>
              <a:rPr lang="pl-PL" dirty="0" err="1" smtClean="0"/>
              <a:t>medżik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71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462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Cherry-pick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795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 smtClean="0"/>
              <a:t>Git </a:t>
            </a:r>
            <a:r>
              <a:rPr lang="pl-PL" b="1" dirty="0" err="1" smtClean="0"/>
              <a:t>cherry-pick</a:t>
            </a:r>
            <a:endParaRPr lang="nl-NL" b="1" dirty="0" smtClean="0"/>
          </a:p>
          <a:p>
            <a:pPr lvl="1"/>
            <a:r>
              <a:rPr lang="pl-PL" dirty="0" smtClean="0"/>
              <a:t>Polecenie pozwala na wybranie dowolnego </a:t>
            </a:r>
            <a:r>
              <a:rPr lang="pl-PL" dirty="0" err="1" smtClean="0"/>
              <a:t>komita</a:t>
            </a:r>
            <a:r>
              <a:rPr lang="pl-PL" dirty="0" smtClean="0"/>
              <a:t> i zaaplikowanie go do naszego bieżącego </a:t>
            </a:r>
            <a:r>
              <a:rPr lang="pl-PL" dirty="0" err="1" smtClean="0"/>
              <a:t>brancza</a:t>
            </a:r>
            <a:r>
              <a:rPr lang="pl-PL" dirty="0" smtClean="0"/>
              <a:t> 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git-scm.com/docs/git-cherry-pick</a:t>
            </a:r>
            <a:endParaRPr lang="pl-PL" dirty="0" smtClean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Wisienka na torcie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73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45575" y="3040685"/>
            <a:ext cx="10481800" cy="337796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$ git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cherry-pick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c00fee2</a:t>
            </a:r>
            <a:endParaRPr lang="pl-PL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419" y="3522057"/>
            <a:ext cx="4382112" cy="2676899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419" y="3522057"/>
            <a:ext cx="4382112" cy="2676899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419" y="3526820"/>
            <a:ext cx="4382112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9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mtClean="0"/>
              <a:t>Thank you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135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Każdy obiekt gita ma wyliczaną sumę kontrolną na podstawie zawartości, która staje się jego identyfikatorem. </a:t>
            </a:r>
          </a:p>
          <a:p>
            <a:endParaRPr lang="pl-PL" dirty="0"/>
          </a:p>
          <a:p>
            <a:r>
              <a:rPr lang="pl-PL" dirty="0" smtClean="0"/>
              <a:t>W tym celu używany jest algorytm SHA1 i przykładowy identyfikator wygląda tak:</a:t>
            </a:r>
          </a:p>
          <a:p>
            <a:endParaRPr lang="pl-P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2c2d7e7e66aa72f810b4171962235d8331718ed8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Integralność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9116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377" y="1277938"/>
            <a:ext cx="5766134" cy="4922837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Cała historia jest lokalna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0549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755fb961bcb85c763cf62196f86d8244fc"/>
</p:tagLst>
</file>

<file path=ppt/theme/theme1.xml><?xml version="1.0" encoding="utf-8"?>
<a:theme xmlns:a="http://schemas.openxmlformats.org/drawingml/2006/main" name="ING_PP_Template_16x9_June2015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NG_PP_Template_16x9_08042015.potx" id="{6D084BF0-9966-4FDC-A0E8-0296637E5E37}" vid="{40DDC393-4B6B-4664-98B0-883141C8FD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45356526C2B43A2CE667CA8BF87BF" ma:contentTypeVersion="1" ma:contentTypeDescription="Create a new document." ma:contentTypeScope="" ma:versionID="fee854732b468a7a1ce22056fc36b7a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100323-F4FE-4846-94B3-139A3E84BB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4FD01F-905A-4117-8DCC-FC33DBB06DD3}">
  <ds:schemaRefs>
    <ds:schemaRef ds:uri="http://schemas.microsoft.com/sharepoint/v3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B2FCE9E9-5DF1-4A7E-AD0C-A4DE08FF1C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33722</TotalTime>
  <Words>3377</Words>
  <Application>Microsoft Office PowerPoint</Application>
  <PresentationFormat>Panoramiczny</PresentationFormat>
  <Paragraphs>850</Paragraphs>
  <Slides>74</Slides>
  <Notes>70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74</vt:i4>
      </vt:variant>
    </vt:vector>
  </HeadingPairs>
  <TitlesOfParts>
    <vt:vector size="79" baseType="lpstr">
      <vt:lpstr>Lucida Console</vt:lpstr>
      <vt:lpstr>Arial</vt:lpstr>
      <vt:lpstr>ING Me</vt:lpstr>
      <vt:lpstr>Courier New</vt:lpstr>
      <vt:lpstr>ING_PP_Template_16x9_June2015</vt:lpstr>
      <vt:lpstr>How Git are you?</vt:lpstr>
      <vt:lpstr>Cele i słowo wstępu</vt:lpstr>
      <vt:lpstr>Szybki sondaż</vt:lpstr>
      <vt:lpstr>Wprowadzenie Czym się różni Git?</vt:lpstr>
      <vt:lpstr>A co to ? A na co to komu?</vt:lpstr>
      <vt:lpstr>Czas na poszukiwania</vt:lpstr>
      <vt:lpstr>Czym się różni?</vt:lpstr>
      <vt:lpstr>Integralność</vt:lpstr>
      <vt:lpstr>Cała historia jest lokalna</vt:lpstr>
      <vt:lpstr>System rozproszony</vt:lpstr>
      <vt:lpstr>Poczekalnia</vt:lpstr>
      <vt:lpstr>Snapshoty nie Delty</vt:lpstr>
      <vt:lpstr>Jestem Bogiem</vt:lpstr>
      <vt:lpstr>Inicjalizacja</vt:lpstr>
      <vt:lpstr>Inicjalizacja</vt:lpstr>
      <vt:lpstr>Zacznij od … konfiguracji</vt:lpstr>
      <vt:lpstr>Zacznij od … konfiguracji</vt:lpstr>
      <vt:lpstr>Zacznij od … konfiguracji</vt:lpstr>
      <vt:lpstr>Podstawowe polecenia</vt:lpstr>
      <vt:lpstr>Gdzie jesteś i dokąd zmierzasz?</vt:lpstr>
      <vt:lpstr>Gdzie jesteś i dokąd zmierzasz?</vt:lpstr>
      <vt:lpstr>Gdzie jesteś i dokąd zmierzasz?</vt:lpstr>
      <vt:lpstr>Dodaj zmianę, przyszykuj komit</vt:lpstr>
      <vt:lpstr>Dodaj zmianę, przyszykuj komit</vt:lpstr>
      <vt:lpstr>Dodaj zmianę, przyszykuj komit</vt:lpstr>
      <vt:lpstr>To cię nie obchodzi</vt:lpstr>
      <vt:lpstr>To cię nie obchodzi</vt:lpstr>
      <vt:lpstr>Zakomituj zmiany, będą już bezpieczne na zawsze!</vt:lpstr>
      <vt:lpstr>Zakomituj zmiany, będą już bezpieczne na zawsze!</vt:lpstr>
      <vt:lpstr>Poznaj historię zmian</vt:lpstr>
      <vt:lpstr>Poznaj historię zmian</vt:lpstr>
      <vt:lpstr>Odłóż na później</vt:lpstr>
      <vt:lpstr>Odłóż na później</vt:lpstr>
      <vt:lpstr>Praca z branczami</vt:lpstr>
      <vt:lpstr>Brancz</vt:lpstr>
      <vt:lpstr>Checkout</vt:lpstr>
      <vt:lpstr>Merdż - złączenie</vt:lpstr>
      <vt:lpstr>Merdż poprzez dołożenie</vt:lpstr>
      <vt:lpstr>Praca ze zdalnym repozytorium</vt:lpstr>
      <vt:lpstr>Z czym to jest powiązane ?</vt:lpstr>
      <vt:lpstr>Z czym to jest powiązane ?</vt:lpstr>
      <vt:lpstr>Klonowanie</vt:lpstr>
      <vt:lpstr>Pobranie zmian ze zdalnego repozytorium</vt:lpstr>
      <vt:lpstr>Pull czyli fetch + merge</vt:lpstr>
      <vt:lpstr>Przesłanie zmian do repozytorium zdalnego</vt:lpstr>
      <vt:lpstr>GUI</vt:lpstr>
      <vt:lpstr>GUI – wszystkie takie same, ale każdy inny</vt:lpstr>
      <vt:lpstr>Ribejz</vt:lpstr>
      <vt:lpstr>Git rebase - Nie lękajcie się</vt:lpstr>
      <vt:lpstr>Git rebase - Nie lękajcie się</vt:lpstr>
      <vt:lpstr>Git rebase - Nie lękajcie się</vt:lpstr>
      <vt:lpstr>Prezentacja programu PowerPoint</vt:lpstr>
      <vt:lpstr>Git rebase - Nie lękajcie się</vt:lpstr>
      <vt:lpstr>Tym bardziej się nie lękaj</vt:lpstr>
      <vt:lpstr>Tym bardziej się nie lękaj</vt:lpstr>
      <vt:lpstr>Tym bardziej się nie lękaj</vt:lpstr>
      <vt:lpstr>Konflikty</vt:lpstr>
      <vt:lpstr>Konflikty</vt:lpstr>
      <vt:lpstr>Konflikty</vt:lpstr>
      <vt:lpstr>Konflikty</vt:lpstr>
      <vt:lpstr>Konflikty</vt:lpstr>
      <vt:lpstr>Konflikty</vt:lpstr>
      <vt:lpstr>Tagi</vt:lpstr>
      <vt:lpstr>Tagi</vt:lpstr>
      <vt:lpstr>Undo medżik</vt:lpstr>
      <vt:lpstr>Undo medżik</vt:lpstr>
      <vt:lpstr>Undo medżik</vt:lpstr>
      <vt:lpstr>Undo medżik</vt:lpstr>
      <vt:lpstr>Undo medżik</vt:lpstr>
      <vt:lpstr>Undo medżik</vt:lpstr>
      <vt:lpstr>Undo medżik</vt:lpstr>
      <vt:lpstr>Cherry-pick</vt:lpstr>
      <vt:lpstr>Wisienka na torcie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 PP Example Reference 16x9 - June 2015</dc:title>
  <dc:creator>CAV.nl</dc:creator>
  <cp:keywords>ING Me Embedded, Reference 16x9</cp:keywords>
  <cp:lastModifiedBy>Piotr Bartela</cp:lastModifiedBy>
  <cp:revision>486</cp:revision>
  <dcterms:created xsi:type="dcterms:W3CDTF">2015-04-09T14:12:58Z</dcterms:created>
  <dcterms:modified xsi:type="dcterms:W3CDTF">2019-03-09T05:09:57Z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0x0101008B945356526C2B43A2CE667CA8BF87BF</vt:lpwstr>
  </property>
</Properties>
</file>