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65"/>
  </p:notesMasterIdLst>
  <p:handoutMasterIdLst>
    <p:handoutMasterId r:id="rId66"/>
  </p:handoutMasterIdLst>
  <p:sldIdLst>
    <p:sldId id="259" r:id="rId5"/>
    <p:sldId id="262" r:id="rId6"/>
    <p:sldId id="360" r:id="rId7"/>
    <p:sldId id="264" r:id="rId8"/>
    <p:sldId id="406" r:id="rId9"/>
    <p:sldId id="335" r:id="rId10"/>
    <p:sldId id="269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69" r:id="rId24"/>
    <p:sldId id="391" r:id="rId25"/>
    <p:sldId id="392" r:id="rId26"/>
    <p:sldId id="393" r:id="rId27"/>
    <p:sldId id="394" r:id="rId28"/>
    <p:sldId id="395" r:id="rId29"/>
    <p:sldId id="396" r:id="rId30"/>
    <p:sldId id="337" r:id="rId31"/>
    <p:sldId id="356" r:id="rId32"/>
    <p:sldId id="338" r:id="rId33"/>
    <p:sldId id="397" r:id="rId34"/>
    <p:sldId id="398" r:id="rId35"/>
    <p:sldId id="399" r:id="rId36"/>
    <p:sldId id="405" r:id="rId37"/>
    <p:sldId id="339" r:id="rId38"/>
    <p:sldId id="357" r:id="rId39"/>
    <p:sldId id="358" r:id="rId40"/>
    <p:sldId id="359" r:id="rId41"/>
    <p:sldId id="407" r:id="rId42"/>
    <p:sldId id="361" r:id="rId43"/>
    <p:sldId id="362" r:id="rId44"/>
    <p:sldId id="363" r:id="rId45"/>
    <p:sldId id="364" r:id="rId46"/>
    <p:sldId id="340" r:id="rId47"/>
    <p:sldId id="365" r:id="rId48"/>
    <p:sldId id="366" r:id="rId49"/>
    <p:sldId id="367" r:id="rId50"/>
    <p:sldId id="368" r:id="rId51"/>
    <p:sldId id="370" r:id="rId52"/>
    <p:sldId id="341" r:id="rId53"/>
    <p:sldId id="371" r:id="rId54"/>
    <p:sldId id="342" r:id="rId55"/>
    <p:sldId id="372" r:id="rId56"/>
    <p:sldId id="373" r:id="rId57"/>
    <p:sldId id="374" r:id="rId58"/>
    <p:sldId id="375" r:id="rId59"/>
    <p:sldId id="376" r:id="rId60"/>
    <p:sldId id="377" r:id="rId61"/>
    <p:sldId id="343" r:id="rId62"/>
    <p:sldId id="388" r:id="rId63"/>
    <p:sldId id="292" r:id="rId64"/>
  </p:sldIdLst>
  <p:sldSz cx="12192000" cy="6858000"/>
  <p:notesSz cx="6858000" cy="9144000"/>
  <p:embeddedFontLst>
    <p:embeddedFont>
      <p:font typeface="Lucida Console" panose="020B0609040504020204" pitchFamily="49" charset="0"/>
      <p:regular r:id="rId67"/>
    </p:embeddedFont>
    <p:embeddedFont>
      <p:font typeface="ING Me" panose="02000506040000020004" pitchFamily="2" charset="0"/>
      <p:regular r:id="rId68"/>
      <p:bold r:id="rId69"/>
      <p:italic r:id="rId70"/>
      <p:boldItalic r:id="rId71"/>
    </p:embeddedFont>
  </p:embeddedFontLst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90068"/>
    <a:srgbClr val="53509E"/>
    <a:srgbClr val="349651"/>
    <a:srgbClr val="E9E9E9"/>
    <a:srgbClr val="FF6200"/>
    <a:srgbClr val="FDFDFD"/>
    <a:srgbClr val="17A7DC"/>
    <a:srgbClr val="A8A8A8"/>
    <a:srgbClr val="CFDA1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78596" autoAdjust="0"/>
  </p:normalViewPr>
  <p:slideViewPr>
    <p:cSldViewPr snapToGrid="0" showGuides="1">
      <p:cViewPr varScale="1">
        <p:scale>
          <a:sx n="95" d="100"/>
          <a:sy n="95" d="100"/>
        </p:scale>
        <p:origin x="1380" y="96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  <p:guide orient="horz" pos="2160"/>
      </p:guideLst>
    </p:cSldViewPr>
  </p:slideViewPr>
  <p:outlineViewPr>
    <p:cViewPr>
      <p:scale>
        <a:sx n="33" d="100"/>
        <a:sy n="33" d="100"/>
      </p:scale>
      <p:origin x="0" y="-2216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2.fntdata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4.fntdata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28/11/2018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98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25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3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7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06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6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167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19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51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244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1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 drzewiej bywało?</a:t>
            </a:r>
          </a:p>
          <a:p>
            <a:r>
              <a:rPr lang="pl-PL" dirty="0" smtClean="0"/>
              <a:t>Po co mi w ogóle jakieś repozytorium? (</a:t>
            </a:r>
            <a:r>
              <a:rPr lang="pl-PL" dirty="0" err="1" smtClean="0"/>
              <a:t>Sygnity</a:t>
            </a:r>
            <a:r>
              <a:rPr lang="pl-PL" dirty="0" smtClean="0"/>
              <a:t>)</a:t>
            </a:r>
          </a:p>
          <a:p>
            <a:r>
              <a:rPr lang="pl-PL" dirty="0" smtClean="0"/>
              <a:t>* każdy pracuje tylko nad jedną rzeczą</a:t>
            </a:r>
          </a:p>
          <a:p>
            <a:r>
              <a:rPr lang="pl-PL" smtClean="0"/>
              <a:t>* </a:t>
            </a:r>
            <a:r>
              <a:rPr lang="pl-PL" dirty="0" smtClean="0"/>
              <a:t>przesyłanie paczek mailem XD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2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245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532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39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9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58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34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025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65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0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5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70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78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527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08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2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43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62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70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53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4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863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6747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8657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995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05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1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6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784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354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014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67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27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429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724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548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6239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846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38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20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40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5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1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ad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Vi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lo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-scm.com/docs/gitrevisions" TargetMode="External"/><Relationship Id="rId4" Type="http://schemas.openxmlformats.org/officeDocument/2006/relationships/hyperlink" Target="https://git-scm.com/book/en/v2/Git-Basics-Viewing-the-Commit-Histor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s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mo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github.com/grazin/git_materialy.gi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lon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fetc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s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git-scm.com/downloads/gu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merg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ta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vert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-scm.com/docs/git-reflog" TargetMode="External"/><Relationship Id="rId5" Type="http://schemas.openxmlformats.org/officeDocument/2006/relationships/hyperlink" Target="https://git-scm.com/docs/git-clean" TargetMode="External"/><Relationship Id="rId4" Type="http://schemas.openxmlformats.org/officeDocument/2006/relationships/hyperlink" Target="https://git-scm.com/docs/git-reset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rry-pick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t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047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Programowanie użytkowe - Git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Izabela Szczepanik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$ git </a:t>
            </a:r>
            <a:r>
              <a:rPr lang="pl-PL" dirty="0" err="1" smtClean="0"/>
              <a:t>become</a:t>
            </a:r>
            <a:r>
              <a:rPr lang="pl-PL" dirty="0" smtClean="0"/>
              <a:t> --</a:t>
            </a:r>
            <a:r>
              <a:rPr lang="pl-PL" dirty="0" err="1" smtClean="0"/>
              <a:t>like</a:t>
            </a:r>
            <a:r>
              <a:rPr lang="pl-PL" dirty="0" smtClean="0"/>
              <a:t>-a-boss-</a:t>
            </a:r>
            <a:r>
              <a:rPr lang="pl-PL" dirty="0" err="1" smtClean="0"/>
              <a:t>expert</a:t>
            </a:r>
            <a:endParaRPr lang="en-GB" dirty="0"/>
          </a:p>
        </p:txBody>
      </p:sp>
      <p:pic>
        <p:nvPicPr>
          <p:cNvPr id="21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492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728182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 odbywa się dwuetapowo, zanim nastąpi </a:t>
            </a:r>
            <a:r>
              <a:rPr lang="pl-PL" dirty="0" err="1" smtClean="0"/>
              <a:t>komit</a:t>
            </a:r>
            <a:r>
              <a:rPr lang="pl-PL" dirty="0" smtClean="0"/>
              <a:t>, musi nastąpić </a:t>
            </a:r>
            <a:r>
              <a:rPr lang="pl-PL" dirty="0" err="1" smtClean="0"/>
              <a:t>stejdżing</a:t>
            </a:r>
            <a:r>
              <a:rPr lang="pl-PL" dirty="0" smtClean="0"/>
              <a:t>, który jest często wykonywany niejawnie i w GUI i w konsoli</a:t>
            </a:r>
            <a:r>
              <a:rPr lang="pl-PL" dirty="0"/>
              <a:t>. Dodawać można całość, lub wybrane obiekty, podając wzorzec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git-scm.com/docs/git-add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Dodaj wszystko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Ścieżka/wzorzec &lt;</a:t>
            </a:r>
            <a:r>
              <a:rPr lang="pl-PL" dirty="0" err="1"/>
              <a:t>pathspec</a:t>
            </a:r>
            <a:r>
              <a:rPr lang="pl-PL" dirty="0" smtClean="0"/>
              <a:t>&gt; na przykład: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Dodaj zmianę, przyszykuj </a:t>
            </a:r>
            <a:r>
              <a:rPr lang="pl-PL" dirty="0" err="1" smtClean="0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5150142"/>
            <a:ext cx="10481800" cy="76305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Documentation/\*.txt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git-*.sh</a:t>
            </a:r>
          </a:p>
        </p:txBody>
      </p:sp>
    </p:spTree>
    <p:extLst>
      <p:ext uri="{BB962C8B-B14F-4D97-AF65-F5344CB8AC3E}">
        <p14:creationId xmlns:p14="http://schemas.microsoft.com/office/powerpoint/2010/main" val="20508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44259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obiektów ignorowanych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force</a:t>
            </a:r>
            <a:r>
              <a:rPr lang="pl-PL" dirty="0" smtClean="0"/>
              <a:t> lub -f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Dodawanie interaktywne – wejście w konsolowy tryb interaktywny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interactive</a:t>
            </a:r>
            <a:r>
              <a:rPr lang="pl-PL" dirty="0" smtClean="0"/>
              <a:t> lub -i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 zmianę, przyszykuj </a:t>
            </a:r>
            <a:r>
              <a:rPr lang="pl-PL" dirty="0" err="1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391264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-i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staged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unstaged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path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   unchanged        +1/-1 index.html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2:    unchanged        +5/-1 lib/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simplegit.rb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*** Commands ***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status     2: update      3: revert     4: add untracked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5: patch      6: diff        7: quit       8: help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What now&gt;</a:t>
            </a:r>
          </a:p>
        </p:txBody>
      </p:sp>
    </p:spTree>
    <p:extLst>
      <p:ext uri="{BB962C8B-B14F-4D97-AF65-F5344CB8AC3E}">
        <p14:creationId xmlns:p14="http://schemas.microsoft.com/office/powerpoint/2010/main" val="30409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gita, którą git zachowuje i zawsze można ją odzyskać.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git-scm.com/docs/git-commit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Każdy </a:t>
            </a:r>
            <a:r>
              <a:rPr lang="pl-PL" dirty="0" err="1" smtClean="0"/>
              <a:t>komit</a:t>
            </a:r>
            <a:r>
              <a:rPr lang="pl-PL" dirty="0" smtClean="0"/>
              <a:t> dostaje numer tzw. SHA-1, który wygląda przykładowo tak: </a:t>
            </a:r>
          </a:p>
          <a:p>
            <a:pPr lvl="1"/>
            <a:endParaRPr lang="pl-P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l-P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2c2d7e7e66aa72f810b4171962235d8331718ed8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Jest to unikatowy identyfikator </a:t>
            </a:r>
            <a:r>
              <a:rPr lang="pl-PL" dirty="0" err="1" smtClean="0"/>
              <a:t>komita</a:t>
            </a:r>
            <a:r>
              <a:rPr lang="pl-PL" dirty="0" smtClean="0"/>
              <a:t>, po którym można się do niego odnieść, na przykład na niego wejść, zresetować, wykonać </a:t>
            </a:r>
            <a:r>
              <a:rPr lang="pl-PL" dirty="0" err="1" smtClean="0"/>
              <a:t>cherry-pick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Tytuł </a:t>
            </a:r>
            <a:r>
              <a:rPr lang="pl-PL" dirty="0" err="1" smtClean="0"/>
              <a:t>komita</a:t>
            </a:r>
            <a:r>
              <a:rPr lang="pl-PL" dirty="0" smtClean="0"/>
              <a:t>. Jeśli nie podasz tego parametru, git i tak poprosi cię o tytuł.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message</a:t>
            </a:r>
            <a:r>
              <a:rPr lang="pl-PL" dirty="0" smtClean="0"/>
              <a:t> „</a:t>
            </a:r>
            <a:r>
              <a:rPr lang="pl-PL" dirty="0" err="1" smtClean="0"/>
              <a:t>Added</a:t>
            </a:r>
            <a:r>
              <a:rPr lang="pl-PL" dirty="0" smtClean="0"/>
              <a:t> </a:t>
            </a:r>
            <a:r>
              <a:rPr lang="pl-PL" dirty="0" err="1" smtClean="0"/>
              <a:t>auth</a:t>
            </a:r>
            <a:r>
              <a:rPr lang="pl-PL" dirty="0" smtClean="0"/>
              <a:t> </a:t>
            </a:r>
            <a:r>
              <a:rPr lang="pl-PL" dirty="0" err="1" smtClean="0"/>
              <a:t>attribues</a:t>
            </a:r>
            <a:r>
              <a:rPr lang="pl-PL" dirty="0" smtClean="0"/>
              <a:t>” lub </a:t>
            </a:r>
            <a:r>
              <a:rPr lang="pl-PL" dirty="0"/>
              <a:t>-m „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auth</a:t>
            </a:r>
            <a:r>
              <a:rPr lang="pl-PL" dirty="0"/>
              <a:t> </a:t>
            </a:r>
            <a:r>
              <a:rPr lang="pl-PL" dirty="0" err="1"/>
              <a:t>attribues</a:t>
            </a:r>
            <a:r>
              <a:rPr lang="pl-PL" dirty="0"/>
              <a:t>” 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7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</a:t>
            </a:r>
            <a:r>
              <a:rPr lang="pl-PL" dirty="0">
                <a:solidFill>
                  <a:srgbClr val="53509E"/>
                </a:solidFill>
              </a:rPr>
              <a:t>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tytułu „</a:t>
            </a:r>
            <a:r>
              <a:rPr lang="pl-PL" dirty="0" err="1" smtClean="0"/>
              <a:t>up</a:t>
            </a:r>
            <a:r>
              <a:rPr lang="pl-PL" dirty="0" smtClean="0"/>
              <a:t> front”. </a:t>
            </a:r>
            <a:r>
              <a:rPr lang="pl-PL" dirty="0"/>
              <a:t>(Jeśli </a:t>
            </a:r>
            <a:r>
              <a:rPr lang="pl-PL" dirty="0" smtClean="0"/>
              <a:t>nie: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pl.wikipedia.org/wiki/Vim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-m „</a:t>
            </a:r>
            <a:r>
              <a:rPr lang="pl-PL" dirty="0" err="1" smtClean="0"/>
              <a:t>Tytul</a:t>
            </a:r>
            <a:r>
              <a:rPr lang="pl-PL" dirty="0" smtClean="0"/>
              <a:t> </a:t>
            </a:r>
            <a:r>
              <a:rPr lang="pl-PL" dirty="0" err="1" smtClean="0"/>
              <a:t>komita</a:t>
            </a:r>
            <a:r>
              <a:rPr lang="pl-PL" dirty="0" smtClean="0"/>
              <a:t>”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Doklejenie do ostatniego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amend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Dodanie wszystkich zmian do indeksu przed </a:t>
            </a:r>
            <a:r>
              <a:rPr lang="pl-PL" dirty="0" err="1" smtClean="0"/>
              <a:t>komitem</a:t>
            </a:r>
            <a:r>
              <a:rPr lang="pl-PL" dirty="0" smtClean="0"/>
              <a:t>. Pliki </a:t>
            </a:r>
            <a:r>
              <a:rPr lang="pl-PL" dirty="0" err="1" smtClean="0"/>
              <a:t>nietrakowane</a:t>
            </a:r>
            <a:r>
              <a:rPr lang="pl-PL" dirty="0" smtClean="0"/>
              <a:t> się jednakże nie załapią, trzeba je dodać wcześniej.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–a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Komitowanie</a:t>
            </a:r>
            <a:r>
              <a:rPr lang="pl-PL" dirty="0" smtClean="0"/>
              <a:t> interaktywne </a:t>
            </a:r>
            <a:r>
              <a:rPr lang="pl-PL" dirty="0"/>
              <a:t>– wejście w konsolowy tryb </a:t>
            </a:r>
            <a:r>
              <a:rPr lang="pl-PL" dirty="0" smtClean="0"/>
              <a:t>interaktywny, podobnie jak przy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/>
              <a:t>--</a:t>
            </a:r>
            <a:r>
              <a:rPr lang="pl-PL" dirty="0" err="1" smtClean="0"/>
              <a:t>interactive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88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/>
              <a:t>Pokazuje historię </a:t>
            </a:r>
            <a:r>
              <a:rPr lang="pl-PL" dirty="0" err="1" smtClean="0"/>
              <a:t>komitów</a:t>
            </a:r>
            <a:r>
              <a:rPr lang="pl-PL" dirty="0" smtClean="0"/>
              <a:t> od najnowszego. Log można formatować na wiele sposobów łącznie z grafem.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git-scm.com/docs/git-log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git-scm.com/book/en/v2/Git-Basics-Viewing-the-Commit-History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git-scm.com/docs/gitrevisions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Kompaktowa wersja – </a:t>
            </a:r>
            <a:r>
              <a:rPr lang="pl-PL" dirty="0" err="1" smtClean="0"/>
              <a:t>komit</a:t>
            </a:r>
            <a:r>
              <a:rPr lang="pl-PL" dirty="0" smtClean="0"/>
              <a:t> w jednej linijce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oneline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Graf – jeśli występują </a:t>
            </a:r>
            <a:r>
              <a:rPr lang="pl-PL" dirty="0" err="1" smtClean="0"/>
              <a:t>merdże</a:t>
            </a:r>
            <a:r>
              <a:rPr lang="pl-PL" dirty="0" smtClean="0"/>
              <a:t>, to punkt połączenia jest odpowiednio „narysowany”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graph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4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Liczba ostatnich </a:t>
            </a:r>
            <a:r>
              <a:rPr lang="pl-PL" dirty="0" err="1" smtClean="0"/>
              <a:t>komitów</a:t>
            </a:r>
            <a:endParaRPr lang="pl-PL" dirty="0" smtClean="0"/>
          </a:p>
          <a:p>
            <a:pPr lvl="1"/>
            <a:r>
              <a:rPr lang="en-US" dirty="0"/>
              <a:t>-&lt;number&gt;</a:t>
            </a:r>
          </a:p>
          <a:p>
            <a:pPr lvl="1"/>
            <a:r>
              <a:rPr lang="en-US" dirty="0"/>
              <a:t>-n &lt;number&gt;</a:t>
            </a:r>
          </a:p>
          <a:p>
            <a:pPr lvl="1"/>
            <a:r>
              <a:rPr lang="en-US" dirty="0"/>
              <a:t>--max-count=&lt;number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Zasięg rewizji </a:t>
            </a:r>
            <a:r>
              <a:rPr lang="pl-PL" dirty="0" err="1" smtClean="0"/>
              <a:t>od..do</a:t>
            </a:r>
            <a:r>
              <a:rPr lang="pl-PL" dirty="0" smtClean="0"/>
              <a:t> (dwie kropki)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Filtry daty (</a:t>
            </a:r>
            <a:r>
              <a:rPr lang="pl-PL" dirty="0" err="1" smtClean="0"/>
              <a:t>since</a:t>
            </a:r>
            <a:r>
              <a:rPr lang="pl-PL" dirty="0" smtClean="0"/>
              <a:t>, </a:t>
            </a:r>
            <a:r>
              <a:rPr lang="pl-PL" dirty="0" err="1" smtClean="0"/>
              <a:t>after</a:t>
            </a:r>
            <a:r>
              <a:rPr lang="pl-PL" dirty="0" smtClean="0"/>
              <a:t>, </a:t>
            </a:r>
            <a:r>
              <a:rPr lang="pl-PL" dirty="0" err="1" smtClean="0"/>
              <a:t>until</a:t>
            </a:r>
            <a:r>
              <a:rPr lang="pl-PL" dirty="0" smtClean="0"/>
              <a:t>, </a:t>
            </a:r>
            <a:r>
              <a:rPr lang="pl-PL" dirty="0" err="1" smtClean="0"/>
              <a:t>before</a:t>
            </a:r>
            <a:r>
              <a:rPr lang="pl-PL" dirty="0" smtClean="0"/>
              <a:t>)</a:t>
            </a:r>
          </a:p>
          <a:p>
            <a:pPr lvl="1"/>
            <a:r>
              <a:rPr lang="en-US" dirty="0"/>
              <a:t>--since=&lt;date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r>
              <a:rPr lang="en-US" dirty="0" smtClean="0"/>
              <a:t>--</a:t>
            </a:r>
            <a:r>
              <a:rPr lang="en-US" dirty="0"/>
              <a:t>since="2 weeks ago"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108993"/>
            <a:ext cx="10481800" cy="6350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63c8726..2c2d7e7</a:t>
            </a:r>
          </a:p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develop..ISSUE-123</a:t>
            </a:r>
          </a:p>
        </p:txBody>
      </p:sp>
    </p:spTree>
    <p:extLst>
      <p:ext uri="{BB962C8B-B14F-4D97-AF65-F5344CB8AC3E}">
        <p14:creationId xmlns:p14="http://schemas.microsoft.com/office/powerpoint/2010/main" val="1334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/>
              <a:t>Operacje na stosie</a:t>
            </a:r>
          </a:p>
          <a:p>
            <a:pPr lvl="1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git-scm.com/docs/git-stash</a:t>
            </a:r>
            <a:endParaRPr lang="pl-PL" dirty="0" smtClean="0"/>
          </a:p>
          <a:p>
            <a:pPr lvl="1"/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save</a:t>
            </a:r>
            <a:r>
              <a:rPr lang="pl-PL" dirty="0" smtClean="0"/>
              <a:t> (zapis zmian </a:t>
            </a:r>
            <a:r>
              <a:rPr lang="pl-PL" dirty="0"/>
              <a:t>do </a:t>
            </a:r>
            <a:r>
              <a:rPr lang="pl-PL" dirty="0" err="1" smtClean="0"/>
              <a:t>stasza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list (lista </a:t>
            </a:r>
            <a:r>
              <a:rPr lang="pl-PL" dirty="0" err="1" smtClean="0"/>
              <a:t>zastaszowanych</a:t>
            </a:r>
            <a:r>
              <a:rPr lang="pl-PL" dirty="0" smtClean="0"/>
              <a:t> zmian)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pop (ściągnięcie </a:t>
            </a:r>
            <a:r>
              <a:rPr lang="pl-PL" dirty="0"/>
              <a:t>ze stosu i </a:t>
            </a:r>
            <a:r>
              <a:rPr lang="pl-PL" dirty="0" err="1" smtClean="0"/>
              <a:t>usunięnie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(ściągnięcie </a:t>
            </a:r>
            <a:r>
              <a:rPr lang="pl-PL" dirty="0"/>
              <a:t>ze stosu bez </a:t>
            </a:r>
            <a:r>
              <a:rPr lang="pl-PL" dirty="0" smtClean="0"/>
              <a:t>usuwania)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(wyczyszczenie stosu)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err="1" smtClean="0"/>
              <a:t>Staszuje</a:t>
            </a:r>
            <a:r>
              <a:rPr lang="pl-PL" dirty="0" smtClean="0"/>
              <a:t> również </a:t>
            </a:r>
            <a:r>
              <a:rPr lang="pl-PL" dirty="0" err="1" smtClean="0"/>
              <a:t>nietrakowane</a:t>
            </a:r>
            <a:r>
              <a:rPr lang="pl-PL" dirty="0" smtClean="0"/>
              <a:t> pliki, domyślnie są pomijane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include-untracked</a:t>
            </a:r>
            <a:r>
              <a:rPr lang="pl-PL" dirty="0" smtClean="0"/>
              <a:t> lub -u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Pop / 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11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smtClean="0"/>
              <a:t>Pop/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r>
              <a:rPr lang="pl-PL" dirty="0" smtClean="0"/>
              <a:t>, nie koniecznie z góry stosu.</a:t>
            </a:r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434442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list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@{0}: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pop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</a:t>
            </a:r>
          </a:p>
        </p:txBody>
      </p:sp>
    </p:spTree>
    <p:extLst>
      <p:ext uri="{BB962C8B-B14F-4D97-AF65-F5344CB8AC3E}">
        <p14:creationId xmlns:p14="http://schemas.microsoft.com/office/powerpoint/2010/main" val="203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Lista wzorców, według których git ignoruje niechciane pliki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git-scm.com/docs/gitignore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wprowadzamy wzorce do plików .</a:t>
            </a:r>
            <a:r>
              <a:rPr lang="pl-PL" dirty="0" err="1" smtClean="0"/>
              <a:t>gitignore</a:t>
            </a:r>
            <a:r>
              <a:rPr lang="pl-PL" dirty="0" smtClean="0"/>
              <a:t>, ponieważ chcemy by były przez repozytorium </a:t>
            </a:r>
            <a:r>
              <a:rPr lang="pl-PL" dirty="0" err="1" smtClean="0"/>
              <a:t>trakowane</a:t>
            </a:r>
            <a:r>
              <a:rPr lang="pl-PL" dirty="0" smtClean="0"/>
              <a:t> i wspólne dla wszystkich deweloperów w zespole.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Github</a:t>
            </a:r>
            <a:r>
              <a:rPr lang="pl-PL" dirty="0" smtClean="0"/>
              <a:t> przy tworzeniu repozytorium oferuje plik .</a:t>
            </a:r>
            <a:r>
              <a:rPr lang="pl-PL" dirty="0" err="1" smtClean="0"/>
              <a:t>gitignore</a:t>
            </a:r>
            <a:r>
              <a:rPr lang="pl-PL" dirty="0" smtClean="0"/>
              <a:t> do wyboru z listy </a:t>
            </a:r>
            <a:r>
              <a:rPr lang="pl-PL" dirty="0" err="1" smtClean="0"/>
              <a:t>frameworków</a:t>
            </a:r>
            <a:r>
              <a:rPr lang="pl-PL" dirty="0" smtClean="0"/>
              <a:t>/środowisk/</a:t>
            </a:r>
            <a:r>
              <a:rPr lang="pl-PL" dirty="0" err="1" smtClean="0"/>
              <a:t>skafoldów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1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Przykłady najbardziej przydatnych formatowań wzorca:</a:t>
            </a:r>
          </a:p>
          <a:p>
            <a:pPr lvl="1"/>
            <a:endParaRPr lang="pl-PL" dirty="0" smtClean="0"/>
          </a:p>
          <a:p>
            <a:pPr lvl="1"/>
            <a:r>
              <a:rPr lang="pl-PL" dirty="0" err="1"/>
              <a:t>obj</a:t>
            </a:r>
            <a:r>
              <a:rPr lang="pl-PL" dirty="0"/>
              <a:t>/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Bb</a:t>
            </a:r>
            <a:r>
              <a:rPr lang="pl-PL" dirty="0"/>
              <a:t>]in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Dd</a:t>
            </a:r>
            <a:r>
              <a:rPr lang="pl-PL" dirty="0"/>
              <a:t>]</a:t>
            </a:r>
            <a:r>
              <a:rPr lang="pl-PL" dirty="0" err="1"/>
              <a:t>ebug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Rr</a:t>
            </a:r>
            <a:r>
              <a:rPr lang="pl-PL" dirty="0"/>
              <a:t>]</a:t>
            </a:r>
            <a:r>
              <a:rPr lang="pl-PL" dirty="0" err="1"/>
              <a:t>elease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*.</a:t>
            </a:r>
            <a:r>
              <a:rPr lang="pl-PL" dirty="0" err="1"/>
              <a:t>suo</a:t>
            </a:r>
            <a:endParaRPr lang="pl-PL" dirty="0"/>
          </a:p>
          <a:p>
            <a:pPr lvl="1"/>
            <a:r>
              <a:rPr lang="pl-PL" dirty="0"/>
              <a:t>*.</a:t>
            </a:r>
            <a:r>
              <a:rPr lang="pl-PL" dirty="0" err="1"/>
              <a:t>user</a:t>
            </a:r>
            <a:endParaRPr lang="pl-PL" dirty="0"/>
          </a:p>
          <a:p>
            <a:pPr lvl="1"/>
            <a:r>
              <a:rPr lang="pl-PL" dirty="0"/>
              <a:t>*.log</a:t>
            </a:r>
          </a:p>
          <a:p>
            <a:pPr lvl="1"/>
            <a:r>
              <a:rPr lang="pl-PL" dirty="0" err="1"/>
              <a:t>logs</a:t>
            </a:r>
            <a:r>
              <a:rPr lang="pl-PL" dirty="0"/>
              <a:t>/*</a:t>
            </a:r>
          </a:p>
          <a:p>
            <a:pPr lvl="1"/>
            <a:r>
              <a:rPr lang="pl-PL" dirty="0"/>
              <a:t>.vs/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vscode</a:t>
            </a:r>
            <a:r>
              <a:rPr lang="pl-PL" dirty="0"/>
              <a:t>/</a:t>
            </a:r>
          </a:p>
          <a:p>
            <a:pPr lvl="1"/>
            <a:r>
              <a:rPr lang="pl-PL" dirty="0" err="1"/>
              <a:t>node_modules</a:t>
            </a:r>
            <a:r>
              <a:rPr lang="pl-PL" dirty="0"/>
              <a:t>/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95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żebyście potrafili poruszać się po repozytorium Git za pomocą interfejsu tekstowego.</a:t>
            </a:r>
            <a:endParaRPr lang="pl-P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pokazać Wam jak najczęściej używamy repozytorium Git i jakie polecenia są w codziennej pracy najbardziej przydatne.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Pracujemy z Wami w języku polskim, więc aby uniknąć bólu głowy, przy próbie odmian w języku polskim angielskich zwrotów, będziemy używać w prozie ich fonetycznych form: </a:t>
            </a:r>
            <a:r>
              <a:rPr lang="pl-PL" sz="1800" dirty="0" err="1" smtClean="0"/>
              <a:t>brancz</a:t>
            </a:r>
            <a:r>
              <a:rPr lang="pl-PL" sz="1800" dirty="0" smtClean="0"/>
              <a:t>, </a:t>
            </a:r>
            <a:r>
              <a:rPr lang="pl-PL" sz="1800" dirty="0" err="1" smtClean="0"/>
              <a:t>komit</a:t>
            </a:r>
            <a:r>
              <a:rPr lang="pl-PL" sz="1800" dirty="0" smtClean="0"/>
              <a:t>, </a:t>
            </a:r>
            <a:r>
              <a:rPr lang="pl-PL" sz="1800" dirty="0" err="1" smtClean="0"/>
              <a:t>stasz</a:t>
            </a:r>
            <a:r>
              <a:rPr lang="pl-PL" sz="1800" dirty="0" smtClean="0"/>
              <a:t>, </a:t>
            </a:r>
            <a:r>
              <a:rPr lang="pl-PL" sz="1800" dirty="0" err="1" smtClean="0"/>
              <a:t>ribejz</a:t>
            </a:r>
            <a:r>
              <a:rPr lang="pl-PL" sz="1800" dirty="0" smtClean="0"/>
              <a:t>, </a:t>
            </a:r>
            <a:r>
              <a:rPr lang="pl-PL" sz="1800" dirty="0" err="1" smtClean="0"/>
              <a:t>merdż</a:t>
            </a:r>
            <a:r>
              <a:rPr lang="pl-PL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Skupiamy się tylko na gicie, więc będziemy pracować na warsztatach z </a:t>
            </a:r>
            <a:r>
              <a:rPr lang="pl-PL" sz="1800" smtClean="0"/>
              <a:t>plikami tekstowymi </a:t>
            </a:r>
            <a:r>
              <a:rPr lang="pl-PL" sz="1800" dirty="0" smtClean="0"/>
              <a:t>z nic nie znaczącą treścią.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i słowo wstępu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6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ze zdalnym repozytorium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remote</a:t>
            </a:r>
            <a:endParaRPr lang="nl-NL" b="1" dirty="0"/>
          </a:p>
          <a:p>
            <a:pPr lvl="1"/>
            <a:r>
              <a:rPr lang="pl-PL" dirty="0" smtClean="0"/>
              <a:t>Komenda odpowiedzialna za zarządzanie konfiguracją związaną ze zdalnymi repozytoriami,</a:t>
            </a:r>
          </a:p>
          <a:p>
            <a:pPr lvl="1"/>
            <a:r>
              <a:rPr lang="pl-PL" dirty="0" smtClean="0"/>
              <a:t>Dzięki niej możesz wyświetlać, tworzyć, edytować i usuwać połączenia do zdalnych repozytoriów.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git-scm.com/docs/git-remote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/>
              <a:t>Wyświetl połączenia razem z adresami </a:t>
            </a:r>
            <a:r>
              <a:rPr lang="pl-PL" dirty="0" err="1"/>
              <a:t>url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55550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417396"/>
            <a:ext cx="10481800" cy="8425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–v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remote</a:t>
            </a:r>
            <a:endParaRPr lang="pl-PL" b="1" dirty="0" smtClean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Wyświetl szczegóły danego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nowego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Usuwanie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Zmiana nazwy</a:t>
            </a:r>
          </a:p>
          <a:p>
            <a:pPr lvl="1"/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38200" y="2638359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show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gray">
          <a:xfrm>
            <a:off x="838200" y="3493896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gray">
          <a:xfrm>
            <a:off x="838200" y="4418493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gray">
          <a:xfrm>
            <a:off x="838200" y="5343090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old-name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new-name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smtClean="0"/>
              <a:t>clone</a:t>
            </a:r>
            <a:endParaRPr lang="nl-NL" b="1" dirty="0"/>
          </a:p>
          <a:p>
            <a:pPr lvl="1"/>
            <a:r>
              <a:rPr lang="pl-PL" dirty="0" smtClean="0"/>
              <a:t>Druga komenda na stworzenie repozytorium, tym razem poprzez skopiowanie/sklonowanie już istniejącego repozytorium, użyte może być zarówno repozytorium lokalne jak i zdalne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git-scm.com/docs/git-clone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Klonowanie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34650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clone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06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f</a:t>
            </a:r>
            <a:r>
              <a:rPr lang="pl-PL" b="1" dirty="0" err="1" smtClean="0"/>
              <a:t>etch</a:t>
            </a:r>
            <a:endParaRPr lang="nl-NL" b="1" dirty="0"/>
          </a:p>
          <a:p>
            <a:pPr lvl="1"/>
            <a:r>
              <a:rPr lang="pl-PL" dirty="0" smtClean="0"/>
              <a:t>Powoduje ściągnięcie </a:t>
            </a:r>
            <a:r>
              <a:rPr lang="pl-PL" dirty="0" err="1" smtClean="0"/>
              <a:t>komitów</a:t>
            </a:r>
            <a:r>
              <a:rPr lang="pl-PL" dirty="0" smtClean="0"/>
              <a:t> ze zdalnych repozytoriów do lokalnego repozytorium, ale nie powoduję automatycznego połączenia ich do waszego </a:t>
            </a:r>
            <a:r>
              <a:rPr lang="pl-PL" dirty="0" err="1" smtClean="0"/>
              <a:t>brancza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git-scm.com/docs/git-fetch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obranie zmian ze zdalnego repozytorium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5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[&lt;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&gt;]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5" y="3610206"/>
            <a:ext cx="5732240" cy="27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pull</a:t>
            </a:r>
            <a:endParaRPr lang="nl-NL" b="1" dirty="0"/>
          </a:p>
          <a:p>
            <a:pPr lvl="1"/>
            <a:r>
              <a:rPr lang="pl-PL" dirty="0" smtClean="0"/>
              <a:t>Składa się z dwóch kroków, pierwszym zawsze jest git </a:t>
            </a:r>
            <a:r>
              <a:rPr lang="pl-PL" dirty="0" err="1" smtClean="0"/>
              <a:t>fetch</a:t>
            </a:r>
            <a:r>
              <a:rPr lang="pl-PL" dirty="0" smtClean="0"/>
              <a:t>, drugi krok jest zależny od konfiguracji, domyślnie jest to git </a:t>
            </a:r>
            <a:r>
              <a:rPr lang="pl-PL" dirty="0" err="1" smtClean="0"/>
              <a:t>merge</a:t>
            </a:r>
            <a:r>
              <a:rPr lang="pl-PL" dirty="0" smtClean="0"/>
              <a:t>, ale może być to też git </a:t>
            </a:r>
            <a:r>
              <a:rPr lang="pl-PL" dirty="0" err="1" smtClean="0"/>
              <a:t>rebase</a:t>
            </a:r>
            <a:endParaRPr lang="pl-PL" dirty="0" smtClean="0"/>
          </a:p>
          <a:p>
            <a:pPr lvl="1"/>
            <a:r>
              <a:rPr lang="en-GB" dirty="0"/>
              <a:t>https://git-scm.com/docs/git-pull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Pull</a:t>
            </a:r>
            <a:r>
              <a:rPr lang="pl-PL" dirty="0" smtClean="0"/>
              <a:t> czyli </a:t>
            </a:r>
            <a:r>
              <a:rPr lang="pl-PL" dirty="0" err="1" smtClean="0"/>
              <a:t>fetch</a:t>
            </a:r>
            <a:r>
              <a:rPr lang="pl-PL" dirty="0" smtClean="0"/>
              <a:t> + </a:t>
            </a:r>
            <a:r>
              <a:rPr lang="pl-PL" dirty="0" err="1" smtClean="0"/>
              <a:t>merge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pull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[--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push</a:t>
            </a:r>
            <a:endParaRPr lang="nl-NL" b="1" dirty="0"/>
          </a:p>
          <a:p>
            <a:pPr lvl="1"/>
            <a:r>
              <a:rPr lang="pl-PL" dirty="0" smtClean="0"/>
              <a:t>Jest komendą odwrotną do komendy git </a:t>
            </a:r>
            <a:r>
              <a:rPr lang="pl-PL" dirty="0" err="1" smtClean="0"/>
              <a:t>fetch</a:t>
            </a:r>
            <a:r>
              <a:rPr lang="pl-PL" dirty="0" smtClean="0"/>
              <a:t>, powoduję wypchnięcie lokalnego repozytorium do repozytorium zdalnego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git-scm.com/docs/git-push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Przesłanie zmian do repozytorium zdalnego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6" y="3253023"/>
            <a:ext cx="4801270" cy="306747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41" y="3253023"/>
            <a:ext cx="480127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pic>
        <p:nvPicPr>
          <p:cNvPr id="29" name="Symbol zastępczy zawartości 2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4413304"/>
            <a:ext cx="2214704" cy="1274213"/>
          </a:xfrm>
        </p:spPr>
      </p:pic>
      <p:pic>
        <p:nvPicPr>
          <p:cNvPr id="26" name="Symbol zastępczy zawartości 25"/>
          <p:cNvPicPr>
            <a:picLocks noGrp="1" noChangeAspect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3" y="4793235"/>
            <a:ext cx="2867025" cy="514350"/>
          </a:xfrm>
        </p:spPr>
      </p:pic>
      <p:pic>
        <p:nvPicPr>
          <p:cNvPr id="27" name="Symbol zastępczy zawartości 26"/>
          <p:cNvPicPr>
            <a:picLocks noGrp="1" noChangeAspect="1"/>
          </p:cNvPicPr>
          <p:nvPr>
            <p:ph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06" y="1793143"/>
            <a:ext cx="3265488" cy="1958017"/>
          </a:xfrm>
        </p:spPr>
      </p:pic>
      <p:pic>
        <p:nvPicPr>
          <p:cNvPr id="28" name="Symbol zastępczy zawartości 27"/>
          <p:cNvPicPr>
            <a:picLocks noGrp="1" noChangeAspect="1"/>
          </p:cNvPicPr>
          <p:nvPr>
            <p:ph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1784594"/>
            <a:ext cx="1966566" cy="196656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GUI – wszystkie takie same, ale każdy inny</a:t>
            </a:r>
            <a:endParaRPr lang="nl-NL" dirty="0"/>
          </a:p>
        </p:txBody>
      </p:sp>
      <p:sp>
        <p:nvSpPr>
          <p:cNvPr id="30" name="Prostokąt 29"/>
          <p:cNvSpPr/>
          <p:nvPr/>
        </p:nvSpPr>
        <p:spPr>
          <a:xfrm>
            <a:off x="838199" y="1101847"/>
            <a:ext cx="5146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git-scm.com/downloads/guis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13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 </a:t>
            </a:r>
            <a:r>
              <a:rPr lang="pl-PL" dirty="0" err="1" smtClean="0"/>
              <a:t>branczami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47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Z </a:t>
            </a:r>
            <a:r>
              <a:rPr lang="pl-PL" sz="1800" dirty="0"/>
              <a:t>jakimi systemami kontroli wersji miałaś/miałeś styczność?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Czy </a:t>
            </a:r>
            <a:r>
              <a:rPr lang="pl-PL" sz="1800" dirty="0"/>
              <a:t>pracujesz z systemem kontroli wersji na </a:t>
            </a:r>
            <a:r>
              <a:rPr lang="pl-PL" sz="1800" dirty="0" smtClean="0"/>
              <a:t>co dzień</a:t>
            </a:r>
            <a:r>
              <a:rPr lang="pl-PL" sz="1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Jakiego </a:t>
            </a:r>
            <a:r>
              <a:rPr lang="pl-PL" sz="1800" dirty="0"/>
              <a:t>GUI do systemu kontroli wersji używasz?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Jakie </a:t>
            </a:r>
            <a:r>
              <a:rPr lang="pl-PL" sz="1800" dirty="0"/>
              <a:t>masz najczęstsze problemy z </a:t>
            </a:r>
            <a:r>
              <a:rPr lang="pl-PL" sz="1800" dirty="0" smtClean="0"/>
              <a:t>VSC?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sondaż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branch</a:t>
            </a:r>
            <a:endParaRPr lang="nl-NL" b="1" dirty="0"/>
          </a:p>
          <a:p>
            <a:pPr lvl="1"/>
            <a:r>
              <a:rPr lang="pl-PL" dirty="0" smtClean="0"/>
              <a:t>To polecenie pozwala na utworzenie nowej ścieżki rozwojowej w ramach naszego repozytorium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git-scm.com/docs/git-branch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Brancz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37" y="3238733"/>
            <a:ext cx="519185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checkout</a:t>
            </a:r>
            <a:endParaRPr lang="nl-NL" b="1" dirty="0"/>
          </a:p>
          <a:p>
            <a:pPr lvl="1"/>
            <a:r>
              <a:rPr lang="pl-PL" dirty="0" smtClean="0"/>
              <a:t>Uaktualnia nasz obszar roboczy do takiego stanu jaki przedstawia wybrany </a:t>
            </a:r>
            <a:r>
              <a:rPr lang="pl-PL" dirty="0" err="1" smtClean="0"/>
              <a:t>komit</a:t>
            </a:r>
            <a:r>
              <a:rPr lang="pl-PL" dirty="0" smtClean="0"/>
              <a:t> lub </a:t>
            </a:r>
            <a:r>
              <a:rPr lang="pl-PL" dirty="0" err="1" smtClean="0"/>
              <a:t>brancz</a:t>
            </a:r>
            <a:r>
              <a:rPr lang="pl-PL" dirty="0" smtClean="0"/>
              <a:t> jednocześnie pozwalając nam prowadzić dalsze prace na wybranym </a:t>
            </a:r>
            <a:r>
              <a:rPr lang="pl-PL" dirty="0" err="1" smtClean="0"/>
              <a:t>branczu</a:t>
            </a:r>
            <a:r>
              <a:rPr lang="pl-PL" dirty="0" smtClean="0"/>
              <a:t>/</a:t>
            </a:r>
            <a:r>
              <a:rPr lang="pl-PL" dirty="0" err="1" smtClean="0"/>
              <a:t>komicie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git-scm.com/docs/git-checkout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Checkout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checkout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507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endParaRPr lang="nl-NL" b="1" dirty="0"/>
          </a:p>
          <a:p>
            <a:pPr lvl="1"/>
            <a:r>
              <a:rPr lang="pl-PL" dirty="0" smtClean="0"/>
              <a:t>Dołączenie zmian z jednego </a:t>
            </a:r>
            <a:r>
              <a:rPr lang="pl-PL" dirty="0" err="1" smtClean="0"/>
              <a:t>brancza</a:t>
            </a:r>
            <a:r>
              <a:rPr lang="pl-PL" dirty="0" smtClean="0"/>
              <a:t> do innego </a:t>
            </a:r>
            <a:r>
              <a:rPr lang="pl-PL" dirty="0" err="1" smtClean="0"/>
              <a:t>brancza</a:t>
            </a:r>
            <a:r>
              <a:rPr lang="pl-PL" dirty="0" smtClean="0"/>
              <a:t>, </a:t>
            </a:r>
            <a:r>
              <a:rPr lang="pl-PL" dirty="0" smtClean="0"/>
              <a:t>innymi słowy łączy zmiany z dwóch </a:t>
            </a:r>
            <a:r>
              <a:rPr lang="pl-PL" dirty="0" err="1" smtClean="0"/>
              <a:t>branczy</a:t>
            </a:r>
            <a:r>
              <a:rPr lang="pl-PL" dirty="0" smtClean="0"/>
              <a:t> w </a:t>
            </a:r>
            <a:r>
              <a:rPr lang="pl-PL" dirty="0" smtClean="0"/>
              <a:t>jedność.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git-scm.com/docs/git-merge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Merdż</a:t>
            </a:r>
            <a:r>
              <a:rPr lang="pl-PL" dirty="0"/>
              <a:t> </a:t>
            </a:r>
            <a:r>
              <a:rPr lang="pl-PL" dirty="0" smtClean="0"/>
              <a:t>- złączenie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470849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merge</a:t>
            </a:r>
            <a:r>
              <a:rPr lang="pl-PL" sz="160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49" y="2719503"/>
            <a:ext cx="5141976" cy="3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r>
              <a:rPr lang="pl-PL" b="1" dirty="0" smtClean="0"/>
              <a:t> – fast </a:t>
            </a:r>
            <a:r>
              <a:rPr lang="pl-PL" b="1" dirty="0" err="1" smtClean="0"/>
              <a:t>forward</a:t>
            </a:r>
            <a:endParaRPr lang="nl-NL" b="1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Merdż</a:t>
            </a:r>
            <a:r>
              <a:rPr lang="pl-PL" dirty="0" smtClean="0"/>
              <a:t> poprzez dołożenie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9600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Ribejz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51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Najgorsze co może spotkać zespół to spaghetti.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rebase</a:t>
            </a:r>
            <a:r>
              <a:rPr lang="pl-PL" dirty="0" smtClean="0"/>
              <a:t> - Nie lękajcie </a:t>
            </a:r>
            <a:r>
              <a:rPr lang="pl-PL" dirty="0" smtClean="0"/>
              <a:t>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669"/>
            <a:ext cx="7032904" cy="40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/>
              <a:t>Dlatego </a:t>
            </a:r>
            <a:r>
              <a:rPr lang="pl-PL" dirty="0" err="1"/>
              <a:t>ribejzuj</a:t>
            </a:r>
            <a:r>
              <a:rPr lang="pl-PL" dirty="0"/>
              <a:t> przed </a:t>
            </a:r>
            <a:r>
              <a:rPr lang="pl-PL" dirty="0" err="1" smtClean="0"/>
              <a:t>merdżowaniem</a:t>
            </a:r>
            <a:r>
              <a:rPr lang="pl-PL" dirty="0" smtClean="0"/>
              <a:t> </a:t>
            </a:r>
            <a:r>
              <a:rPr lang="pl-PL" dirty="0" err="1" smtClean="0"/>
              <a:t>ficzer</a:t>
            </a:r>
            <a:r>
              <a:rPr lang="pl-PL" dirty="0" err="1"/>
              <a:t>-</a:t>
            </a:r>
            <a:r>
              <a:rPr lang="pl-PL" dirty="0" err="1" smtClean="0"/>
              <a:t>brancze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36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04548"/>
            <a:ext cx="7118583" cy="41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Nakłada </a:t>
            </a:r>
            <a:r>
              <a:rPr lang="pl-PL" dirty="0" err="1" smtClean="0"/>
              <a:t>komity</a:t>
            </a:r>
            <a:r>
              <a:rPr lang="pl-PL" dirty="0" smtClean="0"/>
              <a:t> na górę innej bazy.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nakładamy </a:t>
            </a:r>
            <a:r>
              <a:rPr lang="pl-PL" dirty="0" err="1" smtClean="0"/>
              <a:t>komity</a:t>
            </a:r>
            <a:r>
              <a:rPr lang="pl-PL" dirty="0" smtClean="0"/>
              <a:t> z </a:t>
            </a:r>
            <a:r>
              <a:rPr lang="pl-PL" dirty="0" err="1" smtClean="0"/>
              <a:t>ficzer-brancza</a:t>
            </a:r>
            <a:r>
              <a:rPr lang="pl-PL" dirty="0" smtClean="0"/>
              <a:t> na górę bazy, którą jest </a:t>
            </a:r>
            <a:r>
              <a:rPr lang="pl-PL" dirty="0" err="1" smtClean="0"/>
              <a:t>brancz</a:t>
            </a:r>
            <a:r>
              <a:rPr lang="pl-PL" dirty="0" smtClean="0"/>
              <a:t> deweloperski, np. </a:t>
            </a:r>
            <a:r>
              <a:rPr lang="pl-PL" dirty="0" err="1" smtClean="0"/>
              <a:t>develop</a:t>
            </a:r>
            <a:r>
              <a:rPr lang="pl-PL" dirty="0"/>
              <a:t> </a:t>
            </a:r>
            <a:r>
              <a:rPr lang="pl-PL" dirty="0" smtClean="0"/>
              <a:t>lub master.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37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9760"/>
            <a:ext cx="5591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0" y="633046"/>
            <a:ext cx="9279548" cy="556772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4139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858234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Polecenie jest proste i w przypadku braku konfliktów nie wymaga dalszych działań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83280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komit1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komit2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br>
              <a:rPr lang="pl-PL" dirty="0" smtClean="0"/>
            </a:br>
            <a:r>
              <a:rPr lang="pl-PL" sz="2000" b="0" dirty="0" smtClean="0"/>
              <a:t>Czym się różni Git?</a:t>
            </a:r>
            <a:endParaRPr lang="nl-NL" sz="2000" b="0" dirty="0"/>
          </a:p>
        </p:txBody>
      </p:sp>
    </p:spTree>
    <p:extLst>
      <p:ext uri="{BB962C8B-B14F-4D97-AF65-F5344CB8AC3E}">
        <p14:creationId xmlns:p14="http://schemas.microsoft.com/office/powerpoint/2010/main" val="1929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Jedno z najbardziej wszechmocnych narzędzi jakie daje nam git. Pozwala zmieniać tytuły </a:t>
            </a:r>
            <a:r>
              <a:rPr lang="pl-PL" dirty="0" err="1" smtClean="0"/>
              <a:t>komitów</a:t>
            </a:r>
            <a:r>
              <a:rPr lang="pl-PL" dirty="0"/>
              <a:t> </a:t>
            </a:r>
            <a:r>
              <a:rPr lang="pl-PL" dirty="0" smtClean="0"/>
              <a:t>i dowolnie je sklejać, zmieniać kolejność, usuwać. 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Najczęstsze sytuacje wymagające interaktywnego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zmiana tytułu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sklejenia wszystkich </a:t>
            </a:r>
            <a:r>
              <a:rPr lang="pl-PL" dirty="0" err="1" smtClean="0"/>
              <a:t>komitów</a:t>
            </a:r>
            <a:r>
              <a:rPr lang="pl-PL" dirty="0" smtClean="0"/>
              <a:t> na </a:t>
            </a:r>
            <a:r>
              <a:rPr lang="pl-PL" dirty="0" err="1" smtClean="0"/>
              <a:t>ficzer-branczu</a:t>
            </a:r>
            <a:r>
              <a:rPr lang="pl-PL" dirty="0" smtClean="0"/>
              <a:t> przed jego </a:t>
            </a:r>
            <a:r>
              <a:rPr lang="pl-PL" dirty="0" err="1" smtClean="0"/>
              <a:t>zmerdżowaniem</a:t>
            </a:r>
            <a:r>
              <a:rPr lang="pl-PL" dirty="0" smtClean="0"/>
              <a:t> do </a:t>
            </a:r>
            <a:r>
              <a:rPr lang="pl-PL" dirty="0" err="1" smtClean="0"/>
              <a:t>developa</a:t>
            </a:r>
            <a:r>
              <a:rPr lang="pl-PL" dirty="0" smtClean="0"/>
              <a:t>/mastera.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95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768515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Interaktywny </a:t>
            </a:r>
            <a:r>
              <a:rPr lang="pl-PL" dirty="0" err="1" smtClean="0"/>
              <a:t>ribejz</a:t>
            </a:r>
            <a:r>
              <a:rPr lang="pl-PL" dirty="0" smtClean="0"/>
              <a:t> najczęściej robimy z podaniem wprost liczby </a:t>
            </a:r>
            <a:r>
              <a:rPr lang="pl-PL" dirty="0" err="1" smtClean="0"/>
              <a:t>komitów</a:t>
            </a:r>
            <a:r>
              <a:rPr lang="pl-PL" dirty="0" smtClean="0"/>
              <a:t> od </a:t>
            </a:r>
            <a:r>
              <a:rPr lang="pl-PL" dirty="0" err="1" smtClean="0"/>
              <a:t>heda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Jeśli chcesz się dowiedzieć ile </a:t>
            </a:r>
            <a:r>
              <a:rPr lang="pl-PL" dirty="0" err="1" smtClean="0"/>
              <a:t>komitów</a:t>
            </a:r>
            <a:r>
              <a:rPr lang="pl-PL" dirty="0" smtClean="0"/>
              <a:t> zrobiłeś od momentu </a:t>
            </a:r>
            <a:r>
              <a:rPr lang="pl-PL" dirty="0" err="1" smtClean="0"/>
              <a:t>odbranczowania</a:t>
            </a:r>
            <a:r>
              <a:rPr lang="pl-PL" dirty="0" smtClean="0"/>
              <a:t> się, zajrzyj do </a:t>
            </a:r>
            <a:r>
              <a:rPr lang="pl-PL" dirty="0" err="1" smtClean="0"/>
              <a:t>loga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41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89863"/>
            <a:ext cx="10481800" cy="11121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log master..ficzer-13 --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oneline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50e26c3 (HEAD -&gt; issue-26)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–i HEAD~2</a:t>
            </a:r>
          </a:p>
        </p:txBody>
      </p:sp>
    </p:spTree>
    <p:extLst>
      <p:ext uri="{BB962C8B-B14F-4D97-AF65-F5344CB8AC3E}">
        <p14:creationId xmlns:p14="http://schemas.microsoft.com/office/powerpoint/2010/main" val="14883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73446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r>
              <a:rPr lang="pl-PL" dirty="0" smtClean="0"/>
              <a:t>Tryb interaktywny </a:t>
            </a:r>
            <a:r>
              <a:rPr lang="pl-PL" dirty="0" err="1" smtClean="0"/>
              <a:t>ribejzowania</a:t>
            </a:r>
            <a:r>
              <a:rPr lang="pl-PL" dirty="0" smtClean="0"/>
              <a:t>, wygląda tak: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56420"/>
            <a:ext cx="10481800" cy="293192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50e26c3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Rebase f458573..47503a9 onto f458573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Commands: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p, pick = use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r, reword = use commit, but edit the commit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e, edit = use commit, but stop for amending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s, squash = use commit, but meld into previous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f, fixup = like "squash", but discard this commits log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x, exec = run command (the rest of the line) using shell</a:t>
            </a:r>
          </a:p>
        </p:txBody>
      </p:sp>
    </p:spTree>
    <p:extLst>
      <p:ext uri="{BB962C8B-B14F-4D97-AF65-F5344CB8AC3E}">
        <p14:creationId xmlns:p14="http://schemas.microsoft.com/office/powerpoint/2010/main" val="41940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Konflikty rozwiązuje się w trochę inny sposób przy: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merdżu</a:t>
            </a:r>
            <a:r>
              <a:rPr lang="pl-PL" dirty="0" smtClean="0"/>
              <a:t>, </a:t>
            </a:r>
            <a:r>
              <a:rPr lang="pl-PL" dirty="0" err="1" smtClean="0"/>
              <a:t>rewercie</a:t>
            </a:r>
            <a:r>
              <a:rPr lang="pl-PL" dirty="0" smtClean="0"/>
              <a:t> i </a:t>
            </a:r>
            <a:r>
              <a:rPr lang="pl-PL" dirty="0" err="1" smtClean="0"/>
              <a:t>cherry-picku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ribejzie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wynika ze zmian na tym samym pliku, dotyczących tych samych linijek, lub bloków, z którymi git nie może poradzić sobie sam.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Pliki nietekstowe zawsze będą się konfliktować.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Git słabo radzi sobie też z </a:t>
            </a:r>
            <a:r>
              <a:rPr lang="pl-PL" dirty="0" err="1" smtClean="0"/>
              <a:t>xml’ami</a:t>
            </a:r>
            <a:r>
              <a:rPr lang="pl-PL" dirty="0" smtClean="0"/>
              <a:t>.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70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6507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1674891"/>
            <a:ext cx="10481800" cy="4218915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error: Failed to merge in the changes.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Using index info to reconstruct a base tree...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M  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Falling back to patching base and 3-way merge...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Auto-merging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CONFLICT (content): Merge conflict in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Patch failed at 0001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The copy of the patch that failed is found in: .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/rebase-apply/patch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When you have resolved this problem,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--continue".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If you prefer to skip this patch,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--skip" instead.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To check out the original branch and stop rebasing,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--abort".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(issue-26|REBASE 1/2)</a:t>
            </a:r>
          </a:p>
        </p:txBody>
      </p:sp>
    </p:spTree>
    <p:extLst>
      <p:ext uri="{BB962C8B-B14F-4D97-AF65-F5344CB8AC3E}">
        <p14:creationId xmlns:p14="http://schemas.microsoft.com/office/powerpoint/2010/main" val="2112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279628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/>
              <a:t>Nadal można poradzić sobie spokojnie bez GUI. W poniższy sposób można wylistować pliki, w których są konflikty</a:t>
            </a:r>
            <a:r>
              <a:rPr lang="pl-PL" dirty="0" smtClean="0"/>
              <a:t>: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oznaczony jest w pliku w następujący sposób: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52950" y="3558012"/>
            <a:ext cx="10481800" cy="139990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&lt;&lt;&lt;&lt;&lt;&lt;&lt; HEAD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na który się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=======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który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&gt;&gt;&gt;&gt;&gt;&gt;&gt;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2372839"/>
            <a:ext cx="10481800" cy="42472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name-only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diff-filter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=U</a:t>
            </a:r>
          </a:p>
        </p:txBody>
      </p:sp>
    </p:spTree>
    <p:extLst>
      <p:ext uri="{BB962C8B-B14F-4D97-AF65-F5344CB8AC3E}">
        <p14:creationId xmlns:p14="http://schemas.microsoft.com/office/powerpoint/2010/main" val="27920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017893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Rozwiązanie konfliktu koniec końców polega na automatycznej lub ręcznej zmianie skonfliktowanego pliku i oznaczenie jako rozwiązany poleceniem git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b="1" dirty="0" err="1" smtClean="0"/>
              <a:t>Ours</a:t>
            </a:r>
            <a:r>
              <a:rPr lang="pl-PL" b="1" dirty="0" smtClean="0"/>
              <a:t>/</a:t>
            </a:r>
            <a:r>
              <a:rPr lang="pl-PL" b="1" dirty="0" err="1" smtClean="0"/>
              <a:t>theirs</a:t>
            </a:r>
            <a:endParaRPr lang="pl-PL" b="1" dirty="0" smtClean="0"/>
          </a:p>
          <a:p>
            <a:pPr lvl="1"/>
            <a:r>
              <a:rPr lang="pl-PL" dirty="0" smtClean="0"/>
              <a:t>W przypadku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który </a:t>
            </a:r>
            <a:r>
              <a:rPr lang="pl-PL" dirty="0" err="1" smtClean="0"/>
              <a:t>ribejzujesz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theirs</a:t>
            </a:r>
            <a:r>
              <a:rPr lang="pl-PL" dirty="0" smtClean="0"/>
              <a:t>”. 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na który się </a:t>
            </a:r>
            <a:r>
              <a:rPr lang="pl-PL" dirty="0" err="1" smtClean="0"/>
              <a:t>ribjezujesz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ours</a:t>
            </a:r>
            <a:r>
              <a:rPr lang="pl-PL" dirty="0" smtClean="0"/>
              <a:t>”.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Zmiany z master to „</a:t>
            </a:r>
            <a:r>
              <a:rPr lang="pl-PL" dirty="0" err="1" smtClean="0"/>
              <a:t>ours</a:t>
            </a:r>
            <a:r>
              <a:rPr lang="pl-PL" dirty="0" smtClean="0"/>
              <a:t>”, zmiany z issue-5 to „</a:t>
            </a:r>
            <a:r>
              <a:rPr lang="pl-PL" dirty="0" err="1" smtClean="0"/>
              <a:t>theirs</a:t>
            </a:r>
            <a:r>
              <a:rPr lang="pl-PL" dirty="0" smtClean="0"/>
              <a:t>”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47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3965418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issue-5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24904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Jeśli cały plik chcesz zastąpić zmianą z </a:t>
            </a:r>
            <a:r>
              <a:rPr lang="pl-PL" dirty="0" err="1" smtClean="0"/>
              <a:t>ours</a:t>
            </a:r>
            <a:r>
              <a:rPr lang="pl-PL" dirty="0" smtClean="0"/>
              <a:t> lub </a:t>
            </a:r>
            <a:r>
              <a:rPr lang="pl-PL" dirty="0" err="1" smtClean="0"/>
              <a:t>theirs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</a:t>
            </a:r>
            <a:r>
              <a:rPr lang="pl-PL" dirty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/>
              <a:t>--</a:t>
            </a:r>
            <a:r>
              <a:rPr lang="pl-PL" dirty="0" err="1"/>
              <a:t>ours</a:t>
            </a:r>
            <a:r>
              <a:rPr lang="pl-PL" dirty="0"/>
              <a:t> </a:t>
            </a:r>
            <a:r>
              <a:rPr lang="pl-PL" dirty="0" smtClean="0"/>
              <a:t>[file]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--</a:t>
            </a:r>
            <a:r>
              <a:rPr lang="pl-PL" dirty="0" err="1" smtClean="0"/>
              <a:t>theirs</a:t>
            </a:r>
            <a:r>
              <a:rPr lang="pl-PL" dirty="0" smtClean="0"/>
              <a:t> </a:t>
            </a:r>
            <a:r>
              <a:rPr lang="pl-PL" dirty="0"/>
              <a:t>[</a:t>
            </a:r>
            <a:r>
              <a:rPr lang="pl-PL" dirty="0" smtClean="0"/>
              <a:t>file]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 rozwiązaniu wszystkich konfliktów trzeba je oznaczyć jako rozwiązane i dokończyć </a:t>
            </a:r>
            <a:r>
              <a:rPr lang="pl-PL" dirty="0" err="1" smtClean="0"/>
              <a:t>ribejz</a:t>
            </a:r>
            <a:r>
              <a:rPr lang="pl-PL" dirty="0" smtClean="0"/>
              <a:t> poleceniami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$ git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–</a:t>
            </a:r>
            <a:r>
              <a:rPr lang="pl-PL" dirty="0" err="1" smtClean="0"/>
              <a:t>continue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W razie kłopotów, można wrócić do punktu wyjścia: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--abort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48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27565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--ours [file]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--theirs [file]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9262" y="3978209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.</a:t>
            </a: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continue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5411969"/>
            <a:ext cx="10481800" cy="48183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abort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5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5</a:t>
            </a:fld>
            <a:endParaRPr lang="en-GB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026"/>
            <a:ext cx="4828803" cy="3481821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838200" y="5982600"/>
            <a:ext cx="778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Źródło: http</a:t>
            </a:r>
            <a:r>
              <a:rPr lang="pl-PL" dirty="0"/>
              <a:t>://</a:t>
            </a:r>
            <a:r>
              <a:rPr lang="pl-PL" dirty="0" smtClean="0"/>
              <a:t>thepilcrow.net/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39" y="1481026"/>
            <a:ext cx="4574656" cy="3735969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333500" y="884255"/>
            <a:ext cx="358014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400" dirty="0" smtClean="0"/>
              <a:t>Typ </a:t>
            </a:r>
            <a:r>
              <a:rPr lang="pl-PL" sz="1400" dirty="0" err="1" smtClean="0"/>
              <a:t>Client-server</a:t>
            </a:r>
            <a:endParaRPr lang="pl-PL" sz="1400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7053943" y="884255"/>
            <a:ext cx="412987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400" dirty="0" smtClean="0"/>
              <a:t>Typ Rozproszony</a:t>
            </a:r>
            <a:endParaRPr lang="pl-PL" sz="1400" dirty="0" smtClean="0"/>
          </a:p>
        </p:txBody>
      </p:sp>
    </p:spTree>
    <p:extLst>
      <p:ext uri="{BB962C8B-B14F-4D97-AF65-F5344CB8AC3E}">
        <p14:creationId xmlns:p14="http://schemas.microsoft.com/office/powerpoint/2010/main" val="773135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99786"/>
          </a:xfrm>
        </p:spPr>
        <p:txBody>
          <a:bodyPr/>
          <a:lstStyle/>
          <a:p>
            <a:pPr lvl="1"/>
            <a:r>
              <a:rPr lang="pl-PL" dirty="0" err="1" smtClean="0"/>
              <a:t>Tagi</a:t>
            </a:r>
            <a:r>
              <a:rPr lang="pl-PL" dirty="0" smtClean="0"/>
              <a:t> stosujemy żeby w czytelny sposób oznaczyć </a:t>
            </a:r>
            <a:r>
              <a:rPr lang="pl-PL" dirty="0" err="1" smtClean="0"/>
              <a:t>komit</a:t>
            </a:r>
            <a:r>
              <a:rPr lang="pl-PL" dirty="0" smtClean="0"/>
              <a:t>, na przykład wersją </a:t>
            </a:r>
            <a:r>
              <a:rPr lang="pl-PL" dirty="0" err="1" smtClean="0"/>
              <a:t>builda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git-scm.com/docs/git-tag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Wylistowanie wszystkich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--list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</a:t>
            </a:r>
            <a:r>
              <a:rPr lang="pl-PL" dirty="0" err="1" smtClean="0"/>
              <a:t>mojtag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Wypuszowanie</a:t>
            </a:r>
            <a:r>
              <a:rPr lang="pl-PL" dirty="0" smtClean="0"/>
              <a:t>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push</a:t>
            </a:r>
            <a:r>
              <a:rPr lang="pl-PL" dirty="0" smtClean="0"/>
              <a:t> --</a:t>
            </a:r>
            <a:r>
              <a:rPr lang="pl-PL" dirty="0" err="1" smtClean="0"/>
              <a:t>tags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Usunięcie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522164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--list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60325" y="342031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mojtag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4378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--tags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60325" y="5261864"/>
            <a:ext cx="10481800" cy="592158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tag -d mojtag</a:t>
            </a:r>
          </a:p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push origin :refs/tags/mojtag</a:t>
            </a:r>
          </a:p>
        </p:txBody>
      </p:sp>
    </p:spTree>
    <p:extLst>
      <p:ext uri="{BB962C8B-B14F-4D97-AF65-F5344CB8AC3E}">
        <p14:creationId xmlns:p14="http://schemas.microsoft.com/office/powerpoint/2010/main" val="21826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5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namieszane właśnie rzeczy w pliku, czyli wrócić do jego stanu z ostatniego </a:t>
            </a:r>
            <a:r>
              <a:rPr lang="pl-PL" dirty="0" err="1" smtClean="0"/>
              <a:t>komita</a:t>
            </a:r>
            <a:r>
              <a:rPr lang="pl-PL" dirty="0" smtClean="0"/>
              <a:t>. Można to zrobić na kilka sposobów.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checkout</a:t>
            </a:r>
            <a:r>
              <a:rPr lang="pl-PL" dirty="0" smtClean="0"/>
              <a:t> [</a:t>
            </a:r>
            <a:r>
              <a:rPr lang="pl-PL" dirty="0" err="1" smtClean="0"/>
              <a:t>file_name</a:t>
            </a:r>
            <a:r>
              <a:rPr lang="pl-PL" dirty="0" smtClean="0"/>
              <a:t>]</a:t>
            </a:r>
          </a:p>
          <a:p>
            <a:pPr lvl="1"/>
            <a:r>
              <a:rPr lang="pl-PL" dirty="0" smtClean="0"/>
              <a:t>Lub wszystkie zmiany: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Inny sposób</a:t>
            </a:r>
          </a:p>
          <a:p>
            <a:pPr lvl="1"/>
            <a:r>
              <a:rPr lang="pl-PL" dirty="0" smtClean="0"/>
              <a:t>$ git reset --hard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chcesz cofnąć też potworzenie nowych plików, folderów użyj klina.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05110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[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file_name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3449668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.</a:t>
            </a: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3741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45575" y="5269519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clean –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fd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533125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usunąć </a:t>
            </a:r>
            <a:r>
              <a:rPr lang="pl-PL" dirty="0" err="1" smtClean="0"/>
              <a:t>komit</a:t>
            </a:r>
            <a:r>
              <a:rPr lang="pl-PL" dirty="0" smtClean="0"/>
              <a:t>, który właśnie utworzyłeś.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reset --hard HEAD~1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</a:t>
            </a:r>
            <a:r>
              <a:rPr lang="pl-PL" dirty="0" err="1" smtClean="0"/>
              <a:t>komit</a:t>
            </a:r>
            <a:r>
              <a:rPr lang="pl-PL" dirty="0" smtClean="0"/>
              <a:t> był </a:t>
            </a:r>
            <a:r>
              <a:rPr lang="pl-PL" dirty="0" err="1" smtClean="0"/>
              <a:t>wypuszowany</a:t>
            </a:r>
            <a:r>
              <a:rPr lang="pl-PL" dirty="0" smtClean="0"/>
              <a:t> do </a:t>
            </a:r>
            <a:r>
              <a:rPr lang="pl-PL" dirty="0" err="1" smtClean="0"/>
              <a:t>origina</a:t>
            </a:r>
            <a:r>
              <a:rPr lang="pl-PL" dirty="0" smtClean="0"/>
              <a:t>, to żeby </a:t>
            </a:r>
            <a:r>
              <a:rPr lang="pl-PL" dirty="0" err="1" smtClean="0"/>
              <a:t>wypuszować</a:t>
            </a:r>
            <a:r>
              <a:rPr lang="pl-PL" dirty="0" smtClean="0"/>
              <a:t> </a:t>
            </a:r>
            <a:r>
              <a:rPr lang="pl-PL" dirty="0" err="1" smtClean="0"/>
              <a:t>brancz</a:t>
            </a:r>
            <a:r>
              <a:rPr lang="pl-PL" dirty="0" smtClean="0"/>
              <a:t> z cofniętym </a:t>
            </a:r>
            <a:r>
              <a:rPr lang="pl-PL" dirty="0" err="1" smtClean="0"/>
              <a:t>komitem</a:t>
            </a:r>
            <a:r>
              <a:rPr lang="pl-PL" dirty="0" smtClean="0"/>
              <a:t>, należy dodać parametr --</a:t>
            </a:r>
            <a:r>
              <a:rPr lang="pl-PL" dirty="0" err="1" smtClean="0"/>
              <a:t>force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53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6876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HEAD~1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95508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origin issue-13 --force</a:t>
            </a:r>
          </a:p>
        </p:txBody>
      </p:sp>
    </p:spTree>
    <p:extLst>
      <p:ext uri="{BB962C8B-B14F-4D97-AF65-F5344CB8AC3E}">
        <p14:creationId xmlns:p14="http://schemas.microsoft.com/office/powerpoint/2010/main" val="3897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98579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ale zrobiłeś je 3 </a:t>
            </a:r>
            <a:r>
              <a:rPr lang="pl-PL" dirty="0" err="1" smtClean="0"/>
              <a:t>komity</a:t>
            </a:r>
            <a:r>
              <a:rPr lang="pl-PL" dirty="0" smtClean="0"/>
              <a:t> temu.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revert</a:t>
            </a:r>
            <a:r>
              <a:rPr lang="pl-PL" dirty="0" smtClean="0"/>
              <a:t> [–n] c00fee2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Spowoduje to utworzenie lub przygotowanie (jeśli -n) nowego </a:t>
            </a:r>
            <a:r>
              <a:rPr lang="pl-PL" dirty="0" err="1" smtClean="0"/>
              <a:t>komita</a:t>
            </a:r>
            <a:r>
              <a:rPr lang="pl-PL" dirty="0" smtClean="0"/>
              <a:t> ze zmianami cofającymi zmiany z tego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54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22085"/>
            <a:ext cx="10481800" cy="6983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–n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419549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Twój kolega z zespołu był zmuszony </a:t>
            </a:r>
            <a:r>
              <a:rPr lang="pl-PL" dirty="0" err="1" smtClean="0"/>
              <a:t>wypuszować</a:t>
            </a:r>
            <a:r>
              <a:rPr lang="pl-PL" dirty="0" smtClean="0"/>
              <a:t> wasz wspólny </a:t>
            </a:r>
            <a:r>
              <a:rPr lang="pl-PL" dirty="0" err="1" smtClean="0"/>
              <a:t>brancz</a:t>
            </a:r>
            <a:r>
              <a:rPr lang="pl-PL" dirty="0" smtClean="0"/>
              <a:t> z opcją --</a:t>
            </a:r>
            <a:r>
              <a:rPr lang="pl-PL" dirty="0" err="1" smtClean="0"/>
              <a:t>force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Chcesz uaktualnić ten </a:t>
            </a:r>
            <a:r>
              <a:rPr lang="pl-PL" dirty="0" err="1" smtClean="0"/>
              <a:t>brancz</a:t>
            </a:r>
            <a:r>
              <a:rPr lang="pl-PL" dirty="0" smtClean="0"/>
              <a:t> lokalnie.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841509"/>
            <a:ext cx="10481800" cy="61988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fetch origin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origin/issue-13</a:t>
            </a:r>
          </a:p>
        </p:txBody>
      </p:sp>
    </p:spTree>
    <p:extLst>
      <p:ext uri="{BB962C8B-B14F-4D97-AF65-F5344CB8AC3E}">
        <p14:creationId xmlns:p14="http://schemas.microsoft.com/office/powerpoint/2010/main" val="11643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5"/>
            <a:ext cx="10489175" cy="267043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Zrobiło się takie zamieszanie i spaghetti, że chciałbyś po prostu cofnąć się w czasie.</a:t>
            </a:r>
          </a:p>
          <a:p>
            <a:pPr lvl="1"/>
            <a:r>
              <a:rPr lang="pl-PL" dirty="0" smtClean="0"/>
              <a:t>No czemu nie?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reflog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Trzy ruchy temu byłeś z dobrym miejscu, możesz się tam cofnąć.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66871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reflog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4041864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rest --hard HEAD@{3}</a:t>
            </a:r>
          </a:p>
        </p:txBody>
      </p:sp>
    </p:spTree>
    <p:extLst>
      <p:ext uri="{BB962C8B-B14F-4D97-AF65-F5344CB8AC3E}">
        <p14:creationId xmlns:p14="http://schemas.microsoft.com/office/powerpoint/2010/main" val="1968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Do zgłębienia tych zaawansowanych opcji: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git-scm.com/docs/git-revert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git-scm.com/docs/git-reset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git-scm.com/docs/git-clean</a:t>
            </a:r>
            <a:endParaRPr lang="pl-PL" dirty="0" smtClean="0"/>
          </a:p>
          <a:p>
            <a:pPr lvl="1"/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git-scm.com/docs/git-reflog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6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Cherry-pick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9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cherry-pick</a:t>
            </a:r>
            <a:endParaRPr lang="nl-NL" b="1" dirty="0" smtClean="0"/>
          </a:p>
          <a:p>
            <a:pPr lvl="1"/>
            <a:r>
              <a:rPr lang="pl-PL" dirty="0" smtClean="0"/>
              <a:t>Polecenie pozwala na wybranie dowolnego </a:t>
            </a:r>
            <a:r>
              <a:rPr lang="pl-PL" dirty="0" err="1" smtClean="0"/>
              <a:t>komita</a:t>
            </a:r>
            <a:r>
              <a:rPr lang="pl-PL" dirty="0" smtClean="0"/>
              <a:t> i zaaplikowanie go do naszego bieżącego </a:t>
            </a:r>
            <a:r>
              <a:rPr lang="pl-PL" dirty="0" err="1" smtClean="0"/>
              <a:t>brancza</a:t>
            </a:r>
            <a:r>
              <a:rPr lang="pl-PL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git-scm.com/docs/git-cherry-pick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Wisienka na torcie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59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40685"/>
            <a:ext cx="10481800" cy="3377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cherry-pick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6820"/>
            <a:ext cx="438211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Podstawowe polecenia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Pozwala na zorientowanie się jaki jest aktualny stan repozytorium, jakie pliki zostały zmienione, jakie dodane, jakie nie są dodane do indeksu czy masz aktualny stan z repozytorium zdalnym, czy jesteś w trybie konfliktu, w trakcie </a:t>
            </a:r>
            <a:r>
              <a:rPr lang="pl-PL" dirty="0" err="1" smtClean="0"/>
              <a:t>ribejza</a:t>
            </a:r>
            <a:r>
              <a:rPr lang="pl-PL" dirty="0" smtClean="0"/>
              <a:t> itd..</a:t>
            </a:r>
          </a:p>
          <a:p>
            <a:pPr lvl="1"/>
            <a:r>
              <a:rPr lang="en-GB" dirty="0">
                <a:hlinkClick r:id="rId3"/>
              </a:rPr>
              <a:t>https://git-scm.com/docs/git-status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No commits yet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--cached &lt;file&gt;..." to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new file:   nowy1.txt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Untracked files: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nowy2.txt</a:t>
            </a:r>
          </a:p>
        </p:txBody>
      </p:sp>
    </p:spTree>
    <p:extLst>
      <p:ext uri="{BB962C8B-B14F-4D97-AF65-F5344CB8AC3E}">
        <p14:creationId xmlns:p14="http://schemas.microsoft.com/office/powerpoint/2010/main" val="4714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opcje.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Kompaktowy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short</a:t>
            </a:r>
            <a:r>
              <a:rPr lang="pl-PL" dirty="0" smtClean="0"/>
              <a:t> lub w skrócie –s</a:t>
            </a:r>
          </a:p>
          <a:p>
            <a:pPr lvl="1"/>
            <a:endParaRPr lang="pl-PL" dirty="0"/>
          </a:p>
          <a:p>
            <a:pPr lvl="1"/>
            <a:r>
              <a:rPr lang="pl-PL" dirty="0" err="1"/>
              <a:t>Elaboratywny</a:t>
            </a:r>
            <a:r>
              <a:rPr lang="pl-PL" dirty="0"/>
              <a:t>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verbose</a:t>
            </a:r>
            <a:r>
              <a:rPr lang="pl-PL" dirty="0" smtClean="0"/>
              <a:t> lub w skrócie –v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Parsowalny</a:t>
            </a:r>
            <a:r>
              <a:rPr lang="pl-PL" dirty="0" smtClean="0"/>
              <a:t> 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porcelain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Łącznie z obiektami ignorowanymi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ignored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Jest podstawą dla graficznych interfejsów gita, które na podstawie </a:t>
            </a:r>
            <a:r>
              <a:rPr lang="pl-PL" dirty="0" err="1" smtClean="0"/>
              <a:t>outputu</a:t>
            </a:r>
            <a:r>
              <a:rPr lang="pl-PL" dirty="0" smtClean="0"/>
              <a:t> przedstawiają listę plików dodanych, zmienionych oraz pokolorowany </a:t>
            </a:r>
            <a:r>
              <a:rPr lang="pl-PL" dirty="0" err="1" smtClean="0"/>
              <a:t>diff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Po zgłębieniu możliwości tego polecenia możesz napisać swój własny interfejs graficzny!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58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2FCE9E9-5DF1-4A7E-AD0C-A4DE08FF1C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00323-F4FE-4846-94B3-139A3E84B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4FD01F-905A-4117-8DCC-FC33DBB06DD3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17266</TotalTime>
  <Words>3086</Words>
  <Application>Microsoft Office PowerPoint</Application>
  <PresentationFormat>Panoramiczny</PresentationFormat>
  <Paragraphs>732</Paragraphs>
  <Slides>60</Slides>
  <Notes>55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60</vt:i4>
      </vt:variant>
    </vt:vector>
  </HeadingPairs>
  <TitlesOfParts>
    <vt:vector size="65" baseType="lpstr">
      <vt:lpstr>Arial</vt:lpstr>
      <vt:lpstr>Courier New</vt:lpstr>
      <vt:lpstr>Lucida Console</vt:lpstr>
      <vt:lpstr>ING Me</vt:lpstr>
      <vt:lpstr>ING_PP_Template_16x9_June2015</vt:lpstr>
      <vt:lpstr>Programowanie użytkowe - Git</vt:lpstr>
      <vt:lpstr>Cele i słowo wstępu</vt:lpstr>
      <vt:lpstr>Szybki sondaż</vt:lpstr>
      <vt:lpstr>Wprowadzenie Czym się różni Git?</vt:lpstr>
      <vt:lpstr>Prezentacja programu PowerPoint</vt:lpstr>
      <vt:lpstr>Podstawowe polecenia</vt:lpstr>
      <vt:lpstr>Gdzie jesteś i dokąd zmierzasz?</vt:lpstr>
      <vt:lpstr>Gdzie jesteś i dokąd zmierzasz?</vt:lpstr>
      <vt:lpstr>Gdzie jesteś i dokąd zmierzasz?</vt:lpstr>
      <vt:lpstr>Dodaj zmianę, przyszykuj komit</vt:lpstr>
      <vt:lpstr>Dodaj zmianę, przyszykuj komit</vt:lpstr>
      <vt:lpstr>Zakomituj zmiany, będą już bezpieczne na zawsze!</vt:lpstr>
      <vt:lpstr>Zakomituj zmiany, będą już bezpieczne na zawsze!</vt:lpstr>
      <vt:lpstr>Poznaj historię zmian</vt:lpstr>
      <vt:lpstr>Poznaj historię zmian</vt:lpstr>
      <vt:lpstr>Odłóż na później</vt:lpstr>
      <vt:lpstr>Odłóż na później</vt:lpstr>
      <vt:lpstr>To cię nie obchodzi</vt:lpstr>
      <vt:lpstr>To cię nie obchodzi</vt:lpstr>
      <vt:lpstr>Praca ze zdalnym repozytorium</vt:lpstr>
      <vt:lpstr>Z czym to jest powiązane ?</vt:lpstr>
      <vt:lpstr>Z czym to jest powiązane ?</vt:lpstr>
      <vt:lpstr>Klonowanie</vt:lpstr>
      <vt:lpstr>Pobranie zmian ze zdalnego repozytorium</vt:lpstr>
      <vt:lpstr>Pull czyli fetch + merge</vt:lpstr>
      <vt:lpstr>Przesłanie zmian do repozytorium zdalnego</vt:lpstr>
      <vt:lpstr>GUI</vt:lpstr>
      <vt:lpstr>GUI – wszystkie takie same, ale każdy inny</vt:lpstr>
      <vt:lpstr>Praca z branczami</vt:lpstr>
      <vt:lpstr>Brancz</vt:lpstr>
      <vt:lpstr>Checkout</vt:lpstr>
      <vt:lpstr>Merdż - złączenie</vt:lpstr>
      <vt:lpstr>Merdż poprzez dołożenie</vt:lpstr>
      <vt:lpstr>Ribejz</vt:lpstr>
      <vt:lpstr>Git rebase - Nie lękajcie się</vt:lpstr>
      <vt:lpstr>Git rebase - Nie lękajcie się</vt:lpstr>
      <vt:lpstr>Git rebase - Nie lękajcie się</vt:lpstr>
      <vt:lpstr>Prezentacja programu PowerPoint</vt:lpstr>
      <vt:lpstr>Git rebase - Nie lękajcie się</vt:lpstr>
      <vt:lpstr>Tym bardziej się nie lękaj</vt:lpstr>
      <vt:lpstr>Tym bardziej się nie lękaj</vt:lpstr>
      <vt:lpstr>Tym bardziej się nie lękaj</vt:lpstr>
      <vt:lpstr>Konflikty</vt:lpstr>
      <vt:lpstr>Konflikty</vt:lpstr>
      <vt:lpstr>Konflikty</vt:lpstr>
      <vt:lpstr>Konflikty</vt:lpstr>
      <vt:lpstr>Konflikty</vt:lpstr>
      <vt:lpstr>Konflikty</vt:lpstr>
      <vt:lpstr>Tagi</vt:lpstr>
      <vt:lpstr>Tagi</vt:lpstr>
      <vt:lpstr>Undo medżik</vt:lpstr>
      <vt:lpstr>Undo medżik</vt:lpstr>
      <vt:lpstr>Undo medżik</vt:lpstr>
      <vt:lpstr>Undo medżik</vt:lpstr>
      <vt:lpstr>Undo medżik</vt:lpstr>
      <vt:lpstr>Undo medżik</vt:lpstr>
      <vt:lpstr>Undo medżik</vt:lpstr>
      <vt:lpstr>Cherry-pick</vt:lpstr>
      <vt:lpstr>Wisienka na torcie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 Embedded, Reference 16x9</cp:keywords>
  <cp:lastModifiedBy>Szczepanik, I. (Izabela)</cp:lastModifiedBy>
  <cp:revision>471</cp:revision>
  <dcterms:created xsi:type="dcterms:W3CDTF">2015-04-09T14:12:58Z</dcterms:created>
  <dcterms:modified xsi:type="dcterms:W3CDTF">2018-11-28T15:00:15Z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