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96" r:id="rId2"/>
    <p:sldId id="289" r:id="rId3"/>
    <p:sldId id="290" r:id="rId4"/>
    <p:sldId id="426" r:id="rId5"/>
    <p:sldId id="374" r:id="rId6"/>
    <p:sldId id="325" r:id="rId7"/>
    <p:sldId id="259" r:id="rId8"/>
    <p:sldId id="318" r:id="rId9"/>
    <p:sldId id="328" r:id="rId10"/>
    <p:sldId id="332" r:id="rId11"/>
    <p:sldId id="413" r:id="rId12"/>
    <p:sldId id="361" r:id="rId13"/>
    <p:sldId id="446" r:id="rId14"/>
    <p:sldId id="447" r:id="rId15"/>
    <p:sldId id="448" r:id="rId16"/>
    <p:sldId id="449" r:id="rId17"/>
    <p:sldId id="455" r:id="rId18"/>
    <p:sldId id="451" r:id="rId19"/>
    <p:sldId id="428" r:id="rId20"/>
    <p:sldId id="452" r:id="rId21"/>
    <p:sldId id="390" r:id="rId22"/>
    <p:sldId id="364" r:id="rId23"/>
    <p:sldId id="408" r:id="rId24"/>
    <p:sldId id="442" r:id="rId25"/>
    <p:sldId id="443" r:id="rId26"/>
    <p:sldId id="453" r:id="rId27"/>
    <p:sldId id="355" r:id="rId28"/>
    <p:sldId id="359" r:id="rId29"/>
    <p:sldId id="432" r:id="rId30"/>
    <p:sldId id="457" r:id="rId31"/>
    <p:sldId id="434" r:id="rId32"/>
    <p:sldId id="456" r:id="rId33"/>
    <p:sldId id="427" r:id="rId34"/>
    <p:sldId id="353" r:id="rId35"/>
    <p:sldId id="450" r:id="rId36"/>
    <p:sldId id="339" r:id="rId37"/>
    <p:sldId id="424" r:id="rId38"/>
    <p:sldId id="378" r:id="rId39"/>
    <p:sldId id="379" r:id="rId40"/>
    <p:sldId id="380" r:id="rId41"/>
    <p:sldId id="406" r:id="rId42"/>
    <p:sldId id="435" r:id="rId43"/>
    <p:sldId id="381" r:id="rId44"/>
    <p:sldId id="394" r:id="rId45"/>
    <p:sldId id="430" r:id="rId46"/>
    <p:sldId id="436" r:id="rId47"/>
    <p:sldId id="383" r:id="rId48"/>
    <p:sldId id="385" r:id="rId49"/>
    <p:sldId id="384" r:id="rId50"/>
    <p:sldId id="429" r:id="rId51"/>
    <p:sldId id="382" r:id="rId52"/>
    <p:sldId id="437" r:id="rId53"/>
    <p:sldId id="386" r:id="rId54"/>
    <p:sldId id="400" r:id="rId55"/>
    <p:sldId id="401" r:id="rId56"/>
    <p:sldId id="402" r:id="rId57"/>
    <p:sldId id="395" r:id="rId58"/>
    <p:sldId id="458" r:id="rId5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6D53325-DD40-844C-B258-CF844EC30949}">
          <p14:sldIdLst>
            <p14:sldId id="396"/>
          </p14:sldIdLst>
        </p14:section>
        <p14:section name="Background" id="{B9B8381D-7F61-5947-BB77-A59A74A4C9F7}">
          <p14:sldIdLst>
            <p14:sldId id="289"/>
            <p14:sldId id="290"/>
            <p14:sldId id="426"/>
            <p14:sldId id="374"/>
          </p14:sldIdLst>
        </p14:section>
        <p14:section name="Motivation" id="{EBAB6D87-E2EF-F144-8728-E9C7000B39D3}">
          <p14:sldIdLst>
            <p14:sldId id="325"/>
          </p14:sldIdLst>
        </p14:section>
        <p14:section name="Objectives and Solution" id="{6867DA96-C018-374F-91FA-0B1DF3FCD4AC}">
          <p14:sldIdLst>
            <p14:sldId id="259"/>
            <p14:sldId id="318"/>
            <p14:sldId id="328"/>
            <p14:sldId id="332"/>
          </p14:sldIdLst>
        </p14:section>
        <p14:section name="Design and Implementation" id="{D2B19AA6-9319-4153-9DAE-25D970C11445}">
          <p14:sldIdLst>
            <p14:sldId id="413"/>
            <p14:sldId id="361"/>
            <p14:sldId id="446"/>
            <p14:sldId id="447"/>
            <p14:sldId id="448"/>
            <p14:sldId id="449"/>
            <p14:sldId id="455"/>
            <p14:sldId id="451"/>
            <p14:sldId id="428"/>
            <p14:sldId id="452"/>
            <p14:sldId id="390"/>
            <p14:sldId id="364"/>
            <p14:sldId id="408"/>
            <p14:sldId id="442"/>
            <p14:sldId id="443"/>
            <p14:sldId id="453"/>
            <p14:sldId id="355"/>
            <p14:sldId id="359"/>
            <p14:sldId id="432"/>
            <p14:sldId id="457"/>
            <p14:sldId id="434"/>
            <p14:sldId id="456"/>
            <p14:sldId id="427"/>
            <p14:sldId id="353"/>
            <p14:sldId id="450"/>
            <p14:sldId id="339"/>
            <p14:sldId id="424"/>
          </p14:sldIdLst>
        </p14:section>
        <p14:section name="Evaluation" id="{2D45663A-80C9-A54E-B3D3-BFA468C04EDD}">
          <p14:sldIdLst>
            <p14:sldId id="378"/>
            <p14:sldId id="379"/>
            <p14:sldId id="380"/>
            <p14:sldId id="406"/>
            <p14:sldId id="435"/>
            <p14:sldId id="381"/>
            <p14:sldId id="394"/>
            <p14:sldId id="430"/>
            <p14:sldId id="436"/>
            <p14:sldId id="383"/>
            <p14:sldId id="385"/>
            <p14:sldId id="384"/>
            <p14:sldId id="429"/>
            <p14:sldId id="382"/>
            <p14:sldId id="437"/>
            <p14:sldId id="386"/>
            <p14:sldId id="400"/>
            <p14:sldId id="401"/>
            <p14:sldId id="402"/>
            <p14:sldId id="395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b72t3yde@gmail.com" initials="" lastIdx="1" clrIdx="0">
    <p:extLst>
      <p:ext uri="{19B8F6BF-5375-455C-9EA6-DF929625EA0E}">
        <p15:presenceInfo xmlns:p15="http://schemas.microsoft.com/office/powerpoint/2012/main" userId="aa9c11fbc93450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/>
    <p:restoredTop sz="86952"/>
  </p:normalViewPr>
  <p:slideViewPr>
    <p:cSldViewPr snapToGrid="0">
      <p:cViewPr varScale="1">
        <p:scale>
          <a:sx n="146" d="100"/>
          <a:sy n="146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昀澤 李" userId="aa9c11fbc93450aa" providerId="LiveId" clId="{D957E837-BAF3-48A8-8119-53ECC9AA0D08}"/>
    <pc:docChg chg="undo custSel addSld delSld modSld">
      <pc:chgData name="昀澤 李" userId="aa9c11fbc93450aa" providerId="LiveId" clId="{D957E837-BAF3-48A8-8119-53ECC9AA0D08}" dt="2023-06-20T07:26:56.359" v="74" actId="2711"/>
      <pc:docMkLst>
        <pc:docMk/>
      </pc:docMkLst>
      <pc:sldChg chg="modSp new del mod">
        <pc:chgData name="昀澤 李" userId="aa9c11fbc93450aa" providerId="LiveId" clId="{D957E837-BAF3-48A8-8119-53ECC9AA0D08}" dt="2023-06-20T07:26:09.419" v="7" actId="680"/>
        <pc:sldMkLst>
          <pc:docMk/>
          <pc:sldMk cId="2560204487" sldId="256"/>
        </pc:sldMkLst>
        <pc:spChg chg="mod">
          <ac:chgData name="昀澤 李" userId="aa9c11fbc93450aa" providerId="LiveId" clId="{D957E837-BAF3-48A8-8119-53ECC9AA0D08}" dt="2023-06-20T07:26:08.986" v="6"/>
          <ac:spMkLst>
            <pc:docMk/>
            <pc:sldMk cId="2560204487" sldId="256"/>
            <ac:spMk id="2" creationId="{AD216F08-D354-E1A8-A030-7E90EDFFDD81}"/>
          </ac:spMkLst>
        </pc:spChg>
      </pc:sldChg>
      <pc:sldChg chg="modSp new mod">
        <pc:chgData name="昀澤 李" userId="aa9c11fbc93450aa" providerId="LiveId" clId="{D957E837-BAF3-48A8-8119-53ECC9AA0D08}" dt="2023-06-20T07:26:56.359" v="74" actId="2711"/>
        <pc:sldMkLst>
          <pc:docMk/>
          <pc:sldMk cId="4153326533" sldId="256"/>
        </pc:sldMkLst>
        <pc:spChg chg="mod">
          <ac:chgData name="昀澤 李" userId="aa9c11fbc93450aa" providerId="LiveId" clId="{D957E837-BAF3-48A8-8119-53ECC9AA0D08}" dt="2023-06-20T07:26:56.359" v="74" actId="2711"/>
          <ac:spMkLst>
            <pc:docMk/>
            <pc:sldMk cId="4153326533" sldId="256"/>
            <ac:spMk id="2" creationId="{6CFE7933-68E8-CE22-0013-07D54049FBAA}"/>
          </ac:spMkLst>
        </pc:spChg>
      </pc:sldChg>
      <pc:sldChg chg="new add del">
        <pc:chgData name="昀澤 李" userId="aa9c11fbc93450aa" providerId="LiveId" clId="{D957E837-BAF3-48A8-8119-53ECC9AA0D08}" dt="2023-06-20T07:26:08.367" v="5" actId="680"/>
        <pc:sldMkLst>
          <pc:docMk/>
          <pc:sldMk cId="4194687070" sldId="25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7T23:32:57.390" idx="1">
    <p:pos x="1440" y="147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C191199-AC13-0659-0D44-C16E92ABE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C14908-73CB-60FB-BCCC-04D60E4A1E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711A2-D2BD-B24E-BE34-AC9A140B22E8}" type="datetimeFigureOut">
              <a:rPr kumimoji="1" lang="zh-TW" altLang="en-US" smtClean="0"/>
              <a:t>2023/7/30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C1C5D4-704D-EC4C-E05A-926778F563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" altLang="zh-TW"/>
              <a:t>prim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E3E778-7FFB-8594-5DB8-F7E079BE7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4477-09C8-AB4A-883A-079243E370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0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67330-0855-4EE3-AC7A-76A84E252A34}" type="datetimeFigureOut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" altLang="zh-TW"/>
              <a:t>prim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3459-D081-4E37-A455-F41E1CF7B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4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4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39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2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6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92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4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65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535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8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1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16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9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8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5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29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15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9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3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3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5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4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6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0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7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F2797-49AF-1C5E-5A12-C22C12CF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8F6B96-FC4A-184C-FA4C-BD8F012A8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5FCF8-814A-1C8A-CFEC-B79C8136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BCD1-022B-E04D-8CFB-94A6C894B838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C302F-8B61-3124-FFD9-09508208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568DF-3E0E-1FC9-1549-7CF2B13B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CD10D-7D6D-8625-3155-68766F4B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16DF4B-1EE1-6F6B-1351-739075BE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EC5F5-9B57-0AF8-597E-85DDD728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43C1-C03D-C24C-B626-416AD193A599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8FFC6-D0EF-47F5-4316-1425D042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61FBA-9619-D475-976C-DA3B0F5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74FA83-BE43-32D2-C11A-B6AE7F73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5D970-8CCE-306F-2533-08158410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814FA-CAB7-FF37-C9D6-E5BFEF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B1FE-5174-B14B-A90B-7EE2D666EF5B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36D03-B5E6-528E-89C7-5A70EC9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E242B-0008-3658-58F6-0428BEF4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5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0733-968F-D76E-CBE2-B0ADF7A3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36E27-6A85-BA15-B41C-0D6DA632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84EC7-ACFE-343F-B6CB-9455592B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74B7-9F9B-5C44-B1AA-C2839D30B48C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652A1-2839-2B7D-383E-9052261D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1C661-BECB-F5AD-8E61-B33087FB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AC007-807C-C164-2DDB-2A37A34A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A1DF10-5315-77D7-682E-464D065A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73F4B-388F-13D1-3FBE-C679FB49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DFC7-D8BE-F64F-B874-262C88A5E868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80155-69C3-8C22-0D1C-D75C613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84BEE-208E-1C20-7035-12B4FE44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89D8B-77B3-CAC9-37A6-09320C4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5BE05-4B01-41C3-731E-11E0E1E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A4523-5D1A-D557-6922-378EC2F6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18D39-1011-640D-9612-D2326FFC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EFAE-F4B0-E146-BDA8-099E43EAF427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1EAEA1-7723-7B83-AC5C-84FCA43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DD766-784E-C217-9D04-DA92A59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4ED3E-73CF-44D3-C270-E6D5DE0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67180-E96C-E074-9020-518EA6A0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FB7E05-73FB-9108-49FF-C178478E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6A07D3-9A94-090D-EA23-012BFAB0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834493-483C-AFD4-9E3A-EB0E66A4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B1E64E-5716-A275-44DF-CF5535A3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18F9-DCC8-DD42-BFE4-0CE088719276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9EDE8E-DC63-87D5-515C-4A0A4AD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E7FF26-D3B9-75DD-7E03-4F2B193A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8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8B594-64A4-B90E-928B-4B9A6BF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CFB95-90A0-C9DA-8077-E9370AD1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F4F9-732E-3647-B30E-AD9AEC92F062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F7EEBB-EBCD-1C71-6048-3A763CCE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00F571-880E-4F0C-7006-B81EBAAF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123418-EA97-938E-7843-742AB69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4281-BD3F-CA45-87D2-C897803A5493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F3310C-628E-4221-060F-A9B8C015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4F4428-FDEF-60F6-6244-FAD1D4C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D2542-241D-EDCB-181E-5ED81CCA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2C14D-0C30-46CA-7C19-72533F4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87CEDF-56C7-7526-FBE4-5511926A8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A81EB-5BE8-AB1C-D02A-BE8F3194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3A89-FA9A-C04C-8354-0B98F186D485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C5E6F-DC1B-15D4-8D19-8942B013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376462-553D-1A6D-E9B8-C45D375E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F46D8-1EAC-9ECB-0AD2-4F1CE879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88017A-249E-6B45-407D-972A3F87E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081A7-565F-196A-66B1-4C295C06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CBF9E5-160D-1FDB-C58B-7B4E64F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8A4A-D1B5-064B-8117-A97BD7E04312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88F1B-8BAB-F0EB-18C5-4C36FF17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318BEE-5622-AB88-EC1E-2E5B90CE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845548-89CD-1FB9-17C4-87F9E8F1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97F2F-8A40-5813-D76C-24A7D32A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828E1-9EDB-07D2-85A1-3A3560D3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6420-BAE3-0E42-B640-3B6ACBB9CF10}" type="datetime1">
              <a:rPr lang="zh-TW" altLang="en-US" smtClean="0"/>
              <a:t>2023/7/30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0AD62-83C6-48DA-E49B-0A98EEC7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4D69D-DB59-3C6B-1EC7-96E67A04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1FC02-D267-7E30-C057-43077431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1125"/>
            <a:ext cx="9680892" cy="73103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Runtime Memory Borrowing on UPMEM-based Servers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60CA4C-2006-858B-6F8B-94CD819D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4524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李昀澤</a:t>
            </a:r>
            <a:endParaRPr lang="en-US" altLang="zh-TW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Da-Wei Chang, Ph. 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28, 2023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E1624-F6EA-4FFF-A046-52BB017B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28" y="4730750"/>
            <a:ext cx="3695700" cy="1238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1CC63B-393A-44DE-8F5E-E8EF9A55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33" y="4603799"/>
            <a:ext cx="1409897" cy="1057423"/>
          </a:xfrm>
          <a:prstGeom prst="rect">
            <a:avLst/>
          </a:prstGeom>
        </p:spPr>
      </p:pic>
      <p:sp>
        <p:nvSpPr>
          <p:cNvPr id="6" name="文字方塊 3">
            <a:extLst>
              <a:ext uri="{FF2B5EF4-FFF2-40B4-BE49-F238E27FC236}">
                <a16:creationId xmlns:a16="http://schemas.microsoft.com/office/drawing/2014/main" id="{D3BCA4E7-4F1E-2C49-A307-E9CB86E10BB3}"/>
              </a:ext>
            </a:extLst>
          </p:cNvPr>
          <p:cNvSpPr txBox="1"/>
          <p:nvPr/>
        </p:nvSpPr>
        <p:spPr>
          <a:xfrm>
            <a:off x="6602412" y="5507334"/>
            <a:ext cx="460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 and Embedded System Lab</a:t>
            </a:r>
            <a:endParaRPr kumimoji="1"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C132A-DC65-6D98-FCF7-DE3BA316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31880" cy="1138802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CB4416-A5EA-6261-B751-B9F05FF2A540}"/>
              </a:ext>
            </a:extLst>
          </p:cNvPr>
          <p:cNvSpPr/>
          <p:nvPr/>
        </p:nvSpPr>
        <p:spPr>
          <a:xfrm>
            <a:off x="461051" y="5534143"/>
            <a:ext cx="2625585" cy="612250"/>
          </a:xfrm>
          <a:prstGeom prst="wedgeRoundRectCallout">
            <a:avLst>
              <a:gd name="adj1" fmla="val 61523"/>
              <a:gd name="adj2" fmla="val -54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 a DPU process and allocate DPU ranks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610600" y="4898013"/>
            <a:ext cx="3380017" cy="944310"/>
          </a:xfrm>
          <a:prstGeom prst="wedgeRoundRectCallout">
            <a:avLst>
              <a:gd name="adj1" fmla="val -75455"/>
              <a:gd name="adj2" fmla="val -22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enough ranks left for the DPU user due to MRAM borrowing!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BE4811-4BC9-CC31-5B7C-1393113DFBCC}"/>
              </a:ext>
            </a:extLst>
          </p:cNvPr>
          <p:cNvSpPr txBox="1"/>
          <p:nvPr/>
        </p:nvSpPr>
        <p:spPr>
          <a:xfrm>
            <a:off x="1008998" y="5023330"/>
            <a:ext cx="216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delay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B4690525-B2DA-A8D7-0D64-FBB6DBB69511}"/>
              </a:ext>
            </a:extLst>
          </p:cNvPr>
          <p:cNvCxnSpPr>
            <a:stCxn id="8" idx="0"/>
            <a:endCxn id="20" idx="2"/>
          </p:cNvCxnSpPr>
          <p:nvPr/>
        </p:nvCxnSpPr>
        <p:spPr>
          <a:xfrm rot="5400000" flipH="1" flipV="1">
            <a:off x="1862298" y="5304209"/>
            <a:ext cx="141481" cy="3183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1FE478F-6DB7-0805-7BDD-D788A9C1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15E7E44C-FD34-7F9F-634D-BB6CA377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" y="1276529"/>
            <a:ext cx="11353801" cy="19407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reclamation scenarios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pressure is released (background)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DPU application arrives and requires the borrowed MRAM (foreground)</a:t>
            </a:r>
          </a:p>
        </p:txBody>
      </p:sp>
      <p:sp>
        <p:nvSpPr>
          <p:cNvPr id="7" name="矩形: 圓角 13">
            <a:extLst>
              <a:ext uri="{FF2B5EF4-FFF2-40B4-BE49-F238E27FC236}">
                <a16:creationId xmlns:a16="http://schemas.microsoft.com/office/drawing/2014/main" id="{1B87D738-CEAA-7401-BD67-FD5B95AD0ED1}"/>
              </a:ext>
            </a:extLst>
          </p:cNvPr>
          <p:cNvSpPr/>
          <p:nvPr/>
        </p:nvSpPr>
        <p:spPr>
          <a:xfrm>
            <a:off x="4719436" y="2876487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5">
            <a:extLst>
              <a:ext uri="{FF2B5EF4-FFF2-40B4-BE49-F238E27FC236}">
                <a16:creationId xmlns:a16="http://schemas.microsoft.com/office/drawing/2014/main" id="{C4D9E645-47EE-F7FF-FDB0-823133BB588F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1">
            <a:extLst>
              <a:ext uri="{FF2B5EF4-FFF2-40B4-BE49-F238E27FC236}">
                <a16:creationId xmlns:a16="http://schemas.microsoft.com/office/drawing/2014/main" id="{B28FF241-86B3-C71F-554C-E7CBC883E8A8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2">
            <a:extLst>
              <a:ext uri="{FF2B5EF4-FFF2-40B4-BE49-F238E27FC236}">
                <a16:creationId xmlns:a16="http://schemas.microsoft.com/office/drawing/2014/main" id="{0A091E6E-372D-8787-764F-27F88EFCDF27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15">
            <a:extLst>
              <a:ext uri="{FF2B5EF4-FFF2-40B4-BE49-F238E27FC236}">
                <a16:creationId xmlns:a16="http://schemas.microsoft.com/office/drawing/2014/main" id="{1CB4BBE6-E7BD-C2BE-58A8-DAE69C6942D9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8">
            <a:extLst>
              <a:ext uri="{FF2B5EF4-FFF2-40B4-BE49-F238E27FC236}">
                <a16:creationId xmlns:a16="http://schemas.microsoft.com/office/drawing/2014/main" id="{16A34977-7D91-0FD0-7C7F-509405A719F9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4">
            <a:extLst>
              <a:ext uri="{FF2B5EF4-FFF2-40B4-BE49-F238E27FC236}">
                <a16:creationId xmlns:a16="http://schemas.microsoft.com/office/drawing/2014/main" id="{48D233A3-32A7-71FC-8FA6-1540AB5B4502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圓角 16">
            <a:extLst>
              <a:ext uri="{FF2B5EF4-FFF2-40B4-BE49-F238E27FC236}">
                <a16:creationId xmlns:a16="http://schemas.microsoft.com/office/drawing/2014/main" id="{9F99EC2F-FC73-61E6-3A8D-E4BAE0946CAE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圓角 19">
            <a:extLst>
              <a:ext uri="{FF2B5EF4-FFF2-40B4-BE49-F238E27FC236}">
                <a16:creationId xmlns:a16="http://schemas.microsoft.com/office/drawing/2014/main" id="{26DB7C91-C092-DD62-9E01-6B167663169D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0441323-82F9-BC07-2AE1-6D09458D8172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EFCE9C6-6161-C67B-F62E-3C8D61F311B6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剪去並圓角化單一角落 4">
            <a:extLst>
              <a:ext uri="{FF2B5EF4-FFF2-40B4-BE49-F238E27FC236}">
                <a16:creationId xmlns:a16="http://schemas.microsoft.com/office/drawing/2014/main" id="{38A5641D-BB19-4E73-B5A4-E0AA209677C4}"/>
              </a:ext>
            </a:extLst>
          </p:cNvPr>
          <p:cNvSpPr/>
          <p:nvPr/>
        </p:nvSpPr>
        <p:spPr>
          <a:xfrm>
            <a:off x="6387726" y="4830778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剪去並圓角化單一角落 3">
            <a:extLst>
              <a:ext uri="{FF2B5EF4-FFF2-40B4-BE49-F238E27FC236}">
                <a16:creationId xmlns:a16="http://schemas.microsoft.com/office/drawing/2014/main" id="{36ED4F44-950B-4955-88B7-7CC16046612D}"/>
              </a:ext>
            </a:extLst>
          </p:cNvPr>
          <p:cNvSpPr/>
          <p:nvPr/>
        </p:nvSpPr>
        <p:spPr>
          <a:xfrm>
            <a:off x="6489855" y="4830777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剪去並圓角化單一角落 8">
            <a:extLst>
              <a:ext uri="{FF2B5EF4-FFF2-40B4-BE49-F238E27FC236}">
                <a16:creationId xmlns:a16="http://schemas.microsoft.com/office/drawing/2014/main" id="{4EE66E35-9F30-992C-AAAF-2A3499EC1DC0}"/>
              </a:ext>
            </a:extLst>
          </p:cNvPr>
          <p:cNvSpPr/>
          <p:nvPr/>
        </p:nvSpPr>
        <p:spPr>
          <a:xfrm>
            <a:off x="6591984" y="4830777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14DBDD-15BB-817F-0A23-C6C9A31391AE}"/>
              </a:ext>
            </a:extLst>
          </p:cNvPr>
          <p:cNvSpPr txBox="1"/>
          <p:nvPr/>
        </p:nvSpPr>
        <p:spPr>
          <a:xfrm>
            <a:off x="461051" y="4324841"/>
            <a:ext cx="23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delay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1485 0.278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0.13671 -0.081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13672 -0.0810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13672 -0.08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5" grpId="0" animBg="1"/>
      <p:bldP spid="5" grpId="1" animBg="1"/>
      <p:bldP spid="4" grpId="0" animBg="1"/>
      <p:bldP spid="4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17724A7A-834B-2797-EF32-A34D06BCB6E8}"/>
              </a:ext>
            </a:extLst>
          </p:cNvPr>
          <p:cNvSpPr/>
          <p:nvPr/>
        </p:nvSpPr>
        <p:spPr>
          <a:xfrm>
            <a:off x="238064" y="5599154"/>
            <a:ext cx="7797828" cy="96382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8D088B-241C-D723-6540-AC1B19E11E64}"/>
              </a:ext>
            </a:extLst>
          </p:cNvPr>
          <p:cNvSpPr/>
          <p:nvPr/>
        </p:nvSpPr>
        <p:spPr>
          <a:xfrm>
            <a:off x="241261" y="1434113"/>
            <a:ext cx="7794631" cy="182450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D30BD6-FFF6-70EC-C3D5-E22DCF2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6" y="108550"/>
            <a:ext cx="11507104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Architecture and Design Issues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1BB0D-678F-5992-D877-D59F00D87673}"/>
              </a:ext>
            </a:extLst>
          </p:cNvPr>
          <p:cNvSpPr/>
          <p:nvPr/>
        </p:nvSpPr>
        <p:spPr>
          <a:xfrm>
            <a:off x="238064" y="3321129"/>
            <a:ext cx="7797828" cy="2208037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86DE06-9176-B56C-28B0-0D8028615D7F}"/>
              </a:ext>
            </a:extLst>
          </p:cNvPr>
          <p:cNvSpPr/>
          <p:nvPr/>
        </p:nvSpPr>
        <p:spPr>
          <a:xfrm>
            <a:off x="527867" y="4617596"/>
            <a:ext cx="3716975" cy="815276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92799-5E4E-5C25-E066-AC5C3E265CA5}"/>
              </a:ext>
            </a:extLst>
          </p:cNvPr>
          <p:cNvSpPr/>
          <p:nvPr/>
        </p:nvSpPr>
        <p:spPr>
          <a:xfrm>
            <a:off x="2597703" y="4724772"/>
            <a:ext cx="1599780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0628F-168F-269C-7D57-367A194C927C}"/>
              </a:ext>
            </a:extLst>
          </p:cNvPr>
          <p:cNvSpPr/>
          <p:nvPr/>
        </p:nvSpPr>
        <p:spPr>
          <a:xfrm>
            <a:off x="1549026" y="4724772"/>
            <a:ext cx="1048677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260903-309C-77A8-F9BC-C8629A4269F8}"/>
              </a:ext>
            </a:extLst>
          </p:cNvPr>
          <p:cNvSpPr/>
          <p:nvPr/>
        </p:nvSpPr>
        <p:spPr>
          <a:xfrm>
            <a:off x="4292915" y="4719568"/>
            <a:ext cx="3462862" cy="6247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ECB4F-9983-8FE7-3BF2-A393FD74C2CC}"/>
              </a:ext>
            </a:extLst>
          </p:cNvPr>
          <p:cNvSpPr/>
          <p:nvPr/>
        </p:nvSpPr>
        <p:spPr>
          <a:xfrm>
            <a:off x="622091" y="4724772"/>
            <a:ext cx="927131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999E3-9575-02E2-802D-E13E4025EBAD}"/>
              </a:ext>
            </a:extLst>
          </p:cNvPr>
          <p:cNvSpPr/>
          <p:nvPr/>
        </p:nvSpPr>
        <p:spPr>
          <a:xfrm>
            <a:off x="1495303" y="5748994"/>
            <a:ext cx="2204799" cy="66414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B37CE4-1F42-810C-2AA1-0962B0306234}"/>
              </a:ext>
            </a:extLst>
          </p:cNvPr>
          <p:cNvSpPr txBox="1"/>
          <p:nvPr/>
        </p:nvSpPr>
        <p:spPr>
          <a:xfrm>
            <a:off x="188110" y="3338574"/>
            <a:ext cx="43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26D24-DA61-59E1-8368-C5673E0F06E0}"/>
              </a:ext>
            </a:extLst>
          </p:cNvPr>
          <p:cNvSpPr txBox="1"/>
          <p:nvPr/>
        </p:nvSpPr>
        <p:spPr>
          <a:xfrm>
            <a:off x="188110" y="6151479"/>
            <a:ext cx="135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32418F-7B83-59FD-4DE4-270361DE60A1}"/>
              </a:ext>
            </a:extLst>
          </p:cNvPr>
          <p:cNvSpPr txBox="1"/>
          <p:nvPr/>
        </p:nvSpPr>
        <p:spPr>
          <a:xfrm>
            <a:off x="196256" y="2576741"/>
            <a:ext cx="2184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  <a:p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528BA1D-CB2E-CC74-BE2C-4B8A4A31F1F8}"/>
              </a:ext>
            </a:extLst>
          </p:cNvPr>
          <p:cNvSpPr/>
          <p:nvPr/>
        </p:nvSpPr>
        <p:spPr>
          <a:xfrm>
            <a:off x="5219391" y="1551632"/>
            <a:ext cx="2676883" cy="661112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CA4182E-7084-D41D-3212-3528F2BE39B5}"/>
              </a:ext>
            </a:extLst>
          </p:cNvPr>
          <p:cNvSpPr/>
          <p:nvPr/>
        </p:nvSpPr>
        <p:spPr>
          <a:xfrm>
            <a:off x="2252883" y="3424147"/>
            <a:ext cx="2694881" cy="84241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Buddy System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209FB98-2B36-B6CE-94DC-71FC0DE0B6A2}"/>
              </a:ext>
            </a:extLst>
          </p:cNvPr>
          <p:cNvSpPr/>
          <p:nvPr/>
        </p:nvSpPr>
        <p:spPr>
          <a:xfrm>
            <a:off x="2261884" y="1542605"/>
            <a:ext cx="2676883" cy="14274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0C35D10-D6CD-3447-470C-FEFBE1941ADE}"/>
              </a:ext>
            </a:extLst>
          </p:cNvPr>
          <p:cNvCxnSpPr>
            <a:cxnSpLocks/>
          </p:cNvCxnSpPr>
          <p:nvPr/>
        </p:nvCxnSpPr>
        <p:spPr>
          <a:xfrm>
            <a:off x="672397" y="5341637"/>
            <a:ext cx="839633" cy="43363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6D795A7-00BB-944D-A618-57EA012AE6F6}"/>
              </a:ext>
            </a:extLst>
          </p:cNvPr>
          <p:cNvCxnSpPr>
            <a:cxnSpLocks/>
          </p:cNvCxnSpPr>
          <p:nvPr/>
        </p:nvCxnSpPr>
        <p:spPr>
          <a:xfrm flipH="1">
            <a:off x="3700102" y="5335291"/>
            <a:ext cx="460385" cy="4399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169D8A7-BF32-F8F2-729E-83BD90701D0B}"/>
              </a:ext>
            </a:extLst>
          </p:cNvPr>
          <p:cNvCxnSpPr>
            <a:cxnSpLocks/>
          </p:cNvCxnSpPr>
          <p:nvPr/>
        </p:nvCxnSpPr>
        <p:spPr>
          <a:xfrm>
            <a:off x="4305742" y="5343410"/>
            <a:ext cx="547335" cy="4021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B2E99DE-1094-ACCA-1BAB-3A865CEEAA69}"/>
              </a:ext>
            </a:extLst>
          </p:cNvPr>
          <p:cNvCxnSpPr>
            <a:cxnSpLocks/>
          </p:cNvCxnSpPr>
          <p:nvPr/>
        </p:nvCxnSpPr>
        <p:spPr>
          <a:xfrm flipH="1">
            <a:off x="7043374" y="5341637"/>
            <a:ext cx="712403" cy="4073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EC2E3DC8-9BC9-D230-2218-A97EA0739973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3269852" y="4394300"/>
            <a:ext cx="458214" cy="20273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38CAF3E-A032-B234-64B1-B50C3F684BA7}"/>
              </a:ext>
            </a:extLst>
          </p:cNvPr>
          <p:cNvSpPr/>
          <p:nvPr/>
        </p:nvSpPr>
        <p:spPr>
          <a:xfrm>
            <a:off x="5201343" y="3425765"/>
            <a:ext cx="2694881" cy="849436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Driver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E34860B-4B5D-FEAC-F81C-FCFC4CE6F633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600324" y="2970091"/>
            <a:ext cx="2" cy="45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57FF1DC-0B52-D55F-E873-FAFC17D5D2D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rot="5400000">
            <a:off x="2607738" y="3732186"/>
            <a:ext cx="458214" cy="1526959"/>
          </a:xfrm>
          <a:prstGeom prst="curvedConnector3">
            <a:avLst>
              <a:gd name="adj1" fmla="val 657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1E2EC515-BC84-3BDE-99DD-3CF8C34C39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4473378" y="1339691"/>
            <a:ext cx="1211403" cy="2957509"/>
          </a:xfrm>
          <a:prstGeom prst="curvedConnector3">
            <a:avLst>
              <a:gd name="adj1" fmla="val 51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8DC1B2F4-92E0-AB37-4319-18888F0CA55A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 rot="5400000">
            <a:off x="6402305" y="3279235"/>
            <a:ext cx="293009" cy="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7362929-7D43-2526-0671-6FBB7537A4DE}"/>
              </a:ext>
            </a:extLst>
          </p:cNvPr>
          <p:cNvSpPr/>
          <p:nvPr/>
        </p:nvSpPr>
        <p:spPr>
          <a:xfrm>
            <a:off x="5201393" y="2471643"/>
            <a:ext cx="2694882" cy="661113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SDK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776CD0E-B44A-A24F-74CE-4512C696F912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6434315" y="2336261"/>
            <a:ext cx="24703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2C8D0F-22C8-3BD7-5C63-F9F0E708AF40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6064382" y="4235165"/>
            <a:ext cx="444367" cy="52443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FDF8EB0C-2BFD-50E1-6228-E26001D0B6EA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rot="5400000">
            <a:off x="2113884" y="3238332"/>
            <a:ext cx="458214" cy="25146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02F5FBC-D1C4-40DD-FA68-F095CA054439}"/>
              </a:ext>
            </a:extLst>
          </p:cNvPr>
          <p:cNvSpPr/>
          <p:nvPr/>
        </p:nvSpPr>
        <p:spPr>
          <a:xfrm>
            <a:off x="4838575" y="5745533"/>
            <a:ext cx="2204799" cy="671064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91CEBF6-D2F3-96B2-CDEE-736F8CC8C2E2}"/>
              </a:ext>
            </a:extLst>
          </p:cNvPr>
          <p:cNvSpPr txBox="1"/>
          <p:nvPr/>
        </p:nvSpPr>
        <p:spPr>
          <a:xfrm>
            <a:off x="282011" y="4116448"/>
            <a:ext cx="28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26EB6F-6EEF-419B-DB65-B10F09C7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3CAE40F-9F52-EAFB-360B-83648BF4B95B}"/>
              </a:ext>
            </a:extLst>
          </p:cNvPr>
          <p:cNvSpPr/>
          <p:nvPr/>
        </p:nvSpPr>
        <p:spPr>
          <a:xfrm>
            <a:off x="8167850" y="1408015"/>
            <a:ext cx="3742139" cy="4846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marL="342900" indent="-342900">
              <a:buAutoNum type="arabicPeriod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enable the MRAM borrowing mechanism?</a:t>
            </a:r>
          </a:p>
          <a:p>
            <a:pPr marL="342900" indent="-342900">
              <a:buAutoNum type="arabicPeriod"/>
            </a:pP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Who/When to trigger MRAM borrowing/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reclamation?</a:t>
            </a:r>
          </a:p>
          <a:p>
            <a:pPr marL="342900" indent="-342900">
              <a:buAutoNum type="arabicPeriod"/>
            </a:pP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to minimize the        overhead of foreground reclamation?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圖形 37" descr="返回 以實心填滿">
            <a:extLst>
              <a:ext uri="{FF2B5EF4-FFF2-40B4-BE49-F238E27FC236}">
                <a16:creationId xmlns:a16="http://schemas.microsoft.com/office/drawing/2014/main" id="{9BEAA9FA-D1F2-BA12-C356-8C2C1761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65570">
            <a:off x="2344144" y="5009925"/>
            <a:ext cx="914400" cy="914400"/>
          </a:xfrm>
          <a:prstGeom prst="rect">
            <a:avLst/>
          </a:prstGeom>
        </p:spPr>
      </p:pic>
      <p:pic>
        <p:nvPicPr>
          <p:cNvPr id="39" name="圖形 38" descr="返回 以實心填滿">
            <a:extLst>
              <a:ext uri="{FF2B5EF4-FFF2-40B4-BE49-F238E27FC236}">
                <a16:creationId xmlns:a16="http://schemas.microsoft.com/office/drawing/2014/main" id="{FB232B01-8F3E-4F23-2840-D220BC5C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65570">
            <a:off x="1225911" y="5009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6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069182" y="1377843"/>
            <a:ext cx="3082835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215387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12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13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2A1B7668-13FF-0A66-26EF-E90F43906846}"/>
              </a:ext>
            </a:extLst>
          </p:cNvPr>
          <p:cNvSpPr/>
          <p:nvPr/>
        </p:nvSpPr>
        <p:spPr>
          <a:xfrm>
            <a:off x="2977081" y="3477448"/>
            <a:ext cx="3383981" cy="893571"/>
          </a:xfrm>
          <a:prstGeom prst="wedgeRoundRectCallout">
            <a:avLst>
              <a:gd name="adj1" fmla="val -42517"/>
              <a:gd name="adj2" fmla="val 1125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zone fallback list setup for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939BA9C5-AC35-2C56-D923-6708B9B54130}"/>
              </a:ext>
            </a:extLst>
          </p:cNvPr>
          <p:cNvSpPr/>
          <p:nvPr/>
        </p:nvSpPr>
        <p:spPr>
          <a:xfrm>
            <a:off x="3299654" y="2742888"/>
            <a:ext cx="4218982" cy="1325564"/>
          </a:xfrm>
          <a:prstGeom prst="wedgeRoundRectCallout">
            <a:avLst>
              <a:gd name="adj1" fmla="val 79557"/>
              <a:gd name="adj2" fmla="val 77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UPMEM driver to provide two new MRAM page operations: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operation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reclamation operation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2B0D94-3702-E0A3-C9FD-836F78B44221}"/>
              </a:ext>
            </a:extLst>
          </p:cNvPr>
          <p:cNvSpPr/>
          <p:nvPr/>
        </p:nvSpPr>
        <p:spPr>
          <a:xfrm>
            <a:off x="8922537" y="5003939"/>
            <a:ext cx="294200" cy="549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/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33333" r="-33333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EE9BFB3D-DCD2-17AC-CD54-2A0AE8F6516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0066" y="4591682"/>
            <a:ext cx="634258" cy="323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>
            <a:extLst>
              <a:ext uri="{FF2B5EF4-FFF2-40B4-BE49-F238E27FC236}">
                <a16:creationId xmlns:a16="http://schemas.microsoft.com/office/drawing/2014/main" id="{8FE3413C-5706-0998-2A63-EE9DC9F6361B}"/>
              </a:ext>
            </a:extLst>
          </p:cNvPr>
          <p:cNvSpPr/>
          <p:nvPr/>
        </p:nvSpPr>
        <p:spPr>
          <a:xfrm>
            <a:off x="6544565" y="5758105"/>
            <a:ext cx="2743201" cy="490220"/>
          </a:xfrm>
          <a:prstGeom prst="wedgeRoundRectCallout">
            <a:avLst>
              <a:gd name="adj1" fmla="val 43064"/>
              <a:gd name="adj2" fmla="val -1037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773A28B2-38CA-B3A3-2F94-26158F82B9E6}"/>
              </a:ext>
            </a:extLst>
          </p:cNvPr>
          <p:cNvSpPr/>
          <p:nvPr/>
        </p:nvSpPr>
        <p:spPr>
          <a:xfrm rot="5400000">
            <a:off x="9026651" y="4801490"/>
            <a:ext cx="101610" cy="303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21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15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69B44897-0AE1-47D1-0035-D7FCFB70F1B1}"/>
              </a:ext>
            </a:extLst>
          </p:cNvPr>
          <p:cNvSpPr/>
          <p:nvPr/>
        </p:nvSpPr>
        <p:spPr>
          <a:xfrm>
            <a:off x="2838244" y="2171667"/>
            <a:ext cx="4970942" cy="729399"/>
          </a:xfrm>
          <a:prstGeom prst="wedgeRoundRectCallout">
            <a:avLst>
              <a:gd name="adj1" fmla="val 26466"/>
              <a:gd name="adj2" fmla="val 95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new kernel threads to automate the MRAM borrowing/reclamation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362606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16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A461D6F4-05C9-8C4D-319B-DE7FFD11F3F1}"/>
              </a:ext>
            </a:extLst>
          </p:cNvPr>
          <p:cNvSpPr/>
          <p:nvPr/>
        </p:nvSpPr>
        <p:spPr>
          <a:xfrm>
            <a:off x="1240758" y="1163031"/>
            <a:ext cx="5484978" cy="947935"/>
          </a:xfrm>
          <a:prstGeom prst="wedgeRoundRectCallout">
            <a:avLst>
              <a:gd name="adj1" fmla="val 55508"/>
              <a:gd name="adj2" fmla="val 468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compatible DPU allocation APIs, which are transparent to DPU programmers.</a:t>
            </a:r>
          </a:p>
        </p:txBody>
      </p:sp>
    </p:spTree>
    <p:extLst>
      <p:ext uri="{BB962C8B-B14F-4D97-AF65-F5344CB8AC3E}">
        <p14:creationId xmlns:p14="http://schemas.microsoft.com/office/powerpoint/2010/main" val="339777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17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8ADCF452-206E-7873-732B-B571AF78AF37}"/>
              </a:ext>
            </a:extLst>
          </p:cNvPr>
          <p:cNvSpPr/>
          <p:nvPr/>
        </p:nvSpPr>
        <p:spPr>
          <a:xfrm>
            <a:off x="2804025" y="1828667"/>
            <a:ext cx="4040049" cy="765730"/>
          </a:xfrm>
          <a:prstGeom prst="wedgeRoundRectCallout">
            <a:avLst>
              <a:gd name="adj1" fmla="val 103373"/>
              <a:gd name="adj2" fmla="val 495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foreground reclamation time minimization APIs</a:t>
            </a:r>
          </a:p>
        </p:txBody>
      </p:sp>
    </p:spTree>
    <p:extLst>
      <p:ext uri="{BB962C8B-B14F-4D97-AF65-F5344CB8AC3E}">
        <p14:creationId xmlns:p14="http://schemas.microsoft.com/office/powerpoint/2010/main" val="414388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18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2A1B7668-13FF-0A66-26EF-E90F43906846}"/>
              </a:ext>
            </a:extLst>
          </p:cNvPr>
          <p:cNvSpPr/>
          <p:nvPr/>
        </p:nvSpPr>
        <p:spPr>
          <a:xfrm>
            <a:off x="2977081" y="3477448"/>
            <a:ext cx="3383981" cy="893571"/>
          </a:xfrm>
          <a:prstGeom prst="wedgeRoundRectCallout">
            <a:avLst>
              <a:gd name="adj1" fmla="val -42517"/>
              <a:gd name="adj2" fmla="val 1125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zone fallback list setup for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6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E8133-2D03-2D69-3EBC-E96A2CB7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Zone Setup in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5CC37-73FC-6F8C-172E-CE4BF0F2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4463" cy="4351338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ZONE DEVICE into the fallback list of buddy system during the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phase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hide all the MRAM pages from the buddy system (free page lists are not built)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order design principles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should be used only after ZONE_DEVICE’s pages are nearly exhausted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MRAM pages are more expensive since they need to be reclaimed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ZONE_DEVICE locates at high-memory address and can be reclaimed at any time -&gt; MRAM pages are not compatible for performing DMA 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C9B270-2857-574F-5CF1-AE92E5B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圓角 5">
            <a:extLst>
              <a:ext uri="{FF2B5EF4-FFF2-40B4-BE49-F238E27FC236}">
                <a16:creationId xmlns:a16="http://schemas.microsoft.com/office/drawing/2014/main" id="{277FFF0C-5C09-2580-2B48-3C3C35897B48}"/>
              </a:ext>
            </a:extLst>
          </p:cNvPr>
          <p:cNvSpPr/>
          <p:nvPr/>
        </p:nvSpPr>
        <p:spPr>
          <a:xfrm>
            <a:off x="2619239" y="5607362"/>
            <a:ext cx="7274988" cy="790785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63439-BAF0-A3BC-CB10-E32CF728DE07}"/>
              </a:ext>
            </a:extLst>
          </p:cNvPr>
          <p:cNvSpPr/>
          <p:nvPr/>
        </p:nvSpPr>
        <p:spPr>
          <a:xfrm>
            <a:off x="8185304" y="5702090"/>
            <a:ext cx="1599780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1FE015-EDD7-CCE7-AB15-16E8BD49B7C9}"/>
              </a:ext>
            </a:extLst>
          </p:cNvPr>
          <p:cNvSpPr/>
          <p:nvPr/>
        </p:nvSpPr>
        <p:spPr>
          <a:xfrm>
            <a:off x="3683113" y="5702090"/>
            <a:ext cx="1048677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A84A9A-A927-4169-0B88-AE4A67CAE2CB}"/>
              </a:ext>
            </a:extLst>
          </p:cNvPr>
          <p:cNvSpPr/>
          <p:nvPr/>
        </p:nvSpPr>
        <p:spPr>
          <a:xfrm>
            <a:off x="4731046" y="5702090"/>
            <a:ext cx="3462862" cy="6168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56C033-59D0-1E8B-1B74-09B5CF206087}"/>
              </a:ext>
            </a:extLst>
          </p:cNvPr>
          <p:cNvSpPr/>
          <p:nvPr/>
        </p:nvSpPr>
        <p:spPr>
          <a:xfrm>
            <a:off x="2756704" y="5702090"/>
            <a:ext cx="926605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形 10" descr="返回 以實心填滿">
            <a:extLst>
              <a:ext uri="{FF2B5EF4-FFF2-40B4-BE49-F238E27FC236}">
                <a16:creationId xmlns:a16="http://schemas.microsoft.com/office/drawing/2014/main" id="{F4934069-9623-9480-6CB5-36268BDC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7667661" y="6035675"/>
            <a:ext cx="914400" cy="914400"/>
          </a:xfrm>
          <a:prstGeom prst="rect">
            <a:avLst/>
          </a:prstGeom>
        </p:spPr>
      </p:pic>
      <p:pic>
        <p:nvPicPr>
          <p:cNvPr id="12" name="圖形 11" descr="返回 以實心填滿">
            <a:extLst>
              <a:ext uri="{FF2B5EF4-FFF2-40B4-BE49-F238E27FC236}">
                <a16:creationId xmlns:a16="http://schemas.microsoft.com/office/drawing/2014/main" id="{76E8BF6B-CEEF-E7B1-418D-057D60561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4225013" y="6035676"/>
            <a:ext cx="914400" cy="914400"/>
          </a:xfrm>
          <a:prstGeom prst="rect">
            <a:avLst/>
          </a:prstGeom>
        </p:spPr>
      </p:pic>
      <p:pic>
        <p:nvPicPr>
          <p:cNvPr id="13" name="圖形 12" descr="返回 以實心填滿">
            <a:extLst>
              <a:ext uri="{FF2B5EF4-FFF2-40B4-BE49-F238E27FC236}">
                <a16:creationId xmlns:a16="http://schemas.microsoft.com/office/drawing/2014/main" id="{908DE4ED-1C94-3759-E258-9142AEDC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3082357" y="6041992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47DB14-3CEC-C8D5-5D27-C6EE1F6786C6}"/>
              </a:ext>
            </a:extLst>
          </p:cNvPr>
          <p:cNvSpPr txBox="1"/>
          <p:nvPr/>
        </p:nvSpPr>
        <p:spPr>
          <a:xfrm>
            <a:off x="4478983" y="5110069"/>
            <a:ext cx="396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0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3407D-3549-9D58-1790-44C71885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6DD3B-D2D1-E123-91CA-AE6E7B91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523766"/>
            <a:ext cx="11555896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real-world Processing in Memory (PIM) hardware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near memory co-processors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RISC processors, called Data Processing Units (DPUs), into a DRAM DIMM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電子產品 的圖片&#10;&#10;自動產生的描述">
            <a:extLst>
              <a:ext uri="{FF2B5EF4-FFF2-40B4-BE49-F238E27FC236}">
                <a16:creationId xmlns:a16="http://schemas.microsoft.com/office/drawing/2014/main" id="{62F88839-F54C-E4B8-2683-607C31F30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4" y="2964691"/>
            <a:ext cx="4574110" cy="32513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68D874-4B2E-BBD4-7233-401411E28E5A}"/>
              </a:ext>
            </a:extLst>
          </p:cNvPr>
          <p:cNvSpPr txBox="1"/>
          <p:nvPr/>
        </p:nvSpPr>
        <p:spPr>
          <a:xfrm>
            <a:off x="2245537" y="6171684"/>
            <a:ext cx="23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B3183D-B46D-AC0A-BE54-1E0A7C12BD9F}"/>
              </a:ext>
            </a:extLst>
          </p:cNvPr>
          <p:cNvSpPr txBox="1"/>
          <p:nvPr/>
        </p:nvSpPr>
        <p:spPr>
          <a:xfrm>
            <a:off x="7828546" y="6382903"/>
            <a:ext cx="2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UPMEM-based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A964A1-EE91-AE02-CBE7-5A30B3A1C97D}"/>
              </a:ext>
            </a:extLst>
          </p:cNvPr>
          <p:cNvSpPr txBox="1"/>
          <p:nvPr/>
        </p:nvSpPr>
        <p:spPr>
          <a:xfrm>
            <a:off x="144379" y="6508533"/>
            <a:ext cx="348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UPMEM, “UPMEM Website,” </a:t>
            </a:r>
            <a:r>
              <a:rPr lang="en-US" altLang="zh-TW" sz="1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https://</a:t>
            </a:r>
            <a:r>
              <a:rPr lang="en-US" altLang="zh-TW" sz="10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www.upmem.com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2023.</a:t>
            </a:r>
            <a:endParaRPr lang="zh-TW" alt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2157BBD-7F85-9C3B-1BBA-A1C169F342FA}"/>
              </a:ext>
            </a:extLst>
          </p:cNvPr>
          <p:cNvGrpSpPr/>
          <p:nvPr/>
        </p:nvGrpSpPr>
        <p:grpSpPr>
          <a:xfrm>
            <a:off x="7013510" y="2848570"/>
            <a:ext cx="4275013" cy="3576325"/>
            <a:chOff x="3576320" y="309752"/>
            <a:chExt cx="4856433" cy="62384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5CC2805-ED87-4137-7AD7-75C9915E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320" y="309752"/>
              <a:ext cx="4683098" cy="6238495"/>
            </a:xfrm>
            <a:prstGeom prst="rect">
              <a:avLst/>
            </a:prstGeom>
          </p:spPr>
        </p:pic>
        <p:sp>
          <p:nvSpPr>
            <p:cNvPr id="10" name="甜甜圈 9">
              <a:extLst>
                <a:ext uri="{FF2B5EF4-FFF2-40B4-BE49-F238E27FC236}">
                  <a16:creationId xmlns:a16="http://schemas.microsoft.com/office/drawing/2014/main" id="{13C3F93B-01F8-21C6-1B2B-E480BE4FE5FB}"/>
                </a:ext>
              </a:extLst>
            </p:cNvPr>
            <p:cNvSpPr/>
            <p:nvPr/>
          </p:nvSpPr>
          <p:spPr>
            <a:xfrm rot="19607030">
              <a:off x="5631674" y="3964135"/>
              <a:ext cx="2801079" cy="1179452"/>
            </a:xfrm>
            <a:prstGeom prst="donut">
              <a:avLst>
                <a:gd name="adj" fmla="val 253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甜甜圈 10">
              <a:extLst>
                <a:ext uri="{FF2B5EF4-FFF2-40B4-BE49-F238E27FC236}">
                  <a16:creationId xmlns:a16="http://schemas.microsoft.com/office/drawing/2014/main" id="{F3CAEB13-C7A0-C370-AB5F-9D5CA2A6C9F7}"/>
                </a:ext>
              </a:extLst>
            </p:cNvPr>
            <p:cNvSpPr/>
            <p:nvPr/>
          </p:nvSpPr>
          <p:spPr>
            <a:xfrm rot="20106142">
              <a:off x="3748312" y="1611466"/>
              <a:ext cx="2344085" cy="865127"/>
            </a:xfrm>
            <a:prstGeom prst="donut">
              <a:avLst>
                <a:gd name="adj" fmla="val 253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EBAC694B-99B9-5DEC-AF6A-DAED9A5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4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20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939BA9C5-AC35-2C56-D923-6708B9B54130}"/>
              </a:ext>
            </a:extLst>
          </p:cNvPr>
          <p:cNvSpPr/>
          <p:nvPr/>
        </p:nvSpPr>
        <p:spPr>
          <a:xfrm>
            <a:off x="2945448" y="2742888"/>
            <a:ext cx="4573188" cy="1325564"/>
          </a:xfrm>
          <a:prstGeom prst="wedgeRoundRectCallout">
            <a:avLst>
              <a:gd name="adj1" fmla="val 79557"/>
              <a:gd name="adj2" fmla="val 77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UPMEM driver to provide two new MRAM page operations: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operation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reclamation operation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2B0D94-3702-E0A3-C9FD-836F78B44221}"/>
              </a:ext>
            </a:extLst>
          </p:cNvPr>
          <p:cNvSpPr/>
          <p:nvPr/>
        </p:nvSpPr>
        <p:spPr>
          <a:xfrm>
            <a:off x="8922537" y="5003939"/>
            <a:ext cx="294200" cy="549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/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33333" r="-33333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EE9BFB3D-DCD2-17AC-CD54-2A0AE8F6516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0066" y="4591682"/>
            <a:ext cx="634258" cy="323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>
            <a:extLst>
              <a:ext uri="{FF2B5EF4-FFF2-40B4-BE49-F238E27FC236}">
                <a16:creationId xmlns:a16="http://schemas.microsoft.com/office/drawing/2014/main" id="{8FE3413C-5706-0998-2A63-EE9DC9F6361B}"/>
              </a:ext>
            </a:extLst>
          </p:cNvPr>
          <p:cNvSpPr/>
          <p:nvPr/>
        </p:nvSpPr>
        <p:spPr>
          <a:xfrm>
            <a:off x="6544565" y="5758105"/>
            <a:ext cx="2847735" cy="490220"/>
          </a:xfrm>
          <a:prstGeom prst="wedgeRoundRectCallout">
            <a:avLst>
              <a:gd name="adj1" fmla="val 37629"/>
              <a:gd name="adj2" fmla="val -936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773A28B2-38CA-B3A3-2F94-26158F82B9E6}"/>
              </a:ext>
            </a:extLst>
          </p:cNvPr>
          <p:cNvSpPr/>
          <p:nvPr/>
        </p:nvSpPr>
        <p:spPr>
          <a:xfrm rot="5400000">
            <a:off x="9026651" y="4801490"/>
            <a:ext cx="101610" cy="303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82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60280-67E2-D34E-5342-B90566C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Borrowing/Reclamation 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4887E-FD14-83F9-C3C3-BFA41CA7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69"/>
            <a:ext cx="11353800" cy="4919282"/>
          </a:xfrm>
        </p:spPr>
        <p:txBody>
          <a:bodyPr>
            <a:no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borrowing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Re-initialize the metadata for the MRAM pages (e.g., struct page)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MRAM pages into the free lists of ZONE_DEVICE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reclamation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Migrate any live data on the MRAM pages to ZONE_NORMAL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hide the pages from the buddy system</a:t>
            </a:r>
          </a:p>
          <a:p>
            <a:pPr marL="914400" lvl="1" indent="-457200">
              <a:buAutoNum type="arabicPeriod" startAt="2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Re-initialize the metadata for the MRAM pages</a:t>
            </a:r>
          </a:p>
          <a:p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operations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granularity is too high, leading to the following problems</a:t>
            </a:r>
          </a:p>
          <a:p>
            <a:pPr lvl="2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the locks for a long period, blocking other operations to ZONE_DEVICE</a:t>
            </a:r>
          </a:p>
          <a:p>
            <a:pPr lvl="2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 MRAM pages that exceed the demand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64MB in our current design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668BA-A5C4-B760-4C2A-39C9A22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6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52342-5B7E-37B0-522A-DA9935E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Borrowing/Reclamation Operations: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7143B-32D3-2E53-6C8C-9B8B2936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1783073"/>
            <a:ext cx="1090923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DPU allocations and MRAM borrowing are implemented in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granularities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rank allocation granularity (4GB) vs. MRAM borrowing granularity (64MB)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52FC5A-CECE-63A2-121D-A694519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7EFD6D-2E8D-3842-2D47-316045E9889B}"/>
              </a:ext>
            </a:extLst>
          </p:cNvPr>
          <p:cNvSpPr txBox="1"/>
          <p:nvPr/>
        </p:nvSpPr>
        <p:spPr>
          <a:xfrm>
            <a:off x="7802792" y="5630353"/>
            <a:ext cx="279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Need page migration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85D426-BED9-1E8D-41E0-AB51B01344BD}"/>
              </a:ext>
            </a:extLst>
          </p:cNvPr>
          <p:cNvSpPr txBox="1"/>
          <p:nvPr/>
        </p:nvSpPr>
        <p:spPr>
          <a:xfrm>
            <a:off x="1475415" y="5679048"/>
            <a:ext cx="347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No need of page migration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E7CE128-99BD-1BC0-8EAD-13D3B318C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0232"/>
            <a:ext cx="4751127" cy="187643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E9F776A-E732-57C2-A84B-4E4DA05EF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3" y="3410995"/>
            <a:ext cx="4930985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55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UPMEM driver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24</a:t>
            </a:fld>
            <a:endParaRPr lang="zh-TW" altLang="en-US"/>
          </a:p>
        </p:txBody>
      </p:sp>
      <p:cxnSp>
        <p:nvCxnSpPr>
          <p:cNvPr id="7" name="直線單箭頭接點 102">
            <a:extLst>
              <a:ext uri="{FF2B5EF4-FFF2-40B4-BE49-F238E27FC236}">
                <a16:creationId xmlns:a16="http://schemas.microsoft.com/office/drawing/2014/main" id="{C0D05C75-3D84-5984-21AC-460109D97C60}"/>
              </a:ext>
            </a:extLst>
          </p:cNvPr>
          <p:cNvCxnSpPr>
            <a:cxnSpLocks/>
          </p:cNvCxnSpPr>
          <p:nvPr/>
        </p:nvCxnSpPr>
        <p:spPr>
          <a:xfrm>
            <a:off x="4944647" y="4828319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8A87787-E894-B88D-F271-AAA109A00756}"/>
              </a:ext>
            </a:extLst>
          </p:cNvPr>
          <p:cNvSpPr/>
          <p:nvPr/>
        </p:nvSpPr>
        <p:spPr>
          <a:xfrm>
            <a:off x="3425125" y="4520143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189D0F-5AE9-8E4B-808A-C1BA80D63AD4}"/>
              </a:ext>
            </a:extLst>
          </p:cNvPr>
          <p:cNvSpPr/>
          <p:nvPr/>
        </p:nvSpPr>
        <p:spPr>
          <a:xfrm>
            <a:off x="3423164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3ECB-E4FF-3017-5660-E8D51B3C7D1C}"/>
              </a:ext>
            </a:extLst>
          </p:cNvPr>
          <p:cNvSpPr/>
          <p:nvPr/>
        </p:nvSpPr>
        <p:spPr>
          <a:xfrm>
            <a:off x="3586820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1B550E-6D8F-CD8F-3A8D-351113267E49}"/>
              </a:ext>
            </a:extLst>
          </p:cNvPr>
          <p:cNvSpPr/>
          <p:nvPr/>
        </p:nvSpPr>
        <p:spPr>
          <a:xfrm>
            <a:off x="3748515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4D152D-1F93-D6BC-6DF9-EEE26A264C07}"/>
              </a:ext>
            </a:extLst>
          </p:cNvPr>
          <p:cNvSpPr/>
          <p:nvPr/>
        </p:nvSpPr>
        <p:spPr>
          <a:xfrm>
            <a:off x="4613915" y="4523420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左-右雙向箭號 12">
            <a:extLst>
              <a:ext uri="{FF2B5EF4-FFF2-40B4-BE49-F238E27FC236}">
                <a16:creationId xmlns:a16="http://schemas.microsoft.com/office/drawing/2014/main" id="{C203D63A-8A58-FA27-7B7A-739D01B87C85}"/>
              </a:ext>
            </a:extLst>
          </p:cNvPr>
          <p:cNvSpPr/>
          <p:nvPr/>
        </p:nvSpPr>
        <p:spPr>
          <a:xfrm>
            <a:off x="3712901" y="4614329"/>
            <a:ext cx="375643" cy="12700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AE648A-52F0-DA0D-C6FC-C20876229F07}"/>
              </a:ext>
            </a:extLst>
          </p:cNvPr>
          <p:cNvSpPr txBox="1"/>
          <p:nvPr/>
        </p:nvSpPr>
        <p:spPr>
          <a:xfrm>
            <a:off x="5449199" y="4529323"/>
            <a:ext cx="2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borrow_mram_pages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reclaim_mram_pages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曲線接點 14">
            <a:extLst>
              <a:ext uri="{FF2B5EF4-FFF2-40B4-BE49-F238E27FC236}">
                <a16:creationId xmlns:a16="http://schemas.microsoft.com/office/drawing/2014/main" id="{8556650A-B729-DF02-25AB-3211A2FF9D57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5400000" flipH="1" flipV="1">
            <a:off x="5307630" y="3122416"/>
            <a:ext cx="116758" cy="2930573"/>
          </a:xfrm>
          <a:prstGeom prst="curvedConnector3">
            <a:avLst>
              <a:gd name="adj1" fmla="val 24684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2CF0ACF5-EEC2-7F6F-6797-97AFF42D2777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029765" y="4928605"/>
            <a:ext cx="109182" cy="508026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96C040-D55B-C703-9099-F614F96B1C7B}"/>
              </a:ext>
            </a:extLst>
          </p:cNvPr>
          <p:cNvSpPr txBox="1"/>
          <p:nvPr/>
        </p:nvSpPr>
        <p:spPr>
          <a:xfrm>
            <a:off x="4281534" y="5088882"/>
            <a:ext cx="11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UPMEM driver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25</a:t>
            </a:fld>
            <a:endParaRPr lang="zh-TW" altLang="en-US"/>
          </a:p>
        </p:txBody>
      </p:sp>
      <p:cxnSp>
        <p:nvCxnSpPr>
          <p:cNvPr id="7" name="直線單箭頭接點 102">
            <a:extLst>
              <a:ext uri="{FF2B5EF4-FFF2-40B4-BE49-F238E27FC236}">
                <a16:creationId xmlns:a16="http://schemas.microsoft.com/office/drawing/2014/main" id="{B0539A17-996F-8C26-A6BA-C35ABF1E517B}"/>
              </a:ext>
            </a:extLst>
          </p:cNvPr>
          <p:cNvCxnSpPr>
            <a:cxnSpLocks/>
          </p:cNvCxnSpPr>
          <p:nvPr/>
        </p:nvCxnSpPr>
        <p:spPr>
          <a:xfrm>
            <a:off x="4944647" y="481946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8F514F0-95CC-0CF3-B979-E91E7ACA3F09}"/>
              </a:ext>
            </a:extLst>
          </p:cNvPr>
          <p:cNvSpPr/>
          <p:nvPr/>
        </p:nvSpPr>
        <p:spPr>
          <a:xfrm>
            <a:off x="3425125" y="4511285"/>
            <a:ext cx="1519614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33E763-E5B0-20B6-AEE4-35ACA83E196E}"/>
              </a:ext>
            </a:extLst>
          </p:cNvPr>
          <p:cNvSpPr/>
          <p:nvPr/>
        </p:nvSpPr>
        <p:spPr>
          <a:xfrm>
            <a:off x="3423164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6FDEB-12F2-C0D7-D5A5-7604D5A8939B}"/>
              </a:ext>
            </a:extLst>
          </p:cNvPr>
          <p:cNvSpPr/>
          <p:nvPr/>
        </p:nvSpPr>
        <p:spPr>
          <a:xfrm>
            <a:off x="3586820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66DFC0-AE3A-B211-5C1E-809FC611CF4F}"/>
              </a:ext>
            </a:extLst>
          </p:cNvPr>
          <p:cNvSpPr/>
          <p:nvPr/>
        </p:nvSpPr>
        <p:spPr>
          <a:xfrm>
            <a:off x="3748515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7EB139-552E-4C0F-2A23-1585F3161EF4}"/>
              </a:ext>
            </a:extLst>
          </p:cNvPr>
          <p:cNvSpPr/>
          <p:nvPr/>
        </p:nvSpPr>
        <p:spPr>
          <a:xfrm>
            <a:off x="4613915" y="451456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02">
            <a:extLst>
              <a:ext uri="{FF2B5EF4-FFF2-40B4-BE49-F238E27FC236}">
                <a16:creationId xmlns:a16="http://schemas.microsoft.com/office/drawing/2014/main" id="{DF7E3275-6EE0-1D90-F07C-7193FFBD8B6A}"/>
              </a:ext>
            </a:extLst>
          </p:cNvPr>
          <p:cNvCxnSpPr>
            <a:cxnSpLocks/>
          </p:cNvCxnSpPr>
          <p:nvPr/>
        </p:nvCxnSpPr>
        <p:spPr>
          <a:xfrm>
            <a:off x="6750099" y="4823695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D124178-2A8D-4802-BDFC-7B686F7F8428}"/>
              </a:ext>
            </a:extLst>
          </p:cNvPr>
          <p:cNvSpPr/>
          <p:nvPr/>
        </p:nvSpPr>
        <p:spPr>
          <a:xfrm>
            <a:off x="5230577" y="4515519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59094B-0495-1FC5-1414-ACB6A73A13CD}"/>
              </a:ext>
            </a:extLst>
          </p:cNvPr>
          <p:cNvSpPr/>
          <p:nvPr/>
        </p:nvSpPr>
        <p:spPr>
          <a:xfrm>
            <a:off x="5228616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30D30B-37A5-7F11-495A-5270AF17E394}"/>
              </a:ext>
            </a:extLst>
          </p:cNvPr>
          <p:cNvSpPr/>
          <p:nvPr/>
        </p:nvSpPr>
        <p:spPr>
          <a:xfrm>
            <a:off x="5392272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C93775-5E79-CF4E-4EEA-B766D2D81237}"/>
              </a:ext>
            </a:extLst>
          </p:cNvPr>
          <p:cNvSpPr/>
          <p:nvPr/>
        </p:nvSpPr>
        <p:spPr>
          <a:xfrm>
            <a:off x="5553967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96B630-C131-40B0-9C7E-705D7DEAB39D}"/>
              </a:ext>
            </a:extLst>
          </p:cNvPr>
          <p:cNvSpPr/>
          <p:nvPr/>
        </p:nvSpPr>
        <p:spPr>
          <a:xfrm>
            <a:off x="6419367" y="4518796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左-右雙向箭號 18">
            <a:extLst>
              <a:ext uri="{FF2B5EF4-FFF2-40B4-BE49-F238E27FC236}">
                <a16:creationId xmlns:a16="http://schemas.microsoft.com/office/drawing/2014/main" id="{B56B68EA-CA2A-1448-CDC1-321BCFE4B1C5}"/>
              </a:ext>
            </a:extLst>
          </p:cNvPr>
          <p:cNvSpPr/>
          <p:nvPr/>
        </p:nvSpPr>
        <p:spPr>
          <a:xfrm>
            <a:off x="5518353" y="4609705"/>
            <a:ext cx="375643" cy="12700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9549BD-79B9-3393-D0F7-F4EA49D5C6E1}"/>
              </a:ext>
            </a:extLst>
          </p:cNvPr>
          <p:cNvSpPr txBox="1"/>
          <p:nvPr/>
        </p:nvSpPr>
        <p:spPr>
          <a:xfrm>
            <a:off x="7254651" y="4524699"/>
            <a:ext cx="2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borrow_mram_pages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reclaim_mram_pages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曲線接點 20">
            <a:extLst>
              <a:ext uri="{FF2B5EF4-FFF2-40B4-BE49-F238E27FC236}">
                <a16:creationId xmlns:a16="http://schemas.microsoft.com/office/drawing/2014/main" id="{24903A14-28E4-D310-F000-F78923225FF2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5400000" flipH="1" flipV="1">
            <a:off x="7113082" y="3117792"/>
            <a:ext cx="116758" cy="2930573"/>
          </a:xfrm>
          <a:prstGeom prst="curvedConnector3">
            <a:avLst>
              <a:gd name="adj1" fmla="val 24684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接點 34">
            <a:extLst>
              <a:ext uri="{FF2B5EF4-FFF2-40B4-BE49-F238E27FC236}">
                <a16:creationId xmlns:a16="http://schemas.microsoft.com/office/drawing/2014/main" id="{811B445A-7948-BA25-1831-D1A9F5B653B3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835217" y="4923981"/>
            <a:ext cx="109182" cy="508026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0A3E1CD-0F68-6909-932E-7EBB33A25A22}"/>
              </a:ext>
            </a:extLst>
          </p:cNvPr>
          <p:cNvSpPr txBox="1"/>
          <p:nvPr/>
        </p:nvSpPr>
        <p:spPr>
          <a:xfrm>
            <a:off x="6079039" y="5102247"/>
            <a:ext cx="11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3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26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69B44897-0AE1-47D1-0035-D7FCFB70F1B1}"/>
              </a:ext>
            </a:extLst>
          </p:cNvPr>
          <p:cNvSpPr/>
          <p:nvPr/>
        </p:nvSpPr>
        <p:spPr>
          <a:xfrm>
            <a:off x="2838244" y="2171667"/>
            <a:ext cx="4970942" cy="729399"/>
          </a:xfrm>
          <a:prstGeom prst="wedgeRoundRectCallout">
            <a:avLst>
              <a:gd name="adj1" fmla="val 26466"/>
              <a:gd name="adj2" fmla="val 95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new kernel threads to automate the MRAM borrowing/reclamation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73104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BBF1B-27BE-F6F1-C80D-71B3E1E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trigger MRAM Borrowing/Reclamation Operations?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1437-8EEE-2860-AC77-FFA25CA0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453256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two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cooperate with the buddy system to automate the borrowing/reclamation operations</a:t>
            </a:r>
          </a:p>
          <a:p>
            <a:pPr lvl="1"/>
            <a:r>
              <a:rPr kumimoji="1"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 up by the high memory pressure detector in the buddy system (low memory watermark)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 an MRAM borrowing operation</a:t>
            </a:r>
          </a:p>
          <a:p>
            <a:pPr lvl="1"/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(background reclamation)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 if the memory pressure of ZONE_NORMAL has released (high memory watermark)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MRAM reclamation operations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07932-F0A2-8750-7B12-A72CF55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93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1" y="43064"/>
            <a:ext cx="11296908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MRAM Borrowing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01" y="1391858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buddy system uses the memory watermark WMARK_LOW to control the fallback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and the activation of swapping operations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2BF027C-2D90-0C6A-F55B-AD949922B887}"/>
              </a:ext>
            </a:extLst>
          </p:cNvPr>
          <p:cNvCxnSpPr>
            <a:cxnSpLocks/>
          </p:cNvCxnSpPr>
          <p:nvPr/>
        </p:nvCxnSpPr>
        <p:spPr>
          <a:xfrm>
            <a:off x="3304914" y="5766427"/>
            <a:ext cx="681569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0C82BBA-6A52-2848-C468-121849D1DD53}"/>
              </a:ext>
            </a:extLst>
          </p:cNvPr>
          <p:cNvSpPr/>
          <p:nvPr/>
        </p:nvSpPr>
        <p:spPr>
          <a:xfrm>
            <a:off x="3240831" y="3178640"/>
            <a:ext cx="6879773" cy="2846443"/>
          </a:xfrm>
          <a:custGeom>
            <a:avLst/>
            <a:gdLst>
              <a:gd name="connsiteX0" fmla="*/ 0 w 4758612"/>
              <a:gd name="connsiteY0" fmla="*/ 267477 h 2178611"/>
              <a:gd name="connsiteX1" fmla="*/ 1866123 w 4758612"/>
              <a:gd name="connsiteY1" fmla="*/ 2177142 h 2178611"/>
              <a:gd name="connsiteX2" fmla="*/ 4758612 w 4758612"/>
              <a:gd name="connsiteY2" fmla="*/ 0 h 217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2" h="2178611">
                <a:moveTo>
                  <a:pt x="0" y="267477"/>
                </a:moveTo>
                <a:cubicBezTo>
                  <a:pt x="536510" y="1244599"/>
                  <a:pt x="1073021" y="2221721"/>
                  <a:pt x="1866123" y="2177142"/>
                </a:cubicBezTo>
                <a:cubicBezTo>
                  <a:pt x="2659225" y="2132563"/>
                  <a:pt x="3708918" y="1066281"/>
                  <a:pt x="47586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EEDF6B-1A40-A301-5892-40F52D9631C8}"/>
              </a:ext>
            </a:extLst>
          </p:cNvPr>
          <p:cNvSpPr txBox="1"/>
          <p:nvPr/>
        </p:nvSpPr>
        <p:spPr>
          <a:xfrm>
            <a:off x="1073815" y="5554756"/>
            <a:ext cx="23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8DD867F0-B461-8851-8962-0B102272BF3A}"/>
              </a:ext>
            </a:extLst>
          </p:cNvPr>
          <p:cNvSpPr/>
          <p:nvPr/>
        </p:nvSpPr>
        <p:spPr>
          <a:xfrm>
            <a:off x="4129703" y="2999517"/>
            <a:ext cx="3932594" cy="1955030"/>
          </a:xfrm>
          <a:prstGeom prst="wedgeRoundRectCallout">
            <a:avLst>
              <a:gd name="adj1" fmla="val -28312"/>
              <a:gd name="adj2" fmla="val 8793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Try the next zone in the fallback list</a:t>
            </a:r>
          </a:p>
          <a:p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If (1) fails, the free pages # drops below WMAKR_LOW, and the buddy system trigger swapping operations (wakeup </a:t>
            </a:r>
            <a:r>
              <a:rPr kumimoji="1"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kswapd</a:t>
            </a:r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854399" y="2533625"/>
            <a:ext cx="240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ZONE_DEVICE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0" y="43064"/>
            <a:ext cx="11152285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MRAM Borrowing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67" y="1243527"/>
            <a:ext cx="11538149" cy="100467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buddy system makes sure that the free pages number in ZONE_DEVICE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stays higher than WMARK_LOW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859745" y="2388948"/>
            <a:ext cx="237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ZONE_DEVICE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CE2B93A-FD05-B1FF-52FE-3B2633D6C7C3}"/>
              </a:ext>
            </a:extLst>
          </p:cNvPr>
          <p:cNvCxnSpPr>
            <a:cxnSpLocks/>
          </p:cNvCxnSpPr>
          <p:nvPr/>
        </p:nvCxnSpPr>
        <p:spPr>
          <a:xfrm>
            <a:off x="4451392" y="3468830"/>
            <a:ext cx="0" cy="3169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ACA29B4-C2F8-655E-C173-FFD461163F04}"/>
              </a:ext>
            </a:extLst>
          </p:cNvPr>
          <p:cNvCxnSpPr>
            <a:cxnSpLocks/>
          </p:cNvCxnSpPr>
          <p:nvPr/>
        </p:nvCxnSpPr>
        <p:spPr>
          <a:xfrm>
            <a:off x="3253701" y="6114500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E8E4612-04B4-53F0-7D58-AF390F4764C5}"/>
              </a:ext>
            </a:extLst>
          </p:cNvPr>
          <p:cNvCxnSpPr>
            <a:cxnSpLocks/>
          </p:cNvCxnSpPr>
          <p:nvPr/>
        </p:nvCxnSpPr>
        <p:spPr>
          <a:xfrm>
            <a:off x="7296346" y="3042845"/>
            <a:ext cx="0" cy="3169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1ADA1EC7-DED9-311C-6407-A3885E247445}"/>
              </a:ext>
            </a:extLst>
          </p:cNvPr>
          <p:cNvSpPr/>
          <p:nvPr/>
        </p:nvSpPr>
        <p:spPr>
          <a:xfrm>
            <a:off x="4449452" y="3478491"/>
            <a:ext cx="2846894" cy="2733773"/>
          </a:xfrm>
          <a:custGeom>
            <a:avLst/>
            <a:gdLst>
              <a:gd name="connsiteX0" fmla="*/ 0 w 2846894"/>
              <a:gd name="connsiteY0" fmla="*/ 0 h 2733773"/>
              <a:gd name="connsiteX1" fmla="*/ 499620 w 2846894"/>
              <a:gd name="connsiteY1" fmla="*/ 1187777 h 2733773"/>
              <a:gd name="connsiteX2" fmla="*/ 1074655 w 2846894"/>
              <a:gd name="connsiteY2" fmla="*/ 707010 h 2733773"/>
              <a:gd name="connsiteX3" fmla="*/ 1319752 w 2846894"/>
              <a:gd name="connsiteY3" fmla="*/ 1772239 h 2733773"/>
              <a:gd name="connsiteX4" fmla="*/ 1885360 w 2846894"/>
              <a:gd name="connsiteY4" fmla="*/ 1282045 h 2733773"/>
              <a:gd name="connsiteX5" fmla="*/ 2846894 w 2846894"/>
              <a:gd name="connsiteY5" fmla="*/ 2733773 h 273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6894" h="2733773">
                <a:moveTo>
                  <a:pt x="0" y="0"/>
                </a:moveTo>
                <a:cubicBezTo>
                  <a:pt x="160255" y="534971"/>
                  <a:pt x="320511" y="1069942"/>
                  <a:pt x="499620" y="1187777"/>
                </a:cubicBezTo>
                <a:cubicBezTo>
                  <a:pt x="678729" y="1305612"/>
                  <a:pt x="937966" y="609600"/>
                  <a:pt x="1074655" y="707010"/>
                </a:cubicBezTo>
                <a:cubicBezTo>
                  <a:pt x="1211344" y="804420"/>
                  <a:pt x="1184635" y="1676400"/>
                  <a:pt x="1319752" y="1772239"/>
                </a:cubicBezTo>
                <a:cubicBezTo>
                  <a:pt x="1454870" y="1868078"/>
                  <a:pt x="1630836" y="1121789"/>
                  <a:pt x="1885360" y="1282045"/>
                </a:cubicBezTo>
                <a:cubicBezTo>
                  <a:pt x="2139884" y="1442301"/>
                  <a:pt x="2655216" y="2465109"/>
                  <a:pt x="2846894" y="27337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6B5999CF-BC56-3A04-5248-049733674B35}"/>
              </a:ext>
            </a:extLst>
          </p:cNvPr>
          <p:cNvSpPr/>
          <p:nvPr/>
        </p:nvSpPr>
        <p:spPr>
          <a:xfrm>
            <a:off x="53786" y="4109199"/>
            <a:ext cx="3008000" cy="1369320"/>
          </a:xfrm>
          <a:prstGeom prst="wedgeRoundRectCallout">
            <a:avLst>
              <a:gd name="adj1" fmla="val 91401"/>
              <a:gd name="adj2" fmla="val 12545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allocation fallback to ZONE_DEVICE. </a:t>
            </a:r>
          </a:p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(indicating low free memory in ZONE_NORMAL)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手繪多邊形 30">
            <a:extLst>
              <a:ext uri="{FF2B5EF4-FFF2-40B4-BE49-F238E27FC236}">
                <a16:creationId xmlns:a16="http://schemas.microsoft.com/office/drawing/2014/main" id="{B218D197-1AA2-F81D-6C13-A03CC01C3EF8}"/>
              </a:ext>
            </a:extLst>
          </p:cNvPr>
          <p:cNvSpPr/>
          <p:nvPr/>
        </p:nvSpPr>
        <p:spPr>
          <a:xfrm>
            <a:off x="7306798" y="3042845"/>
            <a:ext cx="2846894" cy="2287068"/>
          </a:xfrm>
          <a:custGeom>
            <a:avLst/>
            <a:gdLst>
              <a:gd name="connsiteX0" fmla="*/ 0 w 2846894"/>
              <a:gd name="connsiteY0" fmla="*/ 0 h 2733773"/>
              <a:gd name="connsiteX1" fmla="*/ 499620 w 2846894"/>
              <a:gd name="connsiteY1" fmla="*/ 1187777 h 2733773"/>
              <a:gd name="connsiteX2" fmla="*/ 1074655 w 2846894"/>
              <a:gd name="connsiteY2" fmla="*/ 707010 h 2733773"/>
              <a:gd name="connsiteX3" fmla="*/ 1319752 w 2846894"/>
              <a:gd name="connsiteY3" fmla="*/ 1772239 h 2733773"/>
              <a:gd name="connsiteX4" fmla="*/ 1885360 w 2846894"/>
              <a:gd name="connsiteY4" fmla="*/ 1282045 h 2733773"/>
              <a:gd name="connsiteX5" fmla="*/ 2846894 w 2846894"/>
              <a:gd name="connsiteY5" fmla="*/ 2733773 h 273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6894" h="2733773">
                <a:moveTo>
                  <a:pt x="0" y="0"/>
                </a:moveTo>
                <a:cubicBezTo>
                  <a:pt x="160255" y="534971"/>
                  <a:pt x="320511" y="1069942"/>
                  <a:pt x="499620" y="1187777"/>
                </a:cubicBezTo>
                <a:cubicBezTo>
                  <a:pt x="678729" y="1305612"/>
                  <a:pt x="937966" y="609600"/>
                  <a:pt x="1074655" y="707010"/>
                </a:cubicBezTo>
                <a:cubicBezTo>
                  <a:pt x="1211344" y="804420"/>
                  <a:pt x="1184635" y="1676400"/>
                  <a:pt x="1319752" y="1772239"/>
                </a:cubicBezTo>
                <a:cubicBezTo>
                  <a:pt x="1454870" y="1868078"/>
                  <a:pt x="1630836" y="1121789"/>
                  <a:pt x="1885360" y="1282045"/>
                </a:cubicBezTo>
                <a:cubicBezTo>
                  <a:pt x="2139884" y="1442301"/>
                  <a:pt x="2655216" y="2465109"/>
                  <a:pt x="2846894" y="27337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097B242-FD74-B2E8-277B-8C034CF717E5}"/>
              </a:ext>
            </a:extLst>
          </p:cNvPr>
          <p:cNvSpPr txBox="1"/>
          <p:nvPr/>
        </p:nvSpPr>
        <p:spPr>
          <a:xfrm>
            <a:off x="970591" y="6321365"/>
            <a:ext cx="237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圖說文字 32">
            <a:extLst>
              <a:ext uri="{FF2B5EF4-FFF2-40B4-BE49-F238E27FC236}">
                <a16:creationId xmlns:a16="http://schemas.microsoft.com/office/drawing/2014/main" id="{1AC26246-7303-E823-F291-F10281CB5965}"/>
              </a:ext>
            </a:extLst>
          </p:cNvPr>
          <p:cNvSpPr/>
          <p:nvPr/>
        </p:nvSpPr>
        <p:spPr>
          <a:xfrm>
            <a:off x="4191989" y="2153214"/>
            <a:ext cx="2846890" cy="919207"/>
          </a:xfrm>
          <a:prstGeom prst="wedgeRoundRectCallout">
            <a:avLst>
              <a:gd name="adj1" fmla="val -35986"/>
              <a:gd name="adj2" fmla="val 10254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 wakeup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for first borrowing.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圓角矩形圖說文字 33">
            <a:extLst>
              <a:ext uri="{FF2B5EF4-FFF2-40B4-BE49-F238E27FC236}">
                <a16:creationId xmlns:a16="http://schemas.microsoft.com/office/drawing/2014/main" id="{5C45C438-2094-53DA-A1E2-B3554B030FBA}"/>
              </a:ext>
            </a:extLst>
          </p:cNvPr>
          <p:cNvSpPr/>
          <p:nvPr/>
        </p:nvSpPr>
        <p:spPr>
          <a:xfrm>
            <a:off x="7317255" y="2153214"/>
            <a:ext cx="3158563" cy="889631"/>
          </a:xfrm>
          <a:prstGeom prst="wedgeRoundRectCallout">
            <a:avLst>
              <a:gd name="adj1" fmla="val -41615"/>
              <a:gd name="adj2" fmla="val 9955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 wakeup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for second borrowing.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F4C2A9-3776-9FE4-84CE-E48B1EBD7452}"/>
              </a:ext>
            </a:extLst>
          </p:cNvPr>
          <p:cNvSpPr txBox="1"/>
          <p:nvPr/>
        </p:nvSpPr>
        <p:spPr>
          <a:xfrm>
            <a:off x="4255596" y="6499494"/>
            <a:ext cx="38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3.33333E-6 -0.059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232 L -4.16667E-7 -0.03658 " pathEditMode="relative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5926 L -3.33333E-6 -0.106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/>
      <p:bldP spid="32" grpId="1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45CF7-854A-F67E-62E1-573B09D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Background-UPMEM-based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A4F150-94AC-90A2-584F-E2FB32D8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9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PIM acceleration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CCAC7-E204-52F0-6344-7B1E09BE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3">
            <a:extLst>
              <a:ext uri="{FF2B5EF4-FFF2-40B4-BE49-F238E27FC236}">
                <a16:creationId xmlns:a16="http://schemas.microsoft.com/office/drawing/2014/main" id="{9EEE32E5-CE08-3CE9-A961-4BB16B11E645}"/>
              </a:ext>
            </a:extLst>
          </p:cNvPr>
          <p:cNvSpPr/>
          <p:nvPr/>
        </p:nvSpPr>
        <p:spPr>
          <a:xfrm>
            <a:off x="5922316" y="2613357"/>
            <a:ext cx="4890560" cy="3211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4">
            <a:extLst>
              <a:ext uri="{FF2B5EF4-FFF2-40B4-BE49-F238E27FC236}">
                <a16:creationId xmlns:a16="http://schemas.microsoft.com/office/drawing/2014/main" id="{1E0C7B80-00FC-41E4-E28D-5C8A1403E942}"/>
              </a:ext>
            </a:extLst>
          </p:cNvPr>
          <p:cNvSpPr/>
          <p:nvPr/>
        </p:nvSpPr>
        <p:spPr>
          <a:xfrm>
            <a:off x="6691691" y="2755914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5">
            <a:extLst>
              <a:ext uri="{FF2B5EF4-FFF2-40B4-BE49-F238E27FC236}">
                <a16:creationId xmlns:a16="http://schemas.microsoft.com/office/drawing/2014/main" id="{93FB7C04-BC64-8096-9CD7-A0773524BB56}"/>
              </a:ext>
            </a:extLst>
          </p:cNvPr>
          <p:cNvSpPr/>
          <p:nvPr/>
        </p:nvSpPr>
        <p:spPr>
          <a:xfrm>
            <a:off x="6600947" y="283488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6">
            <a:extLst>
              <a:ext uri="{FF2B5EF4-FFF2-40B4-BE49-F238E27FC236}">
                <a16:creationId xmlns:a16="http://schemas.microsoft.com/office/drawing/2014/main" id="{27C5E3D7-2BA6-CE21-01B1-9AE60A3AD242}"/>
              </a:ext>
            </a:extLst>
          </p:cNvPr>
          <p:cNvSpPr/>
          <p:nvPr/>
        </p:nvSpPr>
        <p:spPr>
          <a:xfrm>
            <a:off x="6510203" y="2900920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7">
            <a:extLst>
              <a:ext uri="{FF2B5EF4-FFF2-40B4-BE49-F238E27FC236}">
                <a16:creationId xmlns:a16="http://schemas.microsoft.com/office/drawing/2014/main" id="{33397DF8-A700-FA93-1D48-1684AFB86390}"/>
              </a:ext>
            </a:extLst>
          </p:cNvPr>
          <p:cNvSpPr/>
          <p:nvPr/>
        </p:nvSpPr>
        <p:spPr>
          <a:xfrm>
            <a:off x="6419459" y="297988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8">
            <a:extLst>
              <a:ext uri="{FF2B5EF4-FFF2-40B4-BE49-F238E27FC236}">
                <a16:creationId xmlns:a16="http://schemas.microsoft.com/office/drawing/2014/main" id="{273DB554-70A2-753E-2DE1-4A7DF98FF9CE}"/>
              </a:ext>
            </a:extLst>
          </p:cNvPr>
          <p:cNvSpPr/>
          <p:nvPr/>
        </p:nvSpPr>
        <p:spPr>
          <a:xfrm>
            <a:off x="6334078" y="302849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9">
            <a:extLst>
              <a:ext uri="{FF2B5EF4-FFF2-40B4-BE49-F238E27FC236}">
                <a16:creationId xmlns:a16="http://schemas.microsoft.com/office/drawing/2014/main" id="{592502BE-E229-D74D-7DDA-E5B1945231C6}"/>
              </a:ext>
            </a:extLst>
          </p:cNvPr>
          <p:cNvSpPr/>
          <p:nvPr/>
        </p:nvSpPr>
        <p:spPr>
          <a:xfrm>
            <a:off x="6243334" y="3107462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0">
            <a:extLst>
              <a:ext uri="{FF2B5EF4-FFF2-40B4-BE49-F238E27FC236}">
                <a16:creationId xmlns:a16="http://schemas.microsoft.com/office/drawing/2014/main" id="{2C02C92B-DE4D-44BE-018D-9205246AFFE4}"/>
              </a:ext>
            </a:extLst>
          </p:cNvPr>
          <p:cNvSpPr/>
          <p:nvPr/>
        </p:nvSpPr>
        <p:spPr>
          <a:xfrm>
            <a:off x="6152590" y="317349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5205FF64-37D8-90A4-01B0-E3CF828729F5}"/>
              </a:ext>
            </a:extLst>
          </p:cNvPr>
          <p:cNvSpPr/>
          <p:nvPr/>
        </p:nvSpPr>
        <p:spPr>
          <a:xfrm>
            <a:off x="3208116" y="2974640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2">
            <a:extLst>
              <a:ext uri="{FF2B5EF4-FFF2-40B4-BE49-F238E27FC236}">
                <a16:creationId xmlns:a16="http://schemas.microsoft.com/office/drawing/2014/main" id="{D9F37EAC-D943-DA65-D5E7-E8D26E482525}"/>
              </a:ext>
            </a:extLst>
          </p:cNvPr>
          <p:cNvSpPr/>
          <p:nvPr/>
        </p:nvSpPr>
        <p:spPr>
          <a:xfrm>
            <a:off x="3132287" y="305360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3">
            <a:extLst>
              <a:ext uri="{FF2B5EF4-FFF2-40B4-BE49-F238E27FC236}">
                <a16:creationId xmlns:a16="http://schemas.microsoft.com/office/drawing/2014/main" id="{5D726FD7-8590-E0C7-F96E-0B8E403D9120}"/>
              </a:ext>
            </a:extLst>
          </p:cNvPr>
          <p:cNvSpPr/>
          <p:nvPr/>
        </p:nvSpPr>
        <p:spPr>
          <a:xfrm>
            <a:off x="3208116" y="436453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4">
            <a:extLst>
              <a:ext uri="{FF2B5EF4-FFF2-40B4-BE49-F238E27FC236}">
                <a16:creationId xmlns:a16="http://schemas.microsoft.com/office/drawing/2014/main" id="{78BF38BD-5A74-2ABC-3EDF-C881D3423094}"/>
              </a:ext>
            </a:extLst>
          </p:cNvPr>
          <p:cNvSpPr/>
          <p:nvPr/>
        </p:nvSpPr>
        <p:spPr>
          <a:xfrm>
            <a:off x="3131358" y="445261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5">
            <a:extLst>
              <a:ext uri="{FF2B5EF4-FFF2-40B4-BE49-F238E27FC236}">
                <a16:creationId xmlns:a16="http://schemas.microsoft.com/office/drawing/2014/main" id="{A10C31B1-F981-ECFC-DBD1-DA619608352F}"/>
              </a:ext>
            </a:extLst>
          </p:cNvPr>
          <p:cNvSpPr/>
          <p:nvPr/>
        </p:nvSpPr>
        <p:spPr>
          <a:xfrm>
            <a:off x="3053671" y="312286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6">
            <a:extLst>
              <a:ext uri="{FF2B5EF4-FFF2-40B4-BE49-F238E27FC236}">
                <a16:creationId xmlns:a16="http://schemas.microsoft.com/office/drawing/2014/main" id="{D1C930B2-E8E2-BD9F-EC26-391A481AB188}"/>
              </a:ext>
            </a:extLst>
          </p:cNvPr>
          <p:cNvSpPr/>
          <p:nvPr/>
        </p:nvSpPr>
        <p:spPr>
          <a:xfrm>
            <a:off x="3060819" y="453158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7">
            <a:extLst>
              <a:ext uri="{FF2B5EF4-FFF2-40B4-BE49-F238E27FC236}">
                <a16:creationId xmlns:a16="http://schemas.microsoft.com/office/drawing/2014/main" id="{BFECF581-7E8B-9160-EF54-87811C8CB705}"/>
              </a:ext>
            </a:extLst>
          </p:cNvPr>
          <p:cNvSpPr/>
          <p:nvPr/>
        </p:nvSpPr>
        <p:spPr>
          <a:xfrm>
            <a:off x="1852677" y="3612840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2A050FBF-5018-0D51-C389-AF24703851A0}"/>
              </a:ext>
            </a:extLst>
          </p:cNvPr>
          <p:cNvSpPr/>
          <p:nvPr/>
        </p:nvSpPr>
        <p:spPr>
          <a:xfrm>
            <a:off x="2973008" y="321094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9">
            <a:extLst>
              <a:ext uri="{FF2B5EF4-FFF2-40B4-BE49-F238E27FC236}">
                <a16:creationId xmlns:a16="http://schemas.microsoft.com/office/drawing/2014/main" id="{54873FFC-AD3D-B88B-48FB-687CD2BF7D7B}"/>
              </a:ext>
            </a:extLst>
          </p:cNvPr>
          <p:cNvSpPr/>
          <p:nvPr/>
        </p:nvSpPr>
        <p:spPr>
          <a:xfrm>
            <a:off x="2996566" y="461966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 (16 chips)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0">
            <a:extLst>
              <a:ext uri="{FF2B5EF4-FFF2-40B4-BE49-F238E27FC236}">
                <a16:creationId xmlns:a16="http://schemas.microsoft.com/office/drawing/2014/main" id="{BDDA21DE-0D3C-52B4-C940-CFA918CF35A7}"/>
              </a:ext>
            </a:extLst>
          </p:cNvPr>
          <p:cNvSpPr/>
          <p:nvPr/>
        </p:nvSpPr>
        <p:spPr>
          <a:xfrm>
            <a:off x="6061846" y="3252468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21">
            <a:extLst>
              <a:ext uri="{FF2B5EF4-FFF2-40B4-BE49-F238E27FC236}">
                <a16:creationId xmlns:a16="http://schemas.microsoft.com/office/drawing/2014/main" id="{4F5F04B0-3CC7-6EE3-72D0-126A1E207E5B}"/>
              </a:ext>
            </a:extLst>
          </p:cNvPr>
          <p:cNvSpPr/>
          <p:nvPr/>
        </p:nvSpPr>
        <p:spPr>
          <a:xfrm>
            <a:off x="6292120" y="3477697"/>
            <a:ext cx="1976830" cy="8972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2">
            <a:extLst>
              <a:ext uri="{FF2B5EF4-FFF2-40B4-BE49-F238E27FC236}">
                <a16:creationId xmlns:a16="http://schemas.microsoft.com/office/drawing/2014/main" id="{F7544A82-F363-9E9A-D6A2-0A7739ECB030}"/>
              </a:ext>
            </a:extLst>
          </p:cNvPr>
          <p:cNvSpPr/>
          <p:nvPr/>
        </p:nvSpPr>
        <p:spPr>
          <a:xfrm>
            <a:off x="6292120" y="4574101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3">
            <a:extLst>
              <a:ext uri="{FF2B5EF4-FFF2-40B4-BE49-F238E27FC236}">
                <a16:creationId xmlns:a16="http://schemas.microsoft.com/office/drawing/2014/main" id="{257F584E-AA90-65AF-7DA1-B09C419DD4AE}"/>
              </a:ext>
            </a:extLst>
          </p:cNvPr>
          <p:cNvSpPr/>
          <p:nvPr/>
        </p:nvSpPr>
        <p:spPr>
          <a:xfrm>
            <a:off x="6292120" y="5094187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DDR4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4">
            <a:extLst>
              <a:ext uri="{FF2B5EF4-FFF2-40B4-BE49-F238E27FC236}">
                <a16:creationId xmlns:a16="http://schemas.microsoft.com/office/drawing/2014/main" id="{0A2CBBF1-6F47-AE39-037D-42C210F1EE20}"/>
              </a:ext>
            </a:extLst>
          </p:cNvPr>
          <p:cNvSpPr/>
          <p:nvPr/>
        </p:nvSpPr>
        <p:spPr>
          <a:xfrm>
            <a:off x="8547522" y="4583473"/>
            <a:ext cx="1338587" cy="91844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(MRAM)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25">
            <a:extLst>
              <a:ext uri="{FF2B5EF4-FFF2-40B4-BE49-F238E27FC236}">
                <a16:creationId xmlns:a16="http://schemas.microsoft.com/office/drawing/2014/main" id="{D8591AEC-3ECD-D3F4-2711-354C5D482D21}"/>
              </a:ext>
            </a:extLst>
          </p:cNvPr>
          <p:cNvCxnSpPr>
            <a:cxnSpLocks/>
          </p:cNvCxnSpPr>
          <p:nvPr/>
        </p:nvCxnSpPr>
        <p:spPr>
          <a:xfrm>
            <a:off x="8264247" y="5315544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6">
            <a:extLst>
              <a:ext uri="{FF2B5EF4-FFF2-40B4-BE49-F238E27FC236}">
                <a16:creationId xmlns:a16="http://schemas.microsoft.com/office/drawing/2014/main" id="{729EFAEF-3683-81FC-4165-744ED90E0323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7280535" y="4374907"/>
            <a:ext cx="0" cy="199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27">
            <a:extLst>
              <a:ext uri="{FF2B5EF4-FFF2-40B4-BE49-F238E27FC236}">
                <a16:creationId xmlns:a16="http://schemas.microsoft.com/office/drawing/2014/main" id="{1F8617EE-64FD-A9A1-DC46-F0EA5A6102E9}"/>
              </a:ext>
            </a:extLst>
          </p:cNvPr>
          <p:cNvSpPr/>
          <p:nvPr/>
        </p:nvSpPr>
        <p:spPr>
          <a:xfrm>
            <a:off x="8542001" y="3477697"/>
            <a:ext cx="1368300" cy="39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圓角 28">
            <a:extLst>
              <a:ext uri="{FF2B5EF4-FFF2-40B4-BE49-F238E27FC236}">
                <a16:creationId xmlns:a16="http://schemas.microsoft.com/office/drawing/2014/main" id="{E5EC873F-C0C9-9FA1-06AD-5BE4092CFFE5}"/>
              </a:ext>
            </a:extLst>
          </p:cNvPr>
          <p:cNvSpPr/>
          <p:nvPr/>
        </p:nvSpPr>
        <p:spPr>
          <a:xfrm>
            <a:off x="8542000" y="3981641"/>
            <a:ext cx="1338587" cy="3932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5C74782-5984-310E-BA4B-9E0DC46A8A4E}"/>
              </a:ext>
            </a:extLst>
          </p:cNvPr>
          <p:cNvCxnSpPr>
            <a:cxnSpLocks/>
          </p:cNvCxnSpPr>
          <p:nvPr/>
        </p:nvCxnSpPr>
        <p:spPr>
          <a:xfrm flipH="1" flipV="1">
            <a:off x="5344412" y="4793147"/>
            <a:ext cx="615737" cy="694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D64380F-93E7-F645-56A3-8D3A3026D07B}"/>
              </a:ext>
            </a:extLst>
          </p:cNvPr>
          <p:cNvCxnSpPr>
            <a:cxnSpLocks/>
          </p:cNvCxnSpPr>
          <p:nvPr/>
        </p:nvCxnSpPr>
        <p:spPr>
          <a:xfrm flipH="1">
            <a:off x="5344412" y="3062978"/>
            <a:ext cx="581390" cy="1730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96EE479-8703-6F48-331A-7E6911ECB1C1}"/>
              </a:ext>
            </a:extLst>
          </p:cNvPr>
          <p:cNvSpPr txBox="1"/>
          <p:nvPr/>
        </p:nvSpPr>
        <p:spPr>
          <a:xfrm>
            <a:off x="7569272" y="2149303"/>
            <a:ext cx="15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Chip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2">
            <a:extLst>
              <a:ext uri="{FF2B5EF4-FFF2-40B4-BE49-F238E27FC236}">
                <a16:creationId xmlns:a16="http://schemas.microsoft.com/office/drawing/2014/main" id="{62A601B3-8F69-7159-0CCC-5EE33656D1A6}"/>
              </a:ext>
            </a:extLst>
          </p:cNvPr>
          <p:cNvCxnSpPr>
            <a:cxnSpLocks/>
          </p:cNvCxnSpPr>
          <p:nvPr/>
        </p:nvCxnSpPr>
        <p:spPr>
          <a:xfrm>
            <a:off x="8259825" y="4190207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3">
            <a:extLst>
              <a:ext uri="{FF2B5EF4-FFF2-40B4-BE49-F238E27FC236}">
                <a16:creationId xmlns:a16="http://schemas.microsoft.com/office/drawing/2014/main" id="{ADE51AA9-AE2F-FDF1-1B85-736D2E905976}"/>
              </a:ext>
            </a:extLst>
          </p:cNvPr>
          <p:cNvCxnSpPr>
            <a:cxnSpLocks/>
          </p:cNvCxnSpPr>
          <p:nvPr/>
        </p:nvCxnSpPr>
        <p:spPr>
          <a:xfrm>
            <a:off x="8268950" y="3669422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992FB-84E8-23CF-1CDF-991FBDCF41CB}"/>
              </a:ext>
            </a:extLst>
          </p:cNvPr>
          <p:cNvSpPr txBox="1"/>
          <p:nvPr/>
        </p:nvSpPr>
        <p:spPr>
          <a:xfrm>
            <a:off x="10323285" y="5338042"/>
            <a:ext cx="4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弧 40">
            <a:extLst>
              <a:ext uri="{FF2B5EF4-FFF2-40B4-BE49-F238E27FC236}">
                <a16:creationId xmlns:a16="http://schemas.microsoft.com/office/drawing/2014/main" id="{DA38A8C7-7A05-A95F-8BA5-366CEAA4E486}"/>
              </a:ext>
            </a:extLst>
          </p:cNvPr>
          <p:cNvSpPr/>
          <p:nvPr/>
        </p:nvSpPr>
        <p:spPr>
          <a:xfrm rot="2712768">
            <a:off x="10326036" y="4889898"/>
            <a:ext cx="155527" cy="921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36">
            <a:extLst>
              <a:ext uri="{FF2B5EF4-FFF2-40B4-BE49-F238E27FC236}">
                <a16:creationId xmlns:a16="http://schemas.microsoft.com/office/drawing/2014/main" id="{1D0570C9-2097-0E24-BA13-13B30762EAB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216816" y="4374907"/>
            <a:ext cx="2177" cy="20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7A510A-6804-35F3-0FF3-39F86EB6256C}"/>
              </a:ext>
            </a:extLst>
          </p:cNvPr>
          <p:cNvSpPr txBox="1"/>
          <p:nvPr/>
        </p:nvSpPr>
        <p:spPr>
          <a:xfrm>
            <a:off x="1835171" y="2402363"/>
            <a:ext cx="24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接點: 弧形 39">
            <a:extLst>
              <a:ext uri="{FF2B5EF4-FFF2-40B4-BE49-F238E27FC236}">
                <a16:creationId xmlns:a16="http://schemas.microsoft.com/office/drawing/2014/main" id="{01F70B1B-210A-A0F2-AA3F-068B80C38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4610" y="3243766"/>
            <a:ext cx="1069630" cy="319831"/>
          </a:xfrm>
          <a:prstGeom prst="curvedConnector3">
            <a:avLst>
              <a:gd name="adj1" fmla="val 45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圖說文字 45">
            <a:extLst>
              <a:ext uri="{FF2B5EF4-FFF2-40B4-BE49-F238E27FC236}">
                <a16:creationId xmlns:a16="http://schemas.microsoft.com/office/drawing/2014/main" id="{8C0ECAED-09E9-6216-4F8E-43A88C9FDCE4}"/>
              </a:ext>
            </a:extLst>
          </p:cNvPr>
          <p:cNvSpPr/>
          <p:nvPr/>
        </p:nvSpPr>
        <p:spPr>
          <a:xfrm>
            <a:off x="10119005" y="1981200"/>
            <a:ext cx="1368145" cy="1271268"/>
          </a:xfrm>
          <a:prstGeom prst="wedgeRoundRectCallout">
            <a:avLst>
              <a:gd name="adj1" fmla="val -79314"/>
              <a:gd name="adj2" fmla="val 6474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scratchpad memory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圓角矩形圖說文字 46">
            <a:extLst>
              <a:ext uri="{FF2B5EF4-FFF2-40B4-BE49-F238E27FC236}">
                <a16:creationId xmlns:a16="http://schemas.microsoft.com/office/drawing/2014/main" id="{59710981-7F20-D582-0A56-5CF9BAAB822A}"/>
              </a:ext>
            </a:extLst>
          </p:cNvPr>
          <p:cNvSpPr/>
          <p:nvPr/>
        </p:nvSpPr>
        <p:spPr>
          <a:xfrm>
            <a:off x="10128385" y="3506079"/>
            <a:ext cx="1368145" cy="1271268"/>
          </a:xfrm>
          <a:prstGeom prst="wedgeRoundRectCallout">
            <a:avLst>
              <a:gd name="adj1" fmla="val -76529"/>
              <a:gd name="adj2" fmla="val -43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scratchpad memory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圓角矩形圖說文字 51">
            <a:extLst>
              <a:ext uri="{FF2B5EF4-FFF2-40B4-BE49-F238E27FC236}">
                <a16:creationId xmlns:a16="http://schemas.microsoft.com/office/drawing/2014/main" id="{4CBA0F65-F95E-F353-CAC8-044307F01150}"/>
              </a:ext>
            </a:extLst>
          </p:cNvPr>
          <p:cNvSpPr/>
          <p:nvPr/>
        </p:nvSpPr>
        <p:spPr>
          <a:xfrm>
            <a:off x="352674" y="5818447"/>
            <a:ext cx="3000006" cy="664808"/>
          </a:xfrm>
          <a:prstGeom prst="wedgeRoundRectCallout">
            <a:avLst>
              <a:gd name="adj1" fmla="val 47493"/>
              <a:gd name="adj2" fmla="val -1029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DPUs in ranks</a:t>
            </a:r>
          </a:p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(64DPUs per rank).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剪去單一角落矩形 52">
            <a:extLst>
              <a:ext uri="{FF2B5EF4-FFF2-40B4-BE49-F238E27FC236}">
                <a16:creationId xmlns:a16="http://schemas.microsoft.com/office/drawing/2014/main" id="{83909A43-FDD5-4D36-3D05-6202B78CA805}"/>
              </a:ext>
            </a:extLst>
          </p:cNvPr>
          <p:cNvSpPr/>
          <p:nvPr/>
        </p:nvSpPr>
        <p:spPr>
          <a:xfrm>
            <a:off x="1026160" y="4749580"/>
            <a:ext cx="1455390" cy="66480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曲線接點 6">
            <a:extLst>
              <a:ext uri="{FF2B5EF4-FFF2-40B4-BE49-F238E27FC236}">
                <a16:creationId xmlns:a16="http://schemas.microsoft.com/office/drawing/2014/main" id="{64B1B683-F836-B2C1-6975-3D9348B1CA3C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H="1" flipV="1">
            <a:off x="2973008" y="3653654"/>
            <a:ext cx="23558" cy="1408723"/>
          </a:xfrm>
          <a:prstGeom prst="curvedConnector3">
            <a:avLst>
              <a:gd name="adj1" fmla="val -97037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圓角矩形圖說文字 47">
            <a:extLst>
              <a:ext uri="{FF2B5EF4-FFF2-40B4-BE49-F238E27FC236}">
                <a16:creationId xmlns:a16="http://schemas.microsoft.com/office/drawing/2014/main" id="{9C6C9E88-46D5-660F-34BE-5EE1409D9AE2}"/>
              </a:ext>
            </a:extLst>
          </p:cNvPr>
          <p:cNvSpPr/>
          <p:nvPr/>
        </p:nvSpPr>
        <p:spPr>
          <a:xfrm>
            <a:off x="7475979" y="6000134"/>
            <a:ext cx="3308747" cy="664808"/>
          </a:xfrm>
          <a:prstGeom prst="wedgeRoundRectCallout">
            <a:avLst>
              <a:gd name="adj1" fmla="val -7292"/>
              <a:gd name="adj2" fmla="val -13949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bank used for CPU-DPU data exchange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2D610F30-6278-B69D-5256-64338573A80B}"/>
              </a:ext>
            </a:extLst>
          </p:cNvPr>
          <p:cNvSpPr/>
          <p:nvPr/>
        </p:nvSpPr>
        <p:spPr>
          <a:xfrm>
            <a:off x="5698300" y="5221144"/>
            <a:ext cx="592721" cy="281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D203C22A-E809-D367-DCDD-3F38A6DFBF1B}"/>
              </a:ext>
            </a:extLst>
          </p:cNvPr>
          <p:cNvSpPr/>
          <p:nvPr/>
        </p:nvSpPr>
        <p:spPr>
          <a:xfrm>
            <a:off x="5705609" y="4696277"/>
            <a:ext cx="592721" cy="281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7" name="曲線接點 56">
            <a:extLst>
              <a:ext uri="{FF2B5EF4-FFF2-40B4-BE49-F238E27FC236}">
                <a16:creationId xmlns:a16="http://schemas.microsoft.com/office/drawing/2014/main" id="{374C16EC-6AD5-9E6E-019D-E6291CBF7BE7}"/>
              </a:ext>
            </a:extLst>
          </p:cNvPr>
          <p:cNvCxnSpPr>
            <a:cxnSpLocks/>
            <a:stCxn id="25" idx="1"/>
            <a:endCxn id="24" idx="1"/>
          </p:cNvCxnSpPr>
          <p:nvPr/>
        </p:nvCxnSpPr>
        <p:spPr>
          <a:xfrm rot="10800000">
            <a:off x="2973008" y="3653656"/>
            <a:ext cx="23558" cy="1408723"/>
          </a:xfrm>
          <a:prstGeom prst="curvedConnector3">
            <a:avLst>
              <a:gd name="adj1" fmla="val 107037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C87DB21-3D5C-C4BE-4009-863A66E5089C}"/>
              </a:ext>
            </a:extLst>
          </p:cNvPr>
          <p:cNvSpPr txBox="1"/>
          <p:nvPr/>
        </p:nvSpPr>
        <p:spPr>
          <a:xfrm>
            <a:off x="1831131" y="2411287"/>
            <a:ext cx="24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 animBg="1"/>
      <p:bldP spid="47" grpId="0" animBg="1"/>
      <p:bldP spid="52" grpId="0" animBg="1"/>
      <p:bldP spid="53" grpId="0" animBg="1"/>
      <p:bldP spid="48" grpId="0" animBg="1"/>
      <p:bldP spid="49" grpId="0" animBg="1"/>
      <p:bldP spid="51" grpId="0" animBg="1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BBF1B-27BE-F6F1-C80D-71B3E1E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trigger MRAM Borrowing/Reclamation Operations?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1437-8EEE-2860-AC77-FFA25CA0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453256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two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cooperate with the buddy system to automate the borrowing/reclamation operations</a:t>
            </a:r>
          </a:p>
          <a:p>
            <a:pPr lvl="1"/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 up by the high memory pressure detector in the buddy system (low memory watermark)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an MRAM borrowing operation</a:t>
            </a:r>
          </a:p>
          <a:p>
            <a:pPr lvl="1"/>
            <a:r>
              <a:rPr kumimoji="1"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 (background reclamation)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 if the memory pressure of ZONE_NORMAL has released (high memory watermark)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 MRAM reclamation operations</a:t>
            </a:r>
            <a:endParaRPr kumimoji="1"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07932-F0A2-8750-7B12-A72CF55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13" y="57108"/>
            <a:ext cx="11775335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Background MRAM Reclamation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468" y="1358012"/>
            <a:ext cx="10054934" cy="84535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periodically (0.1s) check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memory pressure of ZONE_NORMAL has released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trigger MRAM background reclamation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694313" y="2357763"/>
            <a:ext cx="248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ZONE_NORMAL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ACA29B4-C2F8-655E-C173-FFD461163F04}"/>
              </a:ext>
            </a:extLst>
          </p:cNvPr>
          <p:cNvCxnSpPr>
            <a:cxnSpLocks/>
          </p:cNvCxnSpPr>
          <p:nvPr/>
        </p:nvCxnSpPr>
        <p:spPr>
          <a:xfrm>
            <a:off x="3253701" y="6114500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AEB30B-22BB-1320-DB4D-D31BC7459681}"/>
              </a:ext>
            </a:extLst>
          </p:cNvPr>
          <p:cNvSpPr txBox="1"/>
          <p:nvPr/>
        </p:nvSpPr>
        <p:spPr>
          <a:xfrm>
            <a:off x="822001" y="5894685"/>
            <a:ext cx="227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95179FE-A7DF-77CF-4D90-6F71584967B4}"/>
              </a:ext>
            </a:extLst>
          </p:cNvPr>
          <p:cNvCxnSpPr>
            <a:cxnSpLocks/>
          </p:cNvCxnSpPr>
          <p:nvPr/>
        </p:nvCxnSpPr>
        <p:spPr>
          <a:xfrm>
            <a:off x="3253700" y="3849974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7551D3-2F2C-76F3-BFD6-BD411EC309FC}"/>
              </a:ext>
            </a:extLst>
          </p:cNvPr>
          <p:cNvSpPr txBox="1"/>
          <p:nvPr/>
        </p:nvSpPr>
        <p:spPr>
          <a:xfrm>
            <a:off x="206536" y="3604263"/>
            <a:ext cx="320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WMARK_HIGH_MEMBO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AD73423-E723-41FC-A7BD-EE63DF36FEEC}"/>
              </a:ext>
            </a:extLst>
          </p:cNvPr>
          <p:cNvCxnSpPr>
            <a:cxnSpLocks/>
            <a:stCxn id="59" idx="8"/>
          </p:cNvCxnSpPr>
          <p:nvPr/>
        </p:nvCxnSpPr>
        <p:spPr>
          <a:xfrm>
            <a:off x="6445405" y="3540857"/>
            <a:ext cx="0" cy="530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手繪多邊形 29">
            <a:extLst>
              <a:ext uri="{FF2B5EF4-FFF2-40B4-BE49-F238E27FC236}">
                <a16:creationId xmlns:a16="http://schemas.microsoft.com/office/drawing/2014/main" id="{3EF35CFB-63E3-6E68-72B2-AAE6300695EF}"/>
              </a:ext>
            </a:extLst>
          </p:cNvPr>
          <p:cNvSpPr/>
          <p:nvPr/>
        </p:nvSpPr>
        <p:spPr>
          <a:xfrm flipV="1">
            <a:off x="6445405" y="4038536"/>
            <a:ext cx="3733746" cy="629223"/>
          </a:xfrm>
          <a:custGeom>
            <a:avLst/>
            <a:gdLst>
              <a:gd name="connsiteX0" fmla="*/ 0 w 3780149"/>
              <a:gd name="connsiteY0" fmla="*/ 782425 h 801287"/>
              <a:gd name="connsiteX1" fmla="*/ 867266 w 3780149"/>
              <a:gd name="connsiteY1" fmla="*/ 18854 h 801287"/>
              <a:gd name="connsiteX2" fmla="*/ 2092751 w 3780149"/>
              <a:gd name="connsiteY2" fmla="*/ 801278 h 801287"/>
              <a:gd name="connsiteX3" fmla="*/ 3780149 w 3780149"/>
              <a:gd name="connsiteY3" fmla="*/ 0 h 80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0149" h="801287">
                <a:moveTo>
                  <a:pt x="0" y="782425"/>
                </a:moveTo>
                <a:cubicBezTo>
                  <a:pt x="259237" y="399068"/>
                  <a:pt x="518474" y="15712"/>
                  <a:pt x="867266" y="18854"/>
                </a:cubicBezTo>
                <a:cubicBezTo>
                  <a:pt x="1216058" y="21996"/>
                  <a:pt x="1607271" y="804420"/>
                  <a:pt x="2092751" y="801278"/>
                </a:cubicBezTo>
                <a:cubicBezTo>
                  <a:pt x="2578231" y="798136"/>
                  <a:pt x="3179190" y="399068"/>
                  <a:pt x="3780149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圖說文字 30">
            <a:extLst>
              <a:ext uri="{FF2B5EF4-FFF2-40B4-BE49-F238E27FC236}">
                <a16:creationId xmlns:a16="http://schemas.microsoft.com/office/drawing/2014/main" id="{459782F2-5647-AAAF-3F82-BC158114E53C}"/>
              </a:ext>
            </a:extLst>
          </p:cNvPr>
          <p:cNvSpPr/>
          <p:nvPr/>
        </p:nvSpPr>
        <p:spPr>
          <a:xfrm>
            <a:off x="6625590" y="2403234"/>
            <a:ext cx="3199265" cy="1301454"/>
          </a:xfrm>
          <a:prstGeom prst="wedgeRoundRectCallout">
            <a:avLst>
              <a:gd name="adj1" fmla="val -54608"/>
              <a:gd name="adj2" fmla="val 367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initiates MRAM borrowing operations, migrating live data back to free ZONE_NORMAL’s pages.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圖說文字 32">
            <a:extLst>
              <a:ext uri="{FF2B5EF4-FFF2-40B4-BE49-F238E27FC236}">
                <a16:creationId xmlns:a16="http://schemas.microsoft.com/office/drawing/2014/main" id="{84AFDBC1-E45A-4722-56C3-0A38D9227678}"/>
              </a:ext>
            </a:extLst>
          </p:cNvPr>
          <p:cNvSpPr/>
          <p:nvPr/>
        </p:nvSpPr>
        <p:spPr>
          <a:xfrm>
            <a:off x="5948593" y="5574913"/>
            <a:ext cx="3034709" cy="1042281"/>
          </a:xfrm>
          <a:prstGeom prst="wedgeRoundRectCallout">
            <a:avLst>
              <a:gd name="adj1" fmla="val -135057"/>
              <a:gd name="adj2" fmla="val 389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is activated once the first MRAM borrowing completes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向右箭號 33">
            <a:extLst>
              <a:ext uri="{FF2B5EF4-FFF2-40B4-BE49-F238E27FC236}">
                <a16:creationId xmlns:a16="http://schemas.microsoft.com/office/drawing/2014/main" id="{BFEAAB9B-C7E6-86B9-4BEC-C0BA7F68A961}"/>
              </a:ext>
            </a:extLst>
          </p:cNvPr>
          <p:cNvSpPr/>
          <p:nvPr/>
        </p:nvSpPr>
        <p:spPr>
          <a:xfrm rot="5400000">
            <a:off x="3014439" y="3145730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向右箭號 36">
            <a:extLst>
              <a:ext uri="{FF2B5EF4-FFF2-40B4-BE49-F238E27FC236}">
                <a16:creationId xmlns:a16="http://schemas.microsoft.com/office/drawing/2014/main" id="{3F14BAF1-3B72-272F-3F2A-9C2E9C37B573}"/>
              </a:ext>
            </a:extLst>
          </p:cNvPr>
          <p:cNvSpPr/>
          <p:nvPr/>
        </p:nvSpPr>
        <p:spPr>
          <a:xfrm rot="5400000">
            <a:off x="3805536" y="3149465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向右箭號 37">
            <a:extLst>
              <a:ext uri="{FF2B5EF4-FFF2-40B4-BE49-F238E27FC236}">
                <a16:creationId xmlns:a16="http://schemas.microsoft.com/office/drawing/2014/main" id="{397AC84C-026B-7A25-C9BA-1FAFC9B1888D}"/>
              </a:ext>
            </a:extLst>
          </p:cNvPr>
          <p:cNvSpPr/>
          <p:nvPr/>
        </p:nvSpPr>
        <p:spPr>
          <a:xfrm rot="5400000">
            <a:off x="4592250" y="3137618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E4E796B0-D1D8-8DA4-9A63-59DFA37BB384}"/>
              </a:ext>
            </a:extLst>
          </p:cNvPr>
          <p:cNvSpPr/>
          <p:nvPr/>
        </p:nvSpPr>
        <p:spPr>
          <a:xfrm rot="5400000">
            <a:off x="5377229" y="3128427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D68F2DF7-B63F-F994-D323-9FC39A73C3C4}"/>
              </a:ext>
            </a:extLst>
          </p:cNvPr>
          <p:cNvSpPr/>
          <p:nvPr/>
        </p:nvSpPr>
        <p:spPr>
          <a:xfrm rot="5400000">
            <a:off x="6165008" y="3121061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向右箭號 42">
            <a:extLst>
              <a:ext uri="{FF2B5EF4-FFF2-40B4-BE49-F238E27FC236}">
                <a16:creationId xmlns:a16="http://schemas.microsoft.com/office/drawing/2014/main" id="{4E1B0C70-B043-9FDD-A8EB-B2B1127CFA26}"/>
              </a:ext>
            </a:extLst>
          </p:cNvPr>
          <p:cNvSpPr/>
          <p:nvPr/>
        </p:nvSpPr>
        <p:spPr>
          <a:xfrm rot="5400000">
            <a:off x="9725319" y="3168219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2CB093-9A73-52B7-7C04-0F7A34FE42AE}"/>
              </a:ext>
            </a:extLst>
          </p:cNvPr>
          <p:cNvSpPr txBox="1"/>
          <p:nvPr/>
        </p:nvSpPr>
        <p:spPr>
          <a:xfrm>
            <a:off x="1806889" y="4751730"/>
            <a:ext cx="12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MB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4965972-EB3A-DC5A-34ED-8DE28A94976D}"/>
              </a:ext>
            </a:extLst>
          </p:cNvPr>
          <p:cNvSpPr/>
          <p:nvPr/>
        </p:nvSpPr>
        <p:spPr>
          <a:xfrm>
            <a:off x="2985329" y="3849974"/>
            <a:ext cx="260396" cy="2275543"/>
          </a:xfrm>
          <a:prstGeom prst="leftBrac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3869E92-8C9C-0BC4-EE95-7B336DF383B1}"/>
              </a:ext>
            </a:extLst>
          </p:cNvPr>
          <p:cNvSpPr txBox="1"/>
          <p:nvPr/>
        </p:nvSpPr>
        <p:spPr>
          <a:xfrm>
            <a:off x="3115527" y="6504206"/>
            <a:ext cx="38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手繪多邊形 58">
            <a:extLst>
              <a:ext uri="{FF2B5EF4-FFF2-40B4-BE49-F238E27FC236}">
                <a16:creationId xmlns:a16="http://schemas.microsoft.com/office/drawing/2014/main" id="{5D83A7DB-FD67-E239-D9C4-3C277D832AE9}"/>
              </a:ext>
            </a:extLst>
          </p:cNvPr>
          <p:cNvSpPr/>
          <p:nvPr/>
        </p:nvSpPr>
        <p:spPr>
          <a:xfrm>
            <a:off x="3267307" y="3465919"/>
            <a:ext cx="3178098" cy="2842158"/>
          </a:xfrm>
          <a:custGeom>
            <a:avLst/>
            <a:gdLst>
              <a:gd name="connsiteX0" fmla="*/ 0 w 3178098"/>
              <a:gd name="connsiteY0" fmla="*/ 2879125 h 3040572"/>
              <a:gd name="connsiteX1" fmla="*/ 189571 w 3178098"/>
              <a:gd name="connsiteY1" fmla="*/ 2778764 h 3040572"/>
              <a:gd name="connsiteX2" fmla="*/ 468352 w 3178098"/>
              <a:gd name="connsiteY2" fmla="*/ 2946032 h 3040572"/>
              <a:gd name="connsiteX3" fmla="*/ 970156 w 3178098"/>
              <a:gd name="connsiteY3" fmla="*/ 2812218 h 3040572"/>
              <a:gd name="connsiteX4" fmla="*/ 1449659 w 3178098"/>
              <a:gd name="connsiteY4" fmla="*/ 2968335 h 3040572"/>
              <a:gd name="connsiteX5" fmla="*/ 1806498 w 3178098"/>
              <a:gd name="connsiteY5" fmla="*/ 1451769 h 3040572"/>
              <a:gd name="connsiteX6" fmla="*/ 2464420 w 3178098"/>
              <a:gd name="connsiteY6" fmla="*/ 1830910 h 3040572"/>
              <a:gd name="connsiteX7" fmla="*/ 2821259 w 3178098"/>
              <a:gd name="connsiteY7" fmla="*/ 202832 h 3040572"/>
              <a:gd name="connsiteX8" fmla="*/ 3178098 w 3178098"/>
              <a:gd name="connsiteY8" fmla="*/ 80169 h 304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098" h="3040572">
                <a:moveTo>
                  <a:pt x="0" y="2879125"/>
                </a:moveTo>
                <a:cubicBezTo>
                  <a:pt x="55756" y="2823369"/>
                  <a:pt x="111512" y="2767613"/>
                  <a:pt x="189571" y="2778764"/>
                </a:cubicBezTo>
                <a:cubicBezTo>
                  <a:pt x="267630" y="2789915"/>
                  <a:pt x="338255" y="2940456"/>
                  <a:pt x="468352" y="2946032"/>
                </a:cubicBezTo>
                <a:cubicBezTo>
                  <a:pt x="598450" y="2951608"/>
                  <a:pt x="806605" y="2808501"/>
                  <a:pt x="970156" y="2812218"/>
                </a:cubicBezTo>
                <a:cubicBezTo>
                  <a:pt x="1133707" y="2815935"/>
                  <a:pt x="1310269" y="3195077"/>
                  <a:pt x="1449659" y="2968335"/>
                </a:cubicBezTo>
                <a:cubicBezTo>
                  <a:pt x="1589049" y="2741593"/>
                  <a:pt x="1637371" y="1641340"/>
                  <a:pt x="1806498" y="1451769"/>
                </a:cubicBezTo>
                <a:cubicBezTo>
                  <a:pt x="1975625" y="1262198"/>
                  <a:pt x="2295293" y="2039066"/>
                  <a:pt x="2464420" y="1830910"/>
                </a:cubicBezTo>
                <a:cubicBezTo>
                  <a:pt x="2633547" y="1622754"/>
                  <a:pt x="2702313" y="494622"/>
                  <a:pt x="2821259" y="202832"/>
                </a:cubicBezTo>
                <a:cubicBezTo>
                  <a:pt x="2940205" y="-88958"/>
                  <a:pt x="3059151" y="-4395"/>
                  <a:pt x="3178098" y="801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89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3" grpId="1" animBg="1"/>
      <p:bldP spid="44" grpId="0"/>
      <p:bldP spid="45" grpId="0" animBg="1"/>
      <p:bldP spid="58" grpId="0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32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8ADCF452-206E-7873-732B-B571AF78AF37}"/>
              </a:ext>
            </a:extLst>
          </p:cNvPr>
          <p:cNvSpPr/>
          <p:nvPr/>
        </p:nvSpPr>
        <p:spPr>
          <a:xfrm>
            <a:off x="2804025" y="1828667"/>
            <a:ext cx="4040049" cy="765730"/>
          </a:xfrm>
          <a:prstGeom prst="wedgeRoundRectCallout">
            <a:avLst>
              <a:gd name="adj1" fmla="val 103373"/>
              <a:gd name="adj2" fmla="val 495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foreground reclamation time minimization APIs</a:t>
            </a:r>
          </a:p>
        </p:txBody>
      </p:sp>
    </p:spTree>
    <p:extLst>
      <p:ext uri="{BB962C8B-B14F-4D97-AF65-F5344CB8AC3E}">
        <p14:creationId xmlns:p14="http://schemas.microsoft.com/office/powerpoint/2010/main" val="130624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31880" cy="113880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Recap-Foreground Reclamation Challenge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CB4416-A5EA-6261-B751-B9F05FF2A540}"/>
              </a:ext>
            </a:extLst>
          </p:cNvPr>
          <p:cNvSpPr/>
          <p:nvPr/>
        </p:nvSpPr>
        <p:spPr>
          <a:xfrm>
            <a:off x="378036" y="5537394"/>
            <a:ext cx="2625585" cy="612250"/>
          </a:xfrm>
          <a:prstGeom prst="wedgeRoundRectCallout">
            <a:avLst>
              <a:gd name="adj1" fmla="val 61523"/>
              <a:gd name="adj2" fmla="val -54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 a DPU process and allocate DPU ranks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610600" y="5026581"/>
            <a:ext cx="3502777" cy="944310"/>
          </a:xfrm>
          <a:prstGeom prst="wedgeRoundRectCallout">
            <a:avLst>
              <a:gd name="adj1" fmla="val -75455"/>
              <a:gd name="adj2" fmla="val -22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enough ranks left for the DPU user due to MRAM borrowing!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BE4811-4BC9-CC31-5B7C-1393113DFBCC}"/>
              </a:ext>
            </a:extLst>
          </p:cNvPr>
          <p:cNvSpPr txBox="1"/>
          <p:nvPr/>
        </p:nvSpPr>
        <p:spPr>
          <a:xfrm>
            <a:off x="925983" y="5026581"/>
            <a:ext cx="216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delay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B4690525-B2DA-A8D7-0D64-FBB6DBB69511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1779283" y="5307460"/>
            <a:ext cx="141481" cy="3183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1FE478F-6DB7-0805-7BDD-D788A9C1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15E7E44C-FD34-7F9F-634D-BB6CA377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2399"/>
            <a:ext cx="11353801" cy="19407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reclamation may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latency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DPU application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圓角 13">
            <a:extLst>
              <a:ext uri="{FF2B5EF4-FFF2-40B4-BE49-F238E27FC236}">
                <a16:creationId xmlns:a16="http://schemas.microsoft.com/office/drawing/2014/main" id="{02BEB2CC-84E1-8094-045C-78F2D6A92707}"/>
              </a:ext>
            </a:extLst>
          </p:cNvPr>
          <p:cNvSpPr/>
          <p:nvPr/>
        </p:nvSpPr>
        <p:spPr>
          <a:xfrm>
            <a:off x="4894442" y="2951629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圓角 15">
            <a:extLst>
              <a:ext uri="{FF2B5EF4-FFF2-40B4-BE49-F238E27FC236}">
                <a16:creationId xmlns:a16="http://schemas.microsoft.com/office/drawing/2014/main" id="{CF8ACAA4-B5DB-E810-967A-DE301FBFEFDE}"/>
              </a:ext>
            </a:extLst>
          </p:cNvPr>
          <p:cNvSpPr/>
          <p:nvPr/>
        </p:nvSpPr>
        <p:spPr>
          <a:xfrm>
            <a:off x="3048280" y="4004345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圓角 11">
            <a:extLst>
              <a:ext uri="{FF2B5EF4-FFF2-40B4-BE49-F238E27FC236}">
                <a16:creationId xmlns:a16="http://schemas.microsoft.com/office/drawing/2014/main" id="{E33A9BED-FF00-8A29-CB1D-9645769B0F3F}"/>
              </a:ext>
            </a:extLst>
          </p:cNvPr>
          <p:cNvSpPr/>
          <p:nvPr/>
        </p:nvSpPr>
        <p:spPr>
          <a:xfrm>
            <a:off x="4834562" y="3046051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圓角 12">
            <a:extLst>
              <a:ext uri="{FF2B5EF4-FFF2-40B4-BE49-F238E27FC236}">
                <a16:creationId xmlns:a16="http://schemas.microsoft.com/office/drawing/2014/main" id="{547E3530-0EDD-0265-3324-0DBA54C4A2A5}"/>
              </a:ext>
            </a:extLst>
          </p:cNvPr>
          <p:cNvSpPr/>
          <p:nvPr/>
        </p:nvSpPr>
        <p:spPr>
          <a:xfrm>
            <a:off x="4758733" y="312502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圓角 15">
            <a:extLst>
              <a:ext uri="{FF2B5EF4-FFF2-40B4-BE49-F238E27FC236}">
                <a16:creationId xmlns:a16="http://schemas.microsoft.com/office/drawing/2014/main" id="{72BA9486-8FC8-F6AF-9768-F71A9C3D8953}"/>
              </a:ext>
            </a:extLst>
          </p:cNvPr>
          <p:cNvSpPr/>
          <p:nvPr/>
        </p:nvSpPr>
        <p:spPr>
          <a:xfrm>
            <a:off x="4680117" y="3194272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圓角 18">
            <a:extLst>
              <a:ext uri="{FF2B5EF4-FFF2-40B4-BE49-F238E27FC236}">
                <a16:creationId xmlns:a16="http://schemas.microsoft.com/office/drawing/2014/main" id="{F77D325D-0336-F33D-167C-5C407B3BE9E8}"/>
              </a:ext>
            </a:extLst>
          </p:cNvPr>
          <p:cNvSpPr/>
          <p:nvPr/>
        </p:nvSpPr>
        <p:spPr>
          <a:xfrm>
            <a:off x="4599454" y="3282352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14">
            <a:extLst>
              <a:ext uri="{FF2B5EF4-FFF2-40B4-BE49-F238E27FC236}">
                <a16:creationId xmlns:a16="http://schemas.microsoft.com/office/drawing/2014/main" id="{D2AC85F2-5F3E-A9B2-AAB6-78F9C4A37F1E}"/>
              </a:ext>
            </a:extLst>
          </p:cNvPr>
          <p:cNvSpPr/>
          <p:nvPr/>
        </p:nvSpPr>
        <p:spPr>
          <a:xfrm>
            <a:off x="4624026" y="4973155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16">
            <a:extLst>
              <a:ext uri="{FF2B5EF4-FFF2-40B4-BE49-F238E27FC236}">
                <a16:creationId xmlns:a16="http://schemas.microsoft.com/office/drawing/2014/main" id="{F14D8D99-9E0A-414B-285F-3D46C2578DF4}"/>
              </a:ext>
            </a:extLst>
          </p:cNvPr>
          <p:cNvSpPr/>
          <p:nvPr/>
        </p:nvSpPr>
        <p:spPr>
          <a:xfrm>
            <a:off x="4553487" y="505212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圓角 19">
            <a:extLst>
              <a:ext uri="{FF2B5EF4-FFF2-40B4-BE49-F238E27FC236}">
                <a16:creationId xmlns:a16="http://schemas.microsoft.com/office/drawing/2014/main" id="{B2D98C43-BC73-BE9D-6A88-1D83574B937D}"/>
              </a:ext>
            </a:extLst>
          </p:cNvPr>
          <p:cNvSpPr/>
          <p:nvPr/>
        </p:nvSpPr>
        <p:spPr>
          <a:xfrm>
            <a:off x="4489234" y="514020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06B052-C7F5-F8AE-3543-F2C36DF6E215}"/>
              </a:ext>
            </a:extLst>
          </p:cNvPr>
          <p:cNvSpPr txBox="1"/>
          <p:nvPr/>
        </p:nvSpPr>
        <p:spPr>
          <a:xfrm>
            <a:off x="5074733" y="4708335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剪去並圓角化單一角落 4">
            <a:extLst>
              <a:ext uri="{FF2B5EF4-FFF2-40B4-BE49-F238E27FC236}">
                <a16:creationId xmlns:a16="http://schemas.microsoft.com/office/drawing/2014/main" id="{6D104BA2-3B97-490A-7D35-28CD6E4B400E}"/>
              </a:ext>
            </a:extLst>
          </p:cNvPr>
          <p:cNvSpPr/>
          <p:nvPr/>
        </p:nvSpPr>
        <p:spPr>
          <a:xfrm>
            <a:off x="6562732" y="4905920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剪去並圓角化單一角落 3">
            <a:extLst>
              <a:ext uri="{FF2B5EF4-FFF2-40B4-BE49-F238E27FC236}">
                <a16:creationId xmlns:a16="http://schemas.microsoft.com/office/drawing/2014/main" id="{64277E47-C7A5-A3FA-869B-E37360DDDB2C}"/>
              </a:ext>
            </a:extLst>
          </p:cNvPr>
          <p:cNvSpPr/>
          <p:nvPr/>
        </p:nvSpPr>
        <p:spPr>
          <a:xfrm>
            <a:off x="6664861" y="4905919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剪去並圓角化單一角落 8">
            <a:extLst>
              <a:ext uri="{FF2B5EF4-FFF2-40B4-BE49-F238E27FC236}">
                <a16:creationId xmlns:a16="http://schemas.microsoft.com/office/drawing/2014/main" id="{E57806B1-5F1D-7D53-5A93-0A1C0EF75D47}"/>
              </a:ext>
            </a:extLst>
          </p:cNvPr>
          <p:cNvSpPr/>
          <p:nvPr/>
        </p:nvSpPr>
        <p:spPr>
          <a:xfrm>
            <a:off x="6766990" y="4905919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1484 0.278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3672 -0.081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13672 -0.0810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13672 -0.08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7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92AA5-B67C-B338-D507-9590CC01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1-Data Migration Pipelining (DMP)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2A9CC-F2F5-5130-9BE2-584A18DC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00" y="1583858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pipeline the foreground reclamation time and the DPU input data copy time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level data migration parallelism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D216A4E-D9A1-A96C-4270-DD5D6CC48F0D}"/>
              </a:ext>
            </a:extLst>
          </p:cNvPr>
          <p:cNvCxnSpPr>
            <a:cxnSpLocks/>
          </p:cNvCxnSpPr>
          <p:nvPr/>
        </p:nvCxnSpPr>
        <p:spPr>
          <a:xfrm>
            <a:off x="5026003" y="3631473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7459713-0016-6524-7EC7-4666E6CC29BB}"/>
              </a:ext>
            </a:extLst>
          </p:cNvPr>
          <p:cNvCxnSpPr>
            <a:cxnSpLocks/>
          </p:cNvCxnSpPr>
          <p:nvPr/>
        </p:nvCxnSpPr>
        <p:spPr>
          <a:xfrm>
            <a:off x="2837021" y="3631473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EDF6082-29EB-7790-1D14-907D6F947D01}"/>
              </a:ext>
            </a:extLst>
          </p:cNvPr>
          <p:cNvSpPr txBox="1"/>
          <p:nvPr/>
        </p:nvSpPr>
        <p:spPr>
          <a:xfrm>
            <a:off x="2805223" y="2941613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ECC1E6-08D5-0685-0B7A-0A1CC71843AF}"/>
              </a:ext>
            </a:extLst>
          </p:cNvPr>
          <p:cNvSpPr txBox="1"/>
          <p:nvPr/>
        </p:nvSpPr>
        <p:spPr>
          <a:xfrm>
            <a:off x="5792540" y="3085781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95D531-5846-238F-A875-EC4B7B5BC223}"/>
              </a:ext>
            </a:extLst>
          </p:cNvPr>
          <p:cNvSpPr txBox="1"/>
          <p:nvPr/>
        </p:nvSpPr>
        <p:spPr>
          <a:xfrm>
            <a:off x="8309907" y="2933305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1DD98E9-61A3-F544-BF7D-24905A26D3FC}"/>
              </a:ext>
            </a:extLst>
          </p:cNvPr>
          <p:cNvCxnSpPr>
            <a:cxnSpLocks/>
          </p:cNvCxnSpPr>
          <p:nvPr/>
        </p:nvCxnSpPr>
        <p:spPr>
          <a:xfrm>
            <a:off x="2837021" y="5685772"/>
            <a:ext cx="5029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DD4AB63-97C3-531F-23D7-8C0EAC3796EF}"/>
              </a:ext>
            </a:extLst>
          </p:cNvPr>
          <p:cNvCxnSpPr>
            <a:cxnSpLocks/>
          </p:cNvCxnSpPr>
          <p:nvPr/>
        </p:nvCxnSpPr>
        <p:spPr>
          <a:xfrm>
            <a:off x="3339967" y="5751533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CE01CF4-063E-C05D-D393-64C6EDF6BB83}"/>
              </a:ext>
            </a:extLst>
          </p:cNvPr>
          <p:cNvCxnSpPr>
            <a:cxnSpLocks/>
          </p:cNvCxnSpPr>
          <p:nvPr/>
        </p:nvCxnSpPr>
        <p:spPr>
          <a:xfrm>
            <a:off x="3865405" y="5807499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51FD9B71-AAA5-AD0E-C6D2-6585522CFCC9}"/>
              </a:ext>
            </a:extLst>
          </p:cNvPr>
          <p:cNvCxnSpPr>
            <a:cxnSpLocks/>
          </p:cNvCxnSpPr>
          <p:nvPr/>
        </p:nvCxnSpPr>
        <p:spPr>
          <a:xfrm>
            <a:off x="4385073" y="5807499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C7DD36AF-618B-5777-589E-EB65A3064BF5}"/>
              </a:ext>
            </a:extLst>
          </p:cNvPr>
          <p:cNvSpPr txBox="1"/>
          <p:nvPr/>
        </p:nvSpPr>
        <p:spPr>
          <a:xfrm>
            <a:off x="621775" y="4378242"/>
            <a:ext cx="18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7F148F7B-92E4-B690-C684-CD6CB781F5F1}"/>
              </a:ext>
            </a:extLst>
          </p:cNvPr>
          <p:cNvSpPr txBox="1"/>
          <p:nvPr/>
        </p:nvSpPr>
        <p:spPr>
          <a:xfrm>
            <a:off x="617837" y="5462886"/>
            <a:ext cx="209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pipelining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AF12916-0CAE-36BD-2E89-210BB23F5E94}"/>
              </a:ext>
            </a:extLst>
          </p:cNvPr>
          <p:cNvSpPr txBox="1"/>
          <p:nvPr/>
        </p:nvSpPr>
        <p:spPr>
          <a:xfrm>
            <a:off x="615863" y="3215125"/>
            <a:ext cx="200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B41583-92F1-4722-B5E4-2315D6A05780}"/>
              </a:ext>
            </a:extLst>
          </p:cNvPr>
          <p:cNvSpPr txBox="1"/>
          <p:nvPr/>
        </p:nvSpPr>
        <p:spPr>
          <a:xfrm>
            <a:off x="10730045" y="4845722"/>
            <a:ext cx="10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83EDFE21-072C-66D4-0421-AF180DD5AFB8}"/>
              </a:ext>
            </a:extLst>
          </p:cNvPr>
          <p:cNvSpPr/>
          <p:nvPr/>
        </p:nvSpPr>
        <p:spPr>
          <a:xfrm>
            <a:off x="11687481" y="4761463"/>
            <a:ext cx="398764" cy="5185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7DB4E9-591A-0D68-C5AB-52EA1DBAAB49}"/>
              </a:ext>
            </a:extLst>
          </p:cNvPr>
          <p:cNvSpPr txBox="1"/>
          <p:nvPr/>
        </p:nvSpPr>
        <p:spPr>
          <a:xfrm>
            <a:off x="2805223" y="6027355"/>
            <a:ext cx="23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592A4D-FAB1-45F2-536C-E40F427DD1D0}"/>
              </a:ext>
            </a:extLst>
          </p:cNvPr>
          <p:cNvSpPr txBox="1"/>
          <p:nvPr/>
        </p:nvSpPr>
        <p:spPr>
          <a:xfrm>
            <a:off x="2726319" y="5075265"/>
            <a:ext cx="274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input data copy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1E2524B6-3070-627A-253B-A7A4E1B39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4802" y="5813041"/>
            <a:ext cx="389868" cy="2024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92A1B7BA-4D2C-C3AF-CE65-0DE474D4CC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0399" y="5497616"/>
            <a:ext cx="248183" cy="808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C8389E7-A6E6-7387-4440-F2F8531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34</a:t>
            </a:fld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69DEA6-6750-7684-58F3-06A8DFBC5A9C}"/>
              </a:ext>
            </a:extLst>
          </p:cNvPr>
          <p:cNvCxnSpPr>
            <a:cxnSpLocks/>
          </p:cNvCxnSpPr>
          <p:nvPr/>
        </p:nvCxnSpPr>
        <p:spPr>
          <a:xfrm>
            <a:off x="8453404" y="3630613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674374F-244D-7B4C-E32D-5C40EF55BA03}"/>
              </a:ext>
            </a:extLst>
          </p:cNvPr>
          <p:cNvCxnSpPr>
            <a:cxnSpLocks/>
          </p:cNvCxnSpPr>
          <p:nvPr/>
        </p:nvCxnSpPr>
        <p:spPr>
          <a:xfrm>
            <a:off x="2842792" y="4678599"/>
            <a:ext cx="154805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673B88-E5AD-D279-1BA2-E64B83591525}"/>
              </a:ext>
            </a:extLst>
          </p:cNvPr>
          <p:cNvSpPr txBox="1"/>
          <p:nvPr/>
        </p:nvSpPr>
        <p:spPr>
          <a:xfrm>
            <a:off x="2954955" y="3976303"/>
            <a:ext cx="13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A678F34-5BC0-5172-50EC-9D9A917336E5}"/>
              </a:ext>
            </a:extLst>
          </p:cNvPr>
          <p:cNvCxnSpPr>
            <a:cxnSpLocks/>
          </p:cNvCxnSpPr>
          <p:nvPr/>
        </p:nvCxnSpPr>
        <p:spPr>
          <a:xfrm>
            <a:off x="6560961" y="4676947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E4B9B3-7C3F-F288-C75F-B68E17D868D1}"/>
              </a:ext>
            </a:extLst>
          </p:cNvPr>
          <p:cNvCxnSpPr>
            <a:cxnSpLocks/>
          </p:cNvCxnSpPr>
          <p:nvPr/>
        </p:nvCxnSpPr>
        <p:spPr>
          <a:xfrm>
            <a:off x="4371979" y="4676947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5AFBF7-A392-9466-0C87-083F747B075D}"/>
              </a:ext>
            </a:extLst>
          </p:cNvPr>
          <p:cNvSpPr txBox="1"/>
          <p:nvPr/>
        </p:nvSpPr>
        <p:spPr>
          <a:xfrm>
            <a:off x="4340181" y="3987087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907C7D-DA43-E5C2-CD6A-D4B71F525661}"/>
              </a:ext>
            </a:extLst>
          </p:cNvPr>
          <p:cNvSpPr txBox="1"/>
          <p:nvPr/>
        </p:nvSpPr>
        <p:spPr>
          <a:xfrm>
            <a:off x="7365786" y="4114802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1D1883-9903-32C6-0A04-EEC30954E45B}"/>
              </a:ext>
            </a:extLst>
          </p:cNvPr>
          <p:cNvSpPr txBox="1"/>
          <p:nvPr/>
        </p:nvSpPr>
        <p:spPr>
          <a:xfrm>
            <a:off x="9844865" y="3978779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8758CC1-2ECE-B30C-BCE6-D0704F65D9A8}"/>
              </a:ext>
            </a:extLst>
          </p:cNvPr>
          <p:cNvCxnSpPr>
            <a:cxnSpLocks/>
          </p:cNvCxnSpPr>
          <p:nvPr/>
        </p:nvCxnSpPr>
        <p:spPr>
          <a:xfrm>
            <a:off x="9988362" y="4676087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F6284EF-B697-F3A5-73F3-0726D6ABF729}"/>
              </a:ext>
            </a:extLst>
          </p:cNvPr>
          <p:cNvCxnSpPr>
            <a:cxnSpLocks/>
          </p:cNvCxnSpPr>
          <p:nvPr/>
        </p:nvCxnSpPr>
        <p:spPr>
          <a:xfrm>
            <a:off x="5186596" y="5811717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E6F9ED-B4AE-4B7B-0957-7BC4B5B9E647}"/>
              </a:ext>
            </a:extLst>
          </p:cNvPr>
          <p:cNvSpPr txBox="1"/>
          <p:nvPr/>
        </p:nvSpPr>
        <p:spPr>
          <a:xfrm>
            <a:off x="5993141" y="5289100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A48BD42-8D80-76FB-993A-8472EE1B4682}"/>
              </a:ext>
            </a:extLst>
          </p:cNvPr>
          <p:cNvSpPr txBox="1"/>
          <p:nvPr/>
        </p:nvSpPr>
        <p:spPr>
          <a:xfrm>
            <a:off x="8470500" y="5113549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1BFD445-0843-57E0-19B6-4BDE9B9D19C4}"/>
              </a:ext>
            </a:extLst>
          </p:cNvPr>
          <p:cNvCxnSpPr>
            <a:cxnSpLocks/>
          </p:cNvCxnSpPr>
          <p:nvPr/>
        </p:nvCxnSpPr>
        <p:spPr>
          <a:xfrm>
            <a:off x="8610600" y="5810857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6B8C8CA-268D-C54A-5787-73B2B2A78451}"/>
              </a:ext>
            </a:extLst>
          </p:cNvPr>
          <p:cNvCxnSpPr>
            <a:cxnSpLocks/>
          </p:cNvCxnSpPr>
          <p:nvPr/>
        </p:nvCxnSpPr>
        <p:spPr>
          <a:xfrm>
            <a:off x="3865405" y="5753550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032F4F0-8304-09AA-F761-5DD4930D4A98}"/>
              </a:ext>
            </a:extLst>
          </p:cNvPr>
          <p:cNvCxnSpPr>
            <a:cxnSpLocks/>
          </p:cNvCxnSpPr>
          <p:nvPr/>
        </p:nvCxnSpPr>
        <p:spPr>
          <a:xfrm>
            <a:off x="3339967" y="5690042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E7A4A4B-C8A6-236E-AC4E-982DA30F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0" y="3189855"/>
            <a:ext cx="4999820" cy="35692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4854D8-8720-1E08-3A01-C8BD97DC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6" y="262095"/>
            <a:ext cx="10515600" cy="1325563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Library-DMP Implementation APIs and Coding Example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F06A-8D1B-8B70-2DF7-35B1C06E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93" y="1581785"/>
            <a:ext cx="11353800" cy="4351338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dpu_alloc_ranks_membo_dmp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pass a callback function, which is called whenever a part of required ranks is reclaimed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copy operations for the reclaimed rank can be initiated in the callback function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3B7E28-DA5E-2862-1203-591B340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E8F51B-B110-ADF5-5BD5-CB7403B0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6" y="3569959"/>
            <a:ext cx="5110255" cy="31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1CE917-08B9-D851-FFE9-EF4CF9DA2FEF}"/>
              </a:ext>
            </a:extLst>
          </p:cNvPr>
          <p:cNvSpPr/>
          <p:nvPr/>
        </p:nvSpPr>
        <p:spPr>
          <a:xfrm>
            <a:off x="4321558" y="342548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441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2-DPU Usage Prediction-based Rank Reservation (PBRR)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653FBF6-A0A7-98B3-B479-2789B982C3ED}"/>
              </a:ext>
            </a:extLst>
          </p:cNvPr>
          <p:cNvSpPr/>
          <p:nvPr/>
        </p:nvSpPr>
        <p:spPr>
          <a:xfrm>
            <a:off x="4245729" y="3494087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827A0E9-C02A-9CE4-E373-FB7D85AF6203}"/>
              </a:ext>
            </a:extLst>
          </p:cNvPr>
          <p:cNvSpPr/>
          <p:nvPr/>
        </p:nvSpPr>
        <p:spPr>
          <a:xfrm>
            <a:off x="4169900" y="3573056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12B4E9C-35DE-EAAB-F69F-A7D99CC862BD}"/>
              </a:ext>
            </a:extLst>
          </p:cNvPr>
          <p:cNvSpPr/>
          <p:nvPr/>
        </p:nvSpPr>
        <p:spPr>
          <a:xfrm>
            <a:off x="4091284" y="3642308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98EEFBB-BA4B-C70A-1429-05706427F293}"/>
              </a:ext>
            </a:extLst>
          </p:cNvPr>
          <p:cNvSpPr/>
          <p:nvPr/>
        </p:nvSpPr>
        <p:spPr>
          <a:xfrm>
            <a:off x="4092213" y="5051031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80E52C1-9B04-2511-3BAC-C02272622BF8}"/>
              </a:ext>
            </a:extLst>
          </p:cNvPr>
          <p:cNvSpPr/>
          <p:nvPr/>
        </p:nvSpPr>
        <p:spPr>
          <a:xfrm>
            <a:off x="2890290" y="4132287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EA9402-4BC4-4451-8BDA-5F15596E7B97}"/>
              </a:ext>
            </a:extLst>
          </p:cNvPr>
          <p:cNvSpPr/>
          <p:nvPr/>
        </p:nvSpPr>
        <p:spPr>
          <a:xfrm>
            <a:off x="4010621" y="3730388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72852EE-8663-0DB2-D4DB-A81BDF637BAD}"/>
              </a:ext>
            </a:extLst>
          </p:cNvPr>
          <p:cNvSpPr/>
          <p:nvPr/>
        </p:nvSpPr>
        <p:spPr>
          <a:xfrm>
            <a:off x="4034179" y="5139111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30C761D6-FBF5-F04F-AF1D-414D13EB510F}"/>
              </a:ext>
            </a:extLst>
          </p:cNvPr>
          <p:cNvSpPr/>
          <p:nvPr/>
        </p:nvSpPr>
        <p:spPr>
          <a:xfrm>
            <a:off x="3922381" y="4890667"/>
            <a:ext cx="2767888" cy="1201620"/>
          </a:xfrm>
          <a:prstGeom prst="frame">
            <a:avLst>
              <a:gd name="adj1" fmla="val 1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024FBC4-C40C-8156-8DB1-9557880CDFE4}"/>
              </a:ext>
            </a:extLst>
          </p:cNvPr>
          <p:cNvSpPr/>
          <p:nvPr/>
        </p:nvSpPr>
        <p:spPr>
          <a:xfrm>
            <a:off x="8012618" y="4638563"/>
            <a:ext cx="2445031" cy="6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usage predictor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FF5319F-B9D0-8648-4B94-AE3E4173F7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41846" y="4966925"/>
            <a:ext cx="1270772" cy="1721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C00F550-C745-5E83-C06F-F5BF65A8DACB}"/>
              </a:ext>
            </a:extLst>
          </p:cNvPr>
          <p:cNvSpPr txBox="1"/>
          <p:nvPr/>
        </p:nvSpPr>
        <p:spPr>
          <a:xfrm>
            <a:off x="7850987" y="3789208"/>
            <a:ext cx="309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predict the DPU usage in the near future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138B3E7-A3F7-429D-A6F4-87659C6E8CC9}"/>
              </a:ext>
            </a:extLst>
          </p:cNvPr>
          <p:cNvSpPr txBox="1"/>
          <p:nvPr/>
        </p:nvSpPr>
        <p:spPr>
          <a:xfrm>
            <a:off x="6766806" y="5807312"/>
            <a:ext cx="11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2FD82-502A-752F-104A-3071572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9FED0296-D7F7-E674-378F-D9F48D4EC3FE}"/>
              </a:ext>
            </a:extLst>
          </p:cNvPr>
          <p:cNvSpPr/>
          <p:nvPr/>
        </p:nvSpPr>
        <p:spPr>
          <a:xfrm>
            <a:off x="8012618" y="5374958"/>
            <a:ext cx="2934459" cy="801686"/>
          </a:xfrm>
          <a:prstGeom prst="wedgeRoundRectCallout">
            <a:avLst>
              <a:gd name="adj1" fmla="val -21870"/>
              <a:gd name="adj2" fmla="val -779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result: 3 ranks required in the near future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FCB9DEC-8E34-4E39-1836-4F98EE12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91" y="1828807"/>
            <a:ext cx="10515600" cy="148141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periodically predict the DPU usage in the near future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MRAM background reclamation in advance and prevent foreground reclamation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borrows the idea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LirCUP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linear regression based resource usage prediction method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227D2C-59C1-A411-9325-6FEBA6943A53}"/>
              </a:ext>
            </a:extLst>
          </p:cNvPr>
          <p:cNvSpPr txBox="1"/>
          <p:nvPr/>
        </p:nvSpPr>
        <p:spPr>
          <a:xfrm>
            <a:off x="4073313" y="3086204"/>
            <a:ext cx="312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DRAM DIMMs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932B31-2ABE-EF82-6B4A-2BE0DF50A94F}"/>
              </a:ext>
            </a:extLst>
          </p:cNvPr>
          <p:cNvSpPr txBox="1"/>
          <p:nvPr/>
        </p:nvSpPr>
        <p:spPr>
          <a:xfrm>
            <a:off x="4212991" y="6144274"/>
            <a:ext cx="246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PIM DIMMs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A8E8B7-E4AA-CF5B-DC2A-9514FBA251D3}"/>
              </a:ext>
            </a:extLst>
          </p:cNvPr>
          <p:cNvSpPr txBox="1"/>
          <p:nvPr/>
        </p:nvSpPr>
        <p:spPr>
          <a:xfrm>
            <a:off x="1808148" y="5795832"/>
            <a:ext cx="3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free ranks left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B1EC2D-78E6-5BDF-FE12-E106AEC92F93}"/>
              </a:ext>
            </a:extLst>
          </p:cNvPr>
          <p:cNvSpPr txBox="1"/>
          <p:nvPr/>
        </p:nvSpPr>
        <p:spPr>
          <a:xfrm>
            <a:off x="0" y="64833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F.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Farahnakian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P.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Liljeberg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and J.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Plosila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“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LiRCUP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: Linear Regression Based CPU Usage Prediction Algorithm for Live Migration of Virtual Machines in Data Centers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2013 39th </a:t>
            </a:r>
            <a:r>
              <a:rPr lang="en-US" altLang="zh-TW" sz="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Euromicro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 Conference on Software Engineering and Advanced Applications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2013, pp. 357–364.</a:t>
            </a:r>
            <a:r>
              <a:rPr lang="zh-TW" altLang="zh-TW" sz="800" dirty="0">
                <a:effectLst/>
              </a:rPr>
              <a:t> 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0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01393 0.227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26" grpId="0"/>
      <p:bldP spid="29" grpId="0"/>
      <p:bldP spid="4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E62EF-FC06-AE9E-F931-4C23AFF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Library-PBRR Implementation APIs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174FE-6E4E-AFAB-B2A2-61E90FF7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3" cy="4351338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provides the following DPIs for predictor implementation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get_dpu_usage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current DPU usage (in rank)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set_membo_reservation_threshold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of rank reservation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44BCF-9675-4362-CE0B-1DAF23A1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6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BD42-8D3C-8531-5C0A-575EEC4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Setup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62C7F9-E145-6238-8913-07F25BE9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內容版面配置區 21">
            <a:extLst>
              <a:ext uri="{FF2B5EF4-FFF2-40B4-BE49-F238E27FC236}">
                <a16:creationId xmlns:a16="http://schemas.microsoft.com/office/drawing/2014/main" id="{7ECA328F-20C9-5A60-DFAA-ECEB69099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87210"/>
              </p:ext>
            </p:extLst>
          </p:nvPr>
        </p:nvGraphicFramePr>
        <p:xfrm>
          <a:off x="1374726" y="2073874"/>
          <a:ext cx="9442547" cy="3868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261">
                  <a:extLst>
                    <a:ext uri="{9D8B030D-6E8A-4147-A177-3AD203B41FA5}">
                      <a16:colId xmlns:a16="http://schemas.microsoft.com/office/drawing/2014/main" val="3095442444"/>
                    </a:ext>
                  </a:extLst>
                </a:gridCol>
                <a:gridCol w="6978286">
                  <a:extLst>
                    <a:ext uri="{9D8B030D-6E8A-4147-A177-3AD203B41FA5}">
                      <a16:colId xmlns:a16="http://schemas.microsoft.com/office/drawing/2014/main" val="4229293364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Xeon Silver 4208 CPUs @ 2.10GHz</a:t>
                      </a:r>
                      <a:endParaRPr 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98119"/>
                  </a:ext>
                </a:extLst>
              </a:tr>
              <a:tr h="6174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DIMMs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64GB DDR4 DRAM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08229"/>
                  </a:ext>
                </a:extLst>
              </a:tr>
              <a:tr h="86953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PIM DIMMs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dual rank UPMEM PIMM DIMMs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DPUs: 1024 DPUs @350GHz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MRAM: 64GB</a:t>
                      </a:r>
                      <a:endParaRPr lang="zh-TW" sz="2000" b="1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5622642"/>
                  </a:ext>
                </a:extLst>
              </a:tr>
              <a:tr h="86953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Distro: Ubuntu 20.04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kernel: 5.15.45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driver: 2021.3.0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402685"/>
                  </a:ext>
                </a:extLst>
              </a:tr>
              <a:tr h="42105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SDK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SDK 2021.3.0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19399"/>
                  </a:ext>
                </a:extLst>
              </a:tr>
              <a:tr h="57968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SAMSUNG 980 PRO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SSD 2TB (used as swap space)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97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49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4C9C2-DDC8-BCD1-15E4-4D6C090B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EEAEF-9284-D340-AB46-FACE44B2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7573"/>
            <a:ext cx="10903857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(left) and DPU applications from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(right)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are executed on Memcached, a popular key-value store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EF82D-ADCD-1970-00E1-EFF45EE0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24CAA4-1748-94A3-194F-FEEE65F8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41107"/>
              </p:ext>
            </p:extLst>
          </p:nvPr>
        </p:nvGraphicFramePr>
        <p:xfrm>
          <a:off x="388076" y="2657589"/>
          <a:ext cx="5494351" cy="3522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137">
                  <a:extLst>
                    <a:ext uri="{9D8B030D-6E8A-4147-A177-3AD203B41FA5}">
                      <a16:colId xmlns:a16="http://schemas.microsoft.com/office/drawing/2014/main" val="954506980"/>
                    </a:ext>
                  </a:extLst>
                </a:gridCol>
                <a:gridCol w="2504131">
                  <a:extLst>
                    <a:ext uri="{9D8B030D-6E8A-4147-A177-3AD203B41FA5}">
                      <a16:colId xmlns:a16="http://schemas.microsoft.com/office/drawing/2014/main" val="2853943213"/>
                    </a:ext>
                  </a:extLst>
                </a:gridCol>
                <a:gridCol w="1831083">
                  <a:extLst>
                    <a:ext uri="{9D8B030D-6E8A-4147-A177-3AD203B41FA5}">
                      <a16:colId xmlns:a16="http://schemas.microsoft.com/office/drawing/2014/main" val="2178718458"/>
                    </a:ext>
                  </a:extLst>
                </a:gridCol>
              </a:tblGrid>
              <a:tr h="585404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Workload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Distribution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438025"/>
                  </a:ext>
                </a:extLst>
              </a:tr>
              <a:tr h="56367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Read, 50%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6839"/>
                  </a:ext>
                </a:extLst>
              </a:tr>
              <a:tr h="54589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Read, 5%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441635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Read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1001"/>
                  </a:ext>
                </a:extLst>
              </a:tr>
              <a:tr h="545896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Read, 5%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547448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Read, 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Read-Modify-Write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9282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DC09A6-0190-2519-C768-BA5DC0FB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81905"/>
              </p:ext>
            </p:extLst>
          </p:nvPr>
        </p:nvGraphicFramePr>
        <p:xfrm>
          <a:off x="6376946" y="2657589"/>
          <a:ext cx="5494351" cy="35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128">
                  <a:extLst>
                    <a:ext uri="{9D8B030D-6E8A-4147-A177-3AD203B41FA5}">
                      <a16:colId xmlns:a16="http://schemas.microsoft.com/office/drawing/2014/main" val="2551883414"/>
                    </a:ext>
                  </a:extLst>
                </a:gridCol>
                <a:gridCol w="3882223">
                  <a:extLst>
                    <a:ext uri="{9D8B030D-6E8A-4147-A177-3AD203B41FA5}">
                      <a16:colId xmlns:a16="http://schemas.microsoft.com/office/drawing/2014/main" val="535580010"/>
                    </a:ext>
                  </a:extLst>
                </a:gridCol>
              </a:tblGrid>
              <a:tr h="703874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DPU Application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Size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008185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25M elements/DPU rank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807919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16536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74234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56565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SCAN-RSS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06882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SCAN-SSA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95997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TRNS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12288 × 16 × 1024 × 8/16 DPU ranks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545026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25M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25M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queries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/DPU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1795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FA3C508-B245-9FA6-C3A2-C2F1094CD63F}"/>
              </a:ext>
            </a:extLst>
          </p:cNvPr>
          <p:cNvSpPr txBox="1"/>
          <p:nvPr/>
        </p:nvSpPr>
        <p:spPr>
          <a:xfrm>
            <a:off x="87252" y="6525884"/>
            <a:ext cx="875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J. Gómez-Luna, I. El Hajj, I. Fernandez, C.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Giannoula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G. F. Oliveira, and O.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Mutlu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Benchmarking Memory-Centric Computing Systems: </a:t>
            </a:r>
          </a:p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Analysis of Real Processing-In-Memory Hardware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2021 12th International Green and Sustainable Computing Conference (IGSC)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2021, pp. 1–7.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6C214E-7E1B-473A-FB7D-2F153B39E000}"/>
              </a:ext>
            </a:extLst>
          </p:cNvPr>
          <p:cNvSpPr txBox="1"/>
          <p:nvPr/>
        </p:nvSpPr>
        <p:spPr>
          <a:xfrm>
            <a:off x="87252" y="62052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B. F. Cooper, A. Silberstein, E. Tam, R. Ramakrishnan, and R. Sears,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Benchmarking Cloud Serving Systems with YCSB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Proceedings of the 1st ACM Symposium on Cloud Computing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Indianapolis, Indiana, USA, 2010, pp. 143–154.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12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45CF7-854A-F67E-62E1-573B09D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Background-UPMEM-based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A4F150-94AC-90A2-584F-E2FB32D8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91"/>
            <a:ext cx="1088644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OS design: MRAM is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reserved for DPU applications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CCAC7-E204-52F0-6344-7B1E09BE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3">
            <a:extLst>
              <a:ext uri="{FF2B5EF4-FFF2-40B4-BE49-F238E27FC236}">
                <a16:creationId xmlns:a16="http://schemas.microsoft.com/office/drawing/2014/main" id="{9EEE32E5-CE08-3CE9-A961-4BB16B11E645}"/>
              </a:ext>
            </a:extLst>
          </p:cNvPr>
          <p:cNvSpPr/>
          <p:nvPr/>
        </p:nvSpPr>
        <p:spPr>
          <a:xfrm>
            <a:off x="5922316" y="2613357"/>
            <a:ext cx="4890560" cy="3211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4">
            <a:extLst>
              <a:ext uri="{FF2B5EF4-FFF2-40B4-BE49-F238E27FC236}">
                <a16:creationId xmlns:a16="http://schemas.microsoft.com/office/drawing/2014/main" id="{1E0C7B80-00FC-41E4-E28D-5C8A1403E942}"/>
              </a:ext>
            </a:extLst>
          </p:cNvPr>
          <p:cNvSpPr/>
          <p:nvPr/>
        </p:nvSpPr>
        <p:spPr>
          <a:xfrm>
            <a:off x="6691691" y="2755914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5">
            <a:extLst>
              <a:ext uri="{FF2B5EF4-FFF2-40B4-BE49-F238E27FC236}">
                <a16:creationId xmlns:a16="http://schemas.microsoft.com/office/drawing/2014/main" id="{93FB7C04-BC64-8096-9CD7-A0773524BB56}"/>
              </a:ext>
            </a:extLst>
          </p:cNvPr>
          <p:cNvSpPr/>
          <p:nvPr/>
        </p:nvSpPr>
        <p:spPr>
          <a:xfrm>
            <a:off x="6600947" y="283488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6">
            <a:extLst>
              <a:ext uri="{FF2B5EF4-FFF2-40B4-BE49-F238E27FC236}">
                <a16:creationId xmlns:a16="http://schemas.microsoft.com/office/drawing/2014/main" id="{27C5E3D7-2BA6-CE21-01B1-9AE60A3AD242}"/>
              </a:ext>
            </a:extLst>
          </p:cNvPr>
          <p:cNvSpPr/>
          <p:nvPr/>
        </p:nvSpPr>
        <p:spPr>
          <a:xfrm>
            <a:off x="6510203" y="2900920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7">
            <a:extLst>
              <a:ext uri="{FF2B5EF4-FFF2-40B4-BE49-F238E27FC236}">
                <a16:creationId xmlns:a16="http://schemas.microsoft.com/office/drawing/2014/main" id="{33397DF8-A700-FA93-1D48-1684AFB86390}"/>
              </a:ext>
            </a:extLst>
          </p:cNvPr>
          <p:cNvSpPr/>
          <p:nvPr/>
        </p:nvSpPr>
        <p:spPr>
          <a:xfrm>
            <a:off x="6419459" y="297988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8">
            <a:extLst>
              <a:ext uri="{FF2B5EF4-FFF2-40B4-BE49-F238E27FC236}">
                <a16:creationId xmlns:a16="http://schemas.microsoft.com/office/drawing/2014/main" id="{273DB554-70A2-753E-2DE1-4A7DF98FF9CE}"/>
              </a:ext>
            </a:extLst>
          </p:cNvPr>
          <p:cNvSpPr/>
          <p:nvPr/>
        </p:nvSpPr>
        <p:spPr>
          <a:xfrm>
            <a:off x="6334078" y="302849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9">
            <a:extLst>
              <a:ext uri="{FF2B5EF4-FFF2-40B4-BE49-F238E27FC236}">
                <a16:creationId xmlns:a16="http://schemas.microsoft.com/office/drawing/2014/main" id="{592502BE-E229-D74D-7DDA-E5B1945231C6}"/>
              </a:ext>
            </a:extLst>
          </p:cNvPr>
          <p:cNvSpPr/>
          <p:nvPr/>
        </p:nvSpPr>
        <p:spPr>
          <a:xfrm>
            <a:off x="6243334" y="3107462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0">
            <a:extLst>
              <a:ext uri="{FF2B5EF4-FFF2-40B4-BE49-F238E27FC236}">
                <a16:creationId xmlns:a16="http://schemas.microsoft.com/office/drawing/2014/main" id="{2C02C92B-DE4D-44BE-018D-9205246AFFE4}"/>
              </a:ext>
            </a:extLst>
          </p:cNvPr>
          <p:cNvSpPr/>
          <p:nvPr/>
        </p:nvSpPr>
        <p:spPr>
          <a:xfrm>
            <a:off x="6152590" y="317349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5205FF64-37D8-90A4-01B0-E3CF828729F5}"/>
              </a:ext>
            </a:extLst>
          </p:cNvPr>
          <p:cNvSpPr/>
          <p:nvPr/>
        </p:nvSpPr>
        <p:spPr>
          <a:xfrm>
            <a:off x="3208116" y="2974640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2">
            <a:extLst>
              <a:ext uri="{FF2B5EF4-FFF2-40B4-BE49-F238E27FC236}">
                <a16:creationId xmlns:a16="http://schemas.microsoft.com/office/drawing/2014/main" id="{D9F37EAC-D943-DA65-D5E7-E8D26E482525}"/>
              </a:ext>
            </a:extLst>
          </p:cNvPr>
          <p:cNvSpPr/>
          <p:nvPr/>
        </p:nvSpPr>
        <p:spPr>
          <a:xfrm>
            <a:off x="3132287" y="305360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3">
            <a:extLst>
              <a:ext uri="{FF2B5EF4-FFF2-40B4-BE49-F238E27FC236}">
                <a16:creationId xmlns:a16="http://schemas.microsoft.com/office/drawing/2014/main" id="{5D726FD7-8590-E0C7-F96E-0B8E403D9120}"/>
              </a:ext>
            </a:extLst>
          </p:cNvPr>
          <p:cNvSpPr/>
          <p:nvPr/>
        </p:nvSpPr>
        <p:spPr>
          <a:xfrm>
            <a:off x="3208116" y="436453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4">
            <a:extLst>
              <a:ext uri="{FF2B5EF4-FFF2-40B4-BE49-F238E27FC236}">
                <a16:creationId xmlns:a16="http://schemas.microsoft.com/office/drawing/2014/main" id="{78BF38BD-5A74-2ABC-3EDF-C881D3423094}"/>
              </a:ext>
            </a:extLst>
          </p:cNvPr>
          <p:cNvSpPr/>
          <p:nvPr/>
        </p:nvSpPr>
        <p:spPr>
          <a:xfrm>
            <a:off x="3131358" y="445261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5">
            <a:extLst>
              <a:ext uri="{FF2B5EF4-FFF2-40B4-BE49-F238E27FC236}">
                <a16:creationId xmlns:a16="http://schemas.microsoft.com/office/drawing/2014/main" id="{A10C31B1-F981-ECFC-DBD1-DA619608352F}"/>
              </a:ext>
            </a:extLst>
          </p:cNvPr>
          <p:cNvSpPr/>
          <p:nvPr/>
        </p:nvSpPr>
        <p:spPr>
          <a:xfrm>
            <a:off x="3053671" y="312286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6">
            <a:extLst>
              <a:ext uri="{FF2B5EF4-FFF2-40B4-BE49-F238E27FC236}">
                <a16:creationId xmlns:a16="http://schemas.microsoft.com/office/drawing/2014/main" id="{D1C930B2-E8E2-BD9F-EC26-391A481AB188}"/>
              </a:ext>
            </a:extLst>
          </p:cNvPr>
          <p:cNvSpPr/>
          <p:nvPr/>
        </p:nvSpPr>
        <p:spPr>
          <a:xfrm>
            <a:off x="3060819" y="453158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7">
            <a:extLst>
              <a:ext uri="{FF2B5EF4-FFF2-40B4-BE49-F238E27FC236}">
                <a16:creationId xmlns:a16="http://schemas.microsoft.com/office/drawing/2014/main" id="{BFECF581-7E8B-9160-EF54-87811C8CB705}"/>
              </a:ext>
            </a:extLst>
          </p:cNvPr>
          <p:cNvSpPr/>
          <p:nvPr/>
        </p:nvSpPr>
        <p:spPr>
          <a:xfrm>
            <a:off x="1852677" y="3612840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2A050FBF-5018-0D51-C389-AF24703851A0}"/>
              </a:ext>
            </a:extLst>
          </p:cNvPr>
          <p:cNvSpPr/>
          <p:nvPr/>
        </p:nvSpPr>
        <p:spPr>
          <a:xfrm>
            <a:off x="2973008" y="321094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9">
            <a:extLst>
              <a:ext uri="{FF2B5EF4-FFF2-40B4-BE49-F238E27FC236}">
                <a16:creationId xmlns:a16="http://schemas.microsoft.com/office/drawing/2014/main" id="{54873FFC-AD3D-B88B-48FB-687CD2BF7D7B}"/>
              </a:ext>
            </a:extLst>
          </p:cNvPr>
          <p:cNvSpPr/>
          <p:nvPr/>
        </p:nvSpPr>
        <p:spPr>
          <a:xfrm>
            <a:off x="2996566" y="461966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 (16 chips)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0">
            <a:extLst>
              <a:ext uri="{FF2B5EF4-FFF2-40B4-BE49-F238E27FC236}">
                <a16:creationId xmlns:a16="http://schemas.microsoft.com/office/drawing/2014/main" id="{BDDA21DE-0D3C-52B4-C940-CFA918CF35A7}"/>
              </a:ext>
            </a:extLst>
          </p:cNvPr>
          <p:cNvSpPr/>
          <p:nvPr/>
        </p:nvSpPr>
        <p:spPr>
          <a:xfrm>
            <a:off x="6061846" y="3252468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21">
            <a:extLst>
              <a:ext uri="{FF2B5EF4-FFF2-40B4-BE49-F238E27FC236}">
                <a16:creationId xmlns:a16="http://schemas.microsoft.com/office/drawing/2014/main" id="{4F5F04B0-3CC7-6EE3-72D0-126A1E207E5B}"/>
              </a:ext>
            </a:extLst>
          </p:cNvPr>
          <p:cNvSpPr/>
          <p:nvPr/>
        </p:nvSpPr>
        <p:spPr>
          <a:xfrm>
            <a:off x="6292120" y="3477697"/>
            <a:ext cx="1976830" cy="8972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2">
            <a:extLst>
              <a:ext uri="{FF2B5EF4-FFF2-40B4-BE49-F238E27FC236}">
                <a16:creationId xmlns:a16="http://schemas.microsoft.com/office/drawing/2014/main" id="{F7544A82-F363-9E9A-D6A2-0A7739ECB030}"/>
              </a:ext>
            </a:extLst>
          </p:cNvPr>
          <p:cNvSpPr/>
          <p:nvPr/>
        </p:nvSpPr>
        <p:spPr>
          <a:xfrm>
            <a:off x="6292120" y="4574101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3">
            <a:extLst>
              <a:ext uri="{FF2B5EF4-FFF2-40B4-BE49-F238E27FC236}">
                <a16:creationId xmlns:a16="http://schemas.microsoft.com/office/drawing/2014/main" id="{257F584E-AA90-65AF-7DA1-B09C419DD4AE}"/>
              </a:ext>
            </a:extLst>
          </p:cNvPr>
          <p:cNvSpPr/>
          <p:nvPr/>
        </p:nvSpPr>
        <p:spPr>
          <a:xfrm>
            <a:off x="6292120" y="5094187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DDR4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4">
            <a:extLst>
              <a:ext uri="{FF2B5EF4-FFF2-40B4-BE49-F238E27FC236}">
                <a16:creationId xmlns:a16="http://schemas.microsoft.com/office/drawing/2014/main" id="{0A2CBBF1-6F47-AE39-037D-42C210F1EE20}"/>
              </a:ext>
            </a:extLst>
          </p:cNvPr>
          <p:cNvSpPr/>
          <p:nvPr/>
        </p:nvSpPr>
        <p:spPr>
          <a:xfrm>
            <a:off x="8547522" y="4583473"/>
            <a:ext cx="1338587" cy="91844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(MRAM)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25">
            <a:extLst>
              <a:ext uri="{FF2B5EF4-FFF2-40B4-BE49-F238E27FC236}">
                <a16:creationId xmlns:a16="http://schemas.microsoft.com/office/drawing/2014/main" id="{D8591AEC-3ECD-D3F4-2711-354C5D482D21}"/>
              </a:ext>
            </a:extLst>
          </p:cNvPr>
          <p:cNvCxnSpPr>
            <a:cxnSpLocks/>
          </p:cNvCxnSpPr>
          <p:nvPr/>
        </p:nvCxnSpPr>
        <p:spPr>
          <a:xfrm>
            <a:off x="8264247" y="5315544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6">
            <a:extLst>
              <a:ext uri="{FF2B5EF4-FFF2-40B4-BE49-F238E27FC236}">
                <a16:creationId xmlns:a16="http://schemas.microsoft.com/office/drawing/2014/main" id="{729EFAEF-3683-81FC-4165-744ED90E0323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7280535" y="4374907"/>
            <a:ext cx="0" cy="199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27">
            <a:extLst>
              <a:ext uri="{FF2B5EF4-FFF2-40B4-BE49-F238E27FC236}">
                <a16:creationId xmlns:a16="http://schemas.microsoft.com/office/drawing/2014/main" id="{1F8617EE-64FD-A9A1-DC46-F0EA5A6102E9}"/>
              </a:ext>
            </a:extLst>
          </p:cNvPr>
          <p:cNvSpPr/>
          <p:nvPr/>
        </p:nvSpPr>
        <p:spPr>
          <a:xfrm>
            <a:off x="8542001" y="3477697"/>
            <a:ext cx="1368300" cy="39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圓角 28">
            <a:extLst>
              <a:ext uri="{FF2B5EF4-FFF2-40B4-BE49-F238E27FC236}">
                <a16:creationId xmlns:a16="http://schemas.microsoft.com/office/drawing/2014/main" id="{E5EC873F-C0C9-9FA1-06AD-5BE4092CFFE5}"/>
              </a:ext>
            </a:extLst>
          </p:cNvPr>
          <p:cNvSpPr/>
          <p:nvPr/>
        </p:nvSpPr>
        <p:spPr>
          <a:xfrm>
            <a:off x="8542000" y="3981641"/>
            <a:ext cx="1338587" cy="3932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5C74782-5984-310E-BA4B-9E0DC46A8A4E}"/>
              </a:ext>
            </a:extLst>
          </p:cNvPr>
          <p:cNvCxnSpPr>
            <a:cxnSpLocks/>
          </p:cNvCxnSpPr>
          <p:nvPr/>
        </p:nvCxnSpPr>
        <p:spPr>
          <a:xfrm flipH="1" flipV="1">
            <a:off x="5344412" y="4793147"/>
            <a:ext cx="615737" cy="694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D64380F-93E7-F645-56A3-8D3A3026D07B}"/>
              </a:ext>
            </a:extLst>
          </p:cNvPr>
          <p:cNvCxnSpPr>
            <a:cxnSpLocks/>
          </p:cNvCxnSpPr>
          <p:nvPr/>
        </p:nvCxnSpPr>
        <p:spPr>
          <a:xfrm flipH="1">
            <a:off x="5344412" y="3062978"/>
            <a:ext cx="581390" cy="1730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96EE479-8703-6F48-331A-7E6911ECB1C1}"/>
              </a:ext>
            </a:extLst>
          </p:cNvPr>
          <p:cNvSpPr txBox="1"/>
          <p:nvPr/>
        </p:nvSpPr>
        <p:spPr>
          <a:xfrm>
            <a:off x="7569272" y="2149303"/>
            <a:ext cx="15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Chip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2">
            <a:extLst>
              <a:ext uri="{FF2B5EF4-FFF2-40B4-BE49-F238E27FC236}">
                <a16:creationId xmlns:a16="http://schemas.microsoft.com/office/drawing/2014/main" id="{62A601B3-8F69-7159-0CCC-5EE33656D1A6}"/>
              </a:ext>
            </a:extLst>
          </p:cNvPr>
          <p:cNvCxnSpPr>
            <a:cxnSpLocks/>
          </p:cNvCxnSpPr>
          <p:nvPr/>
        </p:nvCxnSpPr>
        <p:spPr>
          <a:xfrm>
            <a:off x="8259825" y="4190207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3">
            <a:extLst>
              <a:ext uri="{FF2B5EF4-FFF2-40B4-BE49-F238E27FC236}">
                <a16:creationId xmlns:a16="http://schemas.microsoft.com/office/drawing/2014/main" id="{ADE51AA9-AE2F-FDF1-1B85-736D2E905976}"/>
              </a:ext>
            </a:extLst>
          </p:cNvPr>
          <p:cNvCxnSpPr>
            <a:cxnSpLocks/>
          </p:cNvCxnSpPr>
          <p:nvPr/>
        </p:nvCxnSpPr>
        <p:spPr>
          <a:xfrm>
            <a:off x="8268950" y="3669422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992FB-84E8-23CF-1CDF-991FBDCF41CB}"/>
              </a:ext>
            </a:extLst>
          </p:cNvPr>
          <p:cNvSpPr txBox="1"/>
          <p:nvPr/>
        </p:nvSpPr>
        <p:spPr>
          <a:xfrm>
            <a:off x="10323285" y="5338042"/>
            <a:ext cx="4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弧 40">
            <a:extLst>
              <a:ext uri="{FF2B5EF4-FFF2-40B4-BE49-F238E27FC236}">
                <a16:creationId xmlns:a16="http://schemas.microsoft.com/office/drawing/2014/main" id="{DA38A8C7-7A05-A95F-8BA5-366CEAA4E486}"/>
              </a:ext>
            </a:extLst>
          </p:cNvPr>
          <p:cNvSpPr/>
          <p:nvPr/>
        </p:nvSpPr>
        <p:spPr>
          <a:xfrm rot="2712768">
            <a:off x="10326036" y="4889898"/>
            <a:ext cx="155527" cy="921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36">
            <a:extLst>
              <a:ext uri="{FF2B5EF4-FFF2-40B4-BE49-F238E27FC236}">
                <a16:creationId xmlns:a16="http://schemas.microsoft.com/office/drawing/2014/main" id="{1D0570C9-2097-0E24-BA13-13B30762EAB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216816" y="4374907"/>
            <a:ext cx="2177" cy="20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37">
            <a:extLst>
              <a:ext uri="{FF2B5EF4-FFF2-40B4-BE49-F238E27FC236}">
                <a16:creationId xmlns:a16="http://schemas.microsoft.com/office/drawing/2014/main" id="{81D7DA3E-BB2E-CC1A-CFAC-C500BD0962AB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H="1" flipV="1">
            <a:off x="2973008" y="3653654"/>
            <a:ext cx="23558" cy="1408723"/>
          </a:xfrm>
          <a:prstGeom prst="curvedConnector3">
            <a:avLst>
              <a:gd name="adj1" fmla="val -970371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7A510A-6804-35F3-0FF3-39F86EB6256C}"/>
              </a:ext>
            </a:extLst>
          </p:cNvPr>
          <p:cNvSpPr txBox="1"/>
          <p:nvPr/>
        </p:nvSpPr>
        <p:spPr>
          <a:xfrm>
            <a:off x="1835171" y="2402363"/>
            <a:ext cx="25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input/output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接點: 弧形 39">
            <a:extLst>
              <a:ext uri="{FF2B5EF4-FFF2-40B4-BE49-F238E27FC236}">
                <a16:creationId xmlns:a16="http://schemas.microsoft.com/office/drawing/2014/main" id="{01F70B1B-210A-A0F2-AA3F-068B80C38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4610" y="3243766"/>
            <a:ext cx="1069630" cy="319831"/>
          </a:xfrm>
          <a:prstGeom prst="curvedConnector3">
            <a:avLst>
              <a:gd name="adj1" fmla="val 45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圖說文字 47">
            <a:extLst>
              <a:ext uri="{FF2B5EF4-FFF2-40B4-BE49-F238E27FC236}">
                <a16:creationId xmlns:a16="http://schemas.microsoft.com/office/drawing/2014/main" id="{9C6C9E88-46D5-660F-34BE-5EE1409D9AE2}"/>
              </a:ext>
            </a:extLst>
          </p:cNvPr>
          <p:cNvSpPr/>
          <p:nvPr/>
        </p:nvSpPr>
        <p:spPr>
          <a:xfrm>
            <a:off x="8045053" y="5960086"/>
            <a:ext cx="3221014" cy="385324"/>
          </a:xfrm>
          <a:prstGeom prst="wedgeRoundRectCallout">
            <a:avLst>
              <a:gd name="adj1" fmla="val -15248"/>
              <a:gd name="adj2" fmla="val -1970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reserved for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DPU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ACE090F2-8EF9-60D5-5B3F-9A3FF5FCF546}"/>
              </a:ext>
            </a:extLst>
          </p:cNvPr>
          <p:cNvSpPr/>
          <p:nvPr/>
        </p:nvSpPr>
        <p:spPr>
          <a:xfrm>
            <a:off x="7771732" y="2739732"/>
            <a:ext cx="2870378" cy="401346"/>
          </a:xfrm>
          <a:prstGeom prst="wedgeRoundRectCallout">
            <a:avLst>
              <a:gd name="adj1" fmla="val -44564"/>
              <a:gd name="adj2" fmla="val 1889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the DPU is idle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72DDA8E-A7F2-334A-D40A-43148BA0CEFE}"/>
              </a:ext>
            </a:extLst>
          </p:cNvPr>
          <p:cNvCxnSpPr/>
          <p:nvPr/>
        </p:nvCxnSpPr>
        <p:spPr>
          <a:xfrm>
            <a:off x="2895600" y="4267200"/>
            <a:ext cx="280863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Groups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5981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configure the following experimental groups</a:t>
            </a:r>
            <a:endParaRPr kumimoji="1"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Native UPMEM platform without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enabled, and </a:t>
            </a:r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are available for MRAM borrowing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59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16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5E33E29-C382-A7B7-F532-D5B20F87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" y="2377031"/>
            <a:ext cx="5705288" cy="39793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Performance Improvement: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50M items/operations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(left) and major page faults reduction (right)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1D090C9-5DE9-020E-2727-09DDCE3D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06" y="2513555"/>
            <a:ext cx="6454194" cy="3979319"/>
          </a:xfrm>
          <a:prstGeom prst="rect">
            <a:avLst/>
          </a:prstGeom>
        </p:spPr>
      </p:pic>
      <p:sp>
        <p:nvSpPr>
          <p:cNvPr id="5" name="語音泡泡: 圓角矩形 3">
            <a:extLst>
              <a:ext uri="{FF2B5EF4-FFF2-40B4-BE49-F238E27FC236}">
                <a16:creationId xmlns:a16="http://schemas.microsoft.com/office/drawing/2014/main" id="{8E53F851-CEB6-39EB-91B8-ECC089B42A09}"/>
              </a:ext>
            </a:extLst>
          </p:cNvPr>
          <p:cNvSpPr/>
          <p:nvPr/>
        </p:nvSpPr>
        <p:spPr>
          <a:xfrm>
            <a:off x="7138983" y="2122606"/>
            <a:ext cx="2843217" cy="936496"/>
          </a:xfrm>
          <a:prstGeom prst="wedgeRoundRectCallout">
            <a:avLst>
              <a:gd name="adj1" fmla="val 55642"/>
              <a:gd name="adj2" fmla="val 138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D shows a better spatial locality, limiting the benefit of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C01F2729-C1E3-7652-E853-257E3BBA13C6}"/>
              </a:ext>
            </a:extLst>
          </p:cNvPr>
          <p:cNvSpPr/>
          <p:nvPr/>
        </p:nvSpPr>
        <p:spPr>
          <a:xfrm>
            <a:off x="1484671" y="3303639"/>
            <a:ext cx="137652" cy="117987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7731-6AAE-786A-94B7-AEE70934A50F}"/>
              </a:ext>
            </a:extLst>
          </p:cNvPr>
          <p:cNvSpPr txBox="1"/>
          <p:nvPr/>
        </p:nvSpPr>
        <p:spPr>
          <a:xfrm>
            <a:off x="1622323" y="3498033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2.42x</a:t>
            </a:r>
            <a:endParaRPr kumimoji="1" lang="zh-TW" altLang="en-US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BDA8098D-EB59-8BC3-5600-00F3F18FD346}"/>
              </a:ext>
            </a:extLst>
          </p:cNvPr>
          <p:cNvSpPr/>
          <p:nvPr/>
        </p:nvSpPr>
        <p:spPr>
          <a:xfrm>
            <a:off x="4061610" y="4301067"/>
            <a:ext cx="185270" cy="20214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7EAB30-7928-4706-5306-95FB299506CD}"/>
              </a:ext>
            </a:extLst>
          </p:cNvPr>
          <p:cNvSpPr txBox="1"/>
          <p:nvPr/>
        </p:nvSpPr>
        <p:spPr>
          <a:xfrm>
            <a:off x="4095709" y="3931735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1.22x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2436783-4E11-40CD-C406-6B35491F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77" y="2331475"/>
            <a:ext cx="6195343" cy="4161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Performance Improvement: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100M items/operations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(left) and major page faults reduction (right)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05B470-8684-EB96-7BDB-9CD56CD0C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6" y="2656022"/>
            <a:ext cx="5996271" cy="35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FCCA1-00AF-2EFA-AFDC-45F2B74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Capacity Variation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BE8B8-7967-81C3-E36B-A8D1A986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expand/shrink the memory capacity based on the memory pressure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A3F00-12E1-3C0C-483B-13D9ABA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5FBFD64-3B57-E744-4763-50F7684E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2812510"/>
            <a:ext cx="8610600" cy="3812712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5D3CDB7-FA6E-9E44-0332-40AAECB90A27}"/>
              </a:ext>
            </a:extLst>
          </p:cNvPr>
          <p:cNvCxnSpPr/>
          <p:nvPr/>
        </p:nvCxnSpPr>
        <p:spPr>
          <a:xfrm>
            <a:off x="2984938" y="6253655"/>
            <a:ext cx="7693434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AD5E085A-0C73-2B54-1CE3-0064354C0704}"/>
              </a:ext>
            </a:extLst>
          </p:cNvPr>
          <p:cNvSpPr/>
          <p:nvPr/>
        </p:nvSpPr>
        <p:spPr>
          <a:xfrm>
            <a:off x="4337062" y="4670780"/>
            <a:ext cx="3657406" cy="1087335"/>
          </a:xfrm>
          <a:prstGeom prst="wedgeRoundRectCallout">
            <a:avLst>
              <a:gd name="adj1" fmla="val -59200"/>
              <a:gd name="adj2" fmla="val -288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MRAM borrowing when facing high memory pressure, expand the memory capacity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9BB4D20D-B8CF-FA23-E846-8754FA5A7738}"/>
              </a:ext>
            </a:extLst>
          </p:cNvPr>
          <p:cNvSpPr/>
          <p:nvPr/>
        </p:nvSpPr>
        <p:spPr>
          <a:xfrm>
            <a:off x="5167335" y="4180581"/>
            <a:ext cx="3328640" cy="1175545"/>
          </a:xfrm>
          <a:prstGeom prst="wedgeRoundRectCallout">
            <a:avLst>
              <a:gd name="adj1" fmla="val 49898"/>
              <a:gd name="adj2" fmla="val -955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reclaims the borrowed pages when the memory pressure is released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3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99115-C151-5D55-10CF-A64F633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2-One YCSB workload + one DPU application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AEC54-B342-CBB8-939F-5741665B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steps</a:t>
            </a: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Launch YCSB workload A (100M items and operations)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After 5 minutes, activate a 16-rank DPU application, triggering MRAM reclamation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Collect the overall throughput of YCSB workload A and the runtime of the DPU application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54F0D-5DA4-A2D0-9E73-BD36B11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45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C4690-F60C-39C8-6983-0645E16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Throughput Variation in 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DBADAF-951E-3243-0729-E54DB3D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F2F5E7-019B-8567-110D-231830748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47" y="1519906"/>
            <a:ext cx="9241598" cy="5338094"/>
          </a:xfrm>
          <a:prstGeom prst="rect">
            <a:avLst/>
          </a:prstGeom>
        </p:spPr>
      </p:pic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FD0C8BEC-0058-1A18-0B54-D83A68614698}"/>
              </a:ext>
            </a:extLst>
          </p:cNvPr>
          <p:cNvSpPr/>
          <p:nvPr/>
        </p:nvSpPr>
        <p:spPr>
          <a:xfrm>
            <a:off x="2294419" y="6378674"/>
            <a:ext cx="1780003" cy="479326"/>
          </a:xfrm>
          <a:prstGeom prst="wedgeRoundRectCallout">
            <a:avLst>
              <a:gd name="adj1" fmla="val -48120"/>
              <a:gd name="adj2" fmla="val -93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YCSB A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051775A-1FF9-E531-C275-9EB8D045F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0" y="1142157"/>
            <a:ext cx="8757570" cy="56277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AAAA5C-0FDE-ECED-132D-CA40E46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883"/>
            <a:ext cx="11821079" cy="1604805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Throughput Improvement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6AE84-BB42-34FB-225D-1C0DB65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9434"/>
            <a:ext cx="3083760" cy="442042"/>
          </a:xfrm>
        </p:spPr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C6C37EA4-ECBE-AA73-EF1E-C2EF3554093F}"/>
              </a:ext>
            </a:extLst>
          </p:cNvPr>
          <p:cNvCxnSpPr>
            <a:cxnSpLocks/>
          </p:cNvCxnSpPr>
          <p:nvPr/>
        </p:nvCxnSpPr>
        <p:spPr>
          <a:xfrm flipV="1">
            <a:off x="3561007" y="2889114"/>
            <a:ext cx="319313" cy="76811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8A1950-AC04-C078-E77B-6A10CE6F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1" y="2114024"/>
            <a:ext cx="10246337" cy="474397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DB7601F-A8F9-B6F2-4D50-F92B70B57F74}"/>
              </a:ext>
            </a:extLst>
          </p:cNvPr>
          <p:cNvSpPr/>
          <p:nvPr/>
        </p:nvSpPr>
        <p:spPr>
          <a:xfrm rot="16200000">
            <a:off x="468056" y="4324745"/>
            <a:ext cx="1814286" cy="245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ID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B2A58A-B065-3016-65D7-B058554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Background-Memory Usage Variance in Modern Datacenters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0B71A-1BF5-EDC0-71A2-7849BECB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285"/>
            <a:ext cx="11158330" cy="4351338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 at Alibaba and Google reports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greatly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utilization per machine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1BA66D-8A40-9E26-1360-31F505FE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26BBBB-183B-880A-31F3-D14E5AE1A09B}"/>
              </a:ext>
            </a:extLst>
          </p:cNvPr>
          <p:cNvSpPr txBox="1"/>
          <p:nvPr/>
        </p:nvSpPr>
        <p:spPr>
          <a:xfrm>
            <a:off x="0" y="6538912"/>
            <a:ext cx="5498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C. Lu, K. Ye, G. Xu, C.-Z. Xu, and T. Bai,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Imbalance in the cloud: An analysis on Alibaba cluster trace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2017 IEEE International Conference on Big Data (Big Data)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2017, pp. 2884–2892.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0BA0DB-213F-DF15-1989-627E1C96F468}"/>
              </a:ext>
            </a:extLst>
          </p:cNvPr>
          <p:cNvSpPr/>
          <p:nvPr/>
        </p:nvSpPr>
        <p:spPr>
          <a:xfrm>
            <a:off x="5011254" y="2391820"/>
            <a:ext cx="2716541" cy="3290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Utilization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898D3C-FD51-C667-097E-0870B6B172BD}"/>
              </a:ext>
            </a:extLst>
          </p:cNvPr>
          <p:cNvSpPr/>
          <p:nvPr/>
        </p:nvSpPr>
        <p:spPr>
          <a:xfrm>
            <a:off x="5605367" y="6503326"/>
            <a:ext cx="1814286" cy="280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(hour)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10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C9F8F-19B7-81D5-FDE6-1078F61B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9" y="983683"/>
            <a:ext cx="9172441" cy="57884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AAAA5C-0FDE-ECED-132D-CA40E46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883"/>
            <a:ext cx="11821079" cy="1604805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6AE84-BB42-34FB-225D-1C0DB65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9434"/>
            <a:ext cx="3083760" cy="442042"/>
          </a:xfrm>
        </p:spPr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9E0FDF32-9635-CB51-A635-B91D8DCD83B1}"/>
              </a:ext>
            </a:extLst>
          </p:cNvPr>
          <p:cNvSpPr/>
          <p:nvPr/>
        </p:nvSpPr>
        <p:spPr>
          <a:xfrm>
            <a:off x="9457266" y="392985"/>
            <a:ext cx="2319867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latency penalty is unacceptable!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FA5321D3-63E3-CA53-281B-0ED153083CF0}"/>
              </a:ext>
            </a:extLst>
          </p:cNvPr>
          <p:cNvSpPr/>
          <p:nvPr/>
        </p:nvSpPr>
        <p:spPr>
          <a:xfrm>
            <a:off x="2582024" y="3576320"/>
            <a:ext cx="1045096" cy="99926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547E1943-3D7B-F683-031E-2E5C415E1488}"/>
              </a:ext>
            </a:extLst>
          </p:cNvPr>
          <p:cNvSpPr/>
          <p:nvPr/>
        </p:nvSpPr>
        <p:spPr>
          <a:xfrm>
            <a:off x="7638672" y="3672112"/>
            <a:ext cx="2978528" cy="91440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2A7968E0-9EF5-EF36-34D5-BCA13879F86F}"/>
              </a:ext>
            </a:extLst>
          </p:cNvPr>
          <p:cNvSpPr/>
          <p:nvPr/>
        </p:nvSpPr>
        <p:spPr>
          <a:xfrm>
            <a:off x="5596594" y="3429001"/>
            <a:ext cx="1045096" cy="115751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202D5F2-D61A-155C-D8FB-C18453651660}"/>
              </a:ext>
            </a:extLst>
          </p:cNvPr>
          <p:cNvCxnSpPr/>
          <p:nvPr/>
        </p:nvCxnSpPr>
        <p:spPr>
          <a:xfrm flipV="1">
            <a:off x="2785258" y="3394924"/>
            <a:ext cx="638628" cy="49348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左大括弧 4">
            <a:extLst>
              <a:ext uri="{FF2B5EF4-FFF2-40B4-BE49-F238E27FC236}">
                <a16:creationId xmlns:a16="http://schemas.microsoft.com/office/drawing/2014/main" id="{04E09856-371B-DE07-030A-89E7B430A5ED}"/>
              </a:ext>
            </a:extLst>
          </p:cNvPr>
          <p:cNvSpPr/>
          <p:nvPr/>
        </p:nvSpPr>
        <p:spPr>
          <a:xfrm>
            <a:off x="8331782" y="3786809"/>
            <a:ext cx="116479" cy="45080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0438F5-6FA8-F386-1CCE-BBB9F8DD7EC0}"/>
              </a:ext>
            </a:extLst>
          </p:cNvPr>
          <p:cNvSpPr txBox="1"/>
          <p:nvPr/>
        </p:nvSpPr>
        <p:spPr>
          <a:xfrm>
            <a:off x="8469434" y="3480355"/>
            <a:ext cx="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3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E00F44-2F82-1F65-DFEE-3E6C1798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5411"/>
            <a:ext cx="8983893" cy="47532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60816A-4B6A-6C2C-A448-F38499DB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346124"/>
            <a:ext cx="11658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 (DMP)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6624E-8FD0-F2D4-E4CC-148AC6A2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29" y="1620624"/>
            <a:ext cx="10966024" cy="4351338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DMP technique to each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to evaluate its effectiveness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1540B9-28DC-5089-E1E3-D554AA5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F09E53B9-6D87-984B-11ED-F4DAE87A1747}"/>
              </a:ext>
            </a:extLst>
          </p:cNvPr>
          <p:cNvSpPr/>
          <p:nvPr/>
        </p:nvSpPr>
        <p:spPr>
          <a:xfrm>
            <a:off x="2848555" y="2648511"/>
            <a:ext cx="3910054" cy="1425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effectiveness of DMP is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dependent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related to the proportion of input data copy time and the reclamation 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F3CF0C44-8426-DCEF-D0C4-A07EE1941A13}"/>
              </a:ext>
            </a:extLst>
          </p:cNvPr>
          <p:cNvSpPr/>
          <p:nvPr/>
        </p:nvSpPr>
        <p:spPr>
          <a:xfrm>
            <a:off x="2432970" y="4587186"/>
            <a:ext cx="646268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id="{819773E9-4E18-9611-CE9D-1904CD143782}"/>
              </a:ext>
            </a:extLst>
          </p:cNvPr>
          <p:cNvSpPr/>
          <p:nvPr/>
        </p:nvSpPr>
        <p:spPr>
          <a:xfrm>
            <a:off x="7418526" y="4620436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2CAE3913-F32E-44E1-1BE4-C43D2EE9B04A}"/>
              </a:ext>
            </a:extLst>
          </p:cNvPr>
          <p:cNvSpPr/>
          <p:nvPr/>
        </p:nvSpPr>
        <p:spPr>
          <a:xfrm>
            <a:off x="8429863" y="4620436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8BE16DDB-2C6C-6D1B-2822-A7CE432188A8}"/>
              </a:ext>
            </a:extLst>
          </p:cNvPr>
          <p:cNvSpPr/>
          <p:nvPr/>
        </p:nvSpPr>
        <p:spPr>
          <a:xfrm>
            <a:off x="5736021" y="4622439"/>
            <a:ext cx="318144" cy="153461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F13AEC1B-26F0-CFEE-0918-4F067FD2D0A7}"/>
              </a:ext>
            </a:extLst>
          </p:cNvPr>
          <p:cNvSpPr/>
          <p:nvPr/>
        </p:nvSpPr>
        <p:spPr>
          <a:xfrm>
            <a:off x="3752696" y="4622439"/>
            <a:ext cx="318145" cy="153461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框架 36">
            <a:extLst>
              <a:ext uri="{FF2B5EF4-FFF2-40B4-BE49-F238E27FC236}">
                <a16:creationId xmlns:a16="http://schemas.microsoft.com/office/drawing/2014/main" id="{24B1C263-8D6E-A7C5-AE32-3D704E221FB0}"/>
              </a:ext>
            </a:extLst>
          </p:cNvPr>
          <p:cNvSpPr/>
          <p:nvPr/>
        </p:nvSpPr>
        <p:spPr>
          <a:xfrm>
            <a:off x="9441200" y="4604985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圖說文字 37">
            <a:extLst>
              <a:ext uri="{FF2B5EF4-FFF2-40B4-BE49-F238E27FC236}">
                <a16:creationId xmlns:a16="http://schemas.microsoft.com/office/drawing/2014/main" id="{2C825DBA-C05A-2978-777D-49C24EB48068}"/>
              </a:ext>
            </a:extLst>
          </p:cNvPr>
          <p:cNvSpPr/>
          <p:nvPr/>
        </p:nvSpPr>
        <p:spPr>
          <a:xfrm>
            <a:off x="9982200" y="3285788"/>
            <a:ext cx="2208392" cy="1087335"/>
          </a:xfrm>
          <a:prstGeom prst="wedgeRoundRectCallout">
            <a:avLst>
              <a:gd name="adj1" fmla="val -46818"/>
              <a:gd name="adj2" fmla="val 804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DMP significantly reduces the runtime for some workloads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 (PBRR)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24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F4B7F-42FA-89F1-A811-C6A20ED7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3-One YCSB workload + multiple DPU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4DD0B-4EB7-CA3C-C45C-0485B96B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YCSB A 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(100M items and operations)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5 minutes, launch a R-rank VA every 1 minute. Each application occupies its DPU ranks for D minutes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overall throughput of YCSB A and the reclamation time of each DPU application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C0618-5989-FD2C-191A-C7812609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F1F0C8-61F9-BDC0-6BE9-F1137EC92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4628"/>
              </p:ext>
            </p:extLst>
          </p:nvPr>
        </p:nvGraphicFramePr>
        <p:xfrm>
          <a:off x="2988527" y="4357399"/>
          <a:ext cx="6214946" cy="1819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7473">
                  <a:extLst>
                    <a:ext uri="{9D8B030D-6E8A-4147-A177-3AD203B41FA5}">
                      <a16:colId xmlns:a16="http://schemas.microsoft.com/office/drawing/2014/main" val="1003042046"/>
                    </a:ext>
                  </a:extLst>
                </a:gridCol>
                <a:gridCol w="3107473">
                  <a:extLst>
                    <a:ext uri="{9D8B030D-6E8A-4147-A177-3AD203B41FA5}">
                      <a16:colId xmlns:a16="http://schemas.microsoft.com/office/drawing/2014/main" val="715369286"/>
                    </a:ext>
                  </a:extLst>
                </a:gridCol>
              </a:tblGrid>
              <a:tr h="5232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(R, D)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847492"/>
                  </a:ext>
                </a:extLst>
              </a:tr>
              <a:tr h="4793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(1, 16)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844220"/>
                  </a:ext>
                </a:extLst>
              </a:tr>
              <a:tr h="4793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(2, 8)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84851"/>
                  </a:ext>
                </a:extLst>
              </a:tr>
              <a:tr h="337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(4, 4)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60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32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AA97B3-B07C-119B-2724-A0A2DDC0E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" y="1498434"/>
            <a:ext cx="7067416" cy="48870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DB7357-1E66-167C-823B-F2F898C2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2" y="3429000"/>
            <a:ext cx="4787673" cy="32236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A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CBBEA24-2EB0-0E9C-44E7-60E7B448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0" y="472523"/>
            <a:ext cx="5716439" cy="31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5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A08BD96-39B4-0977-29C6-FD8487A1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5" y="2055922"/>
            <a:ext cx="6752075" cy="43004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E226D4-E571-5146-298F-1F4CE9C9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74" y="3247600"/>
            <a:ext cx="5029203" cy="34738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B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D30511-B6B1-6517-173F-6BBAE7C27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71" y="136525"/>
            <a:ext cx="4944156" cy="35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4AF24F1-FD43-F86D-1F4B-FD88511B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77" y="3429000"/>
            <a:ext cx="4673033" cy="32295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C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F39541-B248-42B8-9204-1A84153A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5" y="1591759"/>
            <a:ext cx="6688118" cy="50667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D4161A-A05A-369E-4D4D-2976FFA1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77" y="220159"/>
            <a:ext cx="4229857" cy="36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5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2647D-919E-DFF8-D348-C5EF8EF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671DD-6F1E-3554-FE45-E8306112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 propose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 runtime memory borrowing mechanism that provides a solution to address memory demand variance on UPMEM servers</a:t>
            </a:r>
            <a:r>
              <a:rPr lang="zh-TW" altLang="zh-TW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Runtime memory borrowing, increasing the utilization and flexibility of MRAM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up to 3.43x of throughput improvement and 99.9% of page fault reduction on YCSB workloads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42B6F2-602C-FE95-F4FE-D5C9966B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5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AD71A-AE38-17B7-AD53-28C2E0F8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94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BBC0DC-85F7-0BDB-C116-21D5F3BE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Motivation-Addressing Memory Usage Variance on UPMEM servers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90" y="1647759"/>
            <a:ext cx="11240930" cy="130197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The current policy of statically reserving MRAM for DPU applications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to fully utilize MRAM adapt to the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memory utilization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80E52C1-9B04-2511-3BAC-C02272622BF8}"/>
              </a:ext>
            </a:extLst>
          </p:cNvPr>
          <p:cNvSpPr/>
          <p:nvPr/>
        </p:nvSpPr>
        <p:spPr>
          <a:xfrm>
            <a:off x="3216104" y="4044269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EC49BA-37AD-2CCB-8C60-E305B30C75A5}"/>
              </a:ext>
            </a:extLst>
          </p:cNvPr>
          <p:cNvSpPr txBox="1"/>
          <p:nvPr/>
        </p:nvSpPr>
        <p:spPr>
          <a:xfrm>
            <a:off x="466425" y="3879539"/>
            <a:ext cx="24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page swapping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915123-D22A-4F66-1D82-3C6D24548DDA}"/>
              </a:ext>
            </a:extLst>
          </p:cNvPr>
          <p:cNvSpPr txBox="1"/>
          <p:nvPr/>
        </p:nvSpPr>
        <p:spPr>
          <a:xfrm>
            <a:off x="466425" y="4262197"/>
            <a:ext cx="3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throughput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63F7D071-9FDD-4E63-887A-BE9EB64E6ECF}"/>
              </a:ext>
            </a:extLst>
          </p:cNvPr>
          <p:cNvSpPr/>
          <p:nvPr/>
        </p:nvSpPr>
        <p:spPr>
          <a:xfrm>
            <a:off x="2639915" y="4262197"/>
            <a:ext cx="360364" cy="4645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CAE2DB6-EDFB-9253-00E9-81CE036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9411773" y="4215908"/>
            <a:ext cx="1942027" cy="797171"/>
          </a:xfrm>
          <a:prstGeom prst="wedgeRoundRectCallout">
            <a:avLst>
              <a:gd name="adj1" fmla="val -105859"/>
              <a:gd name="adj2" fmla="val 973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idle MRAM banks are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wasted!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1">
            <a:extLst>
              <a:ext uri="{FF2B5EF4-FFF2-40B4-BE49-F238E27FC236}">
                <a16:creationId xmlns:a16="http://schemas.microsoft.com/office/drawing/2014/main" id="{5383E6A3-ED85-11C7-08E9-28636212DC61}"/>
              </a:ext>
            </a:extLst>
          </p:cNvPr>
          <p:cNvSpPr/>
          <p:nvPr/>
        </p:nvSpPr>
        <p:spPr>
          <a:xfrm>
            <a:off x="5002386" y="3085975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2">
            <a:extLst>
              <a:ext uri="{FF2B5EF4-FFF2-40B4-BE49-F238E27FC236}">
                <a16:creationId xmlns:a16="http://schemas.microsoft.com/office/drawing/2014/main" id="{9C047AE3-2A4A-1833-A21E-8D6FB9C37DD6}"/>
              </a:ext>
            </a:extLst>
          </p:cNvPr>
          <p:cNvSpPr/>
          <p:nvPr/>
        </p:nvSpPr>
        <p:spPr>
          <a:xfrm>
            <a:off x="4926557" y="3164944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5">
            <a:extLst>
              <a:ext uri="{FF2B5EF4-FFF2-40B4-BE49-F238E27FC236}">
                <a16:creationId xmlns:a16="http://schemas.microsoft.com/office/drawing/2014/main" id="{C08A2AEE-E2E0-7A4E-18A5-4A838325053B}"/>
              </a:ext>
            </a:extLst>
          </p:cNvPr>
          <p:cNvSpPr/>
          <p:nvPr/>
        </p:nvSpPr>
        <p:spPr>
          <a:xfrm>
            <a:off x="4847941" y="3234196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18">
            <a:extLst>
              <a:ext uri="{FF2B5EF4-FFF2-40B4-BE49-F238E27FC236}">
                <a16:creationId xmlns:a16="http://schemas.microsoft.com/office/drawing/2014/main" id="{B8152C10-64FC-A105-04B7-DE7D151EB91C}"/>
              </a:ext>
            </a:extLst>
          </p:cNvPr>
          <p:cNvSpPr/>
          <p:nvPr/>
        </p:nvSpPr>
        <p:spPr>
          <a:xfrm>
            <a:off x="4767278" y="3322276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13">
            <a:extLst>
              <a:ext uri="{FF2B5EF4-FFF2-40B4-BE49-F238E27FC236}">
                <a16:creationId xmlns:a16="http://schemas.microsoft.com/office/drawing/2014/main" id="{21932EFD-68EF-F25C-DA6C-521344C4FDC2}"/>
              </a:ext>
            </a:extLst>
          </p:cNvPr>
          <p:cNvSpPr/>
          <p:nvPr/>
        </p:nvSpPr>
        <p:spPr>
          <a:xfrm>
            <a:off x="4868608" y="4924999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14">
            <a:extLst>
              <a:ext uri="{FF2B5EF4-FFF2-40B4-BE49-F238E27FC236}">
                <a16:creationId xmlns:a16="http://schemas.microsoft.com/office/drawing/2014/main" id="{F21BCD9F-D36F-9064-63DA-F577718CE511}"/>
              </a:ext>
            </a:extLst>
          </p:cNvPr>
          <p:cNvSpPr/>
          <p:nvPr/>
        </p:nvSpPr>
        <p:spPr>
          <a:xfrm>
            <a:off x="4791850" y="5013079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6">
            <a:extLst>
              <a:ext uri="{FF2B5EF4-FFF2-40B4-BE49-F238E27FC236}">
                <a16:creationId xmlns:a16="http://schemas.microsoft.com/office/drawing/2014/main" id="{DBF18A7A-967B-C74E-3EED-462C99394D34}"/>
              </a:ext>
            </a:extLst>
          </p:cNvPr>
          <p:cNvSpPr/>
          <p:nvPr/>
        </p:nvSpPr>
        <p:spPr>
          <a:xfrm>
            <a:off x="4721311" y="5092048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9">
            <a:extLst>
              <a:ext uri="{FF2B5EF4-FFF2-40B4-BE49-F238E27FC236}">
                <a16:creationId xmlns:a16="http://schemas.microsoft.com/office/drawing/2014/main" id="{5220D43B-2E4D-A771-1FB0-918D83DFF610}"/>
              </a:ext>
            </a:extLst>
          </p:cNvPr>
          <p:cNvSpPr/>
          <p:nvPr/>
        </p:nvSpPr>
        <p:spPr>
          <a:xfrm>
            <a:off x="4657058" y="5180128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ED52073D-4E96-719D-A119-C784CBC418EB}"/>
              </a:ext>
            </a:extLst>
          </p:cNvPr>
          <p:cNvSpPr/>
          <p:nvPr/>
        </p:nvSpPr>
        <p:spPr>
          <a:xfrm>
            <a:off x="2412986" y="3044936"/>
            <a:ext cx="1816925" cy="707029"/>
          </a:xfrm>
          <a:prstGeom prst="wedgeRoundRectCallout">
            <a:avLst>
              <a:gd name="adj1" fmla="val 85410"/>
              <a:gd name="adj2" fmla="val 829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pressure!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86468-0751-E1D8-E222-440AE7ABF794}"/>
              </a:ext>
            </a:extLst>
          </p:cNvPr>
          <p:cNvSpPr txBox="1"/>
          <p:nvPr/>
        </p:nvSpPr>
        <p:spPr>
          <a:xfrm>
            <a:off x="4868608" y="2614519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2481338-8641-C850-C631-26160A36D789}"/>
              </a:ext>
            </a:extLst>
          </p:cNvPr>
          <p:cNvSpPr txBox="1"/>
          <p:nvPr/>
        </p:nvSpPr>
        <p:spPr>
          <a:xfrm>
            <a:off x="5242557" y="4748259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BBCBC9A-6B7F-D4AB-1803-3D519041F70A}"/>
              </a:ext>
            </a:extLst>
          </p:cNvPr>
          <p:cNvCxnSpPr>
            <a:cxnSpLocks/>
          </p:cNvCxnSpPr>
          <p:nvPr/>
        </p:nvCxnSpPr>
        <p:spPr>
          <a:xfrm>
            <a:off x="4645482" y="4748259"/>
            <a:ext cx="362417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0" grpId="0" animBg="1"/>
      <p:bldP spid="10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8F62-1FAD-5CAD-5CE6-35ABB75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6A41D-6A62-D6E1-B3D2-E73600C6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835150"/>
            <a:ext cx="11353801" cy="418754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we propose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runtime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rrowing mechanism on UPMEM-based servers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memory allocator to borrow idle MRAM as system memory when facing high memory demand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utilization/flexibility of MRAM resources and minimize the occurrence of costly swapping operations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OS level approach: transparent to both UPMEM server administrators and users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079E0-89DE-BA11-ED36-B767A18E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13">
            <a:extLst>
              <a:ext uri="{FF2B5EF4-FFF2-40B4-BE49-F238E27FC236}">
                <a16:creationId xmlns:a16="http://schemas.microsoft.com/office/drawing/2014/main" id="{FDF7600A-C17B-1EBD-B7BB-60326C8E211B}"/>
              </a:ext>
            </a:extLst>
          </p:cNvPr>
          <p:cNvSpPr/>
          <p:nvPr/>
        </p:nvSpPr>
        <p:spPr>
          <a:xfrm>
            <a:off x="4525778" y="4841461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52" y="1613738"/>
            <a:ext cx="11054411" cy="152108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triggers MRAM borrowing when the system faces high memory pressure</a:t>
            </a: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ED52073D-4E96-719D-A119-C784CBC418EB}"/>
              </a:ext>
            </a:extLst>
          </p:cNvPr>
          <p:cNvSpPr/>
          <p:nvPr/>
        </p:nvSpPr>
        <p:spPr>
          <a:xfrm>
            <a:off x="1964811" y="2585786"/>
            <a:ext cx="1816925" cy="707029"/>
          </a:xfrm>
          <a:prstGeom prst="wedgeRoundRectCallout">
            <a:avLst>
              <a:gd name="adj1" fmla="val 75572"/>
              <a:gd name="adj2" fmla="val 504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pressure!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800743" y="4226099"/>
            <a:ext cx="3015119" cy="541407"/>
          </a:xfrm>
          <a:prstGeom prst="wedgeRoundRectCallout">
            <a:avLst>
              <a:gd name="adj1" fmla="val -83612"/>
              <a:gd name="adj2" fmla="val 832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idle MRAM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23CB92-1C81-E568-6D57-B5335E8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5">
            <a:extLst>
              <a:ext uri="{FF2B5EF4-FFF2-40B4-BE49-F238E27FC236}">
                <a16:creationId xmlns:a16="http://schemas.microsoft.com/office/drawing/2014/main" id="{458BF8CC-F39E-AB85-15C5-656AEE130C65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1">
            <a:extLst>
              <a:ext uri="{FF2B5EF4-FFF2-40B4-BE49-F238E27FC236}">
                <a16:creationId xmlns:a16="http://schemas.microsoft.com/office/drawing/2014/main" id="{3C309070-8017-4475-9F1D-A6C8C7DD0B8F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圓角 12">
            <a:extLst>
              <a:ext uri="{FF2B5EF4-FFF2-40B4-BE49-F238E27FC236}">
                <a16:creationId xmlns:a16="http://schemas.microsoft.com/office/drawing/2014/main" id="{9BF7B0B2-FAD8-E251-B165-68C97EBD2914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圓角 15">
            <a:extLst>
              <a:ext uri="{FF2B5EF4-FFF2-40B4-BE49-F238E27FC236}">
                <a16:creationId xmlns:a16="http://schemas.microsoft.com/office/drawing/2014/main" id="{7B727709-3722-63CB-DBA5-B8D6A489180A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圓角 18">
            <a:extLst>
              <a:ext uri="{FF2B5EF4-FFF2-40B4-BE49-F238E27FC236}">
                <a16:creationId xmlns:a16="http://schemas.microsoft.com/office/drawing/2014/main" id="{B1A2D019-B5A4-2CB3-C7DA-CD7AB84C0601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圓角 14">
            <a:extLst>
              <a:ext uri="{FF2B5EF4-FFF2-40B4-BE49-F238E27FC236}">
                <a16:creationId xmlns:a16="http://schemas.microsoft.com/office/drawing/2014/main" id="{FE8C2366-BFAE-66E4-0BE5-2A3560AC9798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圓角 16">
            <a:extLst>
              <a:ext uri="{FF2B5EF4-FFF2-40B4-BE49-F238E27FC236}">
                <a16:creationId xmlns:a16="http://schemas.microsoft.com/office/drawing/2014/main" id="{78D9E19A-40FC-C618-61A9-60C21A68B6E4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圓角 19">
            <a:extLst>
              <a:ext uri="{FF2B5EF4-FFF2-40B4-BE49-F238E27FC236}">
                <a16:creationId xmlns:a16="http://schemas.microsoft.com/office/drawing/2014/main" id="{6852E395-F032-5586-DF50-DFBB77FB0F43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D21BB87-46FB-F315-6C04-D519B32992D1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A6B0EB5-7767-24B9-9BDD-F7261AB496AF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81FC53-6533-E2FA-1411-B286982B8D04}"/>
              </a:ext>
            </a:extLst>
          </p:cNvPr>
          <p:cNvSpPr txBox="1"/>
          <p:nvPr/>
        </p:nvSpPr>
        <p:spPr>
          <a:xfrm>
            <a:off x="1964811" y="3337909"/>
            <a:ext cx="20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or release!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168 -0.282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 animBg="1"/>
      <p:bldP spid="10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01" y="1312961"/>
            <a:ext cx="11054411" cy="14006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reclamation scenarios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pressure is released (background)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DPU application arrives and requires the borrowed MRAM (foreground)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864529" y="3545065"/>
            <a:ext cx="2883333" cy="591693"/>
          </a:xfrm>
          <a:prstGeom prst="wedgeRoundRectCallout">
            <a:avLst>
              <a:gd name="adj1" fmla="val -80975"/>
              <a:gd name="adj2" fmla="val -319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Reclaim borrowed MRAM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ED8D142C-2FBA-F7AE-2980-90AF45ECB7B9}"/>
              </a:ext>
            </a:extLst>
          </p:cNvPr>
          <p:cNvSpPr/>
          <p:nvPr/>
        </p:nvSpPr>
        <p:spPr>
          <a:xfrm>
            <a:off x="1781909" y="2906273"/>
            <a:ext cx="1999828" cy="707029"/>
          </a:xfrm>
          <a:prstGeom prst="wedgeRoundRectCallout">
            <a:avLst>
              <a:gd name="adj1" fmla="val 75572"/>
              <a:gd name="adj2" fmla="val 504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released</a:t>
            </a:r>
            <a:endParaRPr lang="zh-TW" alt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DE581-FF2B-4733-6F12-66355BB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13">
            <a:extLst>
              <a:ext uri="{FF2B5EF4-FFF2-40B4-BE49-F238E27FC236}">
                <a16:creationId xmlns:a16="http://schemas.microsoft.com/office/drawing/2014/main" id="{5E62B25A-5D80-ABF7-9A72-C8D85B6883EB}"/>
              </a:ext>
            </a:extLst>
          </p:cNvPr>
          <p:cNvSpPr/>
          <p:nvPr/>
        </p:nvSpPr>
        <p:spPr>
          <a:xfrm>
            <a:off x="4719436" y="2876487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5">
            <a:extLst>
              <a:ext uri="{FF2B5EF4-FFF2-40B4-BE49-F238E27FC236}">
                <a16:creationId xmlns:a16="http://schemas.microsoft.com/office/drawing/2014/main" id="{95763A3D-2F8A-AD76-4ECF-A7071602734D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2AD168E0-C925-4C92-BEE7-030DC5C5C5FA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2">
            <a:extLst>
              <a:ext uri="{FF2B5EF4-FFF2-40B4-BE49-F238E27FC236}">
                <a16:creationId xmlns:a16="http://schemas.microsoft.com/office/drawing/2014/main" id="{815665E7-8AD2-2650-6C52-03D1A3D22C2F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5">
            <a:extLst>
              <a:ext uri="{FF2B5EF4-FFF2-40B4-BE49-F238E27FC236}">
                <a16:creationId xmlns:a16="http://schemas.microsoft.com/office/drawing/2014/main" id="{F06C6959-6234-3DF0-6EE9-4DEA173E8242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7B6B9169-B3AA-0792-21AA-B9326AB64C9D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4">
            <a:extLst>
              <a:ext uri="{FF2B5EF4-FFF2-40B4-BE49-F238E27FC236}">
                <a16:creationId xmlns:a16="http://schemas.microsoft.com/office/drawing/2014/main" id="{180E7062-BB49-DBE2-E00A-C38E61ED85BC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16">
            <a:extLst>
              <a:ext uri="{FF2B5EF4-FFF2-40B4-BE49-F238E27FC236}">
                <a16:creationId xmlns:a16="http://schemas.microsoft.com/office/drawing/2014/main" id="{66343146-BE11-205E-B46B-0DEAF505EC78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19">
            <a:extLst>
              <a:ext uri="{FF2B5EF4-FFF2-40B4-BE49-F238E27FC236}">
                <a16:creationId xmlns:a16="http://schemas.microsoft.com/office/drawing/2014/main" id="{FF9185DA-CC2D-9A3C-F40D-319F0ACAC79D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5DC8740-F6BD-69FB-D074-573BA0969BFA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794108-F095-24C2-9249-5D48FACBBB48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1485 0.278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13191</TotalTime>
  <Words>3632</Words>
  <Application>Microsoft Macintosh PowerPoint</Application>
  <PresentationFormat>寬螢幕</PresentationFormat>
  <Paragraphs>889</Paragraphs>
  <Slides>58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MemBo: Runtime Memory Borrowing on UPMEM-based Servers</vt:lpstr>
      <vt:lpstr>Background-UPMEM Introduction</vt:lpstr>
      <vt:lpstr>Background-UPMEM-based System</vt:lpstr>
      <vt:lpstr>Background-UPMEM-based System</vt:lpstr>
      <vt:lpstr>Background-Memory Usage Variance in Modern Datacenters</vt:lpstr>
      <vt:lpstr>Motivation-Addressing Memory Usage Variance on UPMEM servers</vt:lpstr>
      <vt:lpstr>Solution-MemBo</vt:lpstr>
      <vt:lpstr>MemBo-High Level Overview</vt:lpstr>
      <vt:lpstr>MemBo-High Level Overview</vt:lpstr>
      <vt:lpstr>MemBo-High Level Overview</vt:lpstr>
      <vt:lpstr>Current System Architecture and Design Issues</vt:lpstr>
      <vt:lpstr>Architecture of MemBo</vt:lpstr>
      <vt:lpstr>Architecture of MemBo</vt:lpstr>
      <vt:lpstr>Architecture of MemBo</vt:lpstr>
      <vt:lpstr>Architecture of MemBo</vt:lpstr>
      <vt:lpstr>Architecture of MemBo</vt:lpstr>
      <vt:lpstr>Architecture of MemBo</vt:lpstr>
      <vt:lpstr>Architecture of MemBo</vt:lpstr>
      <vt:lpstr>Memory Zone Setup in MemBo </vt:lpstr>
      <vt:lpstr>Architecture of MemBo</vt:lpstr>
      <vt:lpstr>MRAM Borrowing/Reclamation Operations</vt:lpstr>
      <vt:lpstr>MRAM Borrowing/Reclamation Operations: Borrowed MRAM Page Placement Policy</vt:lpstr>
      <vt:lpstr>MRAM Borrowing Interface: Borrowed MRAM Page Placement Policy</vt:lpstr>
      <vt:lpstr>MRAM Borrowing Interface: Borrowed MRAM Page Placement Policy</vt:lpstr>
      <vt:lpstr>MRAM Borrowing Interface: Borrowed MRAM Page Placement Policy</vt:lpstr>
      <vt:lpstr>Architecture of MemBo</vt:lpstr>
      <vt:lpstr>Who trigger MRAM Borrowing/Reclamation Operations?</vt:lpstr>
      <vt:lpstr>When to trigger MRAM Borrowing Operations?</vt:lpstr>
      <vt:lpstr>When to trigger MRAM Borrowing Operations?</vt:lpstr>
      <vt:lpstr>Who trigger MRAM Borrowing/Reclamation Operations?</vt:lpstr>
      <vt:lpstr>When to trigger Background MRAM Reclamation Operations?</vt:lpstr>
      <vt:lpstr>Architecture of MemBo</vt:lpstr>
      <vt:lpstr>Recap-Foreground Reclamation Challenge</vt:lpstr>
      <vt:lpstr>Solution 1-Data Migration Pipelining (DMP)</vt:lpstr>
      <vt:lpstr>MemBo Library-DMP Implementation APIs and Coding Example</vt:lpstr>
      <vt:lpstr>Solution 2-DPU Usage Prediction-based Rank Reservation (PBRR)</vt:lpstr>
      <vt:lpstr>MemBo Library-PBRR Implementation APIs</vt:lpstr>
      <vt:lpstr>Evaluation Setup</vt:lpstr>
      <vt:lpstr>Workloads</vt:lpstr>
      <vt:lpstr>Experimental Groups</vt:lpstr>
      <vt:lpstr>Evaluation Scenarios</vt:lpstr>
      <vt:lpstr>Evaluation Scenarios</vt:lpstr>
      <vt:lpstr>YCSB Performance Improvement: YCSB Workloads 50M items/operations</vt:lpstr>
      <vt:lpstr>YCSB Performance Improvement: YCSB Workloads 100M items/operations</vt:lpstr>
      <vt:lpstr>Memory Capacity Variation</vt:lpstr>
      <vt:lpstr>Evaluation Scenarios</vt:lpstr>
      <vt:lpstr>Scenario 2-One YCSB workload + one DPU application</vt:lpstr>
      <vt:lpstr>YCSB Throughput Variation in Time</vt:lpstr>
      <vt:lpstr>YCSB Throughput Improvement</vt:lpstr>
      <vt:lpstr>DPU Application Runtime</vt:lpstr>
      <vt:lpstr>Effectiveness of Data Migration Pipelining (DMP)</vt:lpstr>
      <vt:lpstr>Evaluation Scenarios</vt:lpstr>
      <vt:lpstr>Scenario 3-One YCSB workload + multiple DPU applications</vt:lpstr>
      <vt:lpstr>Result-Configuration A</vt:lpstr>
      <vt:lpstr>Result-Configuration B</vt:lpstr>
      <vt:lpstr>Result-Configuration C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MemBo: Runtime Memory Borrowing on UPMEM-based Servers</dc:title>
  <dc:creator>昀澤 李</dc:creator>
  <cp:lastModifiedBy>grb72t3yde@gmail.com</cp:lastModifiedBy>
  <cp:revision>646</cp:revision>
  <dcterms:created xsi:type="dcterms:W3CDTF">2023-06-20T07:25:50Z</dcterms:created>
  <dcterms:modified xsi:type="dcterms:W3CDTF">2023-07-30T09:01:30Z</dcterms:modified>
</cp:coreProperties>
</file>