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0"/>
    <p:restoredTop sz="94694"/>
  </p:normalViewPr>
  <p:slideViewPr>
    <p:cSldViewPr snapToGrid="0">
      <p:cViewPr>
        <p:scale>
          <a:sx n="180" d="100"/>
          <a:sy n="180" d="100"/>
        </p:scale>
        <p:origin x="8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96F02-1B56-3935-0651-BBD766E5A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3DA7EF9-99EA-BBE5-7C72-CC4D70B41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62410A-E65B-B79F-4154-4C86BEE8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8961-30DF-6E4E-BA2D-EE7801BF52F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2C6773-557E-2964-F578-C04F791E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12EDB8-2475-3AC4-CA57-169E7489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EA64-6412-0A4D-A29C-D8564951D0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0C819E-D7C8-E542-B7D2-FA175441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081E52-B6B8-2EFE-FB64-2620DF75B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C9098-76FC-F95F-2755-5777C5E2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8961-30DF-6E4E-BA2D-EE7801BF52F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D3F9C5-686B-5E89-81C3-27C9B449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3393B6-16C9-9694-BBBD-BDF7CC0D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EA64-6412-0A4D-A29C-D8564951D0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3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083373-919B-8026-D7D4-60F6901E4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504E5C-AC87-FD13-3420-FC211205C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95E44F-CF9F-5867-ADBE-2563B4B7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8961-30DF-6E4E-BA2D-EE7801BF52F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4BD8E6-75F3-BFCE-BB37-9D8F120B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A910F2-5277-6208-862C-8CABEEB2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EA64-6412-0A4D-A29C-D8564951D0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5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B0E8F-BA13-8DC4-5ED8-ED7FD304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7E9944-39D3-1654-B28E-9092360B7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A314F0-F19E-5104-D2AD-E246BB98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8961-30DF-6E4E-BA2D-EE7801BF52F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88988A-1EB7-B67C-5F36-04491F36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1DAECC-DBB2-3EC3-AB34-9D6404E1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EA64-6412-0A4D-A29C-D8564951D0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9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98132-33C3-A526-864F-4C1E73A72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832614-EA67-FBFC-A60F-FFC5064A9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219FB-50C6-2C0B-C8A4-76A13C0E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8961-30DF-6E4E-BA2D-EE7801BF52F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2F0EF5-30A8-F220-5D7C-2830C5AA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FA8FA8-486A-76B1-E4DD-9CB47D60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EA64-6412-0A4D-A29C-D8564951D0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4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98260-4903-B073-590E-2DCAA094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CA0461-BA80-B0F7-16AF-C91E612D0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F171B2-CC38-A99A-29A3-4D8C724DC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76BCF9-6DA1-C4BF-DDD8-2CF34E1E5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8961-30DF-6E4E-BA2D-EE7801BF52F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D61AD6-DB07-2598-1A48-3864ADF4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2C486A-20F5-9EEF-DC98-8213F450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EA64-6412-0A4D-A29C-D8564951D0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1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E3A06-31E1-66BB-712C-092BD730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94A5BD-7ADC-A5A4-6DCE-73C4B6485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7F2811-97B2-095A-5430-0F64FD213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617EE9-A0A2-68FF-EE78-043038137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9B6B57E-ED19-FE31-01EC-F0833134B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2CA97A-C9D9-581C-8FD1-BF9C69D5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8961-30DF-6E4E-BA2D-EE7801BF52F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F25EFE-D632-071F-7B1F-0E9081D9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86710B-CA46-38FB-3D99-1C0E73E0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EA64-6412-0A4D-A29C-D8564951D0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8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DEE92-D9ED-E244-8F86-78FEA691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A17552-26A3-75DB-A890-AEB6A9CB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8961-30DF-6E4E-BA2D-EE7801BF52F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161650-F738-A8A2-DFBA-E4D4C04D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EA3D70-9CC3-AB46-A95B-3A420F2D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EA64-6412-0A4D-A29C-D8564951D0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0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775EA7-51B2-E571-5D95-605E2F28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8961-30DF-6E4E-BA2D-EE7801BF52F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328B48-F7E3-E976-FA1B-03EAD6C9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F16D25-65B8-AF9E-FB58-F8D2662A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EA64-6412-0A4D-A29C-D8564951D0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4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5F2B0-C242-A2BE-61AC-DC338CF8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538C1-D537-FA0A-8A75-8C0AB2A05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467603-583D-4DD1-8943-7DD42C775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F761D2-F6B4-F411-300C-83F5C824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8961-30DF-6E4E-BA2D-EE7801BF52F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748497-D2B6-243E-AF6D-D850E14F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92C307-97CE-D6CD-4CDB-E799480B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EA64-6412-0A4D-A29C-D8564951D0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8CAB1-7C69-FD4C-6A8A-BBCD08C2A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8F59FFE-176E-E41C-64C5-5AA4973A4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A132A1-1380-232C-A41A-11E828675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8AB8F4-185B-6138-FA97-FB481C94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8961-30DF-6E4E-BA2D-EE7801BF52F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790FAD-611E-8724-CFAF-95A4C73A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D470D5-53DB-4F1A-8120-27BDCA68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EA64-6412-0A4D-A29C-D8564951D0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3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070B1C-E760-F477-E8EA-BAF839B0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A1FF83-F49E-BC6D-406B-69CF7F223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52D52E-ECFC-2FF4-079D-C674013D0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48961-30DF-6E4E-BA2D-EE7801BF52F7}" type="datetimeFigureOut">
              <a:rPr lang="en-US" smtClean="0"/>
              <a:t>4/28/23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2AF9B3-1147-AC18-949D-E0FFB8C49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413689-1430-753C-C177-2D19F99F9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5EA64-6412-0A4D-A29C-D8564951D0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430BA2-09AF-F32A-FB8F-5AC44707E2B4}"/>
              </a:ext>
            </a:extLst>
          </p:cNvPr>
          <p:cNvSpPr/>
          <p:nvPr/>
        </p:nvSpPr>
        <p:spPr>
          <a:xfrm>
            <a:off x="7587089" y="636927"/>
            <a:ext cx="1677451" cy="51188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D0E445-3498-3265-33B8-F450E47A1611}"/>
              </a:ext>
            </a:extLst>
          </p:cNvPr>
          <p:cNvSpPr/>
          <p:nvPr/>
        </p:nvSpPr>
        <p:spPr>
          <a:xfrm>
            <a:off x="4909890" y="916346"/>
            <a:ext cx="1677451" cy="1630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D8D339-4F3B-C026-13AD-B203B7D319BC}"/>
              </a:ext>
            </a:extLst>
          </p:cNvPr>
          <p:cNvSpPr/>
          <p:nvPr/>
        </p:nvSpPr>
        <p:spPr>
          <a:xfrm>
            <a:off x="2115408" y="916346"/>
            <a:ext cx="1787087" cy="163010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C3E80D-C04C-2B60-7DA2-37D076508267}"/>
              </a:ext>
            </a:extLst>
          </p:cNvPr>
          <p:cNvSpPr/>
          <p:nvPr/>
        </p:nvSpPr>
        <p:spPr>
          <a:xfrm>
            <a:off x="2115408" y="3924217"/>
            <a:ext cx="1677451" cy="152024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433E2E1-7551-63B5-85FB-40555897D65D}"/>
              </a:ext>
            </a:extLst>
          </p:cNvPr>
          <p:cNvSpPr/>
          <p:nvPr/>
        </p:nvSpPr>
        <p:spPr>
          <a:xfrm>
            <a:off x="5219952" y="1232124"/>
            <a:ext cx="1133015" cy="4430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Airline Profile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16FB9EC-97D0-0B85-D108-98626BF9C121}"/>
              </a:ext>
            </a:extLst>
          </p:cNvPr>
          <p:cNvGrpSpPr/>
          <p:nvPr/>
        </p:nvGrpSpPr>
        <p:grpSpPr>
          <a:xfrm>
            <a:off x="7774237" y="1009848"/>
            <a:ext cx="1249285" cy="1536607"/>
            <a:chOff x="7821337" y="1265971"/>
            <a:chExt cx="1249285" cy="153660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38ADA40-0187-026B-6816-8B239ED7FF4B}"/>
                </a:ext>
              </a:extLst>
            </p:cNvPr>
            <p:cNvSpPr/>
            <p:nvPr/>
          </p:nvSpPr>
          <p:spPr>
            <a:xfrm>
              <a:off x="7821337" y="1265971"/>
              <a:ext cx="1249285" cy="15366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28E265F8-F0DA-9CC3-8FB1-011DB6BCD43E}"/>
                </a:ext>
              </a:extLst>
            </p:cNvPr>
            <p:cNvSpPr/>
            <p:nvPr/>
          </p:nvSpPr>
          <p:spPr>
            <a:xfrm>
              <a:off x="7872786" y="1490693"/>
              <a:ext cx="1133015" cy="44300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Airline Profile</a:t>
              </a:r>
            </a:p>
          </p:txBody>
        </p:sp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44FD260-D83F-8749-04F6-6DF88520EE2B}"/>
              </a:ext>
            </a:extLst>
          </p:cNvPr>
          <p:cNvSpPr/>
          <p:nvPr/>
        </p:nvSpPr>
        <p:spPr>
          <a:xfrm>
            <a:off x="7832374" y="4159451"/>
            <a:ext cx="1133015" cy="44300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Supplier Catalog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793D670-EC19-6C9A-3BF0-ED6B6C96D3C1}"/>
              </a:ext>
            </a:extLst>
          </p:cNvPr>
          <p:cNvSpPr txBox="1"/>
          <p:nvPr/>
        </p:nvSpPr>
        <p:spPr>
          <a:xfrm>
            <a:off x="7683601" y="772930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Retailer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F682172-D384-0FE6-0889-0DE5BCA2C309}"/>
              </a:ext>
            </a:extLst>
          </p:cNvPr>
          <p:cNvSpPr txBox="1"/>
          <p:nvPr/>
        </p:nvSpPr>
        <p:spPr>
          <a:xfrm>
            <a:off x="7687266" y="5410736"/>
            <a:ext cx="112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Supplier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CA2E6B9-2234-857E-3D9D-909DF7911FF0}"/>
              </a:ext>
            </a:extLst>
          </p:cNvPr>
          <p:cNvSpPr/>
          <p:nvPr/>
        </p:nvSpPr>
        <p:spPr>
          <a:xfrm>
            <a:off x="7774237" y="2956730"/>
            <a:ext cx="1238249" cy="443008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Catalog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5C7EAD-50E5-ECEF-F0BA-C6C696CC2DD5}"/>
              </a:ext>
            </a:extLst>
          </p:cNvPr>
          <p:cNvSpPr/>
          <p:nvPr/>
        </p:nvSpPr>
        <p:spPr>
          <a:xfrm>
            <a:off x="7774237" y="3924217"/>
            <a:ext cx="1249285" cy="1536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710A346-D0E6-B4BC-555A-8B61A131C845}"/>
              </a:ext>
            </a:extLst>
          </p:cNvPr>
          <p:cNvGrpSpPr/>
          <p:nvPr/>
        </p:nvGrpSpPr>
        <p:grpSpPr>
          <a:xfrm>
            <a:off x="10070813" y="2579670"/>
            <a:ext cx="1739192" cy="1197127"/>
            <a:chOff x="10026141" y="2975786"/>
            <a:chExt cx="1739192" cy="11971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F611C0-1B3B-AC5A-A88B-1F5C3494719A}"/>
                </a:ext>
              </a:extLst>
            </p:cNvPr>
            <p:cNvSpPr/>
            <p:nvPr/>
          </p:nvSpPr>
          <p:spPr>
            <a:xfrm>
              <a:off x="10026141" y="2975786"/>
              <a:ext cx="1677451" cy="119712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2EF92E53-6AB9-7230-3BDB-852F59AE43CB}"/>
                </a:ext>
              </a:extLst>
            </p:cNvPr>
            <p:cNvSpPr/>
            <p:nvPr/>
          </p:nvSpPr>
          <p:spPr>
            <a:xfrm>
              <a:off x="10125400" y="3038998"/>
              <a:ext cx="1352157" cy="443008"/>
            </a:xfrm>
            <a:prstGeom prst="roundRect">
              <a:avLst/>
            </a:prstGeom>
            <a:noFill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Catalog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A14288A1-3AAD-BC12-3AF0-60203739FFBA}"/>
                </a:ext>
              </a:extLst>
            </p:cNvPr>
            <p:cNvSpPr txBox="1"/>
            <p:nvPr/>
          </p:nvSpPr>
          <p:spPr>
            <a:xfrm>
              <a:off x="10125400" y="3555583"/>
              <a:ext cx="16399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Other suppliers: Airlines, Car, Taxi, Hotel, Food, Insurance, Stationary etc.</a:t>
              </a:r>
            </a:p>
          </p:txBody>
        </p:sp>
      </p:grp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4AE4501-D92F-53AF-819E-4A7716CB5A09}"/>
              </a:ext>
            </a:extLst>
          </p:cNvPr>
          <p:cNvCxnSpPr>
            <a:cxnSpLocks/>
            <a:stCxn id="6" idx="1"/>
            <a:endCxn id="18" idx="3"/>
          </p:cNvCxnSpPr>
          <p:nvPr/>
        </p:nvCxnSpPr>
        <p:spPr>
          <a:xfrm flipH="1">
            <a:off x="9012486" y="3178234"/>
            <a:ext cx="1058327" cy="0"/>
          </a:xfrm>
          <a:prstGeom prst="straightConnector1">
            <a:avLst/>
          </a:prstGeom>
          <a:ln w="15875" cap="flat" cmpd="sng" algn="ctr">
            <a:solidFill>
              <a:srgbClr val="0070C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E58D6717-3346-EA11-D270-2263FAB93DB4}"/>
              </a:ext>
            </a:extLst>
          </p:cNvPr>
          <p:cNvSpPr txBox="1"/>
          <p:nvPr/>
        </p:nvSpPr>
        <p:spPr>
          <a:xfrm>
            <a:off x="9272734" y="2947390"/>
            <a:ext cx="678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shared</a:t>
            </a:r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2BA88AA-0854-D12F-649E-9AFEC80B4F1C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flipH="1" flipV="1">
            <a:off x="8392194" y="1677578"/>
            <a:ext cx="1168" cy="1279152"/>
          </a:xfrm>
          <a:prstGeom prst="straightConnector1">
            <a:avLst/>
          </a:prstGeom>
          <a:ln w="15875" cap="flat" cmpd="sng" algn="ctr">
            <a:solidFill>
              <a:srgbClr val="0070C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9909228-FFD7-EB90-A6A6-64139CC29FAB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>
            <a:off x="8393362" y="3399738"/>
            <a:ext cx="5520" cy="759713"/>
          </a:xfrm>
          <a:prstGeom prst="straightConnector1">
            <a:avLst/>
          </a:prstGeom>
          <a:ln w="15875" cap="flat" cmpd="sng" algn="ctr">
            <a:solidFill>
              <a:srgbClr val="0070C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8F389065-16A0-9D23-5AFC-45DEF30D3574}"/>
              </a:ext>
            </a:extLst>
          </p:cNvPr>
          <p:cNvSpPr txBox="1"/>
          <p:nvPr/>
        </p:nvSpPr>
        <p:spPr>
          <a:xfrm rot="5400000">
            <a:off x="8105563" y="1919811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generated</a:t>
            </a:r>
            <a:r>
              <a: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0A28DCD-2591-D284-8740-1918FA8541CC}"/>
              </a:ext>
            </a:extLst>
          </p:cNvPr>
          <p:cNvSpPr txBox="1"/>
          <p:nvPr/>
        </p:nvSpPr>
        <p:spPr>
          <a:xfrm rot="5400000">
            <a:off x="8071730" y="3686902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generated </a:t>
            </a:r>
            <a:endParaRPr lang="en-US" sz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489A541E-2210-BB5D-28EE-129E7C1AE767}"/>
              </a:ext>
            </a:extLst>
          </p:cNvPr>
          <p:cNvSpPr txBox="1"/>
          <p:nvPr/>
        </p:nvSpPr>
        <p:spPr>
          <a:xfrm>
            <a:off x="4824076" y="659106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Seller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179424B-0157-375B-0143-37018316D716}"/>
              </a:ext>
            </a:extLst>
          </p:cNvPr>
          <p:cNvSpPr txBox="1"/>
          <p:nvPr/>
        </p:nvSpPr>
        <p:spPr>
          <a:xfrm>
            <a:off x="233915" y="3451723"/>
            <a:ext cx="143185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Looks for products &amp; services , from the airlines point of view, either through a seller or a Retailer</a:t>
            </a:r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02A1006D-8AB3-AAE9-AA95-EEC2EAD65096}"/>
              </a:ext>
            </a:extLst>
          </p:cNvPr>
          <p:cNvGrpSpPr/>
          <p:nvPr/>
        </p:nvGrpSpPr>
        <p:grpSpPr>
          <a:xfrm>
            <a:off x="4824075" y="3656139"/>
            <a:ext cx="1771451" cy="1788325"/>
            <a:chOff x="4883340" y="4115884"/>
            <a:chExt cx="1771451" cy="204393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AFBCA8-8F1D-0629-E35C-0569E3DEDACC}"/>
                </a:ext>
              </a:extLst>
            </p:cNvPr>
            <p:cNvSpPr/>
            <p:nvPr/>
          </p:nvSpPr>
          <p:spPr>
            <a:xfrm>
              <a:off x="4921465" y="4422279"/>
              <a:ext cx="1733326" cy="1737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13105513-FA2B-3ABA-CA09-10371AD528C3}"/>
                </a:ext>
              </a:extLst>
            </p:cNvPr>
            <p:cNvSpPr/>
            <p:nvPr/>
          </p:nvSpPr>
          <p:spPr>
            <a:xfrm>
              <a:off x="5748677" y="4743261"/>
              <a:ext cx="774606" cy="416108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Supplier Catalog</a:t>
              </a: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24887CF6-7A8B-8AB4-7BAE-F91E0638FB3F}"/>
                </a:ext>
              </a:extLst>
            </p:cNvPr>
            <p:cNvSpPr txBox="1"/>
            <p:nvPr/>
          </p:nvSpPr>
          <p:spPr>
            <a:xfrm>
              <a:off x="4883340" y="4115884"/>
              <a:ext cx="824265" cy="351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Retailer</a:t>
              </a:r>
            </a:p>
          </p:txBody>
        </p:sp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E8356712-A7D7-04BA-C4AF-A40B0CBDF8E4}"/>
                </a:ext>
              </a:extLst>
            </p:cNvPr>
            <p:cNvSpPr/>
            <p:nvPr/>
          </p:nvSpPr>
          <p:spPr>
            <a:xfrm>
              <a:off x="4976542" y="4636297"/>
              <a:ext cx="1592879" cy="628349"/>
            </a:xfrm>
            <a:prstGeom prst="round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Retailer</a:t>
              </a:r>
              <a:br>
                <a:rPr lang="en-US" sz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en-US" sz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Catalog</a:t>
              </a:r>
            </a:p>
          </p:txBody>
        </p:sp>
      </p:grp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9CB5AC09-6A93-106E-C447-7C28A0405841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6464018" y="4380955"/>
            <a:ext cx="1368356" cy="6138"/>
          </a:xfrm>
          <a:prstGeom prst="straightConnector1">
            <a:avLst/>
          </a:prstGeom>
          <a:ln w="15875" cap="flat" cmpd="sng" algn="ctr">
            <a:solidFill>
              <a:srgbClr val="0070C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90FBF2D2-3DBC-BF6E-7DB3-F9A0CC2CE497}"/>
              </a:ext>
            </a:extLst>
          </p:cNvPr>
          <p:cNvSpPr txBox="1"/>
          <p:nvPr/>
        </p:nvSpPr>
        <p:spPr>
          <a:xfrm>
            <a:off x="6766552" y="4158784"/>
            <a:ext cx="678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shared</a:t>
            </a:r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083C36D6-202F-E76F-2E29-69DE439B4562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6352967" y="1453628"/>
            <a:ext cx="1472719" cy="2446"/>
          </a:xfrm>
          <a:prstGeom prst="straightConnector1">
            <a:avLst/>
          </a:prstGeom>
          <a:ln w="15875" cap="flat" cmpd="sng" algn="ctr">
            <a:solidFill>
              <a:srgbClr val="0070C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41DAA797-7E8C-FBD2-C300-EFCE01E1BEB5}"/>
              </a:ext>
            </a:extLst>
          </p:cNvPr>
          <p:cNvSpPr txBox="1"/>
          <p:nvPr/>
        </p:nvSpPr>
        <p:spPr>
          <a:xfrm>
            <a:off x="6790259" y="1221512"/>
            <a:ext cx="678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shared</a:t>
            </a:r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FB244625-CD05-9B34-A459-1A2688AA5302}"/>
              </a:ext>
            </a:extLst>
          </p:cNvPr>
          <p:cNvSpPr/>
          <p:nvPr/>
        </p:nvSpPr>
        <p:spPr>
          <a:xfrm>
            <a:off x="2276612" y="1561291"/>
            <a:ext cx="1431901" cy="340710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Seller Fee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6BCDBDB1-9F73-049D-BBCA-BAA2725BD4EC}"/>
              </a:ext>
            </a:extLst>
          </p:cNvPr>
          <p:cNvSpPr/>
          <p:nvPr/>
        </p:nvSpPr>
        <p:spPr>
          <a:xfrm>
            <a:off x="5668207" y="4944508"/>
            <a:ext cx="774606" cy="36407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Airline</a:t>
            </a:r>
          </a:p>
          <a:p>
            <a:pPr algn="ctr"/>
            <a:r>
              <a:rPr lang="en-US"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Offer</a:t>
            </a: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1EC12245-66E4-3AB8-9B91-0AEB522ADF4B}"/>
              </a:ext>
            </a:extLst>
          </p:cNvPr>
          <p:cNvCxnSpPr>
            <a:cxnSpLocks/>
          </p:cNvCxnSpPr>
          <p:nvPr/>
        </p:nvCxnSpPr>
        <p:spPr>
          <a:xfrm flipH="1">
            <a:off x="6445340" y="5135295"/>
            <a:ext cx="1328897" cy="0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FE8A77FB-8079-A209-7167-33CF2F45287B}"/>
              </a:ext>
            </a:extLst>
          </p:cNvPr>
          <p:cNvCxnSpPr>
            <a:cxnSpLocks/>
          </p:cNvCxnSpPr>
          <p:nvPr/>
        </p:nvCxnSpPr>
        <p:spPr>
          <a:xfrm flipH="1">
            <a:off x="3747487" y="5031881"/>
            <a:ext cx="1178958" cy="0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4260D511-5EA3-FB46-761F-EF3DA8851DC2}"/>
              </a:ext>
            </a:extLst>
          </p:cNvPr>
          <p:cNvCxnSpPr>
            <a:cxnSpLocks/>
            <a:endCxn id="81" idx="3"/>
          </p:cNvCxnSpPr>
          <p:nvPr/>
        </p:nvCxnSpPr>
        <p:spPr>
          <a:xfrm flipH="1" flipV="1">
            <a:off x="3704117" y="2114226"/>
            <a:ext cx="4068953" cy="25876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1B9E5BC4-0BAE-6E6A-FA22-4B6A1EF34CD4}"/>
              </a:ext>
            </a:extLst>
          </p:cNvPr>
          <p:cNvSpPr txBox="1"/>
          <p:nvPr/>
        </p:nvSpPr>
        <p:spPr>
          <a:xfrm>
            <a:off x="6801939" y="1839467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Offer</a:t>
            </a:r>
            <a:endParaRPr lang="en-US" sz="1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6AA55585-1E4C-2ACA-54F0-C712BF37DF9C}"/>
              </a:ext>
            </a:extLst>
          </p:cNvPr>
          <p:cNvSpPr txBox="1"/>
          <p:nvPr/>
        </p:nvSpPr>
        <p:spPr>
          <a:xfrm>
            <a:off x="6768374" y="4900753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Offer</a:t>
            </a:r>
            <a:endParaRPr lang="en-US" sz="1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804C7341-B7BF-17DB-0A3A-CEE3FB09D05F}"/>
              </a:ext>
            </a:extLst>
          </p:cNvPr>
          <p:cNvSpPr/>
          <p:nvPr/>
        </p:nvSpPr>
        <p:spPr>
          <a:xfrm>
            <a:off x="4935590" y="4882742"/>
            <a:ext cx="1553361" cy="499773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Retailer</a:t>
            </a:r>
          </a:p>
          <a:p>
            <a:r>
              <a:rPr lang="en-US" sz="105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Offer</a:t>
            </a:r>
          </a:p>
          <a:p>
            <a:r>
              <a:rPr lang="en-US" sz="105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Engine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9B50326A-D5D3-0EC4-BB27-F77E80534E6C}"/>
              </a:ext>
            </a:extLst>
          </p:cNvPr>
          <p:cNvSpPr/>
          <p:nvPr/>
        </p:nvSpPr>
        <p:spPr>
          <a:xfrm>
            <a:off x="2277641" y="1932191"/>
            <a:ext cx="1426476" cy="36407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Airline</a:t>
            </a:r>
          </a:p>
          <a:p>
            <a:pPr algn="ctr"/>
            <a:r>
              <a:rPr lang="en-US"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Offer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FEF86434-2229-816B-694A-8DF83803E6A4}"/>
              </a:ext>
            </a:extLst>
          </p:cNvPr>
          <p:cNvCxnSpPr>
            <a:cxnSpLocks/>
            <a:stCxn id="5" idx="1"/>
            <a:endCxn id="68" idx="3"/>
          </p:cNvCxnSpPr>
          <p:nvPr/>
        </p:nvCxnSpPr>
        <p:spPr>
          <a:xfrm flipH="1">
            <a:off x="3708513" y="1731401"/>
            <a:ext cx="1201377" cy="245"/>
          </a:xfrm>
          <a:prstGeom prst="straightConnector1">
            <a:avLst/>
          </a:prstGeom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5C276DC-E35A-2609-8740-27712C2922EA}"/>
              </a:ext>
            </a:extLst>
          </p:cNvPr>
          <p:cNvCxnSpPr>
            <a:cxnSpLocks/>
            <a:stCxn id="54" idx="2"/>
            <a:endCxn id="79" idx="0"/>
          </p:cNvCxnSpPr>
          <p:nvPr/>
        </p:nvCxnSpPr>
        <p:spPr>
          <a:xfrm flipH="1">
            <a:off x="5712271" y="4661238"/>
            <a:ext cx="1446" cy="221504"/>
          </a:xfrm>
          <a:prstGeom prst="straightConnector1">
            <a:avLst/>
          </a:prstGeom>
          <a:ln w="15875" cap="flat" cmpd="sng" algn="ctr">
            <a:solidFill>
              <a:srgbClr val="0070C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E868A556-7B9E-5396-CC21-E5E9916F1A0B}"/>
              </a:ext>
            </a:extLst>
          </p:cNvPr>
          <p:cNvSpPr txBox="1"/>
          <p:nvPr/>
        </p:nvSpPr>
        <p:spPr>
          <a:xfrm>
            <a:off x="5728863" y="4682087"/>
            <a:ext cx="6029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feeds into</a:t>
            </a:r>
            <a:endParaRPr lang="en-US" sz="9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BA03193D-5139-28D7-8809-6F41A1E11EDF}"/>
              </a:ext>
            </a:extLst>
          </p:cNvPr>
          <p:cNvSpPr/>
          <p:nvPr/>
        </p:nvSpPr>
        <p:spPr>
          <a:xfrm>
            <a:off x="2154608" y="4602459"/>
            <a:ext cx="1592879" cy="670752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Global Retailer Offer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2F1D9BC4-9EFD-C16D-F293-7454AFEE99CE}"/>
              </a:ext>
            </a:extLst>
          </p:cNvPr>
          <p:cNvSpPr txBox="1"/>
          <p:nvPr/>
        </p:nvSpPr>
        <p:spPr>
          <a:xfrm>
            <a:off x="4055927" y="4806008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Offer</a:t>
            </a:r>
            <a:endParaRPr lang="en-US" sz="1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C2612794-7247-D455-B5B8-E25FA2DF5CB6}"/>
              </a:ext>
            </a:extLst>
          </p:cNvPr>
          <p:cNvSpPr/>
          <p:nvPr/>
        </p:nvSpPr>
        <p:spPr>
          <a:xfrm>
            <a:off x="2154608" y="1419958"/>
            <a:ext cx="1709611" cy="95396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038C5936-7564-A3CA-B4EE-413FF47153DB}"/>
              </a:ext>
            </a:extLst>
          </p:cNvPr>
          <p:cNvSpPr txBox="1"/>
          <p:nvPr/>
        </p:nvSpPr>
        <p:spPr>
          <a:xfrm>
            <a:off x="2216358" y="1247426"/>
            <a:ext cx="13244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Seller based customer view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1254E1A2-36FE-10D4-7E18-FE0DF59BCD36}"/>
              </a:ext>
            </a:extLst>
          </p:cNvPr>
          <p:cNvSpPr txBox="1"/>
          <p:nvPr/>
        </p:nvSpPr>
        <p:spPr>
          <a:xfrm>
            <a:off x="2179724" y="4430999"/>
            <a:ext cx="14125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Retailer based customer view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501E93A8-3093-9A5D-1302-4564A1DE8A5F}"/>
              </a:ext>
            </a:extLst>
          </p:cNvPr>
          <p:cNvSpPr txBox="1"/>
          <p:nvPr/>
        </p:nvSpPr>
        <p:spPr>
          <a:xfrm>
            <a:off x="5606901" y="5867055"/>
            <a:ext cx="337406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Retailers ask for an offer that will be returned and then be used/integrated to create their own offer.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offer provided by the Airline can not be altered in terms of content, but the price offered by the airline is for the settlement with the Retailer only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6978DD0F-00CD-DA75-66E5-9FCFAEC84364}"/>
              </a:ext>
            </a:extLst>
          </p:cNvPr>
          <p:cNvSpPr txBox="1"/>
          <p:nvPr/>
        </p:nvSpPr>
        <p:spPr>
          <a:xfrm>
            <a:off x="2509284" y="5698130"/>
            <a:ext cx="2771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Retailer determines its own price/offer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supplier offer in terms of products &amp; services is identical to what has been offered to the Retailer by the supplier</a:t>
            </a:r>
          </a:p>
        </p:txBody>
      </p:sp>
      <p:cxnSp>
        <p:nvCxnSpPr>
          <p:cNvPr id="110" name="Connecteur en arc 109">
            <a:extLst>
              <a:ext uri="{FF2B5EF4-FFF2-40B4-BE49-F238E27FC236}">
                <a16:creationId xmlns:a16="http://schemas.microsoft.com/office/drawing/2014/main" id="{20638C7F-8E36-79E1-2F4A-8FDAACDAC190}"/>
              </a:ext>
            </a:extLst>
          </p:cNvPr>
          <p:cNvCxnSpPr>
            <a:stCxn id="108" idx="0"/>
            <a:endCxn id="93" idx="2"/>
          </p:cNvCxnSpPr>
          <p:nvPr/>
        </p:nvCxnSpPr>
        <p:spPr>
          <a:xfrm rot="5400000" flipH="1" flipV="1">
            <a:off x="3807875" y="5170194"/>
            <a:ext cx="615123" cy="4407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en arc 111">
            <a:extLst>
              <a:ext uri="{FF2B5EF4-FFF2-40B4-BE49-F238E27FC236}">
                <a16:creationId xmlns:a16="http://schemas.microsoft.com/office/drawing/2014/main" id="{CA4D9551-887B-EE69-8128-AAF121C44ABB}"/>
              </a:ext>
            </a:extLst>
          </p:cNvPr>
          <p:cNvCxnSpPr>
            <a:cxnSpLocks/>
            <a:stCxn id="106" idx="0"/>
            <a:endCxn id="76" idx="2"/>
          </p:cNvCxnSpPr>
          <p:nvPr/>
        </p:nvCxnSpPr>
        <p:spPr>
          <a:xfrm rot="16200000" flipV="1">
            <a:off x="6826446" y="5399566"/>
            <a:ext cx="689303" cy="2456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118">
            <a:extLst>
              <a:ext uri="{FF2B5EF4-FFF2-40B4-BE49-F238E27FC236}">
                <a16:creationId xmlns:a16="http://schemas.microsoft.com/office/drawing/2014/main" id="{2C66C2B9-BC20-E178-2754-C7AB23BE4118}"/>
              </a:ext>
            </a:extLst>
          </p:cNvPr>
          <p:cNvSpPr txBox="1"/>
          <p:nvPr/>
        </p:nvSpPr>
        <p:spPr>
          <a:xfrm>
            <a:off x="276885" y="3042995"/>
            <a:ext cx="1358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</a:t>
            </a:r>
          </a:p>
        </p:txBody>
      </p:sp>
      <p:cxnSp>
        <p:nvCxnSpPr>
          <p:cNvPr id="121" name="Connecteur en arc 120">
            <a:extLst>
              <a:ext uri="{FF2B5EF4-FFF2-40B4-BE49-F238E27FC236}">
                <a16:creationId xmlns:a16="http://schemas.microsoft.com/office/drawing/2014/main" id="{0CF9A1D8-795C-E1A7-FDF4-A0260606DFFC}"/>
              </a:ext>
            </a:extLst>
          </p:cNvPr>
          <p:cNvCxnSpPr>
            <a:cxnSpLocks/>
            <a:stCxn id="119" idx="3"/>
            <a:endCxn id="8" idx="1"/>
          </p:cNvCxnSpPr>
          <p:nvPr/>
        </p:nvCxnSpPr>
        <p:spPr>
          <a:xfrm flipV="1">
            <a:off x="1634949" y="1731401"/>
            <a:ext cx="480459" cy="15116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en arc 121">
            <a:extLst>
              <a:ext uri="{FF2B5EF4-FFF2-40B4-BE49-F238E27FC236}">
                <a16:creationId xmlns:a16="http://schemas.microsoft.com/office/drawing/2014/main" id="{2E1C024C-17C5-42FC-58DB-AD676D4D2BF9}"/>
              </a:ext>
            </a:extLst>
          </p:cNvPr>
          <p:cNvCxnSpPr>
            <a:cxnSpLocks/>
            <a:stCxn id="119" idx="3"/>
            <a:endCxn id="9" idx="1"/>
          </p:cNvCxnSpPr>
          <p:nvPr/>
        </p:nvCxnSpPr>
        <p:spPr>
          <a:xfrm>
            <a:off x="1634949" y="3243050"/>
            <a:ext cx="480459" cy="14412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ZoneTexte 127">
            <a:extLst>
              <a:ext uri="{FF2B5EF4-FFF2-40B4-BE49-F238E27FC236}">
                <a16:creationId xmlns:a16="http://schemas.microsoft.com/office/drawing/2014/main" id="{31334034-4D13-4FCA-A025-9283D1EE7DC0}"/>
              </a:ext>
            </a:extLst>
          </p:cNvPr>
          <p:cNvSpPr txBox="1"/>
          <p:nvPr/>
        </p:nvSpPr>
        <p:spPr>
          <a:xfrm>
            <a:off x="5613992" y="2963458"/>
            <a:ext cx="160197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creates/provides own offers to the customer incl offers provided by the airline based on the supplier catalog</a:t>
            </a:r>
          </a:p>
        </p:txBody>
      </p:sp>
      <p:cxnSp>
        <p:nvCxnSpPr>
          <p:cNvPr id="130" name="Connecteur en arc 129">
            <a:extLst>
              <a:ext uri="{FF2B5EF4-FFF2-40B4-BE49-F238E27FC236}">
                <a16:creationId xmlns:a16="http://schemas.microsoft.com/office/drawing/2014/main" id="{1F0348F3-FAB2-D5B0-B609-C6DC51218668}"/>
              </a:ext>
            </a:extLst>
          </p:cNvPr>
          <p:cNvCxnSpPr>
            <a:cxnSpLocks/>
            <a:stCxn id="128" idx="1"/>
            <a:endCxn id="52" idx="0"/>
          </p:cNvCxnSpPr>
          <p:nvPr/>
        </p:nvCxnSpPr>
        <p:spPr>
          <a:xfrm rot="10800000" flipV="1">
            <a:off x="5236208" y="3355873"/>
            <a:ext cx="377784" cy="3002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>
            <a:extLst>
              <a:ext uri="{FF2B5EF4-FFF2-40B4-BE49-F238E27FC236}">
                <a16:creationId xmlns:a16="http://schemas.microsoft.com/office/drawing/2014/main" id="{FD9F2836-DB17-A1DE-FC0B-E460BC87F2D1}"/>
              </a:ext>
            </a:extLst>
          </p:cNvPr>
          <p:cNvSpPr txBox="1"/>
          <p:nvPr/>
        </p:nvSpPr>
        <p:spPr>
          <a:xfrm>
            <a:off x="3902150" y="2626761"/>
            <a:ext cx="1601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Offers get passed through as is</a:t>
            </a:r>
          </a:p>
        </p:txBody>
      </p:sp>
      <p:cxnSp>
        <p:nvCxnSpPr>
          <p:cNvPr id="135" name="Connecteur en arc 134">
            <a:extLst>
              <a:ext uri="{FF2B5EF4-FFF2-40B4-BE49-F238E27FC236}">
                <a16:creationId xmlns:a16="http://schemas.microsoft.com/office/drawing/2014/main" id="{BD6CB2ED-87BE-31A1-1E4E-04550F485C8C}"/>
              </a:ext>
            </a:extLst>
          </p:cNvPr>
          <p:cNvCxnSpPr>
            <a:cxnSpLocks/>
            <a:stCxn id="140" idx="1"/>
            <a:endCxn id="50" idx="0"/>
          </p:cNvCxnSpPr>
          <p:nvPr/>
        </p:nvCxnSpPr>
        <p:spPr>
          <a:xfrm rot="10800000" flipV="1">
            <a:off x="5148044" y="500894"/>
            <a:ext cx="324181" cy="1582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ZoneTexte 139">
            <a:extLst>
              <a:ext uri="{FF2B5EF4-FFF2-40B4-BE49-F238E27FC236}">
                <a16:creationId xmlns:a16="http://schemas.microsoft.com/office/drawing/2014/main" id="{26FB301B-42E2-C595-959F-B6E4C82451EF}"/>
              </a:ext>
            </a:extLst>
          </p:cNvPr>
          <p:cNvSpPr txBox="1"/>
          <p:nvPr/>
        </p:nvSpPr>
        <p:spPr>
          <a:xfrm>
            <a:off x="5472224" y="177728"/>
            <a:ext cx="16019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Searches for offers on behalf of the customer through the Airline Profile</a:t>
            </a:r>
          </a:p>
        </p:txBody>
      </p:sp>
      <p:cxnSp>
        <p:nvCxnSpPr>
          <p:cNvPr id="141" name="Connecteur en arc 140">
            <a:extLst>
              <a:ext uri="{FF2B5EF4-FFF2-40B4-BE49-F238E27FC236}">
                <a16:creationId xmlns:a16="http://schemas.microsoft.com/office/drawing/2014/main" id="{BC2CCC66-24D1-E529-DBCE-12C47FECBE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12253" y="2335878"/>
            <a:ext cx="457719" cy="4288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ZoneTexte 145">
            <a:extLst>
              <a:ext uri="{FF2B5EF4-FFF2-40B4-BE49-F238E27FC236}">
                <a16:creationId xmlns:a16="http://schemas.microsoft.com/office/drawing/2014/main" id="{8E5E09CE-9603-9A88-B2B5-8F543527DE60}"/>
              </a:ext>
            </a:extLst>
          </p:cNvPr>
          <p:cNvSpPr txBox="1"/>
          <p:nvPr/>
        </p:nvSpPr>
        <p:spPr>
          <a:xfrm>
            <a:off x="0" y="0"/>
            <a:ext cx="48909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Understanding </a:t>
            </a:r>
            <a:r>
              <a:rPr lang="en-US" dirty="0" err="1"/>
              <a:t>AirlineProfile</a:t>
            </a:r>
            <a:r>
              <a:rPr lang="en-US" dirty="0"/>
              <a:t> vs </a:t>
            </a:r>
            <a:r>
              <a:rPr lang="en-US" dirty="0" err="1"/>
              <a:t>SupplierCatalog</a:t>
            </a:r>
            <a:endParaRPr lang="en-US" dirty="0"/>
          </a:p>
          <a:p>
            <a:r>
              <a:rPr lang="en-US" sz="900" dirty="0"/>
              <a:t>Direct channels are omitted here as in this case we are in direct communication with the customer </a:t>
            </a:r>
          </a:p>
          <a:p>
            <a:r>
              <a:rPr lang="en-US" sz="900" dirty="0"/>
              <a:t>and will use the entire product catalog available incl all the shared supplier catalogs available to us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A2D79A8-A92F-0513-9D85-93E32A772FBA}"/>
              </a:ext>
            </a:extLst>
          </p:cNvPr>
          <p:cNvSpPr txBox="1"/>
          <p:nvPr/>
        </p:nvSpPr>
        <p:spPr>
          <a:xfrm>
            <a:off x="0" y="6627168"/>
            <a:ext cx="489097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Gregor </a:t>
            </a:r>
            <a:r>
              <a:rPr lang="en-US" sz="800" dirty="0" err="1"/>
              <a:t>Baues</a:t>
            </a:r>
            <a:r>
              <a:rPr lang="en-US" sz="800" dirty="0"/>
              <a:t> - </a:t>
            </a:r>
            <a:r>
              <a:rPr lang="en-US" sz="800" dirty="0" err="1"/>
              <a:t>AirFrance</a:t>
            </a:r>
            <a:r>
              <a:rPr lang="en-US" sz="800" dirty="0"/>
              <a:t>/KLM 04/2023</a:t>
            </a:r>
          </a:p>
        </p:txBody>
      </p:sp>
    </p:spTree>
    <p:extLst>
      <p:ext uri="{BB962C8B-B14F-4D97-AF65-F5344CB8AC3E}">
        <p14:creationId xmlns:p14="http://schemas.microsoft.com/office/powerpoint/2010/main" val="4784642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252</Words>
  <Application>Microsoft Macintosh PowerPoint</Application>
  <PresentationFormat>Grand écran</PresentationFormat>
  <Paragraphs>45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Baues, Gregor (PSIN AR) - AF</dc:creator>
  <cp:lastModifiedBy>Baues, Gregor (PSIN AR) - AF</cp:lastModifiedBy>
  <cp:revision>2</cp:revision>
  <dcterms:created xsi:type="dcterms:W3CDTF">2023-04-28T14:51:19Z</dcterms:created>
  <dcterms:modified xsi:type="dcterms:W3CDTF">2023-04-28T15:40:32Z</dcterms:modified>
</cp:coreProperties>
</file>