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602" r:id="rId2"/>
    <p:sldId id="603" r:id="rId3"/>
    <p:sldId id="627" r:id="rId4"/>
    <p:sldId id="604" r:id="rId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4B63"/>
    <a:srgbClr val="DAE8FD"/>
    <a:srgbClr val="D4694F"/>
    <a:srgbClr val="763746"/>
    <a:srgbClr val="008B0D"/>
    <a:srgbClr val="AB8B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61"/>
    <p:restoredTop sz="86395"/>
  </p:normalViewPr>
  <p:slideViewPr>
    <p:cSldViewPr snapToGrid="0">
      <p:cViewPr varScale="1">
        <p:scale>
          <a:sx n="105" d="100"/>
          <a:sy n="105" d="100"/>
        </p:scale>
        <p:origin x="142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552CF3-0AE4-9748-851C-8FD4B1ED39DA}" type="datetimeFigureOut">
              <a:rPr lang="en-US" smtClean="0"/>
              <a:t>9/17/25</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BF1CB-051C-214C-8967-44987813EE10}" type="slidenum">
              <a:rPr lang="en-US" smtClean="0"/>
              <a:t>‹N°›</a:t>
            </a:fld>
            <a:endParaRPr lang="en-US"/>
          </a:p>
        </p:txBody>
      </p:sp>
    </p:spTree>
    <p:extLst>
      <p:ext uri="{BB962C8B-B14F-4D97-AF65-F5344CB8AC3E}">
        <p14:creationId xmlns:p14="http://schemas.microsoft.com/office/powerpoint/2010/main" val="1008578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D59BF1CB-051C-214C-8967-44987813EE10}" type="slidenum">
              <a:rPr lang="en-US" smtClean="0"/>
              <a:t>1</a:t>
            </a:fld>
            <a:endParaRPr lang="en-US"/>
          </a:p>
        </p:txBody>
      </p:sp>
    </p:spTree>
    <p:extLst>
      <p:ext uri="{BB962C8B-B14F-4D97-AF65-F5344CB8AC3E}">
        <p14:creationId xmlns:p14="http://schemas.microsoft.com/office/powerpoint/2010/main" val="1383150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As consequence we need a full flexible and extensible framework which nevertheless can be automated in terms of processing on a large industry scale as there are </a:t>
            </a:r>
            <a:r>
              <a:rPr lang="en-US" dirty="0" err="1"/>
              <a:t>n:m</a:t>
            </a:r>
            <a:r>
              <a:rPr lang="en-US" dirty="0"/>
              <a:t> </a:t>
            </a:r>
            <a:r>
              <a:rPr lang="en-US" dirty="0" err="1"/>
              <a:t>agreeements</a:t>
            </a:r>
            <a:r>
              <a:rPr lang="en-US" dirty="0"/>
              <a:t> in place </a:t>
            </a:r>
          </a:p>
          <a:p>
            <a:r>
              <a:rPr lang="en-US" dirty="0"/>
              <a:t>As an airline I have 1:n partner agreements and I am part</a:t>
            </a:r>
          </a:p>
          <a:p>
            <a:endParaRPr lang="en-US" dirty="0"/>
          </a:p>
          <a:p>
            <a:pPr lvl="1"/>
            <a:r>
              <a:rPr lang="en-US" dirty="0"/>
              <a:t>Bilateral agreements between Seller, Retailer, Supplier as well as Delivery providers</a:t>
            </a:r>
          </a:p>
          <a:p>
            <a:r>
              <a:rPr lang="en-US" dirty="0"/>
              <a:t>Additional principles</a:t>
            </a:r>
          </a:p>
          <a:p>
            <a:pPr lvl="1"/>
            <a:r>
              <a:rPr lang="en-US" dirty="0"/>
              <a:t>Full freedom on the nature and choice of products being part of such an agreement. The agreement can change </a:t>
            </a:r>
            <a:r>
              <a:rPr lang="en-US" dirty="0" err="1"/>
              <a:t>ovetime</a:t>
            </a:r>
            <a:r>
              <a:rPr lang="en-US" dirty="0"/>
              <a:t> </a:t>
            </a:r>
            <a:r>
              <a:rPr lang="en-US" dirty="0" err="1"/>
              <a:t>wrt</a:t>
            </a:r>
            <a:r>
              <a:rPr lang="en-US" dirty="0"/>
              <a:t> to products as well as the information exchanged</a:t>
            </a:r>
          </a:p>
          <a:p>
            <a:pPr lvl="1"/>
            <a:r>
              <a:rPr lang="en-US" dirty="0"/>
              <a:t>There will be </a:t>
            </a:r>
            <a:r>
              <a:rPr lang="en-US" dirty="0" err="1"/>
              <a:t>n:m</a:t>
            </a:r>
            <a:r>
              <a:rPr lang="en-US" dirty="0"/>
              <a:t> exchange channels for each participant in the ecosystem the number of bilateral partners is not the same for anyone nor the nature of the partners</a:t>
            </a:r>
          </a:p>
          <a:p>
            <a:endParaRPr lang="en-US" dirty="0"/>
          </a:p>
        </p:txBody>
      </p:sp>
      <p:sp>
        <p:nvSpPr>
          <p:cNvPr id="4" name="Espace réservé du numéro de diapositive 3"/>
          <p:cNvSpPr>
            <a:spLocks noGrp="1"/>
          </p:cNvSpPr>
          <p:nvPr>
            <p:ph type="sldNum" sz="quarter" idx="5"/>
          </p:nvPr>
        </p:nvSpPr>
        <p:spPr/>
        <p:txBody>
          <a:bodyPr/>
          <a:lstStyle/>
          <a:p>
            <a:fld id="{D59BF1CB-051C-214C-8967-44987813EE10}" type="slidenum">
              <a:rPr lang="en-US" smtClean="0"/>
              <a:t>2</a:t>
            </a:fld>
            <a:endParaRPr lang="en-US"/>
          </a:p>
        </p:txBody>
      </p:sp>
    </p:spTree>
    <p:extLst>
      <p:ext uri="{BB962C8B-B14F-4D97-AF65-F5344CB8AC3E}">
        <p14:creationId xmlns:p14="http://schemas.microsoft.com/office/powerpoint/2010/main" val="2424048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7FD41-1A84-1DA7-B4F2-4FD53E83E15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98A12A4-E0B9-1261-E52F-D58BD32DA09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30F46A44-ADE6-0BF2-68D9-530483B054B7}"/>
              </a:ext>
            </a:extLst>
          </p:cNvPr>
          <p:cNvSpPr>
            <a:spLocks noGrp="1"/>
          </p:cNvSpPr>
          <p:nvPr>
            <p:ph type="body" idx="1"/>
          </p:nvPr>
        </p:nvSpPr>
        <p:spPr/>
        <p:txBody>
          <a:bodyPr/>
          <a:lstStyle/>
          <a:p>
            <a:r>
              <a:rPr lang="en-US" dirty="0"/>
              <a:t>As consequence we need a full flexible and extensible framework which nevertheless can be automated in terms of processing on a large industry scale as there are </a:t>
            </a:r>
            <a:r>
              <a:rPr lang="en-US" dirty="0" err="1"/>
              <a:t>n:m</a:t>
            </a:r>
            <a:r>
              <a:rPr lang="en-US" dirty="0"/>
              <a:t> </a:t>
            </a:r>
            <a:r>
              <a:rPr lang="en-US" dirty="0" err="1"/>
              <a:t>agreeements</a:t>
            </a:r>
            <a:r>
              <a:rPr lang="en-US" dirty="0"/>
              <a:t> in place </a:t>
            </a:r>
          </a:p>
          <a:p>
            <a:r>
              <a:rPr lang="en-US" dirty="0"/>
              <a:t>As an airline I have 1:n partner agreements and I am part</a:t>
            </a:r>
          </a:p>
          <a:p>
            <a:endParaRPr lang="en-US" dirty="0"/>
          </a:p>
          <a:p>
            <a:pPr lvl="1"/>
            <a:r>
              <a:rPr lang="en-US" dirty="0"/>
              <a:t>Exchange of product information for retailing purposes ( presentation, search, offer construction )</a:t>
            </a:r>
          </a:p>
          <a:p>
            <a:pPr lvl="1"/>
            <a:r>
              <a:rPr lang="en-US" dirty="0"/>
              <a:t>In order to make that work we need a common understanding of what the exchanged information means</a:t>
            </a:r>
          </a:p>
          <a:p>
            <a:endParaRPr lang="en-US" dirty="0"/>
          </a:p>
        </p:txBody>
      </p:sp>
      <p:sp>
        <p:nvSpPr>
          <p:cNvPr id="4" name="Espace réservé du numéro de diapositive 3">
            <a:extLst>
              <a:ext uri="{FF2B5EF4-FFF2-40B4-BE49-F238E27FC236}">
                <a16:creationId xmlns:a16="http://schemas.microsoft.com/office/drawing/2014/main" id="{A72457CF-6501-1B48-893E-7ED1D5F92C5A}"/>
              </a:ext>
            </a:extLst>
          </p:cNvPr>
          <p:cNvSpPr>
            <a:spLocks noGrp="1"/>
          </p:cNvSpPr>
          <p:nvPr>
            <p:ph type="sldNum" sz="quarter" idx="5"/>
          </p:nvPr>
        </p:nvSpPr>
        <p:spPr/>
        <p:txBody>
          <a:bodyPr/>
          <a:lstStyle/>
          <a:p>
            <a:fld id="{D59BF1CB-051C-214C-8967-44987813EE10}" type="slidenum">
              <a:rPr lang="en-US" smtClean="0"/>
              <a:t>3</a:t>
            </a:fld>
            <a:endParaRPr lang="en-US"/>
          </a:p>
        </p:txBody>
      </p:sp>
    </p:spTree>
    <p:extLst>
      <p:ext uri="{BB962C8B-B14F-4D97-AF65-F5344CB8AC3E}">
        <p14:creationId xmlns:p14="http://schemas.microsoft.com/office/powerpoint/2010/main" val="27331196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8B31B-EBFB-5634-8689-8ACCD83FD14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F7F7D81-EACA-F9CF-13EA-3FB66DF92473}"/>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73FF1B8C-36A6-5B2D-2488-0DD99B52DEC7}"/>
              </a:ext>
            </a:extLst>
          </p:cNvPr>
          <p:cNvSpPr>
            <a:spLocks noGrp="1"/>
          </p:cNvSpPr>
          <p:nvPr>
            <p:ph type="body" idx="1"/>
          </p:nvPr>
        </p:nvSpPr>
        <p:spPr/>
        <p:txBody>
          <a:bodyPr/>
          <a:lstStyle/>
          <a:p>
            <a:r>
              <a:rPr lang="en-US" dirty="0"/>
              <a:t>As consequence we need a full flexible and extensible framework which nevertheless can be automated in terms of processing on a large industry scale as there are </a:t>
            </a:r>
            <a:r>
              <a:rPr lang="en-US" dirty="0" err="1"/>
              <a:t>n:m</a:t>
            </a:r>
            <a:r>
              <a:rPr lang="en-US" dirty="0"/>
              <a:t> </a:t>
            </a:r>
            <a:r>
              <a:rPr lang="en-US" dirty="0" err="1"/>
              <a:t>agreeements</a:t>
            </a:r>
            <a:r>
              <a:rPr lang="en-US" dirty="0"/>
              <a:t> in place </a:t>
            </a:r>
          </a:p>
          <a:p>
            <a:r>
              <a:rPr lang="en-US" dirty="0"/>
              <a:t>As an airline I have 1:n partner agreements and I am part</a:t>
            </a:r>
          </a:p>
        </p:txBody>
      </p:sp>
      <p:sp>
        <p:nvSpPr>
          <p:cNvPr id="4" name="Espace réservé du numéro de diapositive 3">
            <a:extLst>
              <a:ext uri="{FF2B5EF4-FFF2-40B4-BE49-F238E27FC236}">
                <a16:creationId xmlns:a16="http://schemas.microsoft.com/office/drawing/2014/main" id="{D0A37ADF-1AFB-0C7F-922D-F834D37CD905}"/>
              </a:ext>
            </a:extLst>
          </p:cNvPr>
          <p:cNvSpPr>
            <a:spLocks noGrp="1"/>
          </p:cNvSpPr>
          <p:nvPr>
            <p:ph type="sldNum" sz="quarter" idx="5"/>
          </p:nvPr>
        </p:nvSpPr>
        <p:spPr/>
        <p:txBody>
          <a:bodyPr/>
          <a:lstStyle/>
          <a:p>
            <a:fld id="{D59BF1CB-051C-214C-8967-44987813EE10}" type="slidenum">
              <a:rPr lang="en-US" smtClean="0"/>
              <a:t>4</a:t>
            </a:fld>
            <a:endParaRPr lang="en-US"/>
          </a:p>
        </p:txBody>
      </p:sp>
    </p:spTree>
    <p:extLst>
      <p:ext uri="{BB962C8B-B14F-4D97-AF65-F5344CB8AC3E}">
        <p14:creationId xmlns:p14="http://schemas.microsoft.com/office/powerpoint/2010/main" val="1318780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6EC236-F1D3-1F92-BA1E-39DC7F406AC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A0F7B1A4-C274-DA1B-6EF9-16C6D19477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74502F37-6D93-0C05-61AC-80AF95BD7572}"/>
              </a:ext>
            </a:extLst>
          </p:cNvPr>
          <p:cNvSpPr>
            <a:spLocks noGrp="1"/>
          </p:cNvSpPr>
          <p:nvPr>
            <p:ph type="dt" sz="half" idx="10"/>
          </p:nvPr>
        </p:nvSpPr>
        <p:spPr/>
        <p:txBody>
          <a:bodyPr/>
          <a:lstStyle/>
          <a:p>
            <a:fld id="{456F7E22-A064-754A-BE16-897BBD8B1001}" type="datetimeFigureOut">
              <a:rPr lang="en-US" smtClean="0"/>
              <a:t>9/17/25</a:t>
            </a:fld>
            <a:endParaRPr lang="en-US"/>
          </a:p>
        </p:txBody>
      </p:sp>
      <p:sp>
        <p:nvSpPr>
          <p:cNvPr id="5" name="Espace réservé du pied de page 4">
            <a:extLst>
              <a:ext uri="{FF2B5EF4-FFF2-40B4-BE49-F238E27FC236}">
                <a16:creationId xmlns:a16="http://schemas.microsoft.com/office/drawing/2014/main" id="{65B2A8A9-A99A-E7E3-5089-F6957204464C}"/>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C9CC7D7D-8B9D-EBD9-B196-4AB81E1529FB}"/>
              </a:ext>
            </a:extLst>
          </p:cNvPr>
          <p:cNvSpPr>
            <a:spLocks noGrp="1"/>
          </p:cNvSpPr>
          <p:nvPr>
            <p:ph type="sldNum" sz="quarter" idx="12"/>
          </p:nvPr>
        </p:nvSpPr>
        <p:spPr/>
        <p:txBody>
          <a:bodyPr/>
          <a:lstStyle/>
          <a:p>
            <a:fld id="{88D81A04-42D3-4040-9739-87479A4C722E}" type="slidenum">
              <a:rPr lang="en-US" smtClean="0"/>
              <a:t>‹N°›</a:t>
            </a:fld>
            <a:endParaRPr lang="en-US"/>
          </a:p>
        </p:txBody>
      </p:sp>
    </p:spTree>
    <p:extLst>
      <p:ext uri="{BB962C8B-B14F-4D97-AF65-F5344CB8AC3E}">
        <p14:creationId xmlns:p14="http://schemas.microsoft.com/office/powerpoint/2010/main" val="2684024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AD5AA2-51B5-D692-D6AD-BCE85C9B5011}"/>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C1AEC4D6-3CE4-9C6C-BD82-4D2CFD2B38C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1106D990-E0FA-6327-2E95-1A0B3B02C603}"/>
              </a:ext>
            </a:extLst>
          </p:cNvPr>
          <p:cNvSpPr>
            <a:spLocks noGrp="1"/>
          </p:cNvSpPr>
          <p:nvPr>
            <p:ph type="dt" sz="half" idx="10"/>
          </p:nvPr>
        </p:nvSpPr>
        <p:spPr/>
        <p:txBody>
          <a:bodyPr/>
          <a:lstStyle/>
          <a:p>
            <a:fld id="{456F7E22-A064-754A-BE16-897BBD8B1001}" type="datetimeFigureOut">
              <a:rPr lang="en-US" smtClean="0"/>
              <a:t>9/17/25</a:t>
            </a:fld>
            <a:endParaRPr lang="en-US"/>
          </a:p>
        </p:txBody>
      </p:sp>
      <p:sp>
        <p:nvSpPr>
          <p:cNvPr id="5" name="Espace réservé du pied de page 4">
            <a:extLst>
              <a:ext uri="{FF2B5EF4-FFF2-40B4-BE49-F238E27FC236}">
                <a16:creationId xmlns:a16="http://schemas.microsoft.com/office/drawing/2014/main" id="{82E578CA-9933-B0CD-416F-D1EFF715C1C2}"/>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E4BC03A3-B533-86F2-3018-7264C3ABD248}"/>
              </a:ext>
            </a:extLst>
          </p:cNvPr>
          <p:cNvSpPr>
            <a:spLocks noGrp="1"/>
          </p:cNvSpPr>
          <p:nvPr>
            <p:ph type="sldNum" sz="quarter" idx="12"/>
          </p:nvPr>
        </p:nvSpPr>
        <p:spPr/>
        <p:txBody>
          <a:bodyPr/>
          <a:lstStyle/>
          <a:p>
            <a:fld id="{88D81A04-42D3-4040-9739-87479A4C722E}" type="slidenum">
              <a:rPr lang="en-US" smtClean="0"/>
              <a:t>‹N°›</a:t>
            </a:fld>
            <a:endParaRPr lang="en-US"/>
          </a:p>
        </p:txBody>
      </p:sp>
    </p:spTree>
    <p:extLst>
      <p:ext uri="{BB962C8B-B14F-4D97-AF65-F5344CB8AC3E}">
        <p14:creationId xmlns:p14="http://schemas.microsoft.com/office/powerpoint/2010/main" val="3617203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9995A75-D160-55C2-EA69-52A225AB1FF2}"/>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1E28F6A0-457D-AF55-421F-7E3B5520B59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DF744857-4673-5A75-8A92-741F2C04AAC4}"/>
              </a:ext>
            </a:extLst>
          </p:cNvPr>
          <p:cNvSpPr>
            <a:spLocks noGrp="1"/>
          </p:cNvSpPr>
          <p:nvPr>
            <p:ph type="dt" sz="half" idx="10"/>
          </p:nvPr>
        </p:nvSpPr>
        <p:spPr/>
        <p:txBody>
          <a:bodyPr/>
          <a:lstStyle/>
          <a:p>
            <a:fld id="{456F7E22-A064-754A-BE16-897BBD8B1001}" type="datetimeFigureOut">
              <a:rPr lang="en-US" smtClean="0"/>
              <a:t>9/17/25</a:t>
            </a:fld>
            <a:endParaRPr lang="en-US"/>
          </a:p>
        </p:txBody>
      </p:sp>
      <p:sp>
        <p:nvSpPr>
          <p:cNvPr id="5" name="Espace réservé du pied de page 4">
            <a:extLst>
              <a:ext uri="{FF2B5EF4-FFF2-40B4-BE49-F238E27FC236}">
                <a16:creationId xmlns:a16="http://schemas.microsoft.com/office/drawing/2014/main" id="{22A2C057-8B23-EB6B-1280-75CAACE646AF}"/>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966575F5-DF8C-4B19-82E5-9205C78B6B04}"/>
              </a:ext>
            </a:extLst>
          </p:cNvPr>
          <p:cNvSpPr>
            <a:spLocks noGrp="1"/>
          </p:cNvSpPr>
          <p:nvPr>
            <p:ph type="sldNum" sz="quarter" idx="12"/>
          </p:nvPr>
        </p:nvSpPr>
        <p:spPr/>
        <p:txBody>
          <a:bodyPr/>
          <a:lstStyle/>
          <a:p>
            <a:fld id="{88D81A04-42D3-4040-9739-87479A4C722E}" type="slidenum">
              <a:rPr lang="en-US" smtClean="0"/>
              <a:t>‹N°›</a:t>
            </a:fld>
            <a:endParaRPr lang="en-US"/>
          </a:p>
        </p:txBody>
      </p:sp>
    </p:spTree>
    <p:extLst>
      <p:ext uri="{BB962C8B-B14F-4D97-AF65-F5344CB8AC3E}">
        <p14:creationId xmlns:p14="http://schemas.microsoft.com/office/powerpoint/2010/main" val="1551770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785EAB-4F57-6D16-CBCB-4F59B30E6D9E}"/>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FD4844CF-DBDB-2AB6-B3FA-6B29E95CEA6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077489AA-C512-8274-20B0-7F9F19849197}"/>
              </a:ext>
            </a:extLst>
          </p:cNvPr>
          <p:cNvSpPr>
            <a:spLocks noGrp="1"/>
          </p:cNvSpPr>
          <p:nvPr>
            <p:ph type="dt" sz="half" idx="10"/>
          </p:nvPr>
        </p:nvSpPr>
        <p:spPr/>
        <p:txBody>
          <a:bodyPr/>
          <a:lstStyle/>
          <a:p>
            <a:fld id="{456F7E22-A064-754A-BE16-897BBD8B1001}" type="datetimeFigureOut">
              <a:rPr lang="en-US" smtClean="0"/>
              <a:t>9/17/25</a:t>
            </a:fld>
            <a:endParaRPr lang="en-US"/>
          </a:p>
        </p:txBody>
      </p:sp>
      <p:sp>
        <p:nvSpPr>
          <p:cNvPr id="5" name="Espace réservé du pied de page 4">
            <a:extLst>
              <a:ext uri="{FF2B5EF4-FFF2-40B4-BE49-F238E27FC236}">
                <a16:creationId xmlns:a16="http://schemas.microsoft.com/office/drawing/2014/main" id="{E14FEAFC-10E8-6740-10E4-D967F238C8C7}"/>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236539A4-0847-90DD-28B7-21CA617B1122}"/>
              </a:ext>
            </a:extLst>
          </p:cNvPr>
          <p:cNvSpPr>
            <a:spLocks noGrp="1"/>
          </p:cNvSpPr>
          <p:nvPr>
            <p:ph type="sldNum" sz="quarter" idx="12"/>
          </p:nvPr>
        </p:nvSpPr>
        <p:spPr/>
        <p:txBody>
          <a:bodyPr/>
          <a:lstStyle/>
          <a:p>
            <a:fld id="{88D81A04-42D3-4040-9739-87479A4C722E}" type="slidenum">
              <a:rPr lang="en-US" smtClean="0"/>
              <a:t>‹N°›</a:t>
            </a:fld>
            <a:endParaRPr lang="en-US"/>
          </a:p>
        </p:txBody>
      </p:sp>
    </p:spTree>
    <p:extLst>
      <p:ext uri="{BB962C8B-B14F-4D97-AF65-F5344CB8AC3E}">
        <p14:creationId xmlns:p14="http://schemas.microsoft.com/office/powerpoint/2010/main" val="391400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5FB5EB-98E7-5FFF-7F92-27AAF31A0023}"/>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6ED2040B-B60B-D278-FB48-5DE7611675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FC2C032-42A6-8C18-BEDD-7C49685390E7}"/>
              </a:ext>
            </a:extLst>
          </p:cNvPr>
          <p:cNvSpPr>
            <a:spLocks noGrp="1"/>
          </p:cNvSpPr>
          <p:nvPr>
            <p:ph type="dt" sz="half" idx="10"/>
          </p:nvPr>
        </p:nvSpPr>
        <p:spPr/>
        <p:txBody>
          <a:bodyPr/>
          <a:lstStyle/>
          <a:p>
            <a:fld id="{456F7E22-A064-754A-BE16-897BBD8B1001}" type="datetimeFigureOut">
              <a:rPr lang="en-US" smtClean="0"/>
              <a:t>9/17/25</a:t>
            </a:fld>
            <a:endParaRPr lang="en-US"/>
          </a:p>
        </p:txBody>
      </p:sp>
      <p:sp>
        <p:nvSpPr>
          <p:cNvPr id="5" name="Espace réservé du pied de page 4">
            <a:extLst>
              <a:ext uri="{FF2B5EF4-FFF2-40B4-BE49-F238E27FC236}">
                <a16:creationId xmlns:a16="http://schemas.microsoft.com/office/drawing/2014/main" id="{B7295E7F-82CC-32FE-27FB-BDDF952F6E6F}"/>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3A97D643-C609-327F-7A7E-16075425D0A0}"/>
              </a:ext>
            </a:extLst>
          </p:cNvPr>
          <p:cNvSpPr>
            <a:spLocks noGrp="1"/>
          </p:cNvSpPr>
          <p:nvPr>
            <p:ph type="sldNum" sz="quarter" idx="12"/>
          </p:nvPr>
        </p:nvSpPr>
        <p:spPr/>
        <p:txBody>
          <a:bodyPr/>
          <a:lstStyle/>
          <a:p>
            <a:fld id="{88D81A04-42D3-4040-9739-87479A4C722E}" type="slidenum">
              <a:rPr lang="en-US" smtClean="0"/>
              <a:t>‹N°›</a:t>
            </a:fld>
            <a:endParaRPr lang="en-US"/>
          </a:p>
        </p:txBody>
      </p:sp>
    </p:spTree>
    <p:extLst>
      <p:ext uri="{BB962C8B-B14F-4D97-AF65-F5344CB8AC3E}">
        <p14:creationId xmlns:p14="http://schemas.microsoft.com/office/powerpoint/2010/main" val="1270736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E68E51-9781-6B59-3117-6FA1E6481A98}"/>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F9A65E77-E776-BFFE-DDF1-13F2533866E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9128A4E2-FDA3-8BA2-5341-A1369412F8A7}"/>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CAD15B51-2688-FED9-50A3-D51887011B2A}"/>
              </a:ext>
            </a:extLst>
          </p:cNvPr>
          <p:cNvSpPr>
            <a:spLocks noGrp="1"/>
          </p:cNvSpPr>
          <p:nvPr>
            <p:ph type="dt" sz="half" idx="10"/>
          </p:nvPr>
        </p:nvSpPr>
        <p:spPr/>
        <p:txBody>
          <a:bodyPr/>
          <a:lstStyle/>
          <a:p>
            <a:fld id="{456F7E22-A064-754A-BE16-897BBD8B1001}" type="datetimeFigureOut">
              <a:rPr lang="en-US" smtClean="0"/>
              <a:t>9/17/25</a:t>
            </a:fld>
            <a:endParaRPr lang="en-US"/>
          </a:p>
        </p:txBody>
      </p:sp>
      <p:sp>
        <p:nvSpPr>
          <p:cNvPr id="6" name="Espace réservé du pied de page 5">
            <a:extLst>
              <a:ext uri="{FF2B5EF4-FFF2-40B4-BE49-F238E27FC236}">
                <a16:creationId xmlns:a16="http://schemas.microsoft.com/office/drawing/2014/main" id="{2276A3BE-41D1-D0C2-071C-7577CD24A00C}"/>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4C38696B-3F32-79C2-0727-FC4AA4CB3C09}"/>
              </a:ext>
            </a:extLst>
          </p:cNvPr>
          <p:cNvSpPr>
            <a:spLocks noGrp="1"/>
          </p:cNvSpPr>
          <p:nvPr>
            <p:ph type="sldNum" sz="quarter" idx="12"/>
          </p:nvPr>
        </p:nvSpPr>
        <p:spPr/>
        <p:txBody>
          <a:bodyPr/>
          <a:lstStyle/>
          <a:p>
            <a:fld id="{88D81A04-42D3-4040-9739-87479A4C722E}" type="slidenum">
              <a:rPr lang="en-US" smtClean="0"/>
              <a:t>‹N°›</a:t>
            </a:fld>
            <a:endParaRPr lang="en-US"/>
          </a:p>
        </p:txBody>
      </p:sp>
    </p:spTree>
    <p:extLst>
      <p:ext uri="{BB962C8B-B14F-4D97-AF65-F5344CB8AC3E}">
        <p14:creationId xmlns:p14="http://schemas.microsoft.com/office/powerpoint/2010/main" val="2170659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EE4EE0-F46D-18CE-22B2-E61362ED281F}"/>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BDBF28B3-4B69-D262-6DFC-62CF2B0545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B526B6D-9F30-30D0-2C51-A63946866A5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3EDB9456-155D-48CE-FA92-635D1E3739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6F2D954F-B467-C738-1165-9EC545F142C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F88BBA7E-CC2C-2246-2B2A-756A7187FEBC}"/>
              </a:ext>
            </a:extLst>
          </p:cNvPr>
          <p:cNvSpPr>
            <a:spLocks noGrp="1"/>
          </p:cNvSpPr>
          <p:nvPr>
            <p:ph type="dt" sz="half" idx="10"/>
          </p:nvPr>
        </p:nvSpPr>
        <p:spPr/>
        <p:txBody>
          <a:bodyPr/>
          <a:lstStyle/>
          <a:p>
            <a:fld id="{456F7E22-A064-754A-BE16-897BBD8B1001}" type="datetimeFigureOut">
              <a:rPr lang="en-US" smtClean="0"/>
              <a:t>9/17/25</a:t>
            </a:fld>
            <a:endParaRPr lang="en-US"/>
          </a:p>
        </p:txBody>
      </p:sp>
      <p:sp>
        <p:nvSpPr>
          <p:cNvPr id="8" name="Espace réservé du pied de page 7">
            <a:extLst>
              <a:ext uri="{FF2B5EF4-FFF2-40B4-BE49-F238E27FC236}">
                <a16:creationId xmlns:a16="http://schemas.microsoft.com/office/drawing/2014/main" id="{9013BA51-07C1-B98F-FD39-75B467C02AF1}"/>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A47FAE30-9ECF-0A51-0A0E-30B5F9727DCC}"/>
              </a:ext>
            </a:extLst>
          </p:cNvPr>
          <p:cNvSpPr>
            <a:spLocks noGrp="1"/>
          </p:cNvSpPr>
          <p:nvPr>
            <p:ph type="sldNum" sz="quarter" idx="12"/>
          </p:nvPr>
        </p:nvSpPr>
        <p:spPr/>
        <p:txBody>
          <a:bodyPr/>
          <a:lstStyle/>
          <a:p>
            <a:fld id="{88D81A04-42D3-4040-9739-87479A4C722E}" type="slidenum">
              <a:rPr lang="en-US" smtClean="0"/>
              <a:t>‹N°›</a:t>
            </a:fld>
            <a:endParaRPr lang="en-US"/>
          </a:p>
        </p:txBody>
      </p:sp>
    </p:spTree>
    <p:extLst>
      <p:ext uri="{BB962C8B-B14F-4D97-AF65-F5344CB8AC3E}">
        <p14:creationId xmlns:p14="http://schemas.microsoft.com/office/powerpoint/2010/main" val="827238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35EFDB-808E-B5D5-19EC-5CADC40AA753}"/>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761E36A2-0963-A975-19F2-E88A9FDE6470}"/>
              </a:ext>
            </a:extLst>
          </p:cNvPr>
          <p:cNvSpPr>
            <a:spLocks noGrp="1"/>
          </p:cNvSpPr>
          <p:nvPr>
            <p:ph type="dt" sz="half" idx="10"/>
          </p:nvPr>
        </p:nvSpPr>
        <p:spPr/>
        <p:txBody>
          <a:bodyPr/>
          <a:lstStyle/>
          <a:p>
            <a:fld id="{456F7E22-A064-754A-BE16-897BBD8B1001}" type="datetimeFigureOut">
              <a:rPr lang="en-US" smtClean="0"/>
              <a:t>9/17/25</a:t>
            </a:fld>
            <a:endParaRPr lang="en-US"/>
          </a:p>
        </p:txBody>
      </p:sp>
      <p:sp>
        <p:nvSpPr>
          <p:cNvPr id="4" name="Espace réservé du pied de page 3">
            <a:extLst>
              <a:ext uri="{FF2B5EF4-FFF2-40B4-BE49-F238E27FC236}">
                <a16:creationId xmlns:a16="http://schemas.microsoft.com/office/drawing/2014/main" id="{FF16C04D-D621-7041-D9D9-8F051CB633F5}"/>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EAA3C03E-8180-680A-492B-C068B3DC80E1}"/>
              </a:ext>
            </a:extLst>
          </p:cNvPr>
          <p:cNvSpPr>
            <a:spLocks noGrp="1"/>
          </p:cNvSpPr>
          <p:nvPr>
            <p:ph type="sldNum" sz="quarter" idx="12"/>
          </p:nvPr>
        </p:nvSpPr>
        <p:spPr/>
        <p:txBody>
          <a:bodyPr/>
          <a:lstStyle/>
          <a:p>
            <a:fld id="{88D81A04-42D3-4040-9739-87479A4C722E}" type="slidenum">
              <a:rPr lang="en-US" smtClean="0"/>
              <a:t>‹N°›</a:t>
            </a:fld>
            <a:endParaRPr lang="en-US"/>
          </a:p>
        </p:txBody>
      </p:sp>
    </p:spTree>
    <p:extLst>
      <p:ext uri="{BB962C8B-B14F-4D97-AF65-F5344CB8AC3E}">
        <p14:creationId xmlns:p14="http://schemas.microsoft.com/office/powerpoint/2010/main" val="2665257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77D505A-9BC4-B15F-9BA6-E7DA7E027C3B}"/>
              </a:ext>
            </a:extLst>
          </p:cNvPr>
          <p:cNvSpPr>
            <a:spLocks noGrp="1"/>
          </p:cNvSpPr>
          <p:nvPr>
            <p:ph type="dt" sz="half" idx="10"/>
          </p:nvPr>
        </p:nvSpPr>
        <p:spPr/>
        <p:txBody>
          <a:bodyPr/>
          <a:lstStyle/>
          <a:p>
            <a:fld id="{456F7E22-A064-754A-BE16-897BBD8B1001}" type="datetimeFigureOut">
              <a:rPr lang="en-US" smtClean="0"/>
              <a:t>9/17/25</a:t>
            </a:fld>
            <a:endParaRPr lang="en-US"/>
          </a:p>
        </p:txBody>
      </p:sp>
      <p:sp>
        <p:nvSpPr>
          <p:cNvPr id="3" name="Espace réservé du pied de page 2">
            <a:extLst>
              <a:ext uri="{FF2B5EF4-FFF2-40B4-BE49-F238E27FC236}">
                <a16:creationId xmlns:a16="http://schemas.microsoft.com/office/drawing/2014/main" id="{C26A98AF-271E-F360-96E8-2E0842AA7D65}"/>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45B3D832-0C86-F5EE-96F7-CC5EC189BEB9}"/>
              </a:ext>
            </a:extLst>
          </p:cNvPr>
          <p:cNvSpPr>
            <a:spLocks noGrp="1"/>
          </p:cNvSpPr>
          <p:nvPr>
            <p:ph type="sldNum" sz="quarter" idx="12"/>
          </p:nvPr>
        </p:nvSpPr>
        <p:spPr/>
        <p:txBody>
          <a:bodyPr/>
          <a:lstStyle/>
          <a:p>
            <a:fld id="{88D81A04-42D3-4040-9739-87479A4C722E}" type="slidenum">
              <a:rPr lang="en-US" smtClean="0"/>
              <a:t>‹N°›</a:t>
            </a:fld>
            <a:endParaRPr lang="en-US"/>
          </a:p>
        </p:txBody>
      </p:sp>
    </p:spTree>
    <p:extLst>
      <p:ext uri="{BB962C8B-B14F-4D97-AF65-F5344CB8AC3E}">
        <p14:creationId xmlns:p14="http://schemas.microsoft.com/office/powerpoint/2010/main" val="2543061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BE2E16-4212-67BD-B411-036943CFDE4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795402FF-FACF-BF3C-6AEE-AC65EDD27E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3B1AC64B-C549-42EA-67CF-01358EB161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3ADFC52-1946-8BE1-AF8C-59D9E5163067}"/>
              </a:ext>
            </a:extLst>
          </p:cNvPr>
          <p:cNvSpPr>
            <a:spLocks noGrp="1"/>
          </p:cNvSpPr>
          <p:nvPr>
            <p:ph type="dt" sz="half" idx="10"/>
          </p:nvPr>
        </p:nvSpPr>
        <p:spPr/>
        <p:txBody>
          <a:bodyPr/>
          <a:lstStyle/>
          <a:p>
            <a:fld id="{456F7E22-A064-754A-BE16-897BBD8B1001}" type="datetimeFigureOut">
              <a:rPr lang="en-US" smtClean="0"/>
              <a:t>9/17/25</a:t>
            </a:fld>
            <a:endParaRPr lang="en-US"/>
          </a:p>
        </p:txBody>
      </p:sp>
      <p:sp>
        <p:nvSpPr>
          <p:cNvPr id="6" name="Espace réservé du pied de page 5">
            <a:extLst>
              <a:ext uri="{FF2B5EF4-FFF2-40B4-BE49-F238E27FC236}">
                <a16:creationId xmlns:a16="http://schemas.microsoft.com/office/drawing/2014/main" id="{0BAD1E29-4343-8F4E-BEC4-8C099C27C0FE}"/>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7F8C782C-D8CC-8FB4-AFB4-418C72A6523C}"/>
              </a:ext>
            </a:extLst>
          </p:cNvPr>
          <p:cNvSpPr>
            <a:spLocks noGrp="1"/>
          </p:cNvSpPr>
          <p:nvPr>
            <p:ph type="sldNum" sz="quarter" idx="12"/>
          </p:nvPr>
        </p:nvSpPr>
        <p:spPr/>
        <p:txBody>
          <a:bodyPr/>
          <a:lstStyle/>
          <a:p>
            <a:fld id="{88D81A04-42D3-4040-9739-87479A4C722E}" type="slidenum">
              <a:rPr lang="en-US" smtClean="0"/>
              <a:t>‹N°›</a:t>
            </a:fld>
            <a:endParaRPr lang="en-US"/>
          </a:p>
        </p:txBody>
      </p:sp>
    </p:spTree>
    <p:extLst>
      <p:ext uri="{BB962C8B-B14F-4D97-AF65-F5344CB8AC3E}">
        <p14:creationId xmlns:p14="http://schemas.microsoft.com/office/powerpoint/2010/main" val="3638008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39D008-F64C-BD6F-2097-830ECFBDC2A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260D33D8-6C4B-B21A-1AA8-5999C67B36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a:p>
        </p:txBody>
      </p:sp>
      <p:sp>
        <p:nvSpPr>
          <p:cNvPr id="4" name="Espace réservé du texte 3">
            <a:extLst>
              <a:ext uri="{FF2B5EF4-FFF2-40B4-BE49-F238E27FC236}">
                <a16:creationId xmlns:a16="http://schemas.microsoft.com/office/drawing/2014/main" id="{0BEBC25D-29F0-DD14-C97F-4D62494950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16841ED-C9F0-7B7F-7519-51B0177CABAF}"/>
              </a:ext>
            </a:extLst>
          </p:cNvPr>
          <p:cNvSpPr>
            <a:spLocks noGrp="1"/>
          </p:cNvSpPr>
          <p:nvPr>
            <p:ph type="dt" sz="half" idx="10"/>
          </p:nvPr>
        </p:nvSpPr>
        <p:spPr/>
        <p:txBody>
          <a:bodyPr/>
          <a:lstStyle/>
          <a:p>
            <a:fld id="{456F7E22-A064-754A-BE16-897BBD8B1001}" type="datetimeFigureOut">
              <a:rPr lang="en-US" smtClean="0"/>
              <a:t>9/17/25</a:t>
            </a:fld>
            <a:endParaRPr lang="en-US"/>
          </a:p>
        </p:txBody>
      </p:sp>
      <p:sp>
        <p:nvSpPr>
          <p:cNvPr id="6" name="Espace réservé du pied de page 5">
            <a:extLst>
              <a:ext uri="{FF2B5EF4-FFF2-40B4-BE49-F238E27FC236}">
                <a16:creationId xmlns:a16="http://schemas.microsoft.com/office/drawing/2014/main" id="{E26FD631-FD1B-57C0-ED8F-7B139939F1D9}"/>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1EE3ACE6-8172-9B5B-6967-AEEC4284DAFC}"/>
              </a:ext>
            </a:extLst>
          </p:cNvPr>
          <p:cNvSpPr>
            <a:spLocks noGrp="1"/>
          </p:cNvSpPr>
          <p:nvPr>
            <p:ph type="sldNum" sz="quarter" idx="12"/>
          </p:nvPr>
        </p:nvSpPr>
        <p:spPr/>
        <p:txBody>
          <a:bodyPr/>
          <a:lstStyle/>
          <a:p>
            <a:fld id="{88D81A04-42D3-4040-9739-87479A4C722E}" type="slidenum">
              <a:rPr lang="en-US" smtClean="0"/>
              <a:t>‹N°›</a:t>
            </a:fld>
            <a:endParaRPr lang="en-US"/>
          </a:p>
        </p:txBody>
      </p:sp>
    </p:spTree>
    <p:extLst>
      <p:ext uri="{BB962C8B-B14F-4D97-AF65-F5344CB8AC3E}">
        <p14:creationId xmlns:p14="http://schemas.microsoft.com/office/powerpoint/2010/main" val="3657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E8A367C-1D46-A7A9-362F-20604B25E2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12827668-986C-A8CA-E617-49D948EF75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703BA5A5-A46F-5BA8-EBFB-3D320CDA56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6F7E22-A064-754A-BE16-897BBD8B1001}" type="datetimeFigureOut">
              <a:rPr lang="en-US" smtClean="0"/>
              <a:t>9/17/25</a:t>
            </a:fld>
            <a:endParaRPr lang="en-US"/>
          </a:p>
        </p:txBody>
      </p:sp>
      <p:sp>
        <p:nvSpPr>
          <p:cNvPr id="5" name="Espace réservé du pied de page 4">
            <a:extLst>
              <a:ext uri="{FF2B5EF4-FFF2-40B4-BE49-F238E27FC236}">
                <a16:creationId xmlns:a16="http://schemas.microsoft.com/office/drawing/2014/main" id="{55AA5F5A-CA49-6229-5640-5FA19AC37E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588E4B15-B942-D56A-18B5-2F3FCA1BBC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D81A04-42D3-4040-9739-87479A4C722E}" type="slidenum">
              <a:rPr lang="en-US" smtClean="0"/>
              <a:t>‹N°›</a:t>
            </a:fld>
            <a:endParaRPr lang="en-US"/>
          </a:p>
        </p:txBody>
      </p:sp>
    </p:spTree>
    <p:extLst>
      <p:ext uri="{BB962C8B-B14F-4D97-AF65-F5344CB8AC3E}">
        <p14:creationId xmlns:p14="http://schemas.microsoft.com/office/powerpoint/2010/main" val="4542859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772248-DE23-007A-3B67-AEB261CF7B9C}"/>
              </a:ext>
            </a:extLst>
          </p:cNvPr>
          <p:cNvSpPr>
            <a:spLocks noGrp="1"/>
          </p:cNvSpPr>
          <p:nvPr>
            <p:ph type="ctrTitle"/>
          </p:nvPr>
        </p:nvSpPr>
        <p:spPr/>
        <p:txBody>
          <a:bodyPr/>
          <a:lstStyle/>
          <a:p>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3" name="Sous-titre 2">
            <a:extLst>
              <a:ext uri="{FF2B5EF4-FFF2-40B4-BE49-F238E27FC236}">
                <a16:creationId xmlns:a16="http://schemas.microsoft.com/office/drawing/2014/main" id="{EEC13FF7-C631-2D59-663C-D05AFF1C2103}"/>
              </a:ext>
            </a:extLst>
          </p:cNvPr>
          <p:cNvSpPr>
            <a:spLocks noGrp="1"/>
          </p:cNvSpPr>
          <p:nvPr>
            <p:ph type="subTitle" idx="1"/>
          </p:nvPr>
        </p:nvSpPr>
        <p:spPr/>
        <p:txBody>
          <a:bodyPr/>
          <a:lstStyle/>
          <a:p>
            <a:endParaRPr lang="en-US">
              <a:latin typeface="Open Sans" panose="020B0606030504020204" pitchFamily="34" charset="0"/>
              <a:ea typeface="Open Sans" panose="020B0606030504020204" pitchFamily="34" charset="0"/>
              <a:cs typeface="Open Sans" panose="020B0606030504020204" pitchFamily="34" charset="0"/>
            </a:endParaRPr>
          </a:p>
        </p:txBody>
      </p:sp>
      <p:pic>
        <p:nvPicPr>
          <p:cNvPr id="4" name="Image 3">
            <a:extLst>
              <a:ext uri="{FF2B5EF4-FFF2-40B4-BE49-F238E27FC236}">
                <a16:creationId xmlns:a16="http://schemas.microsoft.com/office/drawing/2014/main" id="{A0F4711F-8956-38AF-EA93-315877243648}"/>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00528" y="274864"/>
            <a:ext cx="4268149" cy="2653393"/>
          </a:xfrm>
          <a:prstGeom prst="rect">
            <a:avLst/>
          </a:prstGeom>
        </p:spPr>
      </p:pic>
      <p:pic>
        <p:nvPicPr>
          <p:cNvPr id="1026" name="Picture 2" descr="white airplane, clouds, flight, the plane, sunrise, Aviation">
            <a:extLst>
              <a:ext uri="{FF2B5EF4-FFF2-40B4-BE49-F238E27FC236}">
                <a16:creationId xmlns:a16="http://schemas.microsoft.com/office/drawing/2014/main" id="{732CAEDC-ED6A-228F-45AB-173607824B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Une image contenant capture d’écran, Police, Graphique, conception&#10;&#10;Description générée automatiquement">
            <a:extLst>
              <a:ext uri="{FF2B5EF4-FFF2-40B4-BE49-F238E27FC236}">
                <a16:creationId xmlns:a16="http://schemas.microsoft.com/office/drawing/2014/main" id="{826188CE-6081-0AD4-EEE4-D37869E492E9}"/>
              </a:ext>
            </a:extLst>
          </p:cNvPr>
          <p:cNvPicPr>
            <a:picLocks noChangeAspect="1"/>
          </p:cNvPicPr>
          <p:nvPr/>
        </p:nvPicPr>
        <p:blipFill>
          <a:blip r:embed="rId5">
            <a:duotone>
              <a:prstClr val="black"/>
              <a:schemeClr val="accent4">
                <a:tint val="45000"/>
                <a:satMod val="400000"/>
              </a:schemeClr>
            </a:duotone>
            <a:extLst>
              <a:ext uri="{BEBA8EAE-BF5A-486C-A8C5-ECC9F3942E4B}">
                <a14:imgProps xmlns:a14="http://schemas.microsoft.com/office/drawing/2010/main">
                  <a14:imgLayer r:embed="rId6">
                    <a14:imgEffect>
                      <a14:brightnessContrast bright="40000" contrast="20000"/>
                    </a14:imgEffect>
                  </a14:imgLayer>
                </a14:imgProps>
              </a:ext>
            </a:extLst>
          </a:blip>
          <a:stretch>
            <a:fillRect/>
          </a:stretch>
        </p:blipFill>
        <p:spPr>
          <a:xfrm>
            <a:off x="10979164" y="112735"/>
            <a:ext cx="1020929" cy="651352"/>
          </a:xfrm>
          <a:prstGeom prst="rect">
            <a:avLst/>
          </a:prstGeom>
        </p:spPr>
      </p:pic>
      <p:sp>
        <p:nvSpPr>
          <p:cNvPr id="5" name="Subtitle 8">
            <a:extLst>
              <a:ext uri="{FF2B5EF4-FFF2-40B4-BE49-F238E27FC236}">
                <a16:creationId xmlns:a16="http://schemas.microsoft.com/office/drawing/2014/main" id="{B7B2EB67-0250-700F-EAB7-805E940540A0}"/>
              </a:ext>
            </a:extLst>
          </p:cNvPr>
          <p:cNvSpPr txBox="1">
            <a:spLocks/>
          </p:cNvSpPr>
          <p:nvPr/>
        </p:nvSpPr>
        <p:spPr>
          <a:xfrm>
            <a:off x="4444" y="4158642"/>
            <a:ext cx="7452986" cy="1377862"/>
          </a:xfrm>
          <a:prstGeom prst="rect">
            <a:avLst/>
          </a:prstGeom>
          <a:gradFill flip="none" rotWithShape="1">
            <a:gsLst>
              <a:gs pos="0">
                <a:srgbClr val="763746"/>
              </a:gs>
              <a:gs pos="100000">
                <a:srgbClr val="D4694F"/>
              </a:gs>
            </a:gsLst>
            <a:lin ang="0" scaled="0"/>
            <a:tileRect/>
          </a:gradFill>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534988" algn="l">
              <a:spcAft>
                <a:spcPts val="800"/>
              </a:spcAft>
            </a:pPr>
            <a:endParaRPr lang="en-US" sz="700" dirty="0">
              <a:solidFill>
                <a:schemeClr val="bg1"/>
              </a:solidFill>
              <a:latin typeface="Montserrat" pitchFamily="2" charset="77"/>
              <a:ea typeface="Open Sans" panose="020B0606030504020204" pitchFamily="34" charset="0"/>
              <a:cs typeface="Open Sans" panose="020B0606030504020204" pitchFamily="34" charset="0"/>
            </a:endParaRPr>
          </a:p>
          <a:p>
            <a:pPr marL="534988" algn="l">
              <a:spcAft>
                <a:spcPts val="800"/>
              </a:spcAft>
            </a:pPr>
            <a:r>
              <a:rPr lang="en-US" sz="3600" dirty="0">
                <a:solidFill>
                  <a:schemeClr val="bg1"/>
                </a:solidFill>
                <a:latin typeface="Montserrat" pitchFamily="2" charset="77"/>
                <a:ea typeface="Open Sans" panose="020B0606030504020204" pitchFamily="34" charset="0"/>
                <a:cs typeface="Open Sans" panose="020B0606030504020204" pitchFamily="34" charset="0"/>
              </a:rPr>
              <a:t>Introduction to  Product Rules</a:t>
            </a:r>
          </a:p>
        </p:txBody>
      </p:sp>
      <p:sp>
        <p:nvSpPr>
          <p:cNvPr id="6" name="Text Placeholder 4">
            <a:extLst>
              <a:ext uri="{FF2B5EF4-FFF2-40B4-BE49-F238E27FC236}">
                <a16:creationId xmlns:a16="http://schemas.microsoft.com/office/drawing/2014/main" id="{302DAC5E-7FCA-80AD-C469-6DA986026B0D}"/>
              </a:ext>
            </a:extLst>
          </p:cNvPr>
          <p:cNvSpPr txBox="1">
            <a:spLocks/>
          </p:cNvSpPr>
          <p:nvPr/>
        </p:nvSpPr>
        <p:spPr>
          <a:xfrm>
            <a:off x="475791" y="5528403"/>
            <a:ext cx="6144000" cy="768000"/>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G. </a:t>
            </a:r>
            <a:r>
              <a:rPr lang="en-US"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Baues</a:t>
            </a:r>
            <a:r>
              <a:rPr lang="en-US"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 </a:t>
            </a:r>
            <a:r>
              <a:rPr lang="en-US" dirty="0" err="1">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AirFrance</a:t>
            </a:r>
            <a:r>
              <a:rPr lang="en-US" dirty="0">
                <a:solidFill>
                  <a:schemeClr val="bg1">
                    <a:lumMod val="95000"/>
                  </a:schemeClr>
                </a:solidFill>
                <a:latin typeface="Open Sans" panose="020B0606030504020204" pitchFamily="34" charset="0"/>
                <a:ea typeface="Open Sans" panose="020B0606030504020204" pitchFamily="34" charset="0"/>
                <a:cs typeface="Open Sans" panose="020B0606030504020204" pitchFamily="34" charset="0"/>
              </a:rPr>
              <a:t>/KLM</a:t>
            </a:r>
          </a:p>
        </p:txBody>
      </p:sp>
      <p:sp>
        <p:nvSpPr>
          <p:cNvPr id="11" name="ZoneTexte 10">
            <a:extLst>
              <a:ext uri="{FF2B5EF4-FFF2-40B4-BE49-F238E27FC236}">
                <a16:creationId xmlns:a16="http://schemas.microsoft.com/office/drawing/2014/main" id="{1BA6407A-59DB-74E6-866B-EA5D88751C7D}"/>
              </a:ext>
            </a:extLst>
          </p:cNvPr>
          <p:cNvSpPr txBox="1"/>
          <p:nvPr/>
        </p:nvSpPr>
        <p:spPr>
          <a:xfrm>
            <a:off x="-340021" y="847332"/>
            <a:ext cx="9085501" cy="430887"/>
          </a:xfrm>
          <a:prstGeom prst="rect">
            <a:avLst/>
          </a:prstGeom>
          <a:noFill/>
        </p:spPr>
        <p:txBody>
          <a:bodyPr wrap="none" lIns="0" tIns="0" rIns="0" bIns="0" rtlCol="0">
            <a:spAutoFit/>
          </a:bodyPr>
          <a:lstStyle/>
          <a:p>
            <a:pPr marL="594769" defTabSz="1219170"/>
            <a:r>
              <a:rPr lang="fr-FR" sz="2800" b="1" dirty="0" err="1">
                <a:solidFill>
                  <a:srgbClr val="C00000"/>
                </a:solidFill>
                <a:latin typeface="Montserrat" pitchFamily="2" charset="77"/>
                <a:ea typeface="Open Sans" panose="020B0606030504020204" pitchFamily="34" charset="0"/>
                <a:cs typeface="Open Sans" panose="020B0606030504020204" pitchFamily="34" charset="0"/>
              </a:rPr>
              <a:t>Airline</a:t>
            </a:r>
            <a:r>
              <a:rPr lang="fr-FR" sz="2800" b="1" dirty="0">
                <a:solidFill>
                  <a:srgbClr val="C00000"/>
                </a:solidFill>
                <a:latin typeface="Montserrat" pitchFamily="2" charset="77"/>
                <a:ea typeface="Open Sans" panose="020B0606030504020204" pitchFamily="34" charset="0"/>
                <a:cs typeface="Open Sans" panose="020B0606030504020204" pitchFamily="34" charset="0"/>
              </a:rPr>
              <a:t> Product Management </a:t>
            </a:r>
            <a:r>
              <a:rPr lang="fr-FR" sz="2800" b="1" dirty="0" err="1">
                <a:solidFill>
                  <a:srgbClr val="C00000"/>
                </a:solidFill>
                <a:latin typeface="Montserrat" pitchFamily="2" charset="77"/>
                <a:ea typeface="Open Sans" panose="020B0606030504020204" pitchFamily="34" charset="0"/>
                <a:cs typeface="Open Sans" panose="020B0606030504020204" pitchFamily="34" charset="0"/>
              </a:rPr>
              <a:t>Working</a:t>
            </a:r>
            <a:r>
              <a:rPr lang="fr-FR" sz="2800" b="1" dirty="0">
                <a:solidFill>
                  <a:srgbClr val="C00000"/>
                </a:solidFill>
                <a:latin typeface="Montserrat" pitchFamily="2" charset="77"/>
                <a:ea typeface="Open Sans" panose="020B0606030504020204" pitchFamily="34" charset="0"/>
                <a:cs typeface="Open Sans" panose="020B0606030504020204" pitchFamily="34" charset="0"/>
              </a:rPr>
              <a:t> Group</a:t>
            </a:r>
            <a:endParaRPr lang="fr-FR" sz="2000" b="1" dirty="0">
              <a:solidFill>
                <a:srgbClr val="C00000"/>
              </a:solidFill>
              <a:latin typeface="Montserrat" pitchFamily="2" charset="77"/>
              <a:ea typeface="Open Sans" panose="020B0606030504020204" pitchFamily="34" charset="0"/>
              <a:cs typeface="Open Sans" panose="020B0606030504020204" pitchFamily="34" charset="0"/>
            </a:endParaRPr>
          </a:p>
        </p:txBody>
      </p:sp>
      <p:cxnSp>
        <p:nvCxnSpPr>
          <p:cNvPr id="13" name="Connecteur droit 12">
            <a:extLst>
              <a:ext uri="{FF2B5EF4-FFF2-40B4-BE49-F238E27FC236}">
                <a16:creationId xmlns:a16="http://schemas.microsoft.com/office/drawing/2014/main" id="{C2AE50A6-0215-FC75-3EAD-2E809C1C72D4}"/>
              </a:ext>
            </a:extLst>
          </p:cNvPr>
          <p:cNvCxnSpPr/>
          <p:nvPr/>
        </p:nvCxnSpPr>
        <p:spPr>
          <a:xfrm>
            <a:off x="0" y="1312606"/>
            <a:ext cx="725620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B3EB9B36-77F2-E79A-4FD1-64C4A8039287}"/>
              </a:ext>
            </a:extLst>
          </p:cNvPr>
          <p:cNvSpPr txBox="1"/>
          <p:nvPr/>
        </p:nvSpPr>
        <p:spPr>
          <a:xfrm>
            <a:off x="2795286" y="3247227"/>
            <a:ext cx="6261904" cy="369332"/>
          </a:xfrm>
          <a:prstGeom prst="rect">
            <a:avLst/>
          </a:prstGeom>
          <a:noFill/>
        </p:spPr>
        <p:txBody>
          <a:bodyPr wrap="square">
            <a:spAutoFit/>
          </a:bodyPr>
          <a:lstStyle/>
          <a:p>
            <a:endParaRPr lang="fr-FR"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9048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17C57C4-8965-5330-4BD7-39675F319531}"/>
              </a:ext>
            </a:extLst>
          </p:cNvPr>
          <p:cNvSpPr>
            <a:spLocks noGrp="1"/>
          </p:cNvSpPr>
          <p:nvPr>
            <p:ph idx="1"/>
          </p:nvPr>
        </p:nvSpPr>
        <p:spPr>
          <a:xfrm>
            <a:off x="838200" y="1518128"/>
            <a:ext cx="10515600" cy="4351338"/>
          </a:xfrm>
        </p:spPr>
        <p:txBody>
          <a:bodyPr>
            <a:normAutofit/>
          </a:bodyPr>
          <a:lstStyle/>
          <a:p>
            <a:r>
              <a:rPr lang="en-US" dirty="0">
                <a:latin typeface="Montserrat" pitchFamily="2" charset="77"/>
              </a:rPr>
              <a:t>Business problem </a:t>
            </a:r>
          </a:p>
          <a:p>
            <a:r>
              <a:rPr lang="en-US" dirty="0">
                <a:latin typeface="Montserrat" pitchFamily="2" charset="77"/>
              </a:rPr>
              <a:t>Rule Requirements</a:t>
            </a:r>
          </a:p>
          <a:p>
            <a:r>
              <a:rPr lang="en-US" dirty="0">
                <a:latin typeface="Montserrat" pitchFamily="2" charset="77"/>
              </a:rPr>
              <a:t>Examples</a:t>
            </a:r>
          </a:p>
        </p:txBody>
      </p:sp>
      <p:sp>
        <p:nvSpPr>
          <p:cNvPr id="4" name="Titre 1">
            <a:extLst>
              <a:ext uri="{FF2B5EF4-FFF2-40B4-BE49-F238E27FC236}">
                <a16:creationId xmlns:a16="http://schemas.microsoft.com/office/drawing/2014/main" id="{3168AA3B-4337-3EB0-4CB1-3FE18BF33A37}"/>
              </a:ext>
            </a:extLst>
          </p:cNvPr>
          <p:cNvSpPr txBox="1">
            <a:spLocks/>
          </p:cNvSpPr>
          <p:nvPr/>
        </p:nvSpPr>
        <p:spPr>
          <a:xfrm>
            <a:off x="0" y="0"/>
            <a:ext cx="10515600" cy="55736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Montserrat" pitchFamily="2" charset="77"/>
                <a:ea typeface="Fira Code" pitchFamily="49" charset="0"/>
                <a:cs typeface="Fira Code" pitchFamily="49" charset="0"/>
              </a:rPr>
              <a:t>Agenda	</a:t>
            </a:r>
          </a:p>
        </p:txBody>
      </p:sp>
    </p:spTree>
    <p:extLst>
      <p:ext uri="{BB962C8B-B14F-4D97-AF65-F5344CB8AC3E}">
        <p14:creationId xmlns:p14="http://schemas.microsoft.com/office/powerpoint/2010/main" val="3874763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25EDB4-FAE3-D68D-EE1A-119F05F483EB}"/>
            </a:ext>
          </a:extLst>
        </p:cNvPr>
        <p:cNvGrpSpPr/>
        <p:nvPr/>
      </p:nvGrpSpPr>
      <p:grpSpPr>
        <a:xfrm>
          <a:off x="0" y="0"/>
          <a:ext cx="0" cy="0"/>
          <a:chOff x="0" y="0"/>
          <a:chExt cx="0" cy="0"/>
        </a:xfrm>
      </p:grpSpPr>
      <p:pic>
        <p:nvPicPr>
          <p:cNvPr id="5" name="Image 4">
            <a:extLst>
              <a:ext uri="{FF2B5EF4-FFF2-40B4-BE49-F238E27FC236}">
                <a16:creationId xmlns:a16="http://schemas.microsoft.com/office/drawing/2014/main" id="{C7E40D6E-59FF-A6F0-93EF-07819727C592}"/>
              </a:ext>
            </a:extLst>
          </p:cNvPr>
          <p:cNvPicPr>
            <a:picLocks noChangeAspect="1"/>
          </p:cNvPicPr>
          <p:nvPr/>
        </p:nvPicPr>
        <p:blipFill>
          <a:blip r:embed="rId3"/>
          <a:stretch>
            <a:fillRect/>
          </a:stretch>
        </p:blipFill>
        <p:spPr>
          <a:xfrm>
            <a:off x="2245990" y="3639678"/>
            <a:ext cx="963177" cy="963177"/>
          </a:xfrm>
          <a:prstGeom prst="rect">
            <a:avLst/>
          </a:prstGeom>
        </p:spPr>
      </p:pic>
      <p:pic>
        <p:nvPicPr>
          <p:cNvPr id="7" name="Image 6">
            <a:extLst>
              <a:ext uri="{FF2B5EF4-FFF2-40B4-BE49-F238E27FC236}">
                <a16:creationId xmlns:a16="http://schemas.microsoft.com/office/drawing/2014/main" id="{41B84B1F-6BEC-FB2B-3F49-655713C8861C}"/>
              </a:ext>
            </a:extLst>
          </p:cNvPr>
          <p:cNvPicPr>
            <a:picLocks noChangeAspect="1"/>
          </p:cNvPicPr>
          <p:nvPr/>
        </p:nvPicPr>
        <p:blipFill>
          <a:blip r:embed="rId4"/>
          <a:stretch>
            <a:fillRect/>
          </a:stretch>
        </p:blipFill>
        <p:spPr>
          <a:xfrm>
            <a:off x="3758300" y="3520208"/>
            <a:ext cx="1202117" cy="1202117"/>
          </a:xfrm>
          <a:prstGeom prst="rect">
            <a:avLst/>
          </a:prstGeom>
        </p:spPr>
      </p:pic>
      <p:pic>
        <p:nvPicPr>
          <p:cNvPr id="6" name="Image 5">
            <a:extLst>
              <a:ext uri="{FF2B5EF4-FFF2-40B4-BE49-F238E27FC236}">
                <a16:creationId xmlns:a16="http://schemas.microsoft.com/office/drawing/2014/main" id="{336674A1-4E35-9576-88F5-7099BCA39460}"/>
              </a:ext>
            </a:extLst>
          </p:cNvPr>
          <p:cNvPicPr>
            <a:picLocks noChangeAspect="1"/>
          </p:cNvPicPr>
          <p:nvPr/>
        </p:nvPicPr>
        <p:blipFill>
          <a:blip r:embed="rId3"/>
          <a:stretch>
            <a:fillRect/>
          </a:stretch>
        </p:blipFill>
        <p:spPr>
          <a:xfrm>
            <a:off x="9146360" y="3680433"/>
            <a:ext cx="963177" cy="963177"/>
          </a:xfrm>
          <a:prstGeom prst="rect">
            <a:avLst/>
          </a:prstGeom>
        </p:spPr>
      </p:pic>
      <p:pic>
        <p:nvPicPr>
          <p:cNvPr id="8" name="Image 7">
            <a:extLst>
              <a:ext uri="{FF2B5EF4-FFF2-40B4-BE49-F238E27FC236}">
                <a16:creationId xmlns:a16="http://schemas.microsoft.com/office/drawing/2014/main" id="{12B99AF5-937F-530A-29B4-CC2278663FB1}"/>
              </a:ext>
            </a:extLst>
          </p:cNvPr>
          <p:cNvPicPr>
            <a:picLocks noChangeAspect="1"/>
          </p:cNvPicPr>
          <p:nvPr/>
        </p:nvPicPr>
        <p:blipFill>
          <a:blip r:embed="rId4"/>
          <a:stretch>
            <a:fillRect/>
          </a:stretch>
        </p:blipFill>
        <p:spPr>
          <a:xfrm>
            <a:off x="7384193" y="3560963"/>
            <a:ext cx="1202117" cy="1202117"/>
          </a:xfrm>
          <a:prstGeom prst="rect">
            <a:avLst/>
          </a:prstGeom>
        </p:spPr>
      </p:pic>
      <p:pic>
        <p:nvPicPr>
          <p:cNvPr id="14" name="Image 13">
            <a:extLst>
              <a:ext uri="{FF2B5EF4-FFF2-40B4-BE49-F238E27FC236}">
                <a16:creationId xmlns:a16="http://schemas.microsoft.com/office/drawing/2014/main" id="{0C6B8010-9CBB-C45D-1A4C-CF702A104BBA}"/>
              </a:ext>
            </a:extLst>
          </p:cNvPr>
          <p:cNvPicPr>
            <a:picLocks noChangeAspect="1"/>
          </p:cNvPicPr>
          <p:nvPr/>
        </p:nvPicPr>
        <p:blipFill>
          <a:blip r:embed="rId5"/>
          <a:stretch>
            <a:fillRect/>
          </a:stretch>
        </p:blipFill>
        <p:spPr>
          <a:xfrm>
            <a:off x="3147801" y="1879213"/>
            <a:ext cx="1189529" cy="1189529"/>
          </a:xfrm>
          <a:prstGeom prst="rect">
            <a:avLst/>
          </a:prstGeom>
        </p:spPr>
      </p:pic>
      <p:sp>
        <p:nvSpPr>
          <p:cNvPr id="19" name="Ellipse 18">
            <a:extLst>
              <a:ext uri="{FF2B5EF4-FFF2-40B4-BE49-F238E27FC236}">
                <a16:creationId xmlns:a16="http://schemas.microsoft.com/office/drawing/2014/main" id="{FCF3E82D-95E0-7ECC-EA7E-981BA5D07162}"/>
              </a:ext>
            </a:extLst>
          </p:cNvPr>
          <p:cNvSpPr/>
          <p:nvPr/>
        </p:nvSpPr>
        <p:spPr>
          <a:xfrm>
            <a:off x="1942089" y="3219120"/>
            <a:ext cx="3544311" cy="1942088"/>
          </a:xfrm>
          <a:prstGeom prst="ellipse">
            <a:avLst/>
          </a:prstGeom>
          <a:no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Ellipse 19">
            <a:extLst>
              <a:ext uri="{FF2B5EF4-FFF2-40B4-BE49-F238E27FC236}">
                <a16:creationId xmlns:a16="http://schemas.microsoft.com/office/drawing/2014/main" id="{5D45342F-21BD-6696-67A2-2C7597573742}"/>
              </a:ext>
            </a:extLst>
          </p:cNvPr>
          <p:cNvSpPr/>
          <p:nvPr/>
        </p:nvSpPr>
        <p:spPr>
          <a:xfrm>
            <a:off x="6998265" y="3266321"/>
            <a:ext cx="3544311" cy="1942088"/>
          </a:xfrm>
          <a:prstGeom prst="ellipse">
            <a:avLst/>
          </a:prstGeom>
          <a:no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Image 20">
            <a:extLst>
              <a:ext uri="{FF2B5EF4-FFF2-40B4-BE49-F238E27FC236}">
                <a16:creationId xmlns:a16="http://schemas.microsoft.com/office/drawing/2014/main" id="{03EBE08D-6F10-5C24-8D3C-B7AAA9770BD0}"/>
              </a:ext>
            </a:extLst>
          </p:cNvPr>
          <p:cNvPicPr>
            <a:picLocks noChangeAspect="1"/>
          </p:cNvPicPr>
          <p:nvPr/>
        </p:nvPicPr>
        <p:blipFill>
          <a:blip r:embed="rId6"/>
          <a:stretch>
            <a:fillRect/>
          </a:stretch>
        </p:blipFill>
        <p:spPr>
          <a:xfrm>
            <a:off x="692319" y="3720823"/>
            <a:ext cx="805382" cy="805382"/>
          </a:xfrm>
          <a:prstGeom prst="rect">
            <a:avLst/>
          </a:prstGeom>
        </p:spPr>
      </p:pic>
      <p:pic>
        <p:nvPicPr>
          <p:cNvPr id="22" name="Image 21">
            <a:extLst>
              <a:ext uri="{FF2B5EF4-FFF2-40B4-BE49-F238E27FC236}">
                <a16:creationId xmlns:a16="http://schemas.microsoft.com/office/drawing/2014/main" id="{93C03DAE-1D63-E255-0E35-E427F47C1A90}"/>
              </a:ext>
            </a:extLst>
          </p:cNvPr>
          <p:cNvPicPr>
            <a:picLocks noChangeAspect="1"/>
          </p:cNvPicPr>
          <p:nvPr/>
        </p:nvPicPr>
        <p:blipFill>
          <a:blip r:embed="rId6"/>
          <a:stretch>
            <a:fillRect/>
          </a:stretch>
        </p:blipFill>
        <p:spPr>
          <a:xfrm>
            <a:off x="10886937" y="3759935"/>
            <a:ext cx="805382" cy="805382"/>
          </a:xfrm>
          <a:prstGeom prst="rect">
            <a:avLst/>
          </a:prstGeom>
        </p:spPr>
      </p:pic>
      <p:pic>
        <p:nvPicPr>
          <p:cNvPr id="23" name="Image 22">
            <a:extLst>
              <a:ext uri="{FF2B5EF4-FFF2-40B4-BE49-F238E27FC236}">
                <a16:creationId xmlns:a16="http://schemas.microsoft.com/office/drawing/2014/main" id="{2FC6A4CB-5453-DBB9-C894-F16A40735978}"/>
              </a:ext>
            </a:extLst>
          </p:cNvPr>
          <p:cNvPicPr>
            <a:picLocks noChangeAspect="1"/>
          </p:cNvPicPr>
          <p:nvPr/>
        </p:nvPicPr>
        <p:blipFill>
          <a:blip r:embed="rId5"/>
          <a:stretch>
            <a:fillRect/>
          </a:stretch>
        </p:blipFill>
        <p:spPr>
          <a:xfrm>
            <a:off x="8365815" y="1902140"/>
            <a:ext cx="1189529" cy="1189529"/>
          </a:xfrm>
          <a:prstGeom prst="rect">
            <a:avLst/>
          </a:prstGeom>
        </p:spPr>
      </p:pic>
      <p:cxnSp>
        <p:nvCxnSpPr>
          <p:cNvPr id="31" name="Connecteur en angle 30">
            <a:extLst>
              <a:ext uri="{FF2B5EF4-FFF2-40B4-BE49-F238E27FC236}">
                <a16:creationId xmlns:a16="http://schemas.microsoft.com/office/drawing/2014/main" id="{9D939F30-24E7-6703-DD35-0FB489439814}"/>
              </a:ext>
            </a:extLst>
          </p:cNvPr>
          <p:cNvCxnSpPr>
            <a:cxnSpLocks/>
            <a:stCxn id="8" idx="0"/>
            <a:endCxn id="5" idx="0"/>
          </p:cNvCxnSpPr>
          <p:nvPr/>
        </p:nvCxnSpPr>
        <p:spPr>
          <a:xfrm rot="16200000" flipH="1" flipV="1">
            <a:off x="5317058" y="971483"/>
            <a:ext cx="78715" cy="5257673"/>
          </a:xfrm>
          <a:prstGeom prst="bentConnector3">
            <a:avLst>
              <a:gd name="adj1" fmla="val -29041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eur en angle 33">
            <a:extLst>
              <a:ext uri="{FF2B5EF4-FFF2-40B4-BE49-F238E27FC236}">
                <a16:creationId xmlns:a16="http://schemas.microsoft.com/office/drawing/2014/main" id="{0F7206DD-3DA4-A786-45BE-183371D07888}"/>
              </a:ext>
            </a:extLst>
          </p:cNvPr>
          <p:cNvCxnSpPr>
            <a:cxnSpLocks/>
            <a:stCxn id="7" idx="2"/>
            <a:endCxn id="6" idx="2"/>
          </p:cNvCxnSpPr>
          <p:nvPr/>
        </p:nvCxnSpPr>
        <p:spPr>
          <a:xfrm rot="5400000" flipH="1" flipV="1">
            <a:off x="6954296" y="2048673"/>
            <a:ext cx="78715" cy="5268590"/>
          </a:xfrm>
          <a:prstGeom prst="bentConnector3">
            <a:avLst>
              <a:gd name="adj1" fmla="val -29041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eur droit avec flèche 36">
            <a:extLst>
              <a:ext uri="{FF2B5EF4-FFF2-40B4-BE49-F238E27FC236}">
                <a16:creationId xmlns:a16="http://schemas.microsoft.com/office/drawing/2014/main" id="{25DABA02-890E-0BEF-0DDC-F5803379FC31}"/>
              </a:ext>
            </a:extLst>
          </p:cNvPr>
          <p:cNvCxnSpPr>
            <a:stCxn id="14" idx="3"/>
            <a:endCxn id="23" idx="1"/>
          </p:cNvCxnSpPr>
          <p:nvPr/>
        </p:nvCxnSpPr>
        <p:spPr>
          <a:xfrm>
            <a:off x="4337330" y="2473978"/>
            <a:ext cx="4028485" cy="229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ZoneTexte 38">
            <a:extLst>
              <a:ext uri="{FF2B5EF4-FFF2-40B4-BE49-F238E27FC236}">
                <a16:creationId xmlns:a16="http://schemas.microsoft.com/office/drawing/2014/main" id="{FAD678E9-31D3-8043-9161-1489A9934923}"/>
              </a:ext>
            </a:extLst>
          </p:cNvPr>
          <p:cNvSpPr txBox="1"/>
          <p:nvPr/>
        </p:nvSpPr>
        <p:spPr>
          <a:xfrm>
            <a:off x="5737254" y="2248074"/>
            <a:ext cx="1532792" cy="276999"/>
          </a:xfrm>
          <a:prstGeom prst="rect">
            <a:avLst/>
          </a:prstGeom>
          <a:noFill/>
        </p:spPr>
        <p:txBody>
          <a:bodyPr wrap="none" rtlCol="0">
            <a:spAutoFit/>
          </a:bodyPr>
          <a:lstStyle/>
          <a:p>
            <a:r>
              <a:rPr lang="en-US" sz="1200" dirty="0">
                <a:latin typeface="Montserrat" pitchFamily="2" charset="77"/>
              </a:rPr>
              <a:t>Retail agreement</a:t>
            </a:r>
            <a:endParaRPr lang="en-US" dirty="0">
              <a:latin typeface="Montserrat" pitchFamily="2" charset="77"/>
            </a:endParaRPr>
          </a:p>
        </p:txBody>
      </p:sp>
      <p:sp>
        <p:nvSpPr>
          <p:cNvPr id="40" name="ZoneTexte 39">
            <a:extLst>
              <a:ext uri="{FF2B5EF4-FFF2-40B4-BE49-F238E27FC236}">
                <a16:creationId xmlns:a16="http://schemas.microsoft.com/office/drawing/2014/main" id="{A43AB24B-9646-4B70-3CC5-5678CBB12EAF}"/>
              </a:ext>
            </a:extLst>
          </p:cNvPr>
          <p:cNvSpPr txBox="1"/>
          <p:nvPr/>
        </p:nvSpPr>
        <p:spPr>
          <a:xfrm>
            <a:off x="3186914" y="1639822"/>
            <a:ext cx="803425" cy="276999"/>
          </a:xfrm>
          <a:prstGeom prst="rect">
            <a:avLst/>
          </a:prstGeom>
          <a:noFill/>
        </p:spPr>
        <p:txBody>
          <a:bodyPr wrap="none" rtlCol="0">
            <a:spAutoFit/>
          </a:bodyPr>
          <a:lstStyle/>
          <a:p>
            <a:r>
              <a:rPr lang="en-US" sz="1200" dirty="0" err="1">
                <a:latin typeface="Montserrat" pitchFamily="2" charset="77"/>
              </a:rPr>
              <a:t>Coorp</a:t>
            </a:r>
            <a:r>
              <a:rPr lang="en-US" sz="1200" dirty="0">
                <a:latin typeface="Montserrat" pitchFamily="2" charset="77"/>
              </a:rPr>
              <a:t> A</a:t>
            </a:r>
            <a:endParaRPr lang="en-US" dirty="0">
              <a:latin typeface="Montserrat" pitchFamily="2" charset="77"/>
            </a:endParaRPr>
          </a:p>
        </p:txBody>
      </p:sp>
      <p:sp>
        <p:nvSpPr>
          <p:cNvPr id="41" name="ZoneTexte 40">
            <a:extLst>
              <a:ext uri="{FF2B5EF4-FFF2-40B4-BE49-F238E27FC236}">
                <a16:creationId xmlns:a16="http://schemas.microsoft.com/office/drawing/2014/main" id="{0C98F670-7614-6AA2-10DE-4E9B3B445C8F}"/>
              </a:ext>
            </a:extLst>
          </p:cNvPr>
          <p:cNvSpPr txBox="1"/>
          <p:nvPr/>
        </p:nvSpPr>
        <p:spPr>
          <a:xfrm>
            <a:off x="8542493" y="1678934"/>
            <a:ext cx="808235" cy="276999"/>
          </a:xfrm>
          <a:prstGeom prst="rect">
            <a:avLst/>
          </a:prstGeom>
          <a:noFill/>
        </p:spPr>
        <p:txBody>
          <a:bodyPr wrap="none" rtlCol="0">
            <a:spAutoFit/>
          </a:bodyPr>
          <a:lstStyle/>
          <a:p>
            <a:r>
              <a:rPr lang="en-US" sz="1200" dirty="0" err="1">
                <a:latin typeface="Montserrat" pitchFamily="2" charset="77"/>
              </a:rPr>
              <a:t>Coorp</a:t>
            </a:r>
            <a:r>
              <a:rPr lang="en-US" sz="1200" dirty="0">
                <a:latin typeface="Montserrat" pitchFamily="2" charset="77"/>
              </a:rPr>
              <a:t> B</a:t>
            </a:r>
            <a:endParaRPr lang="en-US" dirty="0">
              <a:latin typeface="Montserrat" pitchFamily="2" charset="77"/>
            </a:endParaRPr>
          </a:p>
        </p:txBody>
      </p:sp>
      <p:cxnSp>
        <p:nvCxnSpPr>
          <p:cNvPr id="43" name="Connecteur droit avec flèche 42">
            <a:extLst>
              <a:ext uri="{FF2B5EF4-FFF2-40B4-BE49-F238E27FC236}">
                <a16:creationId xmlns:a16="http://schemas.microsoft.com/office/drawing/2014/main" id="{501B2A18-3AF9-44D0-268E-317B98857271}"/>
              </a:ext>
            </a:extLst>
          </p:cNvPr>
          <p:cNvCxnSpPr>
            <a:cxnSpLocks/>
            <a:stCxn id="6" idx="3"/>
            <a:endCxn id="22" idx="1"/>
          </p:cNvCxnSpPr>
          <p:nvPr/>
        </p:nvCxnSpPr>
        <p:spPr>
          <a:xfrm>
            <a:off x="10109537" y="4162022"/>
            <a:ext cx="777400" cy="6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46">
            <a:extLst>
              <a:ext uri="{FF2B5EF4-FFF2-40B4-BE49-F238E27FC236}">
                <a16:creationId xmlns:a16="http://schemas.microsoft.com/office/drawing/2014/main" id="{6AA19FD4-2969-BCCA-74C4-AC44A979A39A}"/>
              </a:ext>
            </a:extLst>
          </p:cNvPr>
          <p:cNvCxnSpPr>
            <a:stCxn id="5" idx="1"/>
            <a:endCxn id="21" idx="3"/>
          </p:cNvCxnSpPr>
          <p:nvPr/>
        </p:nvCxnSpPr>
        <p:spPr>
          <a:xfrm flipH="1">
            <a:off x="1497701" y="4121267"/>
            <a:ext cx="748289" cy="2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3" name="Image 52">
            <a:extLst>
              <a:ext uri="{FF2B5EF4-FFF2-40B4-BE49-F238E27FC236}">
                <a16:creationId xmlns:a16="http://schemas.microsoft.com/office/drawing/2014/main" id="{0614F84B-00A2-398C-1B24-EADEACA0B581}"/>
              </a:ext>
            </a:extLst>
          </p:cNvPr>
          <p:cNvPicPr>
            <a:picLocks noChangeAspect="1"/>
          </p:cNvPicPr>
          <p:nvPr/>
        </p:nvPicPr>
        <p:blipFill>
          <a:blip r:embed="rId7"/>
          <a:stretch>
            <a:fillRect/>
          </a:stretch>
        </p:blipFill>
        <p:spPr>
          <a:xfrm>
            <a:off x="3944867" y="5157851"/>
            <a:ext cx="5984060" cy="159575"/>
          </a:xfrm>
          <a:prstGeom prst="rect">
            <a:avLst/>
          </a:prstGeom>
        </p:spPr>
      </p:pic>
      <p:pic>
        <p:nvPicPr>
          <p:cNvPr id="54" name="Image 53">
            <a:extLst>
              <a:ext uri="{FF2B5EF4-FFF2-40B4-BE49-F238E27FC236}">
                <a16:creationId xmlns:a16="http://schemas.microsoft.com/office/drawing/2014/main" id="{0A6060ED-BD15-43D3-B455-03D32E4F6B42}"/>
              </a:ext>
            </a:extLst>
          </p:cNvPr>
          <p:cNvPicPr>
            <a:picLocks noChangeAspect="1"/>
          </p:cNvPicPr>
          <p:nvPr/>
        </p:nvPicPr>
        <p:blipFill>
          <a:blip r:embed="rId8"/>
          <a:stretch>
            <a:fillRect/>
          </a:stretch>
        </p:blipFill>
        <p:spPr>
          <a:xfrm>
            <a:off x="2423565" y="3125672"/>
            <a:ext cx="6024520" cy="160654"/>
          </a:xfrm>
          <a:prstGeom prst="rect">
            <a:avLst/>
          </a:prstGeom>
        </p:spPr>
      </p:pic>
      <p:pic>
        <p:nvPicPr>
          <p:cNvPr id="55" name="Image 54">
            <a:extLst>
              <a:ext uri="{FF2B5EF4-FFF2-40B4-BE49-F238E27FC236}">
                <a16:creationId xmlns:a16="http://schemas.microsoft.com/office/drawing/2014/main" id="{317B7A59-77D8-1163-197C-DA5A6B11A5F7}"/>
              </a:ext>
            </a:extLst>
          </p:cNvPr>
          <p:cNvPicPr>
            <a:picLocks noChangeAspect="1"/>
          </p:cNvPicPr>
          <p:nvPr/>
        </p:nvPicPr>
        <p:blipFill>
          <a:blip r:embed="rId9"/>
          <a:stretch>
            <a:fillRect/>
          </a:stretch>
        </p:blipFill>
        <p:spPr>
          <a:xfrm>
            <a:off x="2743706" y="4610516"/>
            <a:ext cx="2378552" cy="164748"/>
          </a:xfrm>
          <a:prstGeom prst="rect">
            <a:avLst/>
          </a:prstGeom>
        </p:spPr>
      </p:pic>
      <p:pic>
        <p:nvPicPr>
          <p:cNvPr id="56" name="Image 55">
            <a:extLst>
              <a:ext uri="{FF2B5EF4-FFF2-40B4-BE49-F238E27FC236}">
                <a16:creationId xmlns:a16="http://schemas.microsoft.com/office/drawing/2014/main" id="{E6E7B548-284D-065A-4CB5-7E2AC0919CDB}"/>
              </a:ext>
            </a:extLst>
          </p:cNvPr>
          <p:cNvPicPr>
            <a:picLocks noChangeAspect="1"/>
          </p:cNvPicPr>
          <p:nvPr/>
        </p:nvPicPr>
        <p:blipFill>
          <a:blip r:embed="rId10"/>
          <a:stretch>
            <a:fillRect/>
          </a:stretch>
        </p:blipFill>
        <p:spPr>
          <a:xfrm>
            <a:off x="7775210" y="4675685"/>
            <a:ext cx="2129354" cy="148129"/>
          </a:xfrm>
          <a:prstGeom prst="rect">
            <a:avLst/>
          </a:prstGeom>
        </p:spPr>
      </p:pic>
      <p:sp>
        <p:nvSpPr>
          <p:cNvPr id="57" name="ZoneTexte 56">
            <a:extLst>
              <a:ext uri="{FF2B5EF4-FFF2-40B4-BE49-F238E27FC236}">
                <a16:creationId xmlns:a16="http://schemas.microsoft.com/office/drawing/2014/main" id="{5144ECAB-2721-79E8-DD77-7D528D93520A}"/>
              </a:ext>
            </a:extLst>
          </p:cNvPr>
          <p:cNvSpPr txBox="1"/>
          <p:nvPr/>
        </p:nvSpPr>
        <p:spPr>
          <a:xfrm>
            <a:off x="2175409" y="5548276"/>
            <a:ext cx="1241045" cy="276999"/>
          </a:xfrm>
          <a:prstGeom prst="rect">
            <a:avLst/>
          </a:prstGeom>
          <a:noFill/>
        </p:spPr>
        <p:txBody>
          <a:bodyPr wrap="none" rtlCol="0">
            <a:spAutoFit/>
          </a:bodyPr>
          <a:lstStyle/>
          <a:p>
            <a:r>
              <a:rPr lang="en-US" sz="1200" dirty="0">
                <a:latin typeface="Montserrat" pitchFamily="2" charset="77"/>
              </a:rPr>
              <a:t>Shop A retails</a:t>
            </a:r>
            <a:endParaRPr lang="en-US" dirty="0">
              <a:latin typeface="Montserrat" pitchFamily="2" charset="77"/>
            </a:endParaRPr>
          </a:p>
        </p:txBody>
      </p:sp>
      <p:sp>
        <p:nvSpPr>
          <p:cNvPr id="58" name="ZoneTexte 57">
            <a:extLst>
              <a:ext uri="{FF2B5EF4-FFF2-40B4-BE49-F238E27FC236}">
                <a16:creationId xmlns:a16="http://schemas.microsoft.com/office/drawing/2014/main" id="{189EF907-EE76-1196-CCE4-B27AD6E33A64}"/>
              </a:ext>
            </a:extLst>
          </p:cNvPr>
          <p:cNvSpPr txBox="1"/>
          <p:nvPr/>
        </p:nvSpPr>
        <p:spPr>
          <a:xfrm>
            <a:off x="9019924" y="5644031"/>
            <a:ext cx="1241045" cy="276999"/>
          </a:xfrm>
          <a:prstGeom prst="rect">
            <a:avLst/>
          </a:prstGeom>
          <a:noFill/>
        </p:spPr>
        <p:txBody>
          <a:bodyPr wrap="none" rtlCol="0">
            <a:spAutoFit/>
          </a:bodyPr>
          <a:lstStyle/>
          <a:p>
            <a:r>
              <a:rPr lang="en-US" sz="1200" dirty="0">
                <a:latin typeface="Montserrat" pitchFamily="2" charset="77"/>
              </a:rPr>
              <a:t>Shop B retails</a:t>
            </a:r>
            <a:endParaRPr lang="en-US" dirty="0">
              <a:latin typeface="Montserrat" pitchFamily="2" charset="77"/>
            </a:endParaRPr>
          </a:p>
        </p:txBody>
      </p:sp>
      <p:pic>
        <p:nvPicPr>
          <p:cNvPr id="59" name="Image 58">
            <a:extLst>
              <a:ext uri="{FF2B5EF4-FFF2-40B4-BE49-F238E27FC236}">
                <a16:creationId xmlns:a16="http://schemas.microsoft.com/office/drawing/2014/main" id="{CC32831E-1B9E-49D4-118A-0820C8FD3BAF}"/>
              </a:ext>
            </a:extLst>
          </p:cNvPr>
          <p:cNvPicPr>
            <a:picLocks noChangeAspect="1"/>
          </p:cNvPicPr>
          <p:nvPr/>
        </p:nvPicPr>
        <p:blipFill>
          <a:blip r:embed="rId11"/>
          <a:stretch>
            <a:fillRect/>
          </a:stretch>
        </p:blipFill>
        <p:spPr>
          <a:xfrm>
            <a:off x="1954002" y="5943101"/>
            <a:ext cx="1778000" cy="228600"/>
          </a:xfrm>
          <a:prstGeom prst="rect">
            <a:avLst/>
          </a:prstGeom>
        </p:spPr>
      </p:pic>
      <p:pic>
        <p:nvPicPr>
          <p:cNvPr id="60" name="Image 59">
            <a:extLst>
              <a:ext uri="{FF2B5EF4-FFF2-40B4-BE49-F238E27FC236}">
                <a16:creationId xmlns:a16="http://schemas.microsoft.com/office/drawing/2014/main" id="{6E9542F1-3D79-2EDB-1815-609FE9881910}"/>
              </a:ext>
            </a:extLst>
          </p:cNvPr>
          <p:cNvPicPr>
            <a:picLocks noChangeAspect="1"/>
          </p:cNvPicPr>
          <p:nvPr/>
        </p:nvPicPr>
        <p:blipFill>
          <a:blip r:embed="rId12"/>
          <a:stretch>
            <a:fillRect/>
          </a:stretch>
        </p:blipFill>
        <p:spPr>
          <a:xfrm>
            <a:off x="8833974" y="6007837"/>
            <a:ext cx="1790700" cy="228600"/>
          </a:xfrm>
          <a:prstGeom prst="rect">
            <a:avLst/>
          </a:prstGeom>
        </p:spPr>
      </p:pic>
      <p:sp>
        <p:nvSpPr>
          <p:cNvPr id="64" name="Titre 1">
            <a:extLst>
              <a:ext uri="{FF2B5EF4-FFF2-40B4-BE49-F238E27FC236}">
                <a16:creationId xmlns:a16="http://schemas.microsoft.com/office/drawing/2014/main" id="{4C62FC7D-4435-03BA-4915-ECCDF3610C7D}"/>
              </a:ext>
            </a:extLst>
          </p:cNvPr>
          <p:cNvSpPr>
            <a:spLocks noGrp="1"/>
          </p:cNvSpPr>
          <p:nvPr>
            <p:ph type="title"/>
          </p:nvPr>
        </p:nvSpPr>
        <p:spPr>
          <a:xfrm>
            <a:off x="0" y="0"/>
            <a:ext cx="10515600" cy="557367"/>
          </a:xfrm>
        </p:spPr>
        <p:txBody>
          <a:bodyPr>
            <a:noAutofit/>
          </a:bodyPr>
          <a:lstStyle/>
          <a:p>
            <a:r>
              <a:rPr lang="en-US" sz="2800" b="1" dirty="0">
                <a:latin typeface="Montserrat" pitchFamily="2" charset="77"/>
                <a:ea typeface="Fira Code" pitchFamily="49" charset="0"/>
                <a:cs typeface="Fira Code" pitchFamily="49" charset="0"/>
              </a:rPr>
              <a:t>Business problem	</a:t>
            </a:r>
          </a:p>
        </p:txBody>
      </p:sp>
      <p:cxnSp>
        <p:nvCxnSpPr>
          <p:cNvPr id="67" name="Connecteur droit avec flèche 66">
            <a:extLst>
              <a:ext uri="{FF2B5EF4-FFF2-40B4-BE49-F238E27FC236}">
                <a16:creationId xmlns:a16="http://schemas.microsoft.com/office/drawing/2014/main" id="{840C034B-72B1-5B7B-7AAE-93C287258083}"/>
              </a:ext>
            </a:extLst>
          </p:cNvPr>
          <p:cNvCxnSpPr>
            <a:stCxn id="7" idx="1"/>
            <a:endCxn id="5" idx="3"/>
          </p:cNvCxnSpPr>
          <p:nvPr/>
        </p:nvCxnSpPr>
        <p:spPr>
          <a:xfrm flipH="1">
            <a:off x="3209167" y="4121267"/>
            <a:ext cx="5491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Connecteur droit avec flèche 70">
            <a:extLst>
              <a:ext uri="{FF2B5EF4-FFF2-40B4-BE49-F238E27FC236}">
                <a16:creationId xmlns:a16="http://schemas.microsoft.com/office/drawing/2014/main" id="{02A6CD20-D5F1-C407-F835-135DB7630436}"/>
              </a:ext>
            </a:extLst>
          </p:cNvPr>
          <p:cNvCxnSpPr>
            <a:stCxn id="8" idx="3"/>
            <a:endCxn id="6" idx="1"/>
          </p:cNvCxnSpPr>
          <p:nvPr/>
        </p:nvCxnSpPr>
        <p:spPr>
          <a:xfrm>
            <a:off x="8586310" y="4162022"/>
            <a:ext cx="5600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Espace réservé du contenu 2">
            <a:extLst>
              <a:ext uri="{FF2B5EF4-FFF2-40B4-BE49-F238E27FC236}">
                <a16:creationId xmlns:a16="http://schemas.microsoft.com/office/drawing/2014/main" id="{8CD54DEA-445C-B0AF-EAD6-7843E9C2CC7C}"/>
              </a:ext>
            </a:extLst>
          </p:cNvPr>
          <p:cNvSpPr>
            <a:spLocks noGrp="1"/>
          </p:cNvSpPr>
          <p:nvPr>
            <p:ph idx="1"/>
          </p:nvPr>
        </p:nvSpPr>
        <p:spPr>
          <a:xfrm>
            <a:off x="0" y="216112"/>
            <a:ext cx="11035987" cy="1710223"/>
          </a:xfrm>
        </p:spPr>
        <p:txBody>
          <a:bodyPr>
            <a:normAutofit fontScale="92500" lnSpcReduction="10000"/>
          </a:bodyPr>
          <a:lstStyle/>
          <a:p>
            <a:pPr marL="457200" lvl="1" indent="0">
              <a:buNone/>
            </a:pPr>
            <a:endParaRPr lang="en-US" sz="1800" dirty="0">
              <a:latin typeface="Montserrat" pitchFamily="2" charset="77"/>
            </a:endParaRPr>
          </a:p>
          <a:p>
            <a:pPr marL="0" indent="0">
              <a:lnSpc>
                <a:spcPct val="120000"/>
              </a:lnSpc>
              <a:buNone/>
            </a:pPr>
            <a:r>
              <a:rPr lang="en-US" sz="2600" dirty="0">
                <a:latin typeface="Montserrat" pitchFamily="2" charset="77"/>
              </a:rPr>
              <a:t>Create the full retail view of all my suppliers' products in my product management system</a:t>
            </a:r>
          </a:p>
          <a:p>
            <a:pPr marL="0" indent="0">
              <a:buNone/>
            </a:pPr>
            <a:r>
              <a:rPr lang="en-US" sz="2300" dirty="0">
                <a:latin typeface="Montserrat" pitchFamily="2" charset="77"/>
              </a:rPr>
              <a:t> </a:t>
            </a:r>
          </a:p>
          <a:p>
            <a:pPr marL="0" indent="0">
              <a:buNone/>
            </a:pPr>
            <a:endParaRPr lang="en-US" sz="2300" dirty="0">
              <a:latin typeface="Montserrat" pitchFamily="2" charset="77"/>
            </a:endParaRPr>
          </a:p>
          <a:p>
            <a:pPr marL="0" indent="0">
              <a:buNone/>
            </a:pPr>
            <a:endParaRPr lang="en-US" dirty="0">
              <a:latin typeface="Montserrat" pitchFamily="2" charset="77"/>
            </a:endParaRPr>
          </a:p>
        </p:txBody>
      </p:sp>
    </p:spTree>
    <p:extLst>
      <p:ext uri="{BB962C8B-B14F-4D97-AF65-F5344CB8AC3E}">
        <p14:creationId xmlns:p14="http://schemas.microsoft.com/office/powerpoint/2010/main" val="343555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39" grpId="0"/>
      <p:bldP spid="40" grpId="0"/>
      <p:bldP spid="41" grpId="0"/>
      <p:bldP spid="57" grpId="0"/>
      <p:bldP spid="5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74EA90-65D4-ED99-6CD4-D02094213142}"/>
            </a:ext>
          </a:extLst>
        </p:cNvPr>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0F424086-0B00-B234-85A7-9AEED732D37F}"/>
              </a:ext>
            </a:extLst>
          </p:cNvPr>
          <p:cNvSpPr>
            <a:spLocks noGrp="1"/>
          </p:cNvSpPr>
          <p:nvPr>
            <p:ph idx="1"/>
          </p:nvPr>
        </p:nvSpPr>
        <p:spPr>
          <a:xfrm>
            <a:off x="704909" y="1032976"/>
            <a:ext cx="10515600" cy="5599471"/>
          </a:xfrm>
        </p:spPr>
        <p:txBody>
          <a:bodyPr>
            <a:normAutofit fontScale="62500" lnSpcReduction="20000"/>
          </a:bodyPr>
          <a:lstStyle/>
          <a:p>
            <a:pPr marL="457200" lvl="1" indent="0">
              <a:buNone/>
            </a:pPr>
            <a:endParaRPr lang="en-US" sz="1800" dirty="0">
              <a:latin typeface="Montserrat" pitchFamily="2" charset="77"/>
            </a:endParaRPr>
          </a:p>
          <a:p>
            <a:pPr marL="0" indent="0">
              <a:lnSpc>
                <a:spcPct val="120000"/>
              </a:lnSpc>
              <a:buNone/>
            </a:pPr>
            <a:r>
              <a:rPr lang="en-US" sz="2300" dirty="0">
                <a:latin typeface="Montserrat" pitchFamily="2" charset="77"/>
              </a:rPr>
              <a:t>All products from suppliers accessible in my product management system, if selected for an offer, require at least one round trip to the supplier to obtain one or more supplier offer(s) for those products. As retailer I have no visibility on the supplier's stock levels nor pricing</a:t>
            </a:r>
          </a:p>
          <a:p>
            <a:pPr marL="0" indent="0">
              <a:lnSpc>
                <a:spcPct val="120000"/>
              </a:lnSpc>
              <a:buNone/>
            </a:pPr>
            <a:r>
              <a:rPr lang="en-US" sz="1900" dirty="0">
                <a:latin typeface="Montserrat" pitchFamily="2" charset="77"/>
                <a:sym typeface="Wingdings" pitchFamily="2" charset="2"/>
              </a:rPr>
              <a:t> </a:t>
            </a:r>
            <a:r>
              <a:rPr lang="en-US" sz="1900" dirty="0">
                <a:latin typeface="Montserrat" pitchFamily="2" charset="77"/>
              </a:rPr>
              <a:t>Minimize the required calls</a:t>
            </a:r>
          </a:p>
          <a:p>
            <a:pPr marL="0" indent="0">
              <a:lnSpc>
                <a:spcPct val="120000"/>
              </a:lnSpc>
              <a:buNone/>
            </a:pPr>
            <a:r>
              <a:rPr lang="en-US" sz="2300" dirty="0">
                <a:latin typeface="Montserrat" pitchFamily="2" charset="77"/>
              </a:rPr>
              <a:t>Today the base assumption is that we do not know neither any other rules/strategies from the supplier directly influencing the possibility to include a product in an offer or not and thus obtain a valid offer : We are fishing in the dark . By having the supplier catalog i.e. suppliers product information ( retail view only! We do not see any stock  ) available at the retailer side we are already in a better position ( this wasn’t known either before except some very coarse-grained information ). This is necessary but not sufficient. Often, I will get back a negative response or a response which is very far away from what I was looking for mostly also not even knowing why I didn't get an offer. </a:t>
            </a:r>
          </a:p>
          <a:p>
            <a:pPr marL="0" indent="0">
              <a:lnSpc>
                <a:spcPct val="120000"/>
              </a:lnSpc>
              <a:buNone/>
            </a:pPr>
            <a:r>
              <a:rPr lang="en-US" sz="2300" dirty="0">
                <a:latin typeface="Montserrat" pitchFamily="2" charset="77"/>
              </a:rPr>
              <a:t>The Business requirement is to enable optimized product assortment by excluding as soon as possible any supplier products from the assortment process which would yield a negative / no offer from the supplier.</a:t>
            </a:r>
          </a:p>
          <a:p>
            <a:pPr marL="0" indent="0">
              <a:lnSpc>
                <a:spcPct val="120000"/>
              </a:lnSpc>
              <a:buNone/>
            </a:pPr>
            <a:r>
              <a:rPr lang="en-US" sz="2300" dirty="0">
                <a:latin typeface="Montserrat" pitchFamily="2" charset="77"/>
              </a:rPr>
              <a:t>The answer from the supplier is conditioned by business rules on his side which will be executed at the offer request time but that is too late as we already had to do the request. Thus, this lead’s to very bad look to book ratios from the supplier's point of view and bad offer performance from the retailer point of view.</a:t>
            </a:r>
          </a:p>
          <a:p>
            <a:pPr marL="0" indent="0">
              <a:lnSpc>
                <a:spcPct val="120000"/>
              </a:lnSpc>
              <a:buNone/>
            </a:pPr>
            <a:r>
              <a:rPr lang="en-US" sz="2300" dirty="0">
                <a:latin typeface="Montserrat" pitchFamily="2" charset="77"/>
              </a:rPr>
              <a:t>The requirement is to be able to convey such business rules together with the product information itself to the retailer enabling the retailer to control the product assortment in accordance with the supplier's business strategy / rules </a:t>
            </a:r>
            <a:r>
              <a:rPr lang="en-US" sz="2300" dirty="0" err="1">
                <a:latin typeface="Montserrat" pitchFamily="2" charset="77"/>
              </a:rPr>
              <a:t>etc</a:t>
            </a:r>
            <a:r>
              <a:rPr lang="en-US" sz="2300" dirty="0">
                <a:latin typeface="Montserrat" pitchFamily="2" charset="77"/>
              </a:rPr>
              <a:t> ..  	</a:t>
            </a:r>
          </a:p>
          <a:p>
            <a:pPr marL="0" indent="0">
              <a:buNone/>
            </a:pPr>
            <a:r>
              <a:rPr lang="en-US" sz="2300" dirty="0">
                <a:latin typeface="Montserrat" pitchFamily="2" charset="77"/>
              </a:rPr>
              <a:t>The following outlines the requirements for describing such rules as well as their link to the product information and taxonomy </a:t>
            </a:r>
          </a:p>
          <a:p>
            <a:pPr marL="0" indent="0">
              <a:buNone/>
            </a:pPr>
            <a:r>
              <a:rPr lang="en-US" sz="2300" dirty="0">
                <a:latin typeface="Montserrat" pitchFamily="2" charset="77"/>
              </a:rPr>
              <a:t> </a:t>
            </a:r>
          </a:p>
          <a:p>
            <a:endParaRPr lang="en-US" sz="2300" dirty="0">
              <a:latin typeface="Montserrat" pitchFamily="2" charset="77"/>
            </a:endParaRPr>
          </a:p>
          <a:p>
            <a:pPr marL="0" indent="0">
              <a:buNone/>
            </a:pPr>
            <a:endParaRPr lang="en-US" dirty="0">
              <a:latin typeface="Montserrat" pitchFamily="2" charset="77"/>
            </a:endParaRPr>
          </a:p>
        </p:txBody>
      </p:sp>
      <p:sp>
        <p:nvSpPr>
          <p:cNvPr id="4" name="Titre 1">
            <a:extLst>
              <a:ext uri="{FF2B5EF4-FFF2-40B4-BE49-F238E27FC236}">
                <a16:creationId xmlns:a16="http://schemas.microsoft.com/office/drawing/2014/main" id="{45888847-611B-8562-2B23-61841DAE4EF5}"/>
              </a:ext>
            </a:extLst>
          </p:cNvPr>
          <p:cNvSpPr txBox="1">
            <a:spLocks/>
          </p:cNvSpPr>
          <p:nvPr/>
        </p:nvSpPr>
        <p:spPr>
          <a:xfrm>
            <a:off x="0" y="0"/>
            <a:ext cx="10515600" cy="77585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b="1" dirty="0">
              <a:latin typeface="Montserrat" pitchFamily="2" charset="77"/>
              <a:ea typeface="Fira Code" pitchFamily="49" charset="0"/>
              <a:cs typeface="Fira Code" pitchFamily="49" charset="0"/>
            </a:endParaRPr>
          </a:p>
        </p:txBody>
      </p:sp>
      <p:sp>
        <p:nvSpPr>
          <p:cNvPr id="2" name="Titre 1">
            <a:extLst>
              <a:ext uri="{FF2B5EF4-FFF2-40B4-BE49-F238E27FC236}">
                <a16:creationId xmlns:a16="http://schemas.microsoft.com/office/drawing/2014/main" id="{C0D8B509-D0DC-446D-C605-64E3B036D306}"/>
              </a:ext>
            </a:extLst>
          </p:cNvPr>
          <p:cNvSpPr>
            <a:spLocks noGrp="1"/>
          </p:cNvSpPr>
          <p:nvPr>
            <p:ph type="title"/>
          </p:nvPr>
        </p:nvSpPr>
        <p:spPr>
          <a:xfrm>
            <a:off x="0" y="0"/>
            <a:ext cx="10515600" cy="557367"/>
          </a:xfrm>
        </p:spPr>
        <p:txBody>
          <a:bodyPr>
            <a:noAutofit/>
          </a:bodyPr>
          <a:lstStyle/>
          <a:p>
            <a:r>
              <a:rPr lang="en-US" sz="2800" b="1" dirty="0">
                <a:latin typeface="Montserrat" pitchFamily="2" charset="77"/>
                <a:ea typeface="Fira Code" pitchFamily="49" charset="0"/>
                <a:cs typeface="Fira Code" pitchFamily="49" charset="0"/>
              </a:rPr>
              <a:t>Business problem</a:t>
            </a:r>
          </a:p>
        </p:txBody>
      </p:sp>
      <p:sp>
        <p:nvSpPr>
          <p:cNvPr id="6" name="ZoneTexte 5">
            <a:extLst>
              <a:ext uri="{FF2B5EF4-FFF2-40B4-BE49-F238E27FC236}">
                <a16:creationId xmlns:a16="http://schemas.microsoft.com/office/drawing/2014/main" id="{A656A41A-CB33-0F6E-6B27-2FA942ED7D00}"/>
              </a:ext>
            </a:extLst>
          </p:cNvPr>
          <p:cNvSpPr txBox="1"/>
          <p:nvPr/>
        </p:nvSpPr>
        <p:spPr>
          <a:xfrm>
            <a:off x="0" y="506211"/>
            <a:ext cx="10875264" cy="500715"/>
          </a:xfrm>
          <a:prstGeom prst="rect">
            <a:avLst/>
          </a:prstGeom>
          <a:noFill/>
        </p:spPr>
        <p:txBody>
          <a:bodyPr wrap="square">
            <a:spAutoFit/>
          </a:bodyPr>
          <a:lstStyle/>
          <a:p>
            <a:pPr>
              <a:lnSpc>
                <a:spcPct val="120000"/>
              </a:lnSpc>
            </a:pPr>
            <a:r>
              <a:rPr lang="en-US" sz="2400" dirty="0">
                <a:latin typeface="Montserrat" pitchFamily="2" charset="77"/>
              </a:rPr>
              <a:t>Optimize offer creation process incl. product assortment and pricing</a:t>
            </a:r>
          </a:p>
        </p:txBody>
      </p:sp>
    </p:spTree>
    <p:extLst>
      <p:ext uri="{BB962C8B-B14F-4D97-AF65-F5344CB8AC3E}">
        <p14:creationId xmlns:p14="http://schemas.microsoft.com/office/powerpoint/2010/main" val="258853281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ATAAPMWG1.3" id="{99A1DCB5-4D8C-B240-9342-62D8E2786C9C}" vid="{41BEFDE3-AA0F-5B40-8D45-904DC3CE3EF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Thème Office</Template>
  <TotalTime>41367</TotalTime>
  <Words>672</Words>
  <Application>Microsoft Macintosh PowerPoint</Application>
  <PresentationFormat>Grand écran</PresentationFormat>
  <Paragraphs>46</Paragraphs>
  <Slides>4</Slides>
  <Notes>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vt:i4>
      </vt:variant>
    </vt:vector>
  </HeadingPairs>
  <TitlesOfParts>
    <vt:vector size="10" baseType="lpstr">
      <vt:lpstr>Arial</vt:lpstr>
      <vt:lpstr>Calibri</vt:lpstr>
      <vt:lpstr>Calibri Light</vt:lpstr>
      <vt:lpstr>Montserrat</vt:lpstr>
      <vt:lpstr>Open Sans</vt:lpstr>
      <vt:lpstr>Thème Office</vt:lpstr>
      <vt:lpstr>Présentation PowerPoint</vt:lpstr>
      <vt:lpstr>Présentation PowerPoint</vt:lpstr>
      <vt:lpstr>Business problem </vt:lpstr>
      <vt:lpstr>Business 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Gregor Baues</dc:creator>
  <cp:lastModifiedBy>Gregor Baues</cp:lastModifiedBy>
  <cp:revision>12</cp:revision>
  <dcterms:created xsi:type="dcterms:W3CDTF">2025-06-27T06:49:16Z</dcterms:created>
  <dcterms:modified xsi:type="dcterms:W3CDTF">2025-09-20T14:44:39Z</dcterms:modified>
</cp:coreProperties>
</file>