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8c171ddf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8c171ddf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c171ddf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8c171ddf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8c171dd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8c171dd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8c171ddf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8c171ddf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8c171ddf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8c171ddf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8c171ddf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8c171ddf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c171ddf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c171ddf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c171ddf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c171ddf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8c171ddf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8c171ddf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85100" y="1322950"/>
            <a:ext cx="7205400" cy="9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t/>
            </a:r>
            <a:endParaRPr b="1" i="1" sz="2420">
              <a:solidFill>
                <a:srgbClr val="A61C00"/>
              </a:solidFill>
            </a:endParaRPr>
          </a:p>
          <a:p>
            <a:pPr indent="0" lvl="0" marL="0" rtl="0" algn="ctr">
              <a:spcBef>
                <a:spcPts val="0"/>
              </a:spcBef>
              <a:spcAft>
                <a:spcPts val="0"/>
              </a:spcAft>
              <a:buSzPts val="990"/>
              <a:buNone/>
            </a:pPr>
            <a:r>
              <a:rPr b="1" i="1" lang="en" sz="2420">
                <a:solidFill>
                  <a:srgbClr val="A61C00"/>
                </a:solidFill>
              </a:rPr>
              <a:t>Making scientific research accessible using AI and Big data</a:t>
            </a:r>
            <a:endParaRPr b="1" i="1" sz="2420">
              <a:solidFill>
                <a:srgbClr val="A61C00"/>
              </a:solidFill>
            </a:endParaRPr>
          </a:p>
          <a:p>
            <a:pPr indent="0" lvl="0" marL="0" rtl="0" algn="ctr">
              <a:spcBef>
                <a:spcPts val="0"/>
              </a:spcBef>
              <a:spcAft>
                <a:spcPts val="0"/>
              </a:spcAft>
              <a:buSzPts val="990"/>
              <a:buNone/>
            </a:pPr>
            <a:r>
              <a:t/>
            </a:r>
            <a:endParaRPr b="1" i="1" sz="3520">
              <a:solidFill>
                <a:srgbClr val="A61C00"/>
              </a:solidFill>
            </a:endParaRPr>
          </a:p>
        </p:txBody>
      </p:sp>
      <p:sp>
        <p:nvSpPr>
          <p:cNvPr id="129" name="Google Shape;129;p13"/>
          <p:cNvSpPr txBox="1"/>
          <p:nvPr>
            <p:ph idx="1" type="subTitle"/>
          </p:nvPr>
        </p:nvSpPr>
        <p:spPr>
          <a:xfrm>
            <a:off x="1773375" y="2243354"/>
            <a:ext cx="5361300" cy="188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solidFill>
                  <a:srgbClr val="85200C"/>
                </a:solidFill>
              </a:rPr>
              <a:t>   </a:t>
            </a:r>
            <a:r>
              <a:rPr b="1" i="1" lang="en">
                <a:solidFill>
                  <a:srgbClr val="85200C"/>
                </a:solidFill>
              </a:rPr>
              <a:t>Team Members :</a:t>
            </a:r>
            <a:endParaRPr b="1" i="1">
              <a:solidFill>
                <a:srgbClr val="85200C"/>
              </a:solidFill>
            </a:endParaRPr>
          </a:p>
          <a:p>
            <a:pPr indent="0" lvl="0" marL="0" rtl="0" algn="l">
              <a:spcBef>
                <a:spcPts val="0"/>
              </a:spcBef>
              <a:spcAft>
                <a:spcPts val="0"/>
              </a:spcAft>
              <a:buNone/>
            </a:pPr>
            <a:r>
              <a:t/>
            </a:r>
            <a:endParaRPr i="1">
              <a:solidFill>
                <a:srgbClr val="85200C"/>
              </a:solidFill>
            </a:endParaRPr>
          </a:p>
          <a:p>
            <a:pPr indent="-330200" lvl="0" marL="457200" rtl="0" algn="l">
              <a:spcBef>
                <a:spcPts val="0"/>
              </a:spcBef>
              <a:spcAft>
                <a:spcPts val="0"/>
              </a:spcAft>
              <a:buClr>
                <a:srgbClr val="85200C"/>
              </a:buClr>
              <a:buSzPts val="1600"/>
              <a:buChar char="❏"/>
            </a:pPr>
            <a:r>
              <a:rPr i="1" lang="en">
                <a:solidFill>
                  <a:srgbClr val="85200C"/>
                </a:solidFill>
              </a:rPr>
              <a:t>1. Ganesh Rajendra Bajaj  </a:t>
            </a:r>
            <a:endParaRPr i="1">
              <a:solidFill>
                <a:srgbClr val="85200C"/>
              </a:solidFill>
            </a:endParaRPr>
          </a:p>
          <a:p>
            <a:pPr indent="-330200" lvl="0" marL="457200" rtl="0" algn="l">
              <a:spcBef>
                <a:spcPts val="0"/>
              </a:spcBef>
              <a:spcAft>
                <a:spcPts val="0"/>
              </a:spcAft>
              <a:buClr>
                <a:srgbClr val="85200C"/>
              </a:buClr>
              <a:buSzPts val="1600"/>
              <a:buChar char="❏"/>
            </a:pPr>
            <a:r>
              <a:rPr i="1" lang="en">
                <a:solidFill>
                  <a:srgbClr val="85200C"/>
                </a:solidFill>
              </a:rPr>
              <a:t>2. Pratyush Sinha </a:t>
            </a:r>
            <a:endParaRPr i="1">
              <a:solidFill>
                <a:srgbClr val="85200C"/>
              </a:solidFill>
            </a:endParaRPr>
          </a:p>
          <a:p>
            <a:pPr indent="-330200" lvl="0" marL="457200" rtl="0" algn="l">
              <a:spcBef>
                <a:spcPts val="0"/>
              </a:spcBef>
              <a:spcAft>
                <a:spcPts val="0"/>
              </a:spcAft>
              <a:buClr>
                <a:srgbClr val="85200C"/>
              </a:buClr>
              <a:buSzPts val="1600"/>
              <a:buChar char="❏"/>
            </a:pPr>
            <a:r>
              <a:rPr i="1" lang="en">
                <a:solidFill>
                  <a:srgbClr val="85200C"/>
                </a:solidFill>
              </a:rPr>
              <a:t>3. Krunal Dubey </a:t>
            </a:r>
            <a:endParaRPr i="1">
              <a:solidFill>
                <a:srgbClr val="85200C"/>
              </a:solidFill>
            </a:endParaRPr>
          </a:p>
          <a:p>
            <a:pPr indent="-330200" lvl="0" marL="457200" rtl="0" algn="l">
              <a:spcBef>
                <a:spcPts val="0"/>
              </a:spcBef>
              <a:spcAft>
                <a:spcPts val="0"/>
              </a:spcAft>
              <a:buClr>
                <a:srgbClr val="85200C"/>
              </a:buClr>
              <a:buSzPts val="1600"/>
              <a:buChar char="❏"/>
            </a:pPr>
            <a:r>
              <a:rPr i="1" lang="en">
                <a:solidFill>
                  <a:srgbClr val="85200C"/>
                </a:solidFill>
              </a:rPr>
              <a:t>4. Audrey Fernandes </a:t>
            </a:r>
            <a:endParaRPr i="1">
              <a:solidFill>
                <a:srgbClr val="85200C"/>
              </a:solidFill>
            </a:endParaRPr>
          </a:p>
          <a:p>
            <a:pPr indent="0" lvl="0" marL="0" rtl="0" algn="ctr">
              <a:spcBef>
                <a:spcPts val="0"/>
              </a:spcBef>
              <a:spcAft>
                <a:spcPts val="0"/>
              </a:spcAft>
              <a:buNone/>
            </a:pPr>
            <a:r>
              <a:t/>
            </a:r>
            <a:endParaRPr/>
          </a:p>
        </p:txBody>
      </p:sp>
      <p:pic>
        <p:nvPicPr>
          <p:cNvPr id="130" name="Google Shape;130;p13"/>
          <p:cNvPicPr preferRelativeResize="0"/>
          <p:nvPr/>
        </p:nvPicPr>
        <p:blipFill>
          <a:blip r:embed="rId3">
            <a:alphaModFix/>
          </a:blip>
          <a:stretch>
            <a:fillRect/>
          </a:stretch>
        </p:blipFill>
        <p:spPr>
          <a:xfrm>
            <a:off x="3329475" y="320670"/>
            <a:ext cx="2419753" cy="920400"/>
          </a:xfrm>
          <a:prstGeom prst="rect">
            <a:avLst/>
          </a:prstGeom>
          <a:noFill/>
          <a:ln>
            <a:noFill/>
          </a:ln>
        </p:spPr>
      </p:pic>
      <p:pic>
        <p:nvPicPr>
          <p:cNvPr id="131" name="Google Shape;131;p13"/>
          <p:cNvPicPr preferRelativeResize="0"/>
          <p:nvPr/>
        </p:nvPicPr>
        <p:blipFill>
          <a:blip r:embed="rId4">
            <a:alphaModFix/>
          </a:blip>
          <a:stretch>
            <a:fillRect/>
          </a:stretch>
        </p:blipFill>
        <p:spPr>
          <a:xfrm>
            <a:off x="6986025" y="4008713"/>
            <a:ext cx="1594573" cy="720974"/>
          </a:xfrm>
          <a:prstGeom prst="rect">
            <a:avLst/>
          </a:prstGeom>
          <a:noFill/>
          <a:ln>
            <a:noFill/>
          </a:ln>
        </p:spPr>
      </p:pic>
      <p:pic>
        <p:nvPicPr>
          <p:cNvPr id="132" name="Google Shape;132;p13"/>
          <p:cNvPicPr preferRelativeResize="0"/>
          <p:nvPr/>
        </p:nvPicPr>
        <p:blipFill>
          <a:blip r:embed="rId5">
            <a:alphaModFix/>
          </a:blip>
          <a:stretch>
            <a:fillRect/>
          </a:stretch>
        </p:blipFill>
        <p:spPr>
          <a:xfrm>
            <a:off x="4907750" y="4055238"/>
            <a:ext cx="1594575" cy="6279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87" name="Google Shape;187;p22"/>
          <p:cNvSpPr txBox="1"/>
          <p:nvPr>
            <p:ph idx="1" type="body"/>
          </p:nvPr>
        </p:nvSpPr>
        <p:spPr>
          <a:xfrm>
            <a:off x="1060375" y="1941975"/>
            <a:ext cx="68379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https://arxiv.org/abs/1912.13318</a:t>
            </a:r>
            <a:endParaRPr/>
          </a:p>
          <a:p>
            <a:pPr indent="-311150" lvl="0" marL="457200" rtl="0" algn="l">
              <a:spcBef>
                <a:spcPts val="0"/>
              </a:spcBef>
              <a:spcAft>
                <a:spcPts val="0"/>
              </a:spcAft>
              <a:buSzPts val="1300"/>
              <a:buChar char="❏"/>
            </a:pPr>
            <a:r>
              <a:rPr lang="en"/>
              <a:t>https://www.editage.com/insights/how-can-i-identify-the-article-type-for-a-manuscript-i-am-reviewing</a:t>
            </a:r>
            <a:endParaRPr/>
          </a:p>
          <a:p>
            <a:pPr indent="-311150" lvl="0" marL="457200" rtl="0" algn="l">
              <a:spcBef>
                <a:spcPts val="0"/>
              </a:spcBef>
              <a:spcAft>
                <a:spcPts val="0"/>
              </a:spcAft>
              <a:buSzPts val="1300"/>
              <a:buChar char="❏"/>
            </a:pPr>
            <a:r>
              <a:rPr lang="en"/>
              <a:t>https://scikit-learn.org/stable/modules/classes.html#module-sklearn.feature_extraction.text</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07225" y="29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D85C6"/>
                </a:solidFill>
              </a:rPr>
              <a:t>Problem statement: </a:t>
            </a:r>
            <a:endParaRPr>
              <a:solidFill>
                <a:srgbClr val="3D85C6"/>
              </a:solidFill>
            </a:endParaRPr>
          </a:p>
          <a:p>
            <a:pPr indent="0" lvl="0" marL="0" rtl="0" algn="ctr">
              <a:spcBef>
                <a:spcPts val="0"/>
              </a:spcBef>
              <a:spcAft>
                <a:spcPts val="0"/>
              </a:spcAft>
              <a:buNone/>
            </a:pPr>
            <a:r>
              <a:rPr b="1" lang="en" sz="2000">
                <a:solidFill>
                  <a:srgbClr val="3D85C6"/>
                </a:solidFill>
                <a:latin typeface="Arial"/>
                <a:ea typeface="Arial"/>
                <a:cs typeface="Arial"/>
                <a:sym typeface="Arial"/>
              </a:rPr>
              <a:t>Raiders of the lost Manuscript</a:t>
            </a:r>
            <a:endParaRPr sz="2000">
              <a:solidFill>
                <a:srgbClr val="3D85C6"/>
              </a:solidFill>
            </a:endParaRPr>
          </a:p>
        </p:txBody>
      </p:sp>
      <p:sp>
        <p:nvSpPr>
          <p:cNvPr id="138" name="Google Shape;138;p14"/>
          <p:cNvSpPr txBox="1"/>
          <p:nvPr>
            <p:ph idx="1" type="body"/>
          </p:nvPr>
        </p:nvSpPr>
        <p:spPr>
          <a:xfrm>
            <a:off x="645975" y="1511350"/>
            <a:ext cx="7849200" cy="25353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lang="en" sz="1500">
                <a:latin typeface="Arial"/>
                <a:ea typeface="Arial"/>
                <a:cs typeface="Arial"/>
                <a:sym typeface="Arial"/>
              </a:rPr>
              <a:t>As a scientific editing business unit, we get anything and everything to be worked on right from that 100 word abstract to 10000 words heavy dissertation.</a:t>
            </a:r>
            <a:endParaRPr sz="1500">
              <a:latin typeface="Arial"/>
              <a:ea typeface="Arial"/>
              <a:cs typeface="Arial"/>
              <a:sym typeface="Arial"/>
            </a:endParaRPr>
          </a:p>
          <a:p>
            <a:pPr indent="457200" lvl="0" marL="0" rtl="0" algn="l">
              <a:lnSpc>
                <a:spcPct val="100000"/>
              </a:lnSpc>
              <a:spcBef>
                <a:spcPts val="0"/>
              </a:spcBef>
              <a:spcAft>
                <a:spcPts val="0"/>
              </a:spcAft>
              <a:buNone/>
            </a:pPr>
            <a:r>
              <a:rPr lang="en" sz="1500">
                <a:latin typeface="Arial"/>
                <a:ea typeface="Arial"/>
                <a:cs typeface="Arial"/>
                <a:sym typeface="Arial"/>
              </a:rPr>
              <a:t>As there are countless of online platforms where people publish their research and in different format, it becomes difficult to identify what type of manuscript it is without someone going through the document manually and deciding/tagging it as one of many. Sounds familiar to a certain group of unique document(s) used for identification of an individual, doesn’t it?</a:t>
            </a:r>
            <a:endParaRPr sz="1500">
              <a:latin typeface="Arial"/>
              <a:ea typeface="Arial"/>
              <a:cs typeface="Arial"/>
              <a:sym typeface="Arial"/>
            </a:endParaRPr>
          </a:p>
          <a:p>
            <a:pPr indent="457200" lvl="0" marL="0" rtl="0" algn="l">
              <a:lnSpc>
                <a:spcPct val="100000"/>
              </a:lnSpc>
              <a:spcBef>
                <a:spcPts val="0"/>
              </a:spcBef>
              <a:spcAft>
                <a:spcPts val="0"/>
              </a:spcAft>
              <a:buNone/>
            </a:pPr>
            <a:r>
              <a:rPr lang="en" sz="1500">
                <a:latin typeface="Arial"/>
                <a:ea typeface="Arial"/>
                <a:cs typeface="Arial"/>
                <a:sym typeface="Arial"/>
              </a:rPr>
              <a:t>Well the idea is to not only detect what type of manuscript document it is but to also identify the structure it contains. To get the summarization and keywords from a document.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597225" y="1301150"/>
            <a:ext cx="7163700" cy="2539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Calibri"/>
                <a:ea typeface="Calibri"/>
                <a:cs typeface="Calibri"/>
                <a:sym typeface="Calibri"/>
              </a:rPr>
              <a:t>For example, a typical IEEE computer science paper follows a 2 column structure with a fixed sequence of Title, authors, abstract, keywords, introduction and so on.</a:t>
            </a:r>
            <a:endParaRPr sz="14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400">
                <a:solidFill>
                  <a:schemeClr val="dk2"/>
                </a:solidFill>
                <a:latin typeface="Calibri"/>
                <a:ea typeface="Calibri"/>
                <a:cs typeface="Calibri"/>
                <a:sym typeface="Calibri"/>
              </a:rPr>
              <a:t>What if we can also identify these structures and extract information/text per section? Well that is the next logical step given we are dealing with different types of media – PDFs, Infographics, Figures, Animated GIFs.</a:t>
            </a:r>
            <a:endParaRPr sz="14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400">
                <a:solidFill>
                  <a:schemeClr val="dk2"/>
                </a:solidFill>
                <a:latin typeface="Calibri"/>
                <a:ea typeface="Calibri"/>
                <a:cs typeface="Calibri"/>
                <a:sym typeface="Calibri"/>
              </a:rPr>
              <a:t>The idea over here is then simple –</a:t>
            </a:r>
            <a:endParaRPr sz="14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14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400">
                <a:solidFill>
                  <a:schemeClr val="dk2"/>
                </a:solidFill>
                <a:latin typeface="Calibri"/>
                <a:ea typeface="Calibri"/>
                <a:cs typeface="Calibri"/>
                <a:sym typeface="Calibri"/>
              </a:rPr>
              <a:t>We need to find how many manuscript doc types can we detect and structure. Obtain a summarization of given doc and also extract keywords. </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49" name="Google Shape;149;p16"/>
          <p:cNvSpPr txBox="1"/>
          <p:nvPr>
            <p:ph idx="1" type="body"/>
          </p:nvPr>
        </p:nvSpPr>
        <p:spPr>
          <a:xfrm>
            <a:off x="731300" y="1596675"/>
            <a:ext cx="7593600" cy="2842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i="1" lang="en" sz="1500" u="sng">
                <a:solidFill>
                  <a:srgbClr val="3D85C6"/>
                </a:solidFill>
              </a:rPr>
              <a:t>Pytesseract OCR ( OPTICAL CHARACTER RECOGNITION )</a:t>
            </a:r>
            <a:r>
              <a:rPr lang="en" sz="1500"/>
              <a:t> to extract the text from document image.</a:t>
            </a:r>
            <a:endParaRPr sz="1500"/>
          </a:p>
          <a:p>
            <a:pPr indent="-323850" lvl="0" marL="457200" rtl="0" algn="l">
              <a:spcBef>
                <a:spcPts val="0"/>
              </a:spcBef>
              <a:spcAft>
                <a:spcPts val="0"/>
              </a:spcAft>
              <a:buSzPts val="1500"/>
              <a:buChar char="➢"/>
            </a:pPr>
            <a:r>
              <a:rPr lang="en" sz="1500"/>
              <a:t>Fine-tuning the </a:t>
            </a:r>
            <a:r>
              <a:rPr b="1" i="1" lang="en" sz="1500" u="sng">
                <a:solidFill>
                  <a:srgbClr val="3D85C6"/>
                </a:solidFill>
              </a:rPr>
              <a:t>LayoutLMForSequenceClassification</a:t>
            </a:r>
            <a:r>
              <a:rPr lang="en" sz="1500"/>
              <a:t> model from Huggingface with </a:t>
            </a:r>
            <a:r>
              <a:rPr b="1" i="1" lang="en" sz="1500" u="sng">
                <a:solidFill>
                  <a:srgbClr val="3D85C6"/>
                </a:solidFill>
              </a:rPr>
              <a:t>RVL-CDIP dataset</a:t>
            </a:r>
            <a:r>
              <a:rPr lang="en" sz="1500"/>
              <a:t>.</a:t>
            </a:r>
            <a:endParaRPr sz="1500"/>
          </a:p>
          <a:p>
            <a:pPr indent="-323850" lvl="0" marL="457200" rtl="0" algn="l">
              <a:spcBef>
                <a:spcPts val="0"/>
              </a:spcBef>
              <a:spcAft>
                <a:spcPts val="0"/>
              </a:spcAft>
              <a:buSzPts val="1500"/>
              <a:buChar char="➢"/>
            </a:pPr>
            <a:r>
              <a:rPr lang="en" sz="1500"/>
              <a:t>Built simple E</a:t>
            </a:r>
            <a:r>
              <a:rPr b="1" i="1" lang="en" sz="1500" u="sng">
                <a:solidFill>
                  <a:srgbClr val="3D85C6"/>
                </a:solidFill>
              </a:rPr>
              <a:t>xtract-based-summarization using frequency count</a:t>
            </a:r>
            <a:r>
              <a:rPr lang="en" sz="1500"/>
              <a:t> to get the summary of text.</a:t>
            </a:r>
            <a:endParaRPr sz="1500"/>
          </a:p>
          <a:p>
            <a:pPr indent="-323850" lvl="0" marL="457200" rtl="0" algn="l">
              <a:spcBef>
                <a:spcPts val="0"/>
              </a:spcBef>
              <a:spcAft>
                <a:spcPts val="0"/>
              </a:spcAft>
              <a:buSzPts val="1500"/>
              <a:buChar char="➢"/>
            </a:pPr>
            <a:r>
              <a:rPr lang="en" sz="1500"/>
              <a:t>Calculate the </a:t>
            </a:r>
            <a:r>
              <a:rPr b="1" i="1" lang="en" sz="1500" u="sng">
                <a:solidFill>
                  <a:srgbClr val="3D85C6"/>
                </a:solidFill>
              </a:rPr>
              <a:t>Tfidf scores</a:t>
            </a:r>
            <a:r>
              <a:rPr lang="en" sz="1500"/>
              <a:t> for words from  each category of document and get the top n (100) features.</a:t>
            </a:r>
            <a:endParaRPr sz="1500"/>
          </a:p>
          <a:p>
            <a:pPr indent="-311150" lvl="0" marL="457200" rtl="0" algn="l">
              <a:spcBef>
                <a:spcPts val="0"/>
              </a:spcBef>
              <a:spcAft>
                <a:spcPts val="0"/>
              </a:spcAft>
              <a:buSzPts val="1300"/>
              <a:buChar char="➢"/>
            </a:pPr>
            <a:r>
              <a:rPr lang="en" sz="1500"/>
              <a:t>Using the Tfidf scores we get the </a:t>
            </a:r>
            <a:r>
              <a:rPr b="1" i="1" lang="en" sz="1500" u="sng">
                <a:solidFill>
                  <a:srgbClr val="3D85C6"/>
                </a:solidFill>
              </a:rPr>
              <a:t>ke</a:t>
            </a:r>
            <a:r>
              <a:rPr b="1" i="1" lang="en" sz="1400" u="sng">
                <a:solidFill>
                  <a:srgbClr val="3D85C6"/>
                </a:solidFill>
              </a:rPr>
              <a:t>ywords</a:t>
            </a:r>
            <a:r>
              <a:rPr lang="en" sz="1400"/>
              <a:t> from the text.</a:t>
            </a:r>
            <a:endParaRPr sz="1400"/>
          </a:p>
          <a:p>
            <a:pPr indent="-317500" lvl="0" marL="457200" rtl="0" algn="l">
              <a:spcBef>
                <a:spcPts val="0"/>
              </a:spcBef>
              <a:spcAft>
                <a:spcPts val="0"/>
              </a:spcAft>
              <a:buSzPts val="1400"/>
              <a:buChar char="➢"/>
            </a:pPr>
            <a:r>
              <a:rPr lang="en" sz="1400"/>
              <a:t>Create API using </a:t>
            </a:r>
            <a:r>
              <a:rPr b="1" i="1" lang="en" sz="1400" u="sng">
                <a:solidFill>
                  <a:srgbClr val="3D85C6"/>
                </a:solidFill>
              </a:rPr>
              <a:t>FastAPI</a:t>
            </a:r>
            <a:r>
              <a:rPr lang="en" sz="1400" u="sng"/>
              <a:t>.</a:t>
            </a:r>
            <a:endParaRPr sz="14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one choose our solution?</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400"/>
              <a:t>We used the </a:t>
            </a:r>
            <a:r>
              <a:rPr b="1" i="1" lang="en" sz="1500" u="sng">
                <a:solidFill>
                  <a:srgbClr val="3D85C6"/>
                </a:solidFill>
              </a:rPr>
              <a:t>LayoutLMForSequenceClassification</a:t>
            </a:r>
            <a:r>
              <a:rPr lang="en" sz="1400"/>
              <a:t> model for document classification.</a:t>
            </a:r>
            <a:endParaRPr sz="1400"/>
          </a:p>
          <a:p>
            <a:pPr indent="-317500" lvl="0" marL="457200" rtl="0" algn="l">
              <a:spcBef>
                <a:spcPts val="0"/>
              </a:spcBef>
              <a:spcAft>
                <a:spcPts val="0"/>
              </a:spcAft>
              <a:buSzPts val="1400"/>
              <a:buChar char="➔"/>
            </a:pPr>
            <a:r>
              <a:rPr lang="en" sz="1400"/>
              <a:t>LayoutLM model makes use of the transformer network to capture the semantic relationship among words.</a:t>
            </a:r>
            <a:endParaRPr sz="1400"/>
          </a:p>
          <a:p>
            <a:pPr indent="-317500" lvl="0" marL="457200" rtl="0" algn="l">
              <a:spcBef>
                <a:spcPts val="0"/>
              </a:spcBef>
              <a:spcAft>
                <a:spcPts val="0"/>
              </a:spcAft>
              <a:buSzPts val="1400"/>
              <a:buChar char="➔"/>
            </a:pPr>
            <a:r>
              <a:rPr lang="en" sz="1400"/>
              <a:t>This state-of-the-art model can give accuracy from 93-94 %.</a:t>
            </a:r>
            <a:endParaRPr sz="1400"/>
          </a:p>
          <a:p>
            <a:pPr indent="-317500" lvl="0" marL="457200" rtl="0" algn="l">
              <a:spcBef>
                <a:spcPts val="0"/>
              </a:spcBef>
              <a:spcAft>
                <a:spcPts val="0"/>
              </a:spcAft>
              <a:buSzPts val="1400"/>
              <a:buChar char="➔"/>
            </a:pPr>
            <a:r>
              <a:rPr lang="en" sz="1400"/>
              <a:t>Further we also suggest to use text summarization to obtain a summary which can ease the document search.</a:t>
            </a:r>
            <a:endParaRPr sz="1400"/>
          </a:p>
          <a:p>
            <a:pPr indent="-317500" lvl="0" marL="457200" rtl="0" algn="l">
              <a:spcBef>
                <a:spcPts val="0"/>
              </a:spcBef>
              <a:spcAft>
                <a:spcPts val="0"/>
              </a:spcAft>
              <a:buSzPts val="1400"/>
              <a:buChar char="➔"/>
            </a:pPr>
            <a:r>
              <a:rPr lang="en" sz="1400"/>
              <a:t>Also the keywords obtained using tfidf scores can be used to narrow down the search in this big data era.</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Due to limited resources and time, we train the model on a small dataset of 50 docs for each of 16 category. </a:t>
            </a:r>
            <a:r>
              <a:rPr lang="en" sz="1500"/>
              <a:t>Whereas</a:t>
            </a:r>
            <a:r>
              <a:rPr lang="en" sz="1500"/>
              <a:t> the RVL-CDIP dataset contains 2500 docs images for each category.</a:t>
            </a:r>
            <a:endParaRPr sz="1500"/>
          </a:p>
          <a:p>
            <a:pPr indent="-323850" lvl="0" marL="457200" rtl="0" algn="l">
              <a:lnSpc>
                <a:spcPct val="95000"/>
              </a:lnSpc>
              <a:spcBef>
                <a:spcPts val="0"/>
              </a:spcBef>
              <a:spcAft>
                <a:spcPts val="0"/>
              </a:spcAft>
              <a:buSzPts val="1500"/>
              <a:buChar char="➔"/>
            </a:pPr>
            <a:r>
              <a:rPr lang="en" sz="1500"/>
              <a:t>Over the time, there may be data drift and concept drift due to the new emerging areas and big data. The environment may adapts new styles of writing docs or the underlying concepts of document may change leading to drift in data.</a:t>
            </a:r>
            <a:endParaRPr sz="1500"/>
          </a:p>
          <a:p>
            <a:pPr indent="-323850" lvl="0" marL="457200" rtl="0" algn="l">
              <a:lnSpc>
                <a:spcPct val="95000"/>
              </a:lnSpc>
              <a:spcBef>
                <a:spcPts val="0"/>
              </a:spcBef>
              <a:spcAft>
                <a:spcPts val="0"/>
              </a:spcAft>
              <a:buSzPts val="1500"/>
              <a:buChar char="➔"/>
            </a:pPr>
            <a:r>
              <a:rPr lang="en" sz="1500"/>
              <a:t>Unlike the semantic meaning, Tfidf scores captures the probabilistic importance.</a:t>
            </a:r>
            <a:endParaRPr sz="1500"/>
          </a:p>
          <a:p>
            <a:pPr indent="-323850" lvl="0" marL="457200" rtl="0" algn="l">
              <a:lnSpc>
                <a:spcPct val="95000"/>
              </a:lnSpc>
              <a:spcBef>
                <a:spcPts val="0"/>
              </a:spcBef>
              <a:spcAft>
                <a:spcPts val="0"/>
              </a:spcAft>
              <a:buSzPts val="1500"/>
              <a:buChar char="➔"/>
            </a:pPr>
            <a:r>
              <a:rPr lang="en" sz="1500"/>
              <a:t>This approach does not provide information on per section.</a:t>
            </a:r>
            <a:endParaRPr sz="1500"/>
          </a:p>
          <a:p>
            <a:pPr indent="0" lvl="0" marL="457200" rtl="0" algn="l">
              <a:lnSpc>
                <a:spcPct val="95000"/>
              </a:lnSpc>
              <a:spcBef>
                <a:spcPts val="1200"/>
              </a:spcBef>
              <a:spcAft>
                <a:spcPts val="0"/>
              </a:spcAft>
              <a:buNone/>
            </a:pPr>
            <a:r>
              <a:t/>
            </a:r>
            <a:endParaRPr sz="1500"/>
          </a:p>
          <a:p>
            <a:pPr indent="0" lvl="0" marL="457200" rtl="0" algn="l">
              <a:lnSpc>
                <a:spcPct val="95000"/>
              </a:lnSpc>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0"/>
          <p:cNvPicPr preferRelativeResize="0"/>
          <p:nvPr/>
        </p:nvPicPr>
        <p:blipFill>
          <a:blip r:embed="rId3">
            <a:alphaModFix/>
          </a:blip>
          <a:stretch>
            <a:fillRect/>
          </a:stretch>
        </p:blipFill>
        <p:spPr>
          <a:xfrm>
            <a:off x="219375" y="234000"/>
            <a:ext cx="8732240" cy="490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6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With enough resources preferably GPU LayoutLM model can be </a:t>
            </a:r>
            <a:r>
              <a:rPr b="1" lang="en"/>
              <a:t>trained</a:t>
            </a:r>
            <a:r>
              <a:rPr b="1" lang="en"/>
              <a:t> on big dataset</a:t>
            </a:r>
            <a:r>
              <a:rPr lang="en"/>
              <a:t> achieving accuracy around 95 % as stated in research paper.</a:t>
            </a:r>
            <a:endParaRPr/>
          </a:p>
          <a:p>
            <a:pPr indent="-311150" lvl="0" marL="457200" rtl="0" algn="l">
              <a:spcBef>
                <a:spcPts val="0"/>
              </a:spcBef>
              <a:spcAft>
                <a:spcPts val="0"/>
              </a:spcAft>
              <a:buSzPts val="1300"/>
              <a:buChar char="➢"/>
            </a:pPr>
            <a:r>
              <a:rPr b="1" lang="en"/>
              <a:t>Panoptic segmentation</a:t>
            </a:r>
            <a:r>
              <a:rPr lang="en"/>
              <a:t> can be used on the document image to extract </a:t>
            </a:r>
            <a:r>
              <a:rPr lang="en"/>
              <a:t>information</a:t>
            </a:r>
            <a:r>
              <a:rPr lang="en"/>
              <a:t> on per section basis like abstract, intro, advantages etc.</a:t>
            </a:r>
            <a:endParaRPr/>
          </a:p>
          <a:p>
            <a:pPr indent="-311150" lvl="0" marL="457200" rtl="0" algn="l">
              <a:spcBef>
                <a:spcPts val="0"/>
              </a:spcBef>
              <a:spcAft>
                <a:spcPts val="0"/>
              </a:spcAft>
              <a:buSzPts val="1300"/>
              <a:buChar char="➢"/>
            </a:pPr>
            <a:r>
              <a:rPr lang="en"/>
              <a:t>We can have </a:t>
            </a:r>
            <a:r>
              <a:rPr b="1" lang="en"/>
              <a:t>abstract-based summarization</a:t>
            </a:r>
            <a:r>
              <a:rPr lang="en"/>
              <a:t> using some advance deep learning model for a better performance.</a:t>
            </a:r>
            <a:endParaRPr/>
          </a:p>
          <a:p>
            <a:pPr indent="-311150" lvl="0" marL="457200" rtl="0" algn="l">
              <a:spcBef>
                <a:spcPts val="0"/>
              </a:spcBef>
              <a:spcAft>
                <a:spcPts val="0"/>
              </a:spcAft>
              <a:buSzPts val="1300"/>
              <a:buChar char="➢"/>
            </a:pPr>
            <a:r>
              <a:rPr lang="en"/>
              <a:t>We can use </a:t>
            </a:r>
            <a:r>
              <a:rPr b="1" lang="en"/>
              <a:t>Named-entity-recognition</a:t>
            </a:r>
            <a:r>
              <a:rPr lang="en"/>
              <a:t> to extract more meaningful keywords from the document.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